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heme/themeOverride1.xml" ContentType="application/vnd.openxmlformats-officedocument.themeOverride+xml"/>
  <Override PartName="/ppt/theme/themeOverride2.xml" ContentType="application/vnd.openxmlformats-officedocument.themeOverride+xml"/>
  <Override PartName="/ppt/tags/tag8.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2"/>
  </p:sldMasterIdLst>
  <p:sldIdLst>
    <p:sldId id="267" r:id="rId3"/>
    <p:sldId id="373" r:id="rId4"/>
    <p:sldId id="597" r:id="rId5"/>
    <p:sldId id="380" r:id="rId6"/>
    <p:sldId id="396" r:id="rId7"/>
    <p:sldId id="564" r:id="rId8"/>
    <p:sldId id="565" r:id="rId9"/>
    <p:sldId id="566" r:id="rId10"/>
    <p:sldId id="567" r:id="rId11"/>
    <p:sldId id="568" r:id="rId12"/>
    <p:sldId id="569" r:id="rId13"/>
    <p:sldId id="402" r:id="rId14"/>
    <p:sldId id="401" r:id="rId15"/>
    <p:sldId id="400" r:id="rId16"/>
    <p:sldId id="404" r:id="rId17"/>
    <p:sldId id="561" r:id="rId18"/>
    <p:sldId id="405" r:id="rId19"/>
    <p:sldId id="409" r:id="rId20"/>
    <p:sldId id="410" r:id="rId21"/>
    <p:sldId id="407" r:id="rId22"/>
    <p:sldId id="408" r:id="rId23"/>
    <p:sldId id="406" r:id="rId24"/>
    <p:sldId id="411" r:id="rId25"/>
    <p:sldId id="412" r:id="rId26"/>
    <p:sldId id="413" r:id="rId27"/>
    <p:sldId id="414" r:id="rId28"/>
    <p:sldId id="418" r:id="rId29"/>
    <p:sldId id="562" r:id="rId30"/>
    <p:sldId id="415" r:id="rId31"/>
    <p:sldId id="417" r:id="rId32"/>
    <p:sldId id="416" r:id="rId33"/>
    <p:sldId id="570" r:id="rId34"/>
    <p:sldId id="423" r:id="rId35"/>
    <p:sldId id="428" r:id="rId36"/>
    <p:sldId id="563" r:id="rId37"/>
    <p:sldId id="427" r:id="rId38"/>
    <p:sldId id="426" r:id="rId39"/>
    <p:sldId id="425" r:id="rId40"/>
    <p:sldId id="422" r:id="rId41"/>
    <p:sldId id="420" r:id="rId42"/>
    <p:sldId id="419" r:id="rId43"/>
    <p:sldId id="424" r:id="rId44"/>
    <p:sldId id="571" r:id="rId45"/>
    <p:sldId id="429" r:id="rId46"/>
    <p:sldId id="430" r:id="rId47"/>
    <p:sldId id="572" r:id="rId48"/>
    <p:sldId id="431" r:id="rId49"/>
    <p:sldId id="435" r:id="rId50"/>
    <p:sldId id="434" r:id="rId51"/>
    <p:sldId id="506" r:id="rId52"/>
    <p:sldId id="507" r:id="rId53"/>
    <p:sldId id="508" r:id="rId54"/>
    <p:sldId id="509" r:id="rId55"/>
    <p:sldId id="516" r:id="rId56"/>
    <p:sldId id="573" r:id="rId57"/>
    <p:sldId id="517" r:id="rId58"/>
    <p:sldId id="574" r:id="rId59"/>
    <p:sldId id="575" r:id="rId60"/>
    <p:sldId id="576" r:id="rId61"/>
    <p:sldId id="518" r:id="rId62"/>
    <p:sldId id="519" r:id="rId63"/>
    <p:sldId id="520" r:id="rId64"/>
    <p:sldId id="521" r:id="rId65"/>
    <p:sldId id="522" r:id="rId66"/>
    <p:sldId id="523" r:id="rId67"/>
    <p:sldId id="524" r:id="rId68"/>
    <p:sldId id="582" r:id="rId69"/>
    <p:sldId id="531" r:id="rId70"/>
    <p:sldId id="532" r:id="rId71"/>
    <p:sldId id="584" r:id="rId72"/>
    <p:sldId id="586" r:id="rId73"/>
    <p:sldId id="587" r:id="rId74"/>
    <p:sldId id="533" r:id="rId75"/>
    <p:sldId id="534" r:id="rId76"/>
    <p:sldId id="535" r:id="rId77"/>
    <p:sldId id="536" r:id="rId78"/>
    <p:sldId id="537" r:id="rId79"/>
    <p:sldId id="556" r:id="rId80"/>
    <p:sldId id="557" r:id="rId81"/>
    <p:sldId id="558" r:id="rId82"/>
    <p:sldId id="588" r:id="rId83"/>
    <p:sldId id="559" r:id="rId84"/>
    <p:sldId id="595" r:id="rId85"/>
    <p:sldId id="560" r:id="rId86"/>
    <p:sldId id="551" r:id="rId87"/>
    <p:sldId id="598" r:id="rId88"/>
    <p:sldId id="552" r:id="rId89"/>
    <p:sldId id="553" r:id="rId90"/>
    <p:sldId id="554" r:id="rId91"/>
    <p:sldId id="555" r:id="rId92"/>
    <p:sldId id="546" r:id="rId93"/>
    <p:sldId id="547" r:id="rId94"/>
    <p:sldId id="548" r:id="rId95"/>
    <p:sldId id="549" r:id="rId96"/>
    <p:sldId id="550" r:id="rId97"/>
    <p:sldId id="601" r:id="rId98"/>
    <p:sldId id="538" r:id="rId99"/>
    <p:sldId id="539" r:id="rId100"/>
    <p:sldId id="591" r:id="rId101"/>
    <p:sldId id="599" r:id="rId102"/>
    <p:sldId id="540" r:id="rId103"/>
    <p:sldId id="594" r:id="rId104"/>
    <p:sldId id="541" r:id="rId105"/>
    <p:sldId id="600" r:id="rId106"/>
    <p:sldId id="596" r:id="rId107"/>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默认节" id="{FD31B45D-6742-46B4-9E76-65A795D4E6EF}">
          <p14:sldIdLst>
            <p14:sldId id="267"/>
            <p14:sldId id="373"/>
            <p14:sldId id="597"/>
            <p14:sldId id="380"/>
            <p14:sldId id="396"/>
          </p14:sldIdLst>
        </p14:section>
        <p14:section name="无标题节" id="{D920096B-AC6C-4F42-B630-C6579CB48D14}">
          <p14:sldIdLst>
            <p14:sldId id="564"/>
            <p14:sldId id="565"/>
            <p14:sldId id="566"/>
            <p14:sldId id="567"/>
            <p14:sldId id="568"/>
            <p14:sldId id="569"/>
            <p14:sldId id="402"/>
            <p14:sldId id="401"/>
            <p14:sldId id="400"/>
            <p14:sldId id="404"/>
            <p14:sldId id="561"/>
            <p14:sldId id="405"/>
            <p14:sldId id="409"/>
            <p14:sldId id="410"/>
            <p14:sldId id="407"/>
            <p14:sldId id="408"/>
            <p14:sldId id="406"/>
            <p14:sldId id="411"/>
            <p14:sldId id="412"/>
            <p14:sldId id="413"/>
            <p14:sldId id="414"/>
            <p14:sldId id="418"/>
            <p14:sldId id="562"/>
            <p14:sldId id="415"/>
            <p14:sldId id="417"/>
            <p14:sldId id="416"/>
            <p14:sldId id="570"/>
            <p14:sldId id="423"/>
            <p14:sldId id="428"/>
            <p14:sldId id="563"/>
            <p14:sldId id="427"/>
            <p14:sldId id="426"/>
            <p14:sldId id="425"/>
            <p14:sldId id="422"/>
            <p14:sldId id="420"/>
            <p14:sldId id="419"/>
            <p14:sldId id="424"/>
            <p14:sldId id="571"/>
            <p14:sldId id="429"/>
            <p14:sldId id="430"/>
            <p14:sldId id="572"/>
            <p14:sldId id="431"/>
            <p14:sldId id="435"/>
            <p14:sldId id="434"/>
            <p14:sldId id="506"/>
            <p14:sldId id="507"/>
            <p14:sldId id="508"/>
            <p14:sldId id="509"/>
            <p14:sldId id="516"/>
            <p14:sldId id="573"/>
            <p14:sldId id="517"/>
            <p14:sldId id="574"/>
            <p14:sldId id="575"/>
            <p14:sldId id="576"/>
            <p14:sldId id="518"/>
            <p14:sldId id="519"/>
            <p14:sldId id="520"/>
            <p14:sldId id="521"/>
            <p14:sldId id="522"/>
            <p14:sldId id="523"/>
            <p14:sldId id="524"/>
            <p14:sldId id="582"/>
            <p14:sldId id="531"/>
            <p14:sldId id="532"/>
            <p14:sldId id="584"/>
            <p14:sldId id="586"/>
            <p14:sldId id="587"/>
            <p14:sldId id="533"/>
            <p14:sldId id="534"/>
            <p14:sldId id="535"/>
            <p14:sldId id="536"/>
            <p14:sldId id="537"/>
            <p14:sldId id="556"/>
            <p14:sldId id="557"/>
            <p14:sldId id="558"/>
            <p14:sldId id="588"/>
            <p14:sldId id="559"/>
            <p14:sldId id="595"/>
            <p14:sldId id="560"/>
            <p14:sldId id="551"/>
            <p14:sldId id="598"/>
            <p14:sldId id="552"/>
            <p14:sldId id="553"/>
            <p14:sldId id="554"/>
            <p14:sldId id="555"/>
            <p14:sldId id="546"/>
            <p14:sldId id="547"/>
            <p14:sldId id="548"/>
            <p14:sldId id="549"/>
            <p14:sldId id="550"/>
            <p14:sldId id="601"/>
            <p14:sldId id="538"/>
            <p14:sldId id="539"/>
            <p14:sldId id="591"/>
            <p14:sldId id="599"/>
            <p14:sldId id="540"/>
            <p14:sldId id="594"/>
            <p14:sldId id="541"/>
            <p14:sldId id="600"/>
            <p14:sldId id="596"/>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233" autoAdjust="0"/>
    <p:restoredTop sz="94660"/>
  </p:normalViewPr>
  <p:slideViewPr>
    <p:cSldViewPr>
      <p:cViewPr varScale="1">
        <p:scale>
          <a:sx n="73" d="100"/>
          <a:sy n="73" d="100"/>
        </p:scale>
        <p:origin x="1662" y="7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presProps" Target="presProps.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slide" Target="slides/slide104.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viewProps" Target="viewProps.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theme" Target="theme/theme1.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a:t>单击此处编辑母版标题样式</a:t>
            </a:r>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6B65EBF2-0475-4A7B-A0B0-C2E3DA6103C8}" type="datetimeFigureOut">
              <a:rPr lang="zh-CN" altLang="en-US" smtClean="0"/>
              <a:pPr/>
              <a:t>2021/5/28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E673501-B6C6-4B63-9FB2-D873029ECA0B}" type="slidenum">
              <a:rPr lang="zh-CN" altLang="en-US" smtClean="0"/>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6B65EBF2-0475-4A7B-A0B0-C2E3DA6103C8}" type="datetimeFigureOut">
              <a:rPr lang="zh-CN" altLang="en-US" smtClean="0"/>
              <a:pPr/>
              <a:t>2021/5/28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E673501-B6C6-4B63-9FB2-D873029ECA0B}" type="slidenum">
              <a:rPr lang="zh-CN" altLang="en-US" smtClean="0"/>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6B65EBF2-0475-4A7B-A0B0-C2E3DA6103C8}" type="datetimeFigureOut">
              <a:rPr lang="zh-CN" altLang="en-US" smtClean="0"/>
              <a:pPr/>
              <a:t>2021/5/28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E673501-B6C6-4B63-9FB2-D873029ECA0B}" type="slidenum">
              <a:rPr lang="zh-CN" altLang="en-US" smtClean="0"/>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6B65EBF2-0475-4A7B-A0B0-C2E3DA6103C8}" type="datetimeFigureOut">
              <a:rPr lang="zh-CN" altLang="en-US" smtClean="0"/>
              <a:pPr/>
              <a:t>2021/5/28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E673501-B6C6-4B63-9FB2-D873029ECA0B}"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6B65EBF2-0475-4A7B-A0B0-C2E3DA6103C8}" type="datetimeFigureOut">
              <a:rPr lang="zh-CN" altLang="en-US" smtClean="0"/>
              <a:pPr/>
              <a:t>2021/5/28</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AE673501-B6C6-4B63-9FB2-D873029ECA0B}"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6B65EBF2-0475-4A7B-A0B0-C2E3DA6103C8}" type="datetimeFigureOut">
              <a:rPr lang="zh-CN" altLang="en-US" smtClean="0"/>
              <a:pPr/>
              <a:t>2021/5/28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AE673501-B6C6-4B63-9FB2-D873029ECA0B}"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6B65EBF2-0475-4A7B-A0B0-C2E3DA6103C8}" type="datetimeFigureOut">
              <a:rPr lang="zh-CN" altLang="en-US" smtClean="0"/>
              <a:pPr/>
              <a:t>2021/5/28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AE673501-B6C6-4B63-9FB2-D873029ECA0B}" type="slidenum">
              <a:rPr lang="zh-CN" altLang="en-US" smtClean="0"/>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6B65EBF2-0475-4A7B-A0B0-C2E3DA6103C8}" type="datetimeFigureOut">
              <a:rPr lang="zh-CN" altLang="en-US" smtClean="0"/>
              <a:pPr/>
              <a:t>2021/5/28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E673501-B6C6-4B63-9FB2-D873029ECA0B}" type="slidenum">
              <a:rPr lang="zh-CN" altLang="en-US" smtClean="0"/>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6B65EBF2-0475-4A7B-A0B0-C2E3DA6103C8}" type="datetimeFigureOut">
              <a:rPr lang="zh-CN" altLang="en-US" smtClean="0"/>
              <a:pPr/>
              <a:t>2021/5/28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E673501-B6C6-4B63-9FB2-D873029ECA0B}" type="slidenum">
              <a:rPr lang="zh-CN" altLang="en-US" smtClean="0"/>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6B65EBF2-0475-4A7B-A0B0-C2E3DA6103C8}" type="datetimeFigureOut">
              <a:rPr lang="zh-CN" altLang="en-US" smtClean="0"/>
              <a:pPr/>
              <a:t>2021/5/28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E673501-B6C6-4B63-9FB2-D873029ECA0B}"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6B65EBF2-0475-4A7B-A0B0-C2E3DA6103C8}" type="datetimeFigureOut">
              <a:rPr lang="zh-CN" altLang="en-US" smtClean="0"/>
              <a:pPr/>
              <a:t>2021/5/28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E673501-B6C6-4B63-9FB2-D873029ECA0B}" type="slidenum">
              <a:rPr lang="zh-CN" altLang="en-US" smtClean="0"/>
              <a:pPr/>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7" name="矩形 6"/>
          <p:cNvSpPr/>
          <p:nvPr/>
        </p:nvSpPr>
        <p:spPr>
          <a:xfrm>
            <a:off x="685818" y="3196834"/>
            <a:ext cx="7772603" cy="18001"/>
          </a:xfrm>
          <a:prstGeom prst="rect">
            <a:avLst/>
          </a:prstGeom>
          <a:gradFill>
            <a:gsLst>
              <a:gs pos="0">
                <a:schemeClr val="accent1">
                  <a:tint val="40000"/>
                  <a:alpha val="20000"/>
                </a:schemeClr>
              </a:gs>
              <a:gs pos="50000">
                <a:schemeClr val="accent1">
                  <a:alpha val="40000"/>
                </a:schemeClr>
              </a:gs>
              <a:gs pos="100000">
                <a:schemeClr val="accent1">
                  <a:tint val="40000"/>
                  <a:alpha val="50000"/>
                </a:schemeClr>
              </a:gs>
            </a:gsLst>
            <a:lin ang="0" scaled="1"/>
          </a:gra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lIns="81650" tIns="40825" rIns="81650" bIns="40825" rtlCol="0" anchor="ctr"/>
          <a:lstStyle/>
          <a:p>
            <a:pPr algn="ctr" eaLnBrk="1" latinLnBrk="0" hangingPunct="1"/>
            <a:endParaRPr kumimoji="0" lang="zh-CN" altLang="en-US" sz="1725"/>
          </a:p>
        </p:txBody>
      </p:sp>
      <p:sp>
        <p:nvSpPr>
          <p:cNvPr id="2" name="标题 1"/>
          <p:cNvSpPr>
            <a:spLocks noGrp="1"/>
          </p:cNvSpPr>
          <p:nvPr>
            <p:ph type="ctrTitle"/>
          </p:nvPr>
        </p:nvSpPr>
        <p:spPr>
          <a:xfrm>
            <a:off x="685818" y="1676479"/>
            <a:ext cx="7772603" cy="1538357"/>
          </a:xfrm>
        </p:spPr>
        <p:txBody>
          <a:bodyPr anchor="b"/>
          <a:lstStyle/>
          <a:p>
            <a:r>
              <a:rPr kumimoji="0" lang="zh-CN" altLang="en-US"/>
              <a:t>单击此处编辑母版标题样式</a:t>
            </a:r>
            <a:endParaRPr kumimoji="0" lang="en-US"/>
          </a:p>
        </p:txBody>
      </p:sp>
      <p:sp>
        <p:nvSpPr>
          <p:cNvPr id="3" name="副标题 2"/>
          <p:cNvSpPr>
            <a:spLocks noGrp="1"/>
          </p:cNvSpPr>
          <p:nvPr>
            <p:ph type="subTitle" idx="1"/>
          </p:nvPr>
        </p:nvSpPr>
        <p:spPr>
          <a:xfrm>
            <a:off x="1371636" y="3214835"/>
            <a:ext cx="6400967" cy="1752681"/>
          </a:xfrm>
        </p:spPr>
        <p:txBody>
          <a:bodyPr/>
          <a:lstStyle>
            <a:lvl1pPr marL="0" indent="0" algn="ctr">
              <a:buNone/>
              <a:defRPr>
                <a:solidFill>
                  <a:schemeClr val="tx1">
                    <a:tint val="75000"/>
                  </a:schemeClr>
                </a:solidFill>
              </a:defRPr>
            </a:lvl1pPr>
            <a:lvl2pPr marL="408305" indent="0" algn="ctr">
              <a:buNone/>
              <a:defRPr>
                <a:solidFill>
                  <a:schemeClr val="tx1">
                    <a:tint val="75000"/>
                  </a:schemeClr>
                </a:solidFill>
              </a:defRPr>
            </a:lvl2pPr>
            <a:lvl3pPr marL="816610" indent="0" algn="ctr">
              <a:buNone/>
              <a:defRPr>
                <a:solidFill>
                  <a:schemeClr val="tx1">
                    <a:tint val="75000"/>
                  </a:schemeClr>
                </a:solidFill>
              </a:defRPr>
            </a:lvl3pPr>
            <a:lvl4pPr marL="1224915" indent="0" algn="ctr">
              <a:buNone/>
              <a:defRPr>
                <a:solidFill>
                  <a:schemeClr val="tx1">
                    <a:tint val="75000"/>
                  </a:schemeClr>
                </a:solidFill>
              </a:defRPr>
            </a:lvl4pPr>
            <a:lvl5pPr marL="1632585" indent="0" algn="ctr">
              <a:buNone/>
              <a:defRPr>
                <a:solidFill>
                  <a:schemeClr val="tx1">
                    <a:tint val="75000"/>
                  </a:schemeClr>
                </a:solidFill>
              </a:defRPr>
            </a:lvl5pPr>
            <a:lvl6pPr marL="2040890" indent="0" algn="ctr">
              <a:buNone/>
              <a:defRPr>
                <a:solidFill>
                  <a:schemeClr val="tx1">
                    <a:tint val="75000"/>
                  </a:schemeClr>
                </a:solidFill>
              </a:defRPr>
            </a:lvl6pPr>
            <a:lvl7pPr marL="2449830" indent="0" algn="ctr">
              <a:buNone/>
              <a:defRPr>
                <a:solidFill>
                  <a:schemeClr val="tx1">
                    <a:tint val="75000"/>
                  </a:schemeClr>
                </a:solidFill>
              </a:defRPr>
            </a:lvl7pPr>
            <a:lvl8pPr marL="2858135" indent="0" algn="ctr">
              <a:buNone/>
              <a:defRPr>
                <a:solidFill>
                  <a:schemeClr val="tx1">
                    <a:tint val="75000"/>
                  </a:schemeClr>
                </a:solidFill>
              </a:defRPr>
            </a:lvl8pPr>
            <a:lvl9pPr marL="3266440" indent="0" algn="ctr">
              <a:buNone/>
              <a:defRPr>
                <a:solidFill>
                  <a:schemeClr val="tx1">
                    <a:tint val="75000"/>
                  </a:schemeClr>
                </a:solidFill>
              </a:defRPr>
            </a:lvl9pPr>
          </a:lstStyle>
          <a:p>
            <a:r>
              <a:rPr kumimoji="0" lang="zh-CN" altLang="en-US"/>
              <a:t>单击此处编辑母版副标题样式</a:t>
            </a:r>
            <a:endParaRPr kumimoji="0" lang="en-US"/>
          </a:p>
        </p:txBody>
      </p:sp>
      <p:sp>
        <p:nvSpPr>
          <p:cNvPr id="4" name="日期占位符 3"/>
          <p:cNvSpPr>
            <a:spLocks noGrp="1"/>
          </p:cNvSpPr>
          <p:nvPr>
            <p:ph type="dt" sz="half" idx="10"/>
          </p:nvPr>
        </p:nvSpPr>
        <p:spPr/>
        <p:txBody>
          <a:bodyPr/>
          <a:lstStyle/>
          <a:p>
            <a:fld id="{1A01B8DE-1875-4430-88E1-283DBB04EC21}" type="datetimeFigureOut">
              <a:rPr lang="zh-CN" altLang="en-US" smtClean="0"/>
              <a:pPr/>
              <a:t>2021/5/28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07FC768-CDEF-4A42-81CD-AC9E6A42C900}" type="slidenum">
              <a:rPr lang="zh-CN" altLang="en-US" smtClean="0"/>
              <a:pPr/>
              <a:t>‹#›</a:t>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7" name="矩形 6"/>
          <p:cNvSpPr/>
          <p:nvPr/>
        </p:nvSpPr>
        <p:spPr>
          <a:xfrm>
            <a:off x="457212" y="1410802"/>
            <a:ext cx="8229815" cy="18001"/>
          </a:xfrm>
          <a:prstGeom prst="rect">
            <a:avLst/>
          </a:prstGeom>
          <a:gradFill>
            <a:gsLst>
              <a:gs pos="0">
                <a:schemeClr val="accent1">
                  <a:tint val="40000"/>
                  <a:alpha val="20000"/>
                </a:schemeClr>
              </a:gs>
              <a:gs pos="50000">
                <a:schemeClr val="accent1">
                  <a:alpha val="40000"/>
                </a:schemeClr>
              </a:gs>
              <a:gs pos="100000">
                <a:schemeClr val="accent1">
                  <a:tint val="40000"/>
                  <a:alpha val="50000"/>
                </a:schemeClr>
              </a:gs>
            </a:gsLst>
            <a:lin ang="0" scaled="1"/>
          </a:gra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lIns="81650" tIns="40825" rIns="81650" bIns="40825" rtlCol="0" anchor="ctr"/>
          <a:lstStyle/>
          <a:p>
            <a:pPr algn="ctr" eaLnBrk="1" latinLnBrk="0" hangingPunct="1"/>
            <a:endParaRPr kumimoji="0" lang="zh-CN" altLang="en-US" sz="1725"/>
          </a:p>
        </p:txBody>
      </p:sp>
      <p:sp>
        <p:nvSpPr>
          <p:cNvPr id="2" name="标题 1"/>
          <p:cNvSpPr>
            <a:spLocks noGrp="1"/>
          </p:cNvSpPr>
          <p:nvPr>
            <p:ph type="title"/>
          </p:nvPr>
        </p:nvSpPr>
        <p:spPr/>
        <p:txBody>
          <a:bodyPr/>
          <a:lstStyle/>
          <a:p>
            <a:r>
              <a:rPr kumimoji="0" lang="zh-CN" altLang="en-US"/>
              <a:t>单击此处编辑母版标题样式</a:t>
            </a:r>
            <a:endParaRPr kumimoji="0" lang="en-US"/>
          </a:p>
        </p:txBody>
      </p:sp>
      <p:sp>
        <p:nvSpPr>
          <p:cNvPr id="3" name="内容占位符 2"/>
          <p:cNvSpPr>
            <a:spLocks noGrp="1"/>
          </p:cNvSpPr>
          <p:nvPr>
            <p:ph idx="1"/>
          </p:nvPr>
        </p:nvSpPr>
        <p:spPr/>
        <p:txBody>
          <a:bodyPr/>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4" name="日期占位符 3"/>
          <p:cNvSpPr>
            <a:spLocks noGrp="1"/>
          </p:cNvSpPr>
          <p:nvPr>
            <p:ph type="dt" sz="half" idx="10"/>
          </p:nvPr>
        </p:nvSpPr>
        <p:spPr>
          <a:xfrm>
            <a:off x="73154" y="6401097"/>
            <a:ext cx="3200484" cy="283813"/>
          </a:xfrm>
        </p:spPr>
        <p:txBody>
          <a:bodyPr/>
          <a:lstStyle/>
          <a:p>
            <a:fld id="{1A01B8DE-1875-4430-88E1-283DBB04EC21}" type="datetimeFigureOut">
              <a:rPr lang="zh-CN" altLang="en-US" smtClean="0"/>
              <a:pPr/>
              <a:t>2021/5/28</a:t>
            </a:fld>
            <a:endParaRPr lang="zh-CN" altLang="en-US"/>
          </a:p>
        </p:txBody>
      </p:sp>
      <p:sp>
        <p:nvSpPr>
          <p:cNvPr id="5" name="页脚占位符 4"/>
          <p:cNvSpPr>
            <a:spLocks noGrp="1"/>
          </p:cNvSpPr>
          <p:nvPr>
            <p:ph type="ftr" sz="quarter" idx="11"/>
          </p:nvPr>
        </p:nvSpPr>
        <p:spPr>
          <a:xfrm>
            <a:off x="5331091" y="6401097"/>
            <a:ext cx="3733897" cy="283813"/>
          </a:xfrm>
        </p:spPr>
        <p:txBody>
          <a:bodyPr/>
          <a:lstStyle/>
          <a:p>
            <a:endParaRPr lang="zh-CN" altLang="en-US"/>
          </a:p>
        </p:txBody>
      </p:sp>
      <p:sp>
        <p:nvSpPr>
          <p:cNvPr id="6" name="灯片编号占位符 5"/>
          <p:cNvSpPr>
            <a:spLocks noGrp="1"/>
          </p:cNvSpPr>
          <p:nvPr>
            <p:ph type="sldNum" sz="quarter" idx="12"/>
          </p:nvPr>
        </p:nvSpPr>
        <p:spPr/>
        <p:txBody>
          <a:bodyPr/>
          <a:lstStyle/>
          <a:p>
            <a:fld id="{707FC768-CDEF-4A42-81CD-AC9E6A42C900}" type="slidenum">
              <a:rPr lang="zh-CN" altLang="en-US" smtClean="0"/>
              <a:pPr/>
              <a:t>‹#›</a:t>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7" name="矩形 6"/>
          <p:cNvSpPr/>
          <p:nvPr/>
        </p:nvSpPr>
        <p:spPr>
          <a:xfrm>
            <a:off x="685818" y="3143394"/>
            <a:ext cx="7772603" cy="18001"/>
          </a:xfrm>
          <a:prstGeom prst="rect">
            <a:avLst/>
          </a:prstGeom>
          <a:gradFill>
            <a:gsLst>
              <a:gs pos="0">
                <a:schemeClr val="accent1">
                  <a:tint val="40000"/>
                  <a:alpha val="20000"/>
                </a:schemeClr>
              </a:gs>
              <a:gs pos="50000">
                <a:schemeClr val="accent1">
                  <a:alpha val="40000"/>
                </a:schemeClr>
              </a:gs>
              <a:gs pos="100000">
                <a:schemeClr val="accent1">
                  <a:tint val="40000"/>
                  <a:alpha val="50000"/>
                </a:schemeClr>
              </a:gs>
            </a:gsLst>
            <a:lin ang="0" scaled="1"/>
          </a:gra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lIns="81650" tIns="40825" rIns="81650" bIns="40825" rtlCol="0" anchor="ctr"/>
          <a:lstStyle/>
          <a:p>
            <a:pPr algn="ctr" eaLnBrk="1" latinLnBrk="0" hangingPunct="1"/>
            <a:endParaRPr kumimoji="0" lang="zh-CN" altLang="en-US" sz="1725"/>
          </a:p>
        </p:txBody>
      </p:sp>
      <p:sp>
        <p:nvSpPr>
          <p:cNvPr id="2" name="标题 1"/>
          <p:cNvSpPr>
            <a:spLocks noGrp="1"/>
          </p:cNvSpPr>
          <p:nvPr>
            <p:ph type="title"/>
          </p:nvPr>
        </p:nvSpPr>
        <p:spPr>
          <a:xfrm>
            <a:off x="722332" y="3143395"/>
            <a:ext cx="7772603" cy="1362138"/>
          </a:xfrm>
        </p:spPr>
        <p:txBody>
          <a:bodyPr anchor="t"/>
          <a:lstStyle>
            <a:lvl1pPr algn="ctr">
              <a:defRPr sz="3600" b="0" cap="all"/>
            </a:lvl1pPr>
          </a:lstStyle>
          <a:p>
            <a:r>
              <a:rPr kumimoji="0" lang="zh-CN" altLang="en-US"/>
              <a:t>单击此处编辑母版标题样式</a:t>
            </a:r>
            <a:endParaRPr kumimoji="0" lang="en-US"/>
          </a:p>
        </p:txBody>
      </p:sp>
      <p:sp>
        <p:nvSpPr>
          <p:cNvPr id="3" name="文本占位符 2"/>
          <p:cNvSpPr>
            <a:spLocks noGrp="1"/>
          </p:cNvSpPr>
          <p:nvPr>
            <p:ph type="body" idx="1"/>
          </p:nvPr>
        </p:nvSpPr>
        <p:spPr>
          <a:xfrm>
            <a:off x="722332" y="1643138"/>
            <a:ext cx="7772603" cy="1500256"/>
          </a:xfrm>
        </p:spPr>
        <p:txBody>
          <a:bodyPr anchor="b"/>
          <a:lstStyle>
            <a:lvl1pPr marL="0" indent="0" algn="ctr">
              <a:buNone/>
              <a:defRPr sz="1800">
                <a:solidFill>
                  <a:schemeClr val="tx1">
                    <a:tint val="75000"/>
                  </a:schemeClr>
                </a:solidFill>
              </a:defRPr>
            </a:lvl1pPr>
            <a:lvl2pPr marL="408305" indent="0" algn="ctr">
              <a:buNone/>
              <a:defRPr sz="1575">
                <a:solidFill>
                  <a:schemeClr val="tx1">
                    <a:tint val="75000"/>
                  </a:schemeClr>
                </a:solidFill>
              </a:defRPr>
            </a:lvl2pPr>
            <a:lvl3pPr marL="816610" indent="0" algn="ctr">
              <a:buNone/>
              <a:defRPr sz="1425">
                <a:solidFill>
                  <a:schemeClr val="tx1">
                    <a:tint val="75000"/>
                  </a:schemeClr>
                </a:solidFill>
              </a:defRPr>
            </a:lvl3pPr>
            <a:lvl4pPr marL="1224915" indent="0" algn="ctr">
              <a:buNone/>
              <a:defRPr sz="1275">
                <a:solidFill>
                  <a:schemeClr val="tx1">
                    <a:tint val="75000"/>
                  </a:schemeClr>
                </a:solidFill>
              </a:defRPr>
            </a:lvl4pPr>
            <a:lvl5pPr marL="1632585" indent="0" algn="ctr">
              <a:buNone/>
              <a:defRPr sz="1275">
                <a:solidFill>
                  <a:schemeClr val="tx1">
                    <a:tint val="75000"/>
                  </a:schemeClr>
                </a:solidFill>
              </a:defRPr>
            </a:lvl5pPr>
            <a:lvl6pPr marL="2040890" indent="0">
              <a:buNone/>
              <a:defRPr sz="1275">
                <a:solidFill>
                  <a:schemeClr val="tx1">
                    <a:tint val="75000"/>
                  </a:schemeClr>
                </a:solidFill>
              </a:defRPr>
            </a:lvl6pPr>
            <a:lvl7pPr marL="2449830" indent="0">
              <a:buNone/>
              <a:defRPr sz="1275">
                <a:solidFill>
                  <a:schemeClr val="tx1">
                    <a:tint val="75000"/>
                  </a:schemeClr>
                </a:solidFill>
              </a:defRPr>
            </a:lvl7pPr>
            <a:lvl8pPr marL="2858135" indent="0">
              <a:buNone/>
              <a:defRPr sz="1275">
                <a:solidFill>
                  <a:schemeClr val="tx1">
                    <a:tint val="75000"/>
                  </a:schemeClr>
                </a:solidFill>
              </a:defRPr>
            </a:lvl8pPr>
            <a:lvl9pPr marL="3266440" indent="0">
              <a:buNone/>
              <a:defRPr sz="1275">
                <a:solidFill>
                  <a:schemeClr val="tx1">
                    <a:tint val="75000"/>
                  </a:schemeClr>
                </a:solidFill>
              </a:defRPr>
            </a:lvl9pPr>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4" name="日期占位符 3"/>
          <p:cNvSpPr>
            <a:spLocks noGrp="1"/>
          </p:cNvSpPr>
          <p:nvPr>
            <p:ph type="dt" sz="half" idx="10"/>
          </p:nvPr>
        </p:nvSpPr>
        <p:spPr/>
        <p:txBody>
          <a:bodyPr/>
          <a:lstStyle/>
          <a:p>
            <a:fld id="{1A01B8DE-1875-4430-88E1-283DBB04EC21}" type="datetimeFigureOut">
              <a:rPr lang="zh-CN" altLang="en-US" smtClean="0"/>
              <a:pPr/>
              <a:t>2021/5/28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07FC768-CDEF-4A42-81CD-AC9E6A42C900}" type="slidenum">
              <a:rPr lang="zh-CN" altLang="en-US" smtClean="0"/>
              <a:pPr/>
              <a:t>‹#›</a:t>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8" name="矩形 7"/>
          <p:cNvSpPr/>
          <p:nvPr/>
        </p:nvSpPr>
        <p:spPr>
          <a:xfrm>
            <a:off x="457212" y="1410802"/>
            <a:ext cx="8229815" cy="18001"/>
          </a:xfrm>
          <a:prstGeom prst="rect">
            <a:avLst/>
          </a:prstGeom>
          <a:gradFill>
            <a:gsLst>
              <a:gs pos="0">
                <a:schemeClr val="accent1">
                  <a:tint val="40000"/>
                  <a:alpha val="20000"/>
                </a:schemeClr>
              </a:gs>
              <a:gs pos="50000">
                <a:schemeClr val="accent1">
                  <a:alpha val="40000"/>
                </a:schemeClr>
              </a:gs>
              <a:gs pos="100000">
                <a:schemeClr val="accent1">
                  <a:tint val="40000"/>
                  <a:alpha val="50000"/>
                </a:schemeClr>
              </a:gs>
            </a:gsLst>
            <a:lin ang="0" scaled="1"/>
          </a:gra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lIns="81650" tIns="40825" rIns="81650" bIns="40825" rtlCol="0" anchor="ctr"/>
          <a:lstStyle/>
          <a:p>
            <a:pPr algn="ctr" eaLnBrk="1" latinLnBrk="0" hangingPunct="1"/>
            <a:endParaRPr kumimoji="0" lang="zh-CN" altLang="en-US" sz="1725"/>
          </a:p>
        </p:txBody>
      </p:sp>
      <p:sp>
        <p:nvSpPr>
          <p:cNvPr id="2" name="标题 1"/>
          <p:cNvSpPr>
            <a:spLocks noGrp="1"/>
          </p:cNvSpPr>
          <p:nvPr>
            <p:ph type="title"/>
          </p:nvPr>
        </p:nvSpPr>
        <p:spPr/>
        <p:txBody>
          <a:bodyPr/>
          <a:lstStyle/>
          <a:p>
            <a:r>
              <a:rPr kumimoji="0" lang="zh-CN" altLang="en-US"/>
              <a:t>单击此处编辑母版标题样式</a:t>
            </a:r>
            <a:endParaRPr kumimoji="0" lang="en-US"/>
          </a:p>
        </p:txBody>
      </p:sp>
      <p:sp>
        <p:nvSpPr>
          <p:cNvPr id="3" name="内容占位符 2"/>
          <p:cNvSpPr>
            <a:spLocks noGrp="1"/>
          </p:cNvSpPr>
          <p:nvPr>
            <p:ph sz="half" idx="1"/>
          </p:nvPr>
        </p:nvSpPr>
        <p:spPr>
          <a:xfrm>
            <a:off x="457212" y="1600275"/>
            <a:ext cx="4038705" cy="4526173"/>
          </a:xfrm>
        </p:spPr>
        <p:txBody>
          <a:bodyPr/>
          <a:lstStyle>
            <a:lvl1pPr>
              <a:defRPr sz="2475"/>
            </a:lvl1pPr>
            <a:lvl2pPr>
              <a:defRPr sz="2175"/>
            </a:lvl2pPr>
            <a:lvl3pPr>
              <a:defRPr sz="1800"/>
            </a:lvl3pPr>
            <a:lvl4pPr>
              <a:defRPr sz="1575"/>
            </a:lvl4pPr>
            <a:lvl5pPr>
              <a:defRPr sz="1575"/>
            </a:lvl5pPr>
            <a:lvl6pPr>
              <a:defRPr sz="1575"/>
            </a:lvl6pPr>
            <a:lvl7pPr>
              <a:defRPr sz="1575"/>
            </a:lvl7pPr>
            <a:lvl8pPr>
              <a:defRPr sz="1575"/>
            </a:lvl8pPr>
            <a:lvl9pPr>
              <a:defRPr sz="1575"/>
            </a:lvl9pPr>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4" name="内容占位符 3"/>
          <p:cNvSpPr>
            <a:spLocks noGrp="1"/>
          </p:cNvSpPr>
          <p:nvPr>
            <p:ph sz="half" idx="2"/>
          </p:nvPr>
        </p:nvSpPr>
        <p:spPr>
          <a:xfrm>
            <a:off x="4648321" y="1600275"/>
            <a:ext cx="4038705" cy="4526173"/>
          </a:xfrm>
        </p:spPr>
        <p:txBody>
          <a:bodyPr/>
          <a:lstStyle>
            <a:lvl1pPr>
              <a:defRPr sz="2475"/>
            </a:lvl1pPr>
            <a:lvl2pPr>
              <a:defRPr sz="2175"/>
            </a:lvl2pPr>
            <a:lvl3pPr>
              <a:defRPr sz="1800"/>
            </a:lvl3pPr>
            <a:lvl4pPr>
              <a:defRPr sz="1575"/>
            </a:lvl4pPr>
            <a:lvl5pPr>
              <a:defRPr sz="1575"/>
            </a:lvl5pPr>
            <a:lvl6pPr>
              <a:defRPr sz="1575"/>
            </a:lvl6pPr>
            <a:lvl7pPr>
              <a:defRPr sz="1575"/>
            </a:lvl7pPr>
            <a:lvl8pPr>
              <a:defRPr sz="1575"/>
            </a:lvl8pPr>
            <a:lvl9pPr>
              <a:defRPr sz="1575"/>
            </a:lvl9pPr>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5" name="日期占位符 4"/>
          <p:cNvSpPr>
            <a:spLocks noGrp="1"/>
          </p:cNvSpPr>
          <p:nvPr>
            <p:ph type="dt" sz="half" idx="10"/>
          </p:nvPr>
        </p:nvSpPr>
        <p:spPr/>
        <p:txBody>
          <a:bodyPr/>
          <a:lstStyle/>
          <a:p>
            <a:fld id="{1A01B8DE-1875-4430-88E1-283DBB04EC21}" type="datetimeFigureOut">
              <a:rPr lang="zh-CN" altLang="en-US" smtClean="0"/>
              <a:pPr/>
              <a:t>2021/5/28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07FC768-CDEF-4A42-81CD-AC9E6A42C900}" type="slidenum">
              <a:rPr lang="zh-CN" altLang="en-US" smtClean="0"/>
              <a:pPr/>
              <a:t>‹#›</a:t>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10" name="矩形 9"/>
          <p:cNvSpPr/>
          <p:nvPr/>
        </p:nvSpPr>
        <p:spPr>
          <a:xfrm>
            <a:off x="457212" y="1410802"/>
            <a:ext cx="8229815" cy="18001"/>
          </a:xfrm>
          <a:prstGeom prst="rect">
            <a:avLst/>
          </a:prstGeom>
          <a:gradFill>
            <a:gsLst>
              <a:gs pos="0">
                <a:schemeClr val="accent1">
                  <a:tint val="40000"/>
                  <a:alpha val="20000"/>
                </a:schemeClr>
              </a:gs>
              <a:gs pos="50000">
                <a:schemeClr val="accent1">
                  <a:alpha val="40000"/>
                </a:schemeClr>
              </a:gs>
              <a:gs pos="100000">
                <a:schemeClr val="accent1">
                  <a:tint val="40000"/>
                  <a:alpha val="50000"/>
                </a:schemeClr>
              </a:gs>
            </a:gsLst>
            <a:lin ang="0" scaled="1"/>
          </a:gra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lIns="81650" tIns="40825" rIns="81650" bIns="40825" rtlCol="0" anchor="ctr"/>
          <a:lstStyle/>
          <a:p>
            <a:pPr algn="ctr" eaLnBrk="1" latinLnBrk="0" hangingPunct="1"/>
            <a:endParaRPr kumimoji="0" lang="zh-CN" altLang="en-US" sz="1725"/>
          </a:p>
        </p:txBody>
      </p:sp>
      <p:sp>
        <p:nvSpPr>
          <p:cNvPr id="2" name="标题 1"/>
          <p:cNvSpPr>
            <a:spLocks noGrp="1"/>
          </p:cNvSpPr>
          <p:nvPr>
            <p:ph type="title"/>
          </p:nvPr>
        </p:nvSpPr>
        <p:spPr/>
        <p:txBody>
          <a:bodyPr/>
          <a:lstStyle>
            <a:lvl1pPr>
              <a:defRPr/>
            </a:lvl1pPr>
          </a:lstStyle>
          <a:p>
            <a:r>
              <a:rPr kumimoji="0" lang="zh-CN" altLang="en-US"/>
              <a:t>单击此处编辑母版标题样式</a:t>
            </a:r>
            <a:endParaRPr kumimoji="0" lang="en-US"/>
          </a:p>
        </p:txBody>
      </p:sp>
      <p:sp>
        <p:nvSpPr>
          <p:cNvPr id="3" name="文本占位符 2"/>
          <p:cNvSpPr>
            <a:spLocks noGrp="1"/>
          </p:cNvSpPr>
          <p:nvPr>
            <p:ph type="body" idx="1"/>
          </p:nvPr>
        </p:nvSpPr>
        <p:spPr>
          <a:xfrm>
            <a:off x="457212" y="1535185"/>
            <a:ext cx="4040293" cy="639792"/>
          </a:xfrm>
        </p:spPr>
        <p:txBody>
          <a:bodyPr anchor="b"/>
          <a:lstStyle>
            <a:lvl1pPr marL="0" indent="0">
              <a:buNone/>
              <a:defRPr sz="2175" b="1">
                <a:effectLst>
                  <a:outerShdw blurRad="50800" dist="25400" dir="5400000" algn="tl" rotWithShape="0">
                    <a:srgbClr val="000000">
                      <a:alpha val="43137"/>
                    </a:srgbClr>
                  </a:outerShdw>
                </a:effectLst>
              </a:defRPr>
            </a:lvl1pPr>
            <a:lvl2pPr marL="408305" indent="0">
              <a:buNone/>
              <a:defRPr sz="1800" b="1">
                <a:effectLst>
                  <a:outerShdw blurRad="50800" dist="25400" dir="5400000" algn="tl" rotWithShape="0">
                    <a:srgbClr val="000000">
                      <a:alpha val="43137"/>
                    </a:srgbClr>
                  </a:outerShdw>
                </a:effectLst>
              </a:defRPr>
            </a:lvl2pPr>
            <a:lvl3pPr marL="816610" indent="0">
              <a:buNone/>
              <a:defRPr sz="1575" b="1">
                <a:effectLst>
                  <a:outerShdw blurRad="50800" dist="25400" dir="5400000" algn="tl" rotWithShape="0">
                    <a:srgbClr val="000000">
                      <a:alpha val="43137"/>
                    </a:srgbClr>
                  </a:outerShdw>
                </a:effectLst>
              </a:defRPr>
            </a:lvl3pPr>
            <a:lvl4pPr marL="1224915" indent="0">
              <a:buNone/>
              <a:defRPr sz="1425" b="1">
                <a:effectLst>
                  <a:outerShdw blurRad="50800" dist="25400" dir="5400000" algn="tl" rotWithShape="0">
                    <a:srgbClr val="000000">
                      <a:alpha val="43137"/>
                    </a:srgbClr>
                  </a:outerShdw>
                </a:effectLst>
              </a:defRPr>
            </a:lvl4pPr>
            <a:lvl5pPr marL="1632585" indent="0">
              <a:buNone/>
              <a:defRPr sz="1425" b="1">
                <a:effectLst>
                  <a:outerShdw blurRad="50800" dist="25400" dir="5400000" algn="tl" rotWithShape="0">
                    <a:srgbClr val="000000">
                      <a:alpha val="43137"/>
                    </a:srgbClr>
                  </a:outerShdw>
                </a:effectLst>
              </a:defRPr>
            </a:lvl5pPr>
            <a:lvl6pPr marL="2040890" indent="0">
              <a:buNone/>
              <a:defRPr sz="1425" b="1"/>
            </a:lvl6pPr>
            <a:lvl7pPr marL="2449830" indent="0">
              <a:buNone/>
              <a:defRPr sz="1425" b="1"/>
            </a:lvl7pPr>
            <a:lvl8pPr marL="2858135" indent="0">
              <a:buNone/>
              <a:defRPr sz="1425" b="1"/>
            </a:lvl8pPr>
            <a:lvl9pPr marL="3266440" indent="0">
              <a:buNone/>
              <a:defRPr sz="1425" b="1"/>
            </a:lvl9pPr>
          </a:lstStyle>
          <a:p>
            <a:pPr lvl="0" eaLnBrk="1" latinLnBrk="0" hangingPunct="1"/>
            <a:r>
              <a:rPr kumimoji="0" lang="zh-CN" altLang="en-US"/>
              <a:t>单击此处编辑母版文本样式</a:t>
            </a:r>
          </a:p>
        </p:txBody>
      </p:sp>
      <p:sp>
        <p:nvSpPr>
          <p:cNvPr id="4" name="内容占位符 3"/>
          <p:cNvSpPr>
            <a:spLocks noGrp="1"/>
          </p:cNvSpPr>
          <p:nvPr>
            <p:ph sz="half" idx="2"/>
          </p:nvPr>
        </p:nvSpPr>
        <p:spPr>
          <a:xfrm>
            <a:off x="457212" y="2174976"/>
            <a:ext cx="4040293" cy="3951471"/>
          </a:xfrm>
        </p:spPr>
        <p:txBody>
          <a:bodyPr/>
          <a:lstStyle>
            <a:lvl1pPr>
              <a:defRPr sz="2175"/>
            </a:lvl1pPr>
            <a:lvl2pPr>
              <a:defRPr sz="1800"/>
            </a:lvl2pPr>
            <a:lvl3pPr>
              <a:defRPr sz="1575"/>
            </a:lvl3pPr>
            <a:lvl4pPr>
              <a:defRPr sz="1425"/>
            </a:lvl4pPr>
            <a:lvl5pPr>
              <a:defRPr sz="1425"/>
            </a:lvl5pPr>
            <a:lvl6pPr>
              <a:defRPr sz="1425"/>
            </a:lvl6pPr>
            <a:lvl7pPr>
              <a:defRPr sz="1425"/>
            </a:lvl7pPr>
            <a:lvl8pPr>
              <a:defRPr sz="1425"/>
            </a:lvl8pPr>
            <a:lvl9pPr>
              <a:defRPr sz="1425"/>
            </a:lvl9pPr>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5" name="文本占位符 4"/>
          <p:cNvSpPr>
            <a:spLocks noGrp="1"/>
          </p:cNvSpPr>
          <p:nvPr>
            <p:ph type="body" sz="quarter" idx="3"/>
          </p:nvPr>
        </p:nvSpPr>
        <p:spPr>
          <a:xfrm>
            <a:off x="4645147" y="1535185"/>
            <a:ext cx="4041881" cy="639792"/>
          </a:xfrm>
        </p:spPr>
        <p:txBody>
          <a:bodyPr anchor="b"/>
          <a:lstStyle>
            <a:lvl1pPr marL="0" indent="0">
              <a:buNone/>
              <a:defRPr sz="2175" b="1">
                <a:effectLst>
                  <a:outerShdw blurRad="50800" dist="25400" dir="5400000" algn="tl" rotWithShape="0">
                    <a:srgbClr val="000000">
                      <a:alpha val="43137"/>
                    </a:srgbClr>
                  </a:outerShdw>
                </a:effectLst>
              </a:defRPr>
            </a:lvl1pPr>
            <a:lvl2pPr marL="408305" indent="0">
              <a:buNone/>
              <a:defRPr sz="1800" b="1">
                <a:effectLst>
                  <a:outerShdw blurRad="50800" dist="25400" dir="5400000" algn="tl" rotWithShape="0">
                    <a:srgbClr val="000000">
                      <a:alpha val="43137"/>
                    </a:srgbClr>
                  </a:outerShdw>
                </a:effectLst>
              </a:defRPr>
            </a:lvl2pPr>
            <a:lvl3pPr marL="816610" indent="0">
              <a:buNone/>
              <a:defRPr sz="1575" b="1">
                <a:effectLst>
                  <a:outerShdw blurRad="50800" dist="25400" dir="5400000" algn="tl" rotWithShape="0">
                    <a:srgbClr val="000000">
                      <a:alpha val="43137"/>
                    </a:srgbClr>
                  </a:outerShdw>
                </a:effectLst>
              </a:defRPr>
            </a:lvl3pPr>
            <a:lvl4pPr marL="1224915" indent="0">
              <a:buNone/>
              <a:defRPr sz="1425" b="1">
                <a:effectLst>
                  <a:outerShdw blurRad="50800" dist="25400" dir="5400000" algn="tl" rotWithShape="0">
                    <a:srgbClr val="000000">
                      <a:alpha val="43137"/>
                    </a:srgbClr>
                  </a:outerShdw>
                </a:effectLst>
              </a:defRPr>
            </a:lvl4pPr>
            <a:lvl5pPr marL="1632585" indent="0">
              <a:buNone/>
              <a:defRPr sz="1425" b="1">
                <a:effectLst>
                  <a:outerShdw blurRad="50800" dist="25400" dir="5400000" algn="tl" rotWithShape="0">
                    <a:srgbClr val="000000">
                      <a:alpha val="43137"/>
                    </a:srgbClr>
                  </a:outerShdw>
                </a:effectLst>
              </a:defRPr>
            </a:lvl5pPr>
            <a:lvl6pPr marL="2040890" indent="0">
              <a:buNone/>
              <a:defRPr sz="1425" b="1"/>
            </a:lvl6pPr>
            <a:lvl7pPr marL="2449830" indent="0">
              <a:buNone/>
              <a:defRPr sz="1425" b="1"/>
            </a:lvl7pPr>
            <a:lvl8pPr marL="2858135" indent="0">
              <a:buNone/>
              <a:defRPr sz="1425" b="1"/>
            </a:lvl8pPr>
            <a:lvl9pPr marL="3266440" indent="0">
              <a:buNone/>
              <a:defRPr sz="1425" b="1"/>
            </a:lvl9pPr>
          </a:lstStyle>
          <a:p>
            <a:pPr lvl="0" eaLnBrk="1" latinLnBrk="0" hangingPunct="1"/>
            <a:r>
              <a:rPr kumimoji="0" lang="zh-CN" altLang="en-US"/>
              <a:t>单击此处编辑母版文本样式</a:t>
            </a:r>
          </a:p>
        </p:txBody>
      </p:sp>
      <p:sp>
        <p:nvSpPr>
          <p:cNvPr id="6" name="内容占位符 5"/>
          <p:cNvSpPr>
            <a:spLocks noGrp="1"/>
          </p:cNvSpPr>
          <p:nvPr>
            <p:ph sz="quarter" idx="4"/>
          </p:nvPr>
        </p:nvSpPr>
        <p:spPr>
          <a:xfrm>
            <a:off x="4645147" y="2174976"/>
            <a:ext cx="4041881" cy="3951471"/>
          </a:xfrm>
        </p:spPr>
        <p:txBody>
          <a:bodyPr/>
          <a:lstStyle>
            <a:lvl1pPr>
              <a:defRPr sz="2175"/>
            </a:lvl1pPr>
            <a:lvl2pPr>
              <a:defRPr sz="1800"/>
            </a:lvl2pPr>
            <a:lvl3pPr>
              <a:defRPr sz="1575"/>
            </a:lvl3pPr>
            <a:lvl4pPr>
              <a:defRPr sz="1425"/>
            </a:lvl4pPr>
            <a:lvl5pPr>
              <a:defRPr sz="1425"/>
            </a:lvl5pPr>
            <a:lvl6pPr>
              <a:defRPr sz="1425"/>
            </a:lvl6pPr>
            <a:lvl7pPr>
              <a:defRPr sz="1425"/>
            </a:lvl7pPr>
            <a:lvl8pPr>
              <a:defRPr sz="1425"/>
            </a:lvl8pPr>
            <a:lvl9pPr>
              <a:defRPr sz="1425"/>
            </a:lvl9pPr>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7" name="日期占位符 6"/>
          <p:cNvSpPr>
            <a:spLocks noGrp="1"/>
          </p:cNvSpPr>
          <p:nvPr>
            <p:ph type="dt" sz="half" idx="10"/>
          </p:nvPr>
        </p:nvSpPr>
        <p:spPr/>
        <p:txBody>
          <a:bodyPr/>
          <a:lstStyle/>
          <a:p>
            <a:fld id="{1A01B8DE-1875-4430-88E1-283DBB04EC21}" type="datetimeFigureOut">
              <a:rPr lang="zh-CN" altLang="en-US" smtClean="0"/>
              <a:pPr/>
              <a:t>2021/5/28</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07FC768-CDEF-4A42-81CD-AC9E6A42C900}" type="slidenum">
              <a:rPr lang="zh-CN" altLang="en-US" smtClean="0"/>
              <a:pPr/>
              <a:t>‹#›</a:t>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6" name="矩形 5"/>
          <p:cNvSpPr/>
          <p:nvPr/>
        </p:nvSpPr>
        <p:spPr>
          <a:xfrm>
            <a:off x="457212" y="1410802"/>
            <a:ext cx="8229815" cy="18001"/>
          </a:xfrm>
          <a:prstGeom prst="rect">
            <a:avLst/>
          </a:prstGeom>
          <a:gradFill>
            <a:gsLst>
              <a:gs pos="0">
                <a:schemeClr val="accent1">
                  <a:tint val="40000"/>
                  <a:alpha val="20000"/>
                </a:schemeClr>
              </a:gs>
              <a:gs pos="50000">
                <a:schemeClr val="accent1">
                  <a:alpha val="40000"/>
                </a:schemeClr>
              </a:gs>
              <a:gs pos="100000">
                <a:schemeClr val="accent1">
                  <a:tint val="40000"/>
                  <a:alpha val="50000"/>
                </a:schemeClr>
              </a:gs>
            </a:gsLst>
            <a:lin ang="0" scaled="1"/>
          </a:gra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lIns="81650" tIns="40825" rIns="81650" bIns="40825" rtlCol="0" anchor="ctr"/>
          <a:lstStyle/>
          <a:p>
            <a:pPr algn="ctr" eaLnBrk="1" latinLnBrk="0" hangingPunct="1"/>
            <a:endParaRPr kumimoji="0" lang="zh-CN" altLang="en-US" sz="1725"/>
          </a:p>
        </p:txBody>
      </p:sp>
      <p:sp>
        <p:nvSpPr>
          <p:cNvPr id="2" name="标题 1"/>
          <p:cNvSpPr>
            <a:spLocks noGrp="1"/>
          </p:cNvSpPr>
          <p:nvPr>
            <p:ph type="title"/>
          </p:nvPr>
        </p:nvSpPr>
        <p:spPr/>
        <p:txBody>
          <a:bodyPr/>
          <a:lstStyle/>
          <a:p>
            <a:r>
              <a:rPr kumimoji="0" lang="zh-CN" altLang="en-US"/>
              <a:t>单击此处编辑母版标题样式</a:t>
            </a:r>
            <a:endParaRPr kumimoji="0" lang="en-US"/>
          </a:p>
        </p:txBody>
      </p:sp>
      <p:sp>
        <p:nvSpPr>
          <p:cNvPr id="3" name="日期占位符 2"/>
          <p:cNvSpPr>
            <a:spLocks noGrp="1"/>
          </p:cNvSpPr>
          <p:nvPr>
            <p:ph type="dt" sz="half" idx="10"/>
          </p:nvPr>
        </p:nvSpPr>
        <p:spPr/>
        <p:txBody>
          <a:bodyPr/>
          <a:lstStyle/>
          <a:p>
            <a:fld id="{1A01B8DE-1875-4430-88E1-283DBB04EC21}" type="datetimeFigureOut">
              <a:rPr lang="zh-CN" altLang="en-US" smtClean="0"/>
              <a:pPr/>
              <a:t>2021/5/28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07FC768-CDEF-4A42-81CD-AC9E6A42C900}" type="slidenum">
              <a:rPr lang="zh-CN" altLang="en-US" smtClean="0"/>
              <a:pPr/>
              <a:t>‹#›</a:t>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bg>
      <p:bgRef idx="1002">
        <a:schemeClr val="bg2"/>
      </p:bgRef>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1A01B8DE-1875-4430-88E1-283DBB04EC21}" type="datetimeFigureOut">
              <a:rPr lang="zh-CN" altLang="en-US" smtClean="0"/>
              <a:pPr/>
              <a:t>2021/5/28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07FC768-CDEF-4A42-81CD-AC9E6A42C900}" type="slidenum">
              <a:rPr lang="zh-CN" altLang="en-US" smtClean="0"/>
              <a:pPr/>
              <a:t>‹#›</a:t>
            </a:fld>
            <a:endParaRPr lang="zh-CN"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8" name="矩形 7"/>
          <p:cNvSpPr/>
          <p:nvPr/>
        </p:nvSpPr>
        <p:spPr>
          <a:xfrm>
            <a:off x="2786123" y="1053595"/>
            <a:ext cx="5904154" cy="18001"/>
          </a:xfrm>
          <a:prstGeom prst="rect">
            <a:avLst/>
          </a:prstGeom>
          <a:gradFill>
            <a:gsLst>
              <a:gs pos="0">
                <a:schemeClr val="accent1">
                  <a:tint val="40000"/>
                  <a:alpha val="20000"/>
                </a:schemeClr>
              </a:gs>
              <a:gs pos="50000">
                <a:schemeClr val="accent1">
                  <a:alpha val="40000"/>
                </a:schemeClr>
              </a:gs>
              <a:gs pos="100000">
                <a:schemeClr val="accent1">
                  <a:tint val="40000"/>
                  <a:alpha val="50000"/>
                </a:schemeClr>
              </a:gs>
            </a:gsLst>
            <a:lin ang="0" scaled="1"/>
          </a:gra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lIns="81650" tIns="40825" rIns="81650" bIns="40825" rtlCol="0" anchor="ctr"/>
          <a:lstStyle/>
          <a:p>
            <a:pPr algn="ctr" eaLnBrk="1" latinLnBrk="0" hangingPunct="1"/>
            <a:endParaRPr kumimoji="0" lang="zh-CN" altLang="en-US" sz="1725"/>
          </a:p>
        </p:txBody>
      </p:sp>
      <p:sp>
        <p:nvSpPr>
          <p:cNvPr id="2" name="标题 1"/>
          <p:cNvSpPr>
            <a:spLocks noGrp="1"/>
          </p:cNvSpPr>
          <p:nvPr>
            <p:ph type="title"/>
          </p:nvPr>
        </p:nvSpPr>
        <p:spPr>
          <a:xfrm>
            <a:off x="2786123" y="228611"/>
            <a:ext cx="5900906" cy="842985"/>
          </a:xfrm>
        </p:spPr>
        <p:txBody>
          <a:bodyPr anchor="b"/>
          <a:lstStyle>
            <a:lvl1pPr algn="ctr">
              <a:defRPr sz="2475" b="0"/>
            </a:lvl1pPr>
          </a:lstStyle>
          <a:p>
            <a:r>
              <a:rPr kumimoji="0" lang="zh-CN" altLang="en-US"/>
              <a:t>单击此处编辑母版标题样式</a:t>
            </a:r>
            <a:endParaRPr kumimoji="0" lang="en-US"/>
          </a:p>
        </p:txBody>
      </p:sp>
      <p:sp>
        <p:nvSpPr>
          <p:cNvPr id="3" name="内容占位符 2"/>
          <p:cNvSpPr>
            <a:spLocks noGrp="1"/>
          </p:cNvSpPr>
          <p:nvPr>
            <p:ph idx="1"/>
          </p:nvPr>
        </p:nvSpPr>
        <p:spPr>
          <a:xfrm>
            <a:off x="2786123" y="1143037"/>
            <a:ext cx="5900904" cy="5143774"/>
          </a:xfrm>
        </p:spPr>
        <p:txBody>
          <a:bodyPr/>
          <a:lstStyle>
            <a:lvl1pPr>
              <a:defRPr sz="2850"/>
            </a:lvl1pPr>
            <a:lvl2pPr>
              <a:defRPr sz="2475"/>
            </a:lvl2pPr>
            <a:lvl3pPr>
              <a:defRPr sz="2175"/>
            </a:lvl3pPr>
            <a:lvl4pPr>
              <a:defRPr sz="1800"/>
            </a:lvl4pPr>
            <a:lvl5pPr>
              <a:defRPr sz="1800"/>
            </a:lvl5pPr>
            <a:lvl6pPr>
              <a:defRPr sz="1800"/>
            </a:lvl6pPr>
            <a:lvl7pPr>
              <a:defRPr sz="1800"/>
            </a:lvl7pPr>
            <a:lvl8pPr>
              <a:defRPr sz="1800"/>
            </a:lvl8pPr>
            <a:lvl9pPr>
              <a:defRPr sz="1800"/>
            </a:lvl9pPr>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4" name="文本占位符 3"/>
          <p:cNvSpPr>
            <a:spLocks noGrp="1"/>
          </p:cNvSpPr>
          <p:nvPr>
            <p:ph type="body" sz="half" idx="2"/>
          </p:nvPr>
        </p:nvSpPr>
        <p:spPr>
          <a:xfrm>
            <a:off x="457217" y="1143037"/>
            <a:ext cx="2257467" cy="5143774"/>
          </a:xfrm>
        </p:spPr>
        <p:txBody>
          <a:bodyPr anchor="ctr"/>
          <a:lstStyle>
            <a:lvl1pPr marL="0" indent="0">
              <a:buNone/>
              <a:defRPr sz="1275"/>
            </a:lvl1pPr>
            <a:lvl2pPr marL="408305" indent="0">
              <a:buNone/>
              <a:defRPr sz="1050"/>
            </a:lvl2pPr>
            <a:lvl3pPr marL="816610" indent="0">
              <a:buNone/>
              <a:defRPr sz="900"/>
            </a:lvl3pPr>
            <a:lvl4pPr marL="1224915" indent="0">
              <a:buNone/>
              <a:defRPr sz="825"/>
            </a:lvl4pPr>
            <a:lvl5pPr marL="1632585" indent="0">
              <a:buNone/>
              <a:defRPr sz="825"/>
            </a:lvl5pPr>
            <a:lvl6pPr marL="2040890" indent="0">
              <a:buNone/>
              <a:defRPr sz="825"/>
            </a:lvl6pPr>
            <a:lvl7pPr marL="2449830" indent="0">
              <a:buNone/>
              <a:defRPr sz="825"/>
            </a:lvl7pPr>
            <a:lvl8pPr marL="2858135" indent="0">
              <a:buNone/>
              <a:defRPr sz="825"/>
            </a:lvl8pPr>
            <a:lvl9pPr marL="3266440" indent="0">
              <a:buNone/>
              <a:defRPr sz="825"/>
            </a:lvl9pPr>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5" name="日期占位符 4"/>
          <p:cNvSpPr>
            <a:spLocks noGrp="1"/>
          </p:cNvSpPr>
          <p:nvPr>
            <p:ph type="dt" sz="half" idx="10"/>
          </p:nvPr>
        </p:nvSpPr>
        <p:spPr/>
        <p:txBody>
          <a:bodyPr/>
          <a:lstStyle/>
          <a:p>
            <a:fld id="{1A01B8DE-1875-4430-88E1-283DBB04EC21}" type="datetimeFigureOut">
              <a:rPr lang="zh-CN" altLang="en-US" smtClean="0"/>
              <a:pPr/>
              <a:t>2021/5/28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07FC768-CDEF-4A42-81CD-AC9E6A42C900}" type="slidenum">
              <a:rPr lang="zh-CN" altLang="en-US" smtClean="0"/>
              <a:pPr/>
              <a:t>‹#›</a:t>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bg>
      <p:bgRef idx="1002">
        <a:schemeClr val="bg2"/>
      </p:bgRef>
    </p:bg>
    <p:spTree>
      <p:nvGrpSpPr>
        <p:cNvPr id="1" name=""/>
        <p:cNvGrpSpPr/>
        <p:nvPr/>
      </p:nvGrpSpPr>
      <p:grpSpPr>
        <a:xfrm>
          <a:off x="0" y="0"/>
          <a:ext cx="0" cy="0"/>
          <a:chOff x="0" y="0"/>
          <a:chExt cx="0" cy="0"/>
        </a:xfrm>
      </p:grpSpPr>
      <p:sp>
        <p:nvSpPr>
          <p:cNvPr id="2" name="标题 1"/>
          <p:cNvSpPr>
            <a:spLocks noGrp="1"/>
          </p:cNvSpPr>
          <p:nvPr>
            <p:ph type="title"/>
          </p:nvPr>
        </p:nvSpPr>
        <p:spPr>
          <a:xfrm>
            <a:off x="533414" y="304814"/>
            <a:ext cx="6400967" cy="685832"/>
          </a:xfrm>
        </p:spPr>
        <p:txBody>
          <a:bodyPr anchor="ctr"/>
          <a:lstStyle>
            <a:lvl1pPr algn="l">
              <a:defRPr sz="2175" b="0"/>
            </a:lvl1pPr>
          </a:lstStyle>
          <a:p>
            <a:r>
              <a:rPr kumimoji="0" lang="zh-CN" altLang="en-US"/>
              <a:t>单击此处编辑母版标题样式</a:t>
            </a:r>
            <a:endParaRPr kumimoji="0" lang="en-US"/>
          </a:p>
        </p:txBody>
      </p:sp>
      <p:sp>
        <p:nvSpPr>
          <p:cNvPr id="3" name="图片占位符 2"/>
          <p:cNvSpPr>
            <a:spLocks noGrp="1"/>
          </p:cNvSpPr>
          <p:nvPr>
            <p:ph type="pic" idx="1"/>
          </p:nvPr>
        </p:nvSpPr>
        <p:spPr>
          <a:xfrm>
            <a:off x="701570" y="1143052"/>
            <a:ext cx="7223437" cy="3980357"/>
          </a:xfrm>
          <a:prstGeom prst="roundRect">
            <a:avLst>
              <a:gd name="adj" fmla="val 18278"/>
            </a:avLst>
          </a:prstGeom>
          <a:solidFill>
            <a:schemeClr val="accent1">
              <a:tint val="40000"/>
            </a:schemeClr>
          </a:solidFill>
          <a:ln w="50800" cap="rnd">
            <a:gradFill flip="none" rotWithShape="1">
              <a:gsLst>
                <a:gs pos="0">
                  <a:schemeClr val="accent1">
                    <a:shade val="50000"/>
                  </a:schemeClr>
                </a:gs>
                <a:gs pos="20000">
                  <a:schemeClr val="accent2">
                    <a:shade val="50000"/>
                  </a:schemeClr>
                </a:gs>
                <a:gs pos="40000">
                  <a:schemeClr val="accent3">
                    <a:shade val="50000"/>
                  </a:schemeClr>
                </a:gs>
                <a:gs pos="60000">
                  <a:schemeClr val="accent4">
                    <a:shade val="50000"/>
                  </a:schemeClr>
                </a:gs>
                <a:gs pos="80000">
                  <a:schemeClr val="accent5">
                    <a:shade val="50000"/>
                  </a:schemeClr>
                </a:gs>
                <a:gs pos="100000">
                  <a:schemeClr val="accent6">
                    <a:shade val="50000"/>
                  </a:schemeClr>
                </a:gs>
              </a:gsLst>
              <a:path path="circle">
                <a:fillToRect l="50000" t="50000" r="50000" b="50000"/>
              </a:path>
              <a:tileRect/>
            </a:gradFill>
            <a:round/>
          </a:ln>
          <a:effectLst>
            <a:outerShdw blurRad="50800" dist="38100" dir="5400000" algn="tl" rotWithShape="0">
              <a:prstClr val="black">
                <a:alpha val="50000"/>
              </a:prstClr>
            </a:outerShdw>
          </a:effectLst>
        </p:spPr>
        <p:txBody>
          <a:bodyPr/>
          <a:lstStyle>
            <a:lvl1pPr marL="0" indent="0">
              <a:buNone/>
              <a:defRPr sz="2850"/>
            </a:lvl1pPr>
            <a:lvl2pPr marL="408305" indent="0">
              <a:buNone/>
              <a:defRPr sz="2475"/>
            </a:lvl2pPr>
            <a:lvl3pPr marL="816610" indent="0">
              <a:buNone/>
              <a:defRPr sz="2175"/>
            </a:lvl3pPr>
            <a:lvl4pPr marL="1224915" indent="0">
              <a:buNone/>
              <a:defRPr sz="1800"/>
            </a:lvl4pPr>
            <a:lvl5pPr marL="1632585" indent="0">
              <a:buNone/>
              <a:defRPr sz="1800"/>
            </a:lvl5pPr>
            <a:lvl6pPr marL="2040890" indent="0">
              <a:buNone/>
              <a:defRPr sz="1800"/>
            </a:lvl6pPr>
            <a:lvl7pPr marL="2449830" indent="0">
              <a:buNone/>
              <a:defRPr sz="1800"/>
            </a:lvl7pPr>
            <a:lvl8pPr marL="2858135" indent="0">
              <a:buNone/>
              <a:defRPr sz="1800"/>
            </a:lvl8pPr>
            <a:lvl9pPr marL="3266440" indent="0">
              <a:buNone/>
              <a:defRPr sz="1800"/>
            </a:lvl9pPr>
          </a:lstStyle>
          <a:p>
            <a:r>
              <a:rPr kumimoji="0" lang="zh-CN" altLang="en-US"/>
              <a:t>单击图标添加图片</a:t>
            </a:r>
            <a:endParaRPr kumimoji="0" lang="en-US"/>
          </a:p>
        </p:txBody>
      </p:sp>
      <p:sp>
        <p:nvSpPr>
          <p:cNvPr id="4" name="文本占位符 3"/>
          <p:cNvSpPr>
            <a:spLocks noGrp="1"/>
          </p:cNvSpPr>
          <p:nvPr>
            <p:ph type="body" sz="half" idx="2"/>
          </p:nvPr>
        </p:nvSpPr>
        <p:spPr>
          <a:xfrm>
            <a:off x="2362262" y="5410451"/>
            <a:ext cx="5658036" cy="804899"/>
          </a:xfrm>
        </p:spPr>
        <p:txBody>
          <a:bodyPr anchor="ctr"/>
          <a:lstStyle>
            <a:lvl1pPr marL="0" indent="0" algn="r">
              <a:buNone/>
              <a:defRPr sz="1050" b="0"/>
            </a:lvl1pPr>
            <a:lvl2pPr marL="408305" indent="0" algn="r">
              <a:buNone/>
              <a:defRPr sz="1050" b="0"/>
            </a:lvl2pPr>
            <a:lvl3pPr marL="816610" indent="0" algn="r">
              <a:buNone/>
              <a:defRPr sz="1050" b="0"/>
            </a:lvl3pPr>
            <a:lvl4pPr marL="1224915" indent="0" algn="r">
              <a:buNone/>
              <a:defRPr sz="1050" b="0"/>
            </a:lvl4pPr>
            <a:lvl5pPr marL="1632585" indent="0" algn="r">
              <a:buNone/>
              <a:defRPr sz="1050" b="0"/>
            </a:lvl5pPr>
            <a:lvl6pPr marL="2040890" indent="0">
              <a:buNone/>
              <a:defRPr sz="825"/>
            </a:lvl6pPr>
            <a:lvl7pPr marL="2449830" indent="0">
              <a:buNone/>
              <a:defRPr sz="825"/>
            </a:lvl7pPr>
            <a:lvl8pPr marL="2858135" indent="0">
              <a:buNone/>
              <a:defRPr sz="825"/>
            </a:lvl8pPr>
            <a:lvl9pPr marL="3266440" indent="0">
              <a:buNone/>
              <a:defRPr sz="825"/>
            </a:lvl9pPr>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5" name="日期占位符 4"/>
          <p:cNvSpPr>
            <a:spLocks noGrp="1"/>
          </p:cNvSpPr>
          <p:nvPr>
            <p:ph type="dt" sz="half" idx="10"/>
          </p:nvPr>
        </p:nvSpPr>
        <p:spPr/>
        <p:txBody>
          <a:bodyPr/>
          <a:lstStyle/>
          <a:p>
            <a:fld id="{1A01B8DE-1875-4430-88E1-283DBB04EC21}" type="datetimeFigureOut">
              <a:rPr lang="zh-CN" altLang="en-US" smtClean="0"/>
              <a:pPr/>
              <a:t>2021/5/28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07FC768-CDEF-4A42-81CD-AC9E6A42C900}" type="slidenum">
              <a:rPr lang="zh-CN" altLang="en-US" smtClean="0"/>
              <a:pPr/>
              <a:t>‹#›</a:t>
            </a:fld>
            <a:endParaRPr lang="zh-CN"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a:t>单击此处编辑母版标题样式</a:t>
            </a:r>
            <a:endParaRPr kumimoji="0" lang="en-US"/>
          </a:p>
        </p:txBody>
      </p:sp>
      <p:sp>
        <p:nvSpPr>
          <p:cNvPr id="3" name="竖排文字占位符 2"/>
          <p:cNvSpPr>
            <a:spLocks noGrp="1"/>
          </p:cNvSpPr>
          <p:nvPr>
            <p:ph type="body" orient="vert" idx="1"/>
          </p:nvPr>
        </p:nvSpPr>
        <p:spPr/>
        <p:txBody>
          <a:bodyPr vert="eaVert"/>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4" name="日期占位符 3"/>
          <p:cNvSpPr>
            <a:spLocks noGrp="1"/>
          </p:cNvSpPr>
          <p:nvPr>
            <p:ph type="dt" sz="half" idx="10"/>
          </p:nvPr>
        </p:nvSpPr>
        <p:spPr/>
        <p:txBody>
          <a:bodyPr/>
          <a:lstStyle/>
          <a:p>
            <a:fld id="{1A01B8DE-1875-4430-88E1-283DBB04EC21}" type="datetimeFigureOut">
              <a:rPr lang="zh-CN" altLang="en-US" smtClean="0"/>
              <a:pPr/>
              <a:t>2021/5/28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07FC768-CDEF-4A42-81CD-AC9E6A42C900}" type="slidenum">
              <a:rPr lang="zh-CN" altLang="en-US" smtClean="0"/>
              <a:pPr/>
              <a:t>‹#›</a:t>
            </a:fld>
            <a:endParaRPr lang="zh-CN" altLang="en-US"/>
          </a:p>
        </p:txBody>
      </p:sp>
      <p:sp>
        <p:nvSpPr>
          <p:cNvPr id="7" name="矩形 6"/>
          <p:cNvSpPr/>
          <p:nvPr/>
        </p:nvSpPr>
        <p:spPr>
          <a:xfrm>
            <a:off x="457212" y="1410802"/>
            <a:ext cx="8229815" cy="18001"/>
          </a:xfrm>
          <a:prstGeom prst="rect">
            <a:avLst/>
          </a:prstGeom>
          <a:gradFill>
            <a:gsLst>
              <a:gs pos="0">
                <a:schemeClr val="accent1">
                  <a:tint val="40000"/>
                  <a:alpha val="20000"/>
                </a:schemeClr>
              </a:gs>
              <a:gs pos="50000">
                <a:schemeClr val="accent1">
                  <a:alpha val="40000"/>
                </a:schemeClr>
              </a:gs>
              <a:gs pos="100000">
                <a:schemeClr val="accent1">
                  <a:tint val="40000"/>
                  <a:alpha val="50000"/>
                </a:schemeClr>
              </a:gs>
            </a:gsLst>
            <a:lin ang="0" scaled="1"/>
          </a:gra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lIns="81650" tIns="40825" rIns="81650" bIns="40825" rtlCol="0" anchor="ctr"/>
          <a:lstStyle/>
          <a:p>
            <a:pPr algn="ctr" eaLnBrk="1" latinLnBrk="0" hangingPunct="1"/>
            <a:endParaRPr kumimoji="0" lang="zh-CN" altLang="en-US" sz="1725"/>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7215394" y="274651"/>
            <a:ext cx="1471632" cy="6012161"/>
          </a:xfrm>
        </p:spPr>
        <p:txBody>
          <a:bodyPr vert="eaVert"/>
          <a:lstStyle/>
          <a:p>
            <a:r>
              <a:rPr kumimoji="0" lang="zh-CN" altLang="en-US"/>
              <a:t>单击此处编辑母版标题样式</a:t>
            </a:r>
            <a:endParaRPr kumimoji="0" lang="en-US"/>
          </a:p>
        </p:txBody>
      </p:sp>
      <p:sp>
        <p:nvSpPr>
          <p:cNvPr id="3" name="竖排文字占位符 2"/>
          <p:cNvSpPr>
            <a:spLocks noGrp="1"/>
          </p:cNvSpPr>
          <p:nvPr>
            <p:ph type="body" orient="vert" idx="1"/>
          </p:nvPr>
        </p:nvSpPr>
        <p:spPr>
          <a:xfrm>
            <a:off x="457211" y="274651"/>
            <a:ext cx="6686743" cy="6012161"/>
          </a:xfrm>
        </p:spPr>
        <p:txBody>
          <a:bodyPr vert="eaVert"/>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4" name="日期占位符 3"/>
          <p:cNvSpPr>
            <a:spLocks noGrp="1"/>
          </p:cNvSpPr>
          <p:nvPr>
            <p:ph type="dt" sz="half" idx="10"/>
          </p:nvPr>
        </p:nvSpPr>
        <p:spPr/>
        <p:txBody>
          <a:bodyPr/>
          <a:lstStyle/>
          <a:p>
            <a:fld id="{1A01B8DE-1875-4430-88E1-283DBB04EC21}" type="datetimeFigureOut">
              <a:rPr lang="zh-CN" altLang="en-US" smtClean="0"/>
              <a:pPr/>
              <a:t>2021/5/28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07FC768-CDEF-4A42-81CD-AC9E6A42C900}" type="slidenum">
              <a:rPr lang="zh-CN" altLang="en-US" smtClean="0"/>
              <a:pPr/>
              <a:t>‹#›</a:t>
            </a:fld>
            <a:endParaRPr lang="zh-CN" alt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Main Text">
    <p:spTree>
      <p:nvGrpSpPr>
        <p:cNvPr id="1" name=""/>
        <p:cNvGrpSpPr/>
        <p:nvPr/>
      </p:nvGrpSpPr>
      <p:grpSpPr>
        <a:xfrm>
          <a:off x="0" y="0"/>
          <a:ext cx="0" cy="0"/>
          <a:chOff x="0" y="0"/>
          <a:chExt cx="0" cy="0"/>
        </a:xfrm>
      </p:grpSpPr>
      <p:sp>
        <p:nvSpPr>
          <p:cNvPr id="4" name="Rectangle 9"/>
          <p:cNvSpPr>
            <a:spLocks noChangeArrowheads="1"/>
          </p:cNvSpPr>
          <p:nvPr/>
        </p:nvSpPr>
        <p:spPr bwMode="auto">
          <a:xfrm>
            <a:off x="0" y="1100189"/>
            <a:ext cx="9144239" cy="176220"/>
          </a:xfrm>
          <a:prstGeom prst="rect">
            <a:avLst/>
          </a:prstGeom>
          <a:solidFill>
            <a:srgbClr val="00ADE4"/>
          </a:solidFill>
          <a:ln>
            <a:noFill/>
          </a:ln>
        </p:spPr>
        <p:txBody>
          <a:bodyPr lIns="81650" tIns="40825" rIns="81650" bIns="40825"/>
          <a:lstStyle/>
          <a:p>
            <a:pPr marL="137795" indent="-137795">
              <a:spcBef>
                <a:spcPct val="50000"/>
              </a:spcBef>
              <a:buFontTx/>
              <a:buChar char="•"/>
              <a:defRPr/>
            </a:pPr>
            <a:endParaRPr lang="en-US" sz="1125" dirty="0">
              <a:latin typeface="+mn-lt"/>
            </a:endParaRPr>
          </a:p>
        </p:txBody>
      </p:sp>
      <p:pic>
        <p:nvPicPr>
          <p:cNvPr id="5" name="Picture 5"/>
          <p:cNvPicPr>
            <a:picLocks noChangeAspect="1"/>
          </p:cNvPicPr>
          <p:nvPr userDrawn="1"/>
        </p:nvPicPr>
        <p:blipFill>
          <a:blip r:embed="rId2" cstate="print"/>
          <a:srcRect/>
          <a:stretch>
            <a:fillRect/>
          </a:stretch>
        </p:blipFill>
        <p:spPr bwMode="auto">
          <a:xfrm>
            <a:off x="6915331" y="6312193"/>
            <a:ext cx="1982840" cy="388956"/>
          </a:xfrm>
          <a:prstGeom prst="rect">
            <a:avLst/>
          </a:prstGeom>
          <a:noFill/>
          <a:ln w="9525">
            <a:noFill/>
            <a:miter lim="800000"/>
            <a:headEnd/>
            <a:tailEnd/>
          </a:ln>
        </p:spPr>
      </p:pic>
      <p:sp>
        <p:nvSpPr>
          <p:cNvPr id="8" name="Content Placeholder 8"/>
          <p:cNvSpPr>
            <a:spLocks noGrp="1"/>
          </p:cNvSpPr>
          <p:nvPr>
            <p:ph sz="quarter" idx="16"/>
          </p:nvPr>
        </p:nvSpPr>
        <p:spPr>
          <a:xfrm>
            <a:off x="356627" y="1463108"/>
            <a:ext cx="8479058" cy="4617934"/>
          </a:xfrm>
        </p:spPr>
        <p:txBody>
          <a:bodyPr/>
          <a:lstStyle>
            <a:lvl1pPr marL="255270" indent="-255270" algn="just">
              <a:lnSpc>
                <a:spcPct val="100000"/>
              </a:lnSpc>
              <a:spcBef>
                <a:spcPts val="0"/>
              </a:spcBef>
              <a:buFont typeface="Arial" panose="020B0604020202020204" pitchFamily="34" charset="0"/>
              <a:buChar char="•"/>
              <a:defRPr/>
            </a:lvl1pPr>
            <a:lvl2pPr marL="256540" indent="-255270" algn="just">
              <a:lnSpc>
                <a:spcPct val="100000"/>
              </a:lnSpc>
              <a:spcBef>
                <a:spcPts val="0"/>
              </a:spcBef>
              <a:buClr>
                <a:schemeClr val="tx1"/>
              </a:buClr>
              <a:buFont typeface="Arial" panose="020B0604020202020204" pitchFamily="34" charset="0"/>
              <a:buChar char="•"/>
              <a:defRPr/>
            </a:lvl2pPr>
            <a:lvl3pPr marL="514350" indent="-255270" algn="just">
              <a:lnSpc>
                <a:spcPct val="100000"/>
              </a:lnSpc>
              <a:spcBef>
                <a:spcPts val="0"/>
              </a:spcBef>
              <a:buClr>
                <a:schemeClr val="tx1"/>
              </a:buClr>
              <a:buFont typeface="Arial" panose="020B0604020202020204" pitchFamily="34" charset="0"/>
              <a:buChar char="-"/>
              <a:defRPr sz="1275"/>
            </a:lvl3pPr>
            <a:lvl4pPr marL="763905" indent="-255270">
              <a:buFont typeface="Arial" panose="020B0604020202020204" pitchFamily="34" charset="0"/>
              <a:buChar char="◦"/>
              <a:defRPr sz="1275" baseline="0"/>
            </a:lvl4pPr>
          </a:lstStyle>
          <a:p>
            <a:pPr lvl="0"/>
            <a:r>
              <a:rPr lang="en-US"/>
              <a:t>Edit Master text styles</a:t>
            </a:r>
          </a:p>
          <a:p>
            <a:pPr lvl="1"/>
            <a:r>
              <a:rPr lang="en-US"/>
              <a:t>Second level</a:t>
            </a:r>
          </a:p>
          <a:p>
            <a:pPr lvl="2"/>
            <a:r>
              <a:rPr lang="en-US"/>
              <a:t>Third level</a:t>
            </a:r>
          </a:p>
        </p:txBody>
      </p:sp>
      <p:sp>
        <p:nvSpPr>
          <p:cNvPr id="2" name="Title 1"/>
          <p:cNvSpPr>
            <a:spLocks noGrp="1"/>
          </p:cNvSpPr>
          <p:nvPr>
            <p:ph type="title"/>
          </p:nvPr>
        </p:nvSpPr>
        <p:spPr>
          <a:xfrm>
            <a:off x="356945" y="301641"/>
            <a:ext cx="8462250" cy="756742"/>
          </a:xfrm>
        </p:spPr>
        <p:txBody>
          <a:bodyPr anchor="b"/>
          <a:lstStyle>
            <a:lvl1pPr>
              <a:defRPr sz="1950" b="0" i="0">
                <a:solidFill>
                  <a:schemeClr val="tx1"/>
                </a:solidFill>
                <a:latin typeface="+mn-lt"/>
              </a:defRPr>
            </a:lvl1pPr>
          </a:lstStyle>
          <a:p>
            <a:r>
              <a:rPr lang="en-US"/>
              <a:t>Click to edit Master title style</a:t>
            </a:r>
            <a:endParaRPr lang="en-US" dirty="0"/>
          </a:p>
        </p:txBody>
      </p:sp>
      <p:sp>
        <p:nvSpPr>
          <p:cNvPr id="6" name="Slide Number Placeholder 3"/>
          <p:cNvSpPr>
            <a:spLocks noGrp="1"/>
          </p:cNvSpPr>
          <p:nvPr>
            <p:ph type="sldNum" sz="quarter" idx="17"/>
          </p:nvPr>
        </p:nvSpPr>
        <p:spPr>
          <a:xfrm>
            <a:off x="357198" y="6350295"/>
            <a:ext cx="552464" cy="358792"/>
          </a:xfrm>
        </p:spPr>
        <p:txBody>
          <a:bodyPr/>
          <a:lstStyle>
            <a:lvl1pPr>
              <a:defRPr>
                <a:solidFill>
                  <a:schemeClr val="bg1">
                    <a:lumMod val="75000"/>
                  </a:schemeClr>
                </a:solidFill>
                <a:latin typeface="+mn-lt"/>
              </a:defRPr>
            </a:lvl1pPr>
          </a:lstStyle>
          <a:p>
            <a:pPr>
              <a:defRPr/>
            </a:pPr>
            <a:fld id="{C3889404-AAC6-4838-A382-D165EBD833D0}"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65EBF2-0475-4A7B-A0B0-C2E3DA6103C8}" type="datetimeFigureOut">
              <a:rPr lang="zh-CN" altLang="en-US" smtClean="0"/>
              <a:pPr/>
              <a:t>2021/5/28</a:t>
            </a:fld>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E673501-B6C6-4B63-9FB2-D873029ECA0B}"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矩形 6"/>
          <p:cNvSpPr/>
          <p:nvPr/>
        </p:nvSpPr>
        <p:spPr>
          <a:xfrm>
            <a:off x="0" y="6678309"/>
            <a:ext cx="9144239" cy="180009"/>
          </a:xfrm>
          <a:prstGeom prst="rect">
            <a:avLst/>
          </a:prstGeom>
          <a:gradFill>
            <a:gsLst>
              <a:gs pos="0">
                <a:schemeClr val="accent1">
                  <a:alpha val="50000"/>
                </a:schemeClr>
              </a:gs>
              <a:gs pos="50000">
                <a:schemeClr val="accent1">
                  <a:tint val="20000"/>
                </a:schemeClr>
              </a:gs>
              <a:gs pos="100000">
                <a:schemeClr val="accent1">
                  <a:alpha val="40000"/>
                </a:schemeClr>
              </a:gs>
            </a:gsLst>
            <a:lin ang="0" scaled="1"/>
          </a:gra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lIns="81650" tIns="40825" rIns="81650" bIns="40825" rtlCol="0" anchor="ctr"/>
          <a:lstStyle/>
          <a:p>
            <a:pPr algn="ctr" eaLnBrk="1" latinLnBrk="0" hangingPunct="1"/>
            <a:endParaRPr kumimoji="0" lang="zh-CN" altLang="en-US" sz="1725"/>
          </a:p>
        </p:txBody>
      </p:sp>
      <p:sp>
        <p:nvSpPr>
          <p:cNvPr id="2" name="标题占位符 1"/>
          <p:cNvSpPr>
            <a:spLocks noGrp="1"/>
          </p:cNvSpPr>
          <p:nvPr>
            <p:ph type="title"/>
          </p:nvPr>
        </p:nvSpPr>
        <p:spPr>
          <a:xfrm>
            <a:off x="457212" y="274650"/>
            <a:ext cx="8229815" cy="1143053"/>
          </a:xfrm>
          <a:prstGeom prst="rect">
            <a:avLst/>
          </a:prstGeom>
        </p:spPr>
        <p:txBody>
          <a:bodyPr vert="horz" lIns="108850" tIns="54425" rIns="108850" bIns="54425" rtlCol="0" anchor="ctr">
            <a:normAutofit/>
          </a:bodyPr>
          <a:lstStyle/>
          <a:p>
            <a:r>
              <a:rPr kumimoji="0" lang="zh-CN" altLang="en-US"/>
              <a:t>单击此处编辑母版标题样式</a:t>
            </a:r>
            <a:endParaRPr kumimoji="0" lang="en-US"/>
          </a:p>
        </p:txBody>
      </p:sp>
      <p:sp>
        <p:nvSpPr>
          <p:cNvPr id="3" name="文本占位符 2"/>
          <p:cNvSpPr>
            <a:spLocks noGrp="1"/>
          </p:cNvSpPr>
          <p:nvPr>
            <p:ph type="body" idx="1"/>
          </p:nvPr>
        </p:nvSpPr>
        <p:spPr>
          <a:xfrm>
            <a:off x="457212" y="1600275"/>
            <a:ext cx="8229815" cy="4686537"/>
          </a:xfrm>
          <a:prstGeom prst="rect">
            <a:avLst/>
          </a:prstGeom>
        </p:spPr>
        <p:txBody>
          <a:bodyPr vert="horz" lIns="108850" tIns="54425" rIns="108850" bIns="54425" rtlCol="0">
            <a:normAutofit/>
          </a:bodyPr>
          <a:lstStyle/>
          <a:p>
            <a:pPr lvl="0" eaLnBrk="1" latinLnBrk="0" hangingPunct="1"/>
            <a:r>
              <a:rPr kumimoji="0" lang="zh-CN" altLang="en-US"/>
              <a:t>单击此处编辑母版文本样式</a:t>
            </a:r>
          </a:p>
          <a:p>
            <a:pPr lvl="1" eaLnBrk="1" latinLnBrk="0" hangingPunct="1"/>
            <a:r>
              <a:rPr kumimoji="0" lang="zh-CN" altLang="en-US"/>
              <a:t>第二级</a:t>
            </a:r>
          </a:p>
          <a:p>
            <a:pPr lvl="2" eaLnBrk="1" latinLnBrk="0" hangingPunct="1"/>
            <a:r>
              <a:rPr kumimoji="0" lang="zh-CN" altLang="en-US"/>
              <a:t>第三级</a:t>
            </a:r>
          </a:p>
          <a:p>
            <a:pPr lvl="3" eaLnBrk="1" latinLnBrk="0" hangingPunct="1"/>
            <a:r>
              <a:rPr kumimoji="0" lang="zh-CN" altLang="en-US"/>
              <a:t>第四级</a:t>
            </a:r>
          </a:p>
          <a:p>
            <a:pPr lvl="4" eaLnBrk="1" latinLnBrk="0" hangingPunct="1"/>
            <a:r>
              <a:rPr kumimoji="0" lang="zh-CN" altLang="en-US"/>
              <a:t>第五级</a:t>
            </a:r>
            <a:endParaRPr kumimoji="0" lang="en-US"/>
          </a:p>
        </p:txBody>
      </p:sp>
      <p:sp>
        <p:nvSpPr>
          <p:cNvPr id="4" name="日期占位符 3"/>
          <p:cNvSpPr>
            <a:spLocks noGrp="1"/>
          </p:cNvSpPr>
          <p:nvPr>
            <p:ph type="dt" sz="half" idx="2"/>
          </p:nvPr>
        </p:nvSpPr>
        <p:spPr>
          <a:xfrm>
            <a:off x="76202" y="6401097"/>
            <a:ext cx="3200484" cy="283813"/>
          </a:xfrm>
          <a:prstGeom prst="rect">
            <a:avLst/>
          </a:prstGeom>
        </p:spPr>
        <p:txBody>
          <a:bodyPr vert="horz" lIns="108850" tIns="54425" rIns="108850" bIns="54425" rtlCol="0" anchor="b"/>
          <a:lstStyle>
            <a:lvl1pPr algn="l" eaLnBrk="1" latinLnBrk="0" hangingPunct="1">
              <a:defRPr kumimoji="0" sz="975">
                <a:solidFill>
                  <a:schemeClr val="tx2">
                    <a:lumMod val="75000"/>
                    <a:lumOff val="25000"/>
                  </a:schemeClr>
                </a:solidFill>
              </a:defRPr>
            </a:lvl1pPr>
          </a:lstStyle>
          <a:p>
            <a:fld id="{1A01B8DE-1875-4430-88E1-283DBB04EC21}" type="datetimeFigureOut">
              <a:rPr lang="zh-CN" altLang="en-US" smtClean="0"/>
              <a:pPr/>
              <a:t>2021/5/28</a:t>
            </a:fld>
            <a:endParaRPr lang="zh-CN" altLang="en-US"/>
          </a:p>
        </p:txBody>
      </p:sp>
      <p:sp>
        <p:nvSpPr>
          <p:cNvPr id="5" name="页脚占位符 4"/>
          <p:cNvSpPr>
            <a:spLocks noGrp="1"/>
          </p:cNvSpPr>
          <p:nvPr>
            <p:ph type="ftr" sz="quarter" idx="3"/>
          </p:nvPr>
        </p:nvSpPr>
        <p:spPr>
          <a:xfrm>
            <a:off x="5334139" y="6401097"/>
            <a:ext cx="3733897" cy="283813"/>
          </a:xfrm>
          <a:prstGeom prst="rect">
            <a:avLst/>
          </a:prstGeom>
        </p:spPr>
        <p:txBody>
          <a:bodyPr vert="horz" lIns="108850" tIns="54425" rIns="108850" bIns="54425" rtlCol="0" anchor="ctr"/>
          <a:lstStyle>
            <a:lvl1pPr algn="r" eaLnBrk="1" latinLnBrk="0" hangingPunct="1">
              <a:defRPr kumimoji="0" sz="975">
                <a:solidFill>
                  <a:schemeClr val="tx2">
                    <a:lumMod val="75000"/>
                    <a:lumOff val="25000"/>
                  </a:schemeClr>
                </a:solidFill>
              </a:defRPr>
            </a:lvl1pPr>
          </a:lstStyle>
          <a:p>
            <a:endParaRPr lang="zh-CN" altLang="en-US"/>
          </a:p>
        </p:txBody>
      </p:sp>
      <p:sp>
        <p:nvSpPr>
          <p:cNvPr id="6" name="灯片编号占位符 5"/>
          <p:cNvSpPr>
            <a:spLocks noGrp="1"/>
          </p:cNvSpPr>
          <p:nvPr>
            <p:ph type="sldNum" sz="quarter" idx="4"/>
          </p:nvPr>
        </p:nvSpPr>
        <p:spPr>
          <a:xfrm>
            <a:off x="4114907" y="6401097"/>
            <a:ext cx="914424" cy="283478"/>
          </a:xfrm>
          <a:prstGeom prst="rect">
            <a:avLst/>
          </a:prstGeom>
          <a:noFill/>
        </p:spPr>
        <p:txBody>
          <a:bodyPr vert="horz" lIns="54425" tIns="54425" rIns="54425" bIns="54425" rtlCol="0" anchor="ctr"/>
          <a:lstStyle>
            <a:lvl1pPr algn="ctr" eaLnBrk="1" latinLnBrk="0" hangingPunct="1">
              <a:defRPr kumimoji="0" sz="975" b="0">
                <a:solidFill>
                  <a:schemeClr val="tx2">
                    <a:lumMod val="75000"/>
                    <a:lumOff val="25000"/>
                  </a:schemeClr>
                </a:solidFill>
              </a:defRPr>
            </a:lvl1pPr>
          </a:lstStyle>
          <a:p>
            <a:fld id="{707FC768-CDEF-4A42-81CD-AC9E6A42C900}" type="slidenum">
              <a:rPr lang="zh-CN" altLang="en-US" smtClean="0"/>
              <a:pPr/>
              <a:t>‹#›</a:t>
            </a:fld>
            <a:endParaRPr lang="zh-CN" altLang="en-US"/>
          </a:p>
        </p:txBody>
      </p:sp>
      <p:sp>
        <p:nvSpPr>
          <p:cNvPr id="8" name="矩形 7"/>
          <p:cNvSpPr/>
          <p:nvPr/>
        </p:nvSpPr>
        <p:spPr>
          <a:xfrm>
            <a:off x="0" y="0"/>
            <a:ext cx="9144239" cy="108005"/>
          </a:xfrm>
          <a:prstGeom prst="rect">
            <a:avLst/>
          </a:prstGeom>
          <a:gradFill>
            <a:gsLst>
              <a:gs pos="0">
                <a:schemeClr val="accent1">
                  <a:alpha val="50000"/>
                </a:schemeClr>
              </a:gs>
              <a:gs pos="50000">
                <a:schemeClr val="accent1">
                  <a:tint val="20000"/>
                </a:schemeClr>
              </a:gs>
              <a:gs pos="100000">
                <a:schemeClr val="accent1">
                  <a:alpha val="40000"/>
                </a:schemeClr>
              </a:gs>
            </a:gsLst>
            <a:lin ang="0" scaled="1"/>
          </a:gra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lIns="81650" tIns="40825" rIns="81650" bIns="40825" rtlCol="0" anchor="ctr"/>
          <a:lstStyle/>
          <a:p>
            <a:pPr algn="ctr" eaLnBrk="1" latinLnBrk="0" hangingPunct="1"/>
            <a:endParaRPr kumimoji="0" lang="zh-CN" altLang="en-US" sz="1725"/>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ctr" rtl="0" eaLnBrk="1" latinLnBrk="0" hangingPunct="1">
        <a:spcBef>
          <a:spcPct val="0"/>
        </a:spcBef>
        <a:buNone/>
        <a:defRPr kumimoji="0" sz="3900" kern="1200">
          <a:solidFill>
            <a:schemeClr val="tx2"/>
          </a:solidFill>
          <a:latin typeface="+mj-lt"/>
          <a:ea typeface="+mj-ea"/>
          <a:cs typeface="+mj-cs"/>
        </a:defRPr>
      </a:lvl1pPr>
      <a:lvl2pPr eaLnBrk="1" latinLnBrk="0" hangingPunct="1">
        <a:defRPr kumimoji="0">
          <a:solidFill>
            <a:schemeClr val="tx2"/>
          </a:solidFill>
        </a:defRPr>
      </a:lvl2pPr>
      <a:lvl3pPr eaLnBrk="1" latinLnBrk="0" hangingPunct="1">
        <a:defRPr kumimoji="0">
          <a:solidFill>
            <a:schemeClr val="tx2"/>
          </a:solidFill>
        </a:defRPr>
      </a:lvl3pPr>
      <a:lvl4pPr eaLnBrk="1" latinLnBrk="0" hangingPunct="1">
        <a:defRPr kumimoji="0">
          <a:solidFill>
            <a:schemeClr val="tx2"/>
          </a:solidFill>
        </a:defRPr>
      </a:lvl4pPr>
      <a:lvl5pPr eaLnBrk="1" latinLnBrk="0" hangingPunct="1">
        <a:defRPr kumimoji="0">
          <a:solidFill>
            <a:schemeClr val="tx2"/>
          </a:solidFill>
        </a:defRPr>
      </a:lvl5pPr>
      <a:lvl6pPr eaLnBrk="1" latinLnBrk="0" hangingPunct="1">
        <a:defRPr kumimoji="0">
          <a:solidFill>
            <a:schemeClr val="tx2"/>
          </a:solidFill>
        </a:defRPr>
      </a:lvl6pPr>
      <a:lvl7pPr eaLnBrk="1" latinLnBrk="0" hangingPunct="1">
        <a:defRPr kumimoji="0">
          <a:solidFill>
            <a:schemeClr val="tx2"/>
          </a:solidFill>
        </a:defRPr>
      </a:lvl7pPr>
      <a:lvl8pPr eaLnBrk="1" latinLnBrk="0" hangingPunct="1">
        <a:defRPr kumimoji="0">
          <a:solidFill>
            <a:schemeClr val="tx2"/>
          </a:solidFill>
        </a:defRPr>
      </a:lvl8pPr>
      <a:lvl9pPr eaLnBrk="1" latinLnBrk="0" hangingPunct="1">
        <a:defRPr kumimoji="0">
          <a:solidFill>
            <a:schemeClr val="tx2"/>
          </a:solidFill>
        </a:defRPr>
      </a:lvl9pPr>
    </p:titleStyle>
    <p:bodyStyle>
      <a:lvl1pPr marL="306070" indent="-306070" algn="l" rtl="0" eaLnBrk="1" latinLnBrk="0" hangingPunct="1">
        <a:spcBef>
          <a:spcPct val="15000"/>
        </a:spcBef>
        <a:buClr>
          <a:schemeClr val="tx2"/>
        </a:buClr>
        <a:buSzPct val="50000"/>
        <a:buFont typeface="Wingdings 2" panose="05020102010507070707"/>
        <a:buChar char="ß"/>
        <a:defRPr kumimoji="0" sz="2850" kern="1200">
          <a:solidFill>
            <a:schemeClr val="tx1"/>
          </a:solidFill>
          <a:latin typeface="+mn-lt"/>
          <a:ea typeface="+mn-ea"/>
          <a:cs typeface="+mn-cs"/>
        </a:defRPr>
      </a:lvl1pPr>
      <a:lvl2pPr marL="663575" indent="-255270" algn="l" rtl="0" eaLnBrk="1" latinLnBrk="0" hangingPunct="1">
        <a:spcBef>
          <a:spcPct val="15000"/>
        </a:spcBef>
        <a:buClr>
          <a:schemeClr val="tx2"/>
        </a:buClr>
        <a:buSzPct val="50000"/>
        <a:buFont typeface="Wingdings 2" panose="05020102010507070707"/>
        <a:buChar char="Þ"/>
        <a:defRPr kumimoji="0" sz="2475" kern="1200">
          <a:solidFill>
            <a:schemeClr val="tx1"/>
          </a:solidFill>
          <a:latin typeface="+mn-lt"/>
          <a:ea typeface="+mn-ea"/>
          <a:cs typeface="+mn-cs"/>
        </a:defRPr>
      </a:lvl2pPr>
      <a:lvl3pPr marL="1021080" indent="-204470" algn="l" rtl="0" eaLnBrk="1" latinLnBrk="0" hangingPunct="1">
        <a:spcBef>
          <a:spcPct val="15000"/>
        </a:spcBef>
        <a:buClr>
          <a:schemeClr val="tx2"/>
        </a:buClr>
        <a:buSzPct val="50000"/>
        <a:buFont typeface="Wingdings 2" panose="05020102010507070707"/>
        <a:buChar char=""/>
        <a:defRPr kumimoji="0" sz="2175" kern="1200">
          <a:solidFill>
            <a:schemeClr val="tx1"/>
          </a:solidFill>
          <a:latin typeface="+mn-lt"/>
          <a:ea typeface="+mn-ea"/>
          <a:cs typeface="+mn-cs"/>
        </a:defRPr>
      </a:lvl3pPr>
      <a:lvl4pPr marL="1428750" indent="-204470" algn="l" rtl="0" eaLnBrk="1" latinLnBrk="0" hangingPunct="1">
        <a:spcBef>
          <a:spcPct val="15000"/>
        </a:spcBef>
        <a:buClr>
          <a:schemeClr val="tx2"/>
        </a:buClr>
        <a:buSzPct val="50000"/>
        <a:buFont typeface="Wingdings 2" panose="05020102010507070707"/>
        <a:buChar char=""/>
        <a:defRPr kumimoji="0" sz="1800" kern="1200">
          <a:solidFill>
            <a:schemeClr val="tx1"/>
          </a:solidFill>
          <a:latin typeface="+mn-lt"/>
          <a:ea typeface="+mn-ea"/>
          <a:cs typeface="+mn-cs"/>
        </a:defRPr>
      </a:lvl4pPr>
      <a:lvl5pPr marL="1837055" indent="-204470" algn="l" rtl="0" eaLnBrk="1" latinLnBrk="0" hangingPunct="1">
        <a:spcBef>
          <a:spcPct val="15000"/>
        </a:spcBef>
        <a:buClr>
          <a:schemeClr val="tx2"/>
        </a:buClr>
        <a:buSzPct val="50000"/>
        <a:buFont typeface="Wingdings 2" panose="05020102010507070707"/>
        <a:buChar char=""/>
        <a:defRPr kumimoji="0" sz="1800" kern="1200">
          <a:solidFill>
            <a:schemeClr val="tx1"/>
          </a:solidFill>
          <a:latin typeface="+mn-lt"/>
          <a:ea typeface="+mn-ea"/>
          <a:cs typeface="+mn-cs"/>
        </a:defRPr>
      </a:lvl5pPr>
      <a:lvl6pPr marL="2245360" indent="-204470" algn="l" rtl="0" eaLnBrk="1" latinLnBrk="0" hangingPunct="1">
        <a:spcBef>
          <a:spcPct val="15000"/>
        </a:spcBef>
        <a:buFont typeface="Arial" panose="020B0604020202020204"/>
        <a:buChar char="•"/>
        <a:defRPr kumimoji="0" sz="1800" kern="1200">
          <a:solidFill>
            <a:schemeClr val="tx1"/>
          </a:solidFill>
          <a:latin typeface="+mn-lt"/>
          <a:ea typeface="+mn-ea"/>
          <a:cs typeface="+mn-cs"/>
        </a:defRPr>
      </a:lvl6pPr>
      <a:lvl7pPr marL="2653665" indent="-204470" algn="l" rtl="0" eaLnBrk="1" latinLnBrk="0" hangingPunct="1">
        <a:spcBef>
          <a:spcPct val="15000"/>
        </a:spcBef>
        <a:buFont typeface="Arial" panose="020B0604020202020204"/>
        <a:buChar char="•"/>
        <a:defRPr kumimoji="0" sz="1800" kern="1200">
          <a:solidFill>
            <a:schemeClr val="tx1"/>
          </a:solidFill>
          <a:latin typeface="+mn-lt"/>
          <a:ea typeface="+mn-ea"/>
          <a:cs typeface="+mn-cs"/>
        </a:defRPr>
      </a:lvl7pPr>
      <a:lvl8pPr marL="3061970" indent="-204470" algn="l" rtl="0" eaLnBrk="1" latinLnBrk="0" hangingPunct="1">
        <a:spcBef>
          <a:spcPct val="15000"/>
        </a:spcBef>
        <a:buFont typeface="Arial" panose="020B0604020202020204"/>
        <a:buChar char="•"/>
        <a:defRPr kumimoji="0" sz="1800" kern="1200">
          <a:solidFill>
            <a:schemeClr val="tx1"/>
          </a:solidFill>
          <a:latin typeface="+mn-lt"/>
          <a:ea typeface="+mn-ea"/>
          <a:cs typeface="+mn-cs"/>
        </a:defRPr>
      </a:lvl8pPr>
      <a:lvl9pPr marL="3470275" indent="-204470" algn="l" rtl="0" eaLnBrk="1" latinLnBrk="0" hangingPunct="1">
        <a:spcBef>
          <a:spcPct val="15000"/>
        </a:spcBef>
        <a:buFont typeface="Arial" panose="020B0604020202020204"/>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08305" algn="l" rtl="0" eaLnBrk="1" latinLnBrk="0" hangingPunct="1">
        <a:defRPr kumimoji="0" kern="1200">
          <a:solidFill>
            <a:schemeClr val="tx1"/>
          </a:solidFill>
          <a:latin typeface="+mn-lt"/>
          <a:ea typeface="+mn-ea"/>
          <a:cs typeface="+mn-cs"/>
        </a:defRPr>
      </a:lvl2pPr>
      <a:lvl3pPr marL="816610" algn="l" rtl="0" eaLnBrk="1" latinLnBrk="0" hangingPunct="1">
        <a:defRPr kumimoji="0" kern="1200">
          <a:solidFill>
            <a:schemeClr val="tx1"/>
          </a:solidFill>
          <a:latin typeface="+mn-lt"/>
          <a:ea typeface="+mn-ea"/>
          <a:cs typeface="+mn-cs"/>
        </a:defRPr>
      </a:lvl3pPr>
      <a:lvl4pPr marL="1224915" algn="l" rtl="0" eaLnBrk="1" latinLnBrk="0" hangingPunct="1">
        <a:defRPr kumimoji="0" kern="1200">
          <a:solidFill>
            <a:schemeClr val="tx1"/>
          </a:solidFill>
          <a:latin typeface="+mn-lt"/>
          <a:ea typeface="+mn-ea"/>
          <a:cs typeface="+mn-cs"/>
        </a:defRPr>
      </a:lvl4pPr>
      <a:lvl5pPr marL="1632585" algn="l" rtl="0" eaLnBrk="1" latinLnBrk="0" hangingPunct="1">
        <a:defRPr kumimoji="0" kern="1200">
          <a:solidFill>
            <a:schemeClr val="tx1"/>
          </a:solidFill>
          <a:latin typeface="+mn-lt"/>
          <a:ea typeface="+mn-ea"/>
          <a:cs typeface="+mn-cs"/>
        </a:defRPr>
      </a:lvl5pPr>
      <a:lvl6pPr marL="2040890" algn="l" rtl="0" eaLnBrk="1" latinLnBrk="0" hangingPunct="1">
        <a:defRPr kumimoji="0" kern="1200">
          <a:solidFill>
            <a:schemeClr val="tx1"/>
          </a:solidFill>
          <a:latin typeface="+mn-lt"/>
          <a:ea typeface="+mn-ea"/>
          <a:cs typeface="+mn-cs"/>
        </a:defRPr>
      </a:lvl6pPr>
      <a:lvl7pPr marL="2449830" algn="l" rtl="0" eaLnBrk="1" latinLnBrk="0" hangingPunct="1">
        <a:defRPr kumimoji="0" kern="1200">
          <a:solidFill>
            <a:schemeClr val="tx1"/>
          </a:solidFill>
          <a:latin typeface="+mn-lt"/>
          <a:ea typeface="+mn-ea"/>
          <a:cs typeface="+mn-cs"/>
        </a:defRPr>
      </a:lvl7pPr>
      <a:lvl8pPr marL="2858135" algn="l" rtl="0" eaLnBrk="1" latinLnBrk="0" hangingPunct="1">
        <a:defRPr kumimoji="0" kern="1200">
          <a:solidFill>
            <a:schemeClr val="tx1"/>
          </a:solidFill>
          <a:latin typeface="+mn-lt"/>
          <a:ea typeface="+mn-ea"/>
          <a:cs typeface="+mn-cs"/>
        </a:defRPr>
      </a:lvl8pPr>
      <a:lvl9pPr marL="326644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Layout" Target="../slideLayouts/slideLayout1.xml"/><Relationship Id="rId3" Type="http://schemas.openxmlformats.org/officeDocument/2006/relationships/tags" Target="../tags/tag3.xml"/><Relationship Id="rId7" Type="http://schemas.openxmlformats.org/officeDocument/2006/relationships/tags" Target="../tags/tag7.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11" Type="http://schemas.microsoft.com/office/2007/relationships/hdphoto" Target="../media/hdphoto1.wdp"/><Relationship Id="rId5" Type="http://schemas.openxmlformats.org/officeDocument/2006/relationships/tags" Target="../tags/tag5.xml"/><Relationship Id="rId10" Type="http://schemas.openxmlformats.org/officeDocument/2006/relationships/image" Target="../media/image5.png"/><Relationship Id="rId4" Type="http://schemas.openxmlformats.org/officeDocument/2006/relationships/tags" Target="../tags/tag4.xml"/><Relationship Id="rId9" Type="http://schemas.openxmlformats.org/officeDocument/2006/relationships/image" Target="../media/image4.jpe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hemeOverride" Target="../theme/themeOverr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hemeOverride" Target="../theme/themeOverride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2" Type="http://schemas.openxmlformats.org/officeDocument/2006/relationships/hyperlink" Target="https://www.pkulaw.com/en_law/297379.html" TargetMode="External"/><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6.xml.rels><?xml version="1.0" encoding="UTF-8" standalone="yes"?>
<Relationships xmlns="http://schemas.openxmlformats.org/package/2006/relationships"><Relationship Id="rId2" Type="http://schemas.openxmlformats.org/officeDocument/2006/relationships/hyperlink" Target="https://www.pkulaw.com/en_law/297379.html" TargetMode="External"/><Relationship Id="rId1" Type="http://schemas.openxmlformats.org/officeDocument/2006/relationships/slideLayout" Target="../slideLayouts/slideLayout1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8.xml.rels><?xml version="1.0" encoding="UTF-8" standalone="yes"?>
<Relationships xmlns="http://schemas.openxmlformats.org/package/2006/relationships"><Relationship Id="rId2" Type="http://schemas.openxmlformats.org/officeDocument/2006/relationships/hyperlink" Target="https://www.pkulaw.com/en_law/297379.html" TargetMode="External"/><Relationship Id="rId1" Type="http://schemas.openxmlformats.org/officeDocument/2006/relationships/slideLayout" Target="../slideLayouts/slideLayout1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3.xml.rels><?xml version="1.0" encoding="UTF-8" standalone="yes"?>
<Relationships xmlns="http://schemas.openxmlformats.org/package/2006/relationships"><Relationship Id="rId2" Type="http://schemas.openxmlformats.org/officeDocument/2006/relationships/hyperlink" Target="https://www.pkulaw.com/en_law/297379.html" TargetMode="External"/><Relationship Id="rId1" Type="http://schemas.openxmlformats.org/officeDocument/2006/relationships/slideLayout" Target="../slideLayouts/slideLayout13.xml"/></Relationships>
</file>

<file path=ppt/slides/_rels/slide94.xml.rels><?xml version="1.0" encoding="UTF-8" standalone="yes"?>
<Relationships xmlns="http://schemas.openxmlformats.org/package/2006/relationships"><Relationship Id="rId2" Type="http://schemas.openxmlformats.org/officeDocument/2006/relationships/hyperlink" Target="https://www.pkulaw.com/en_law/297379.html" TargetMode="External"/><Relationship Id="rId1" Type="http://schemas.openxmlformats.org/officeDocument/2006/relationships/slideLayout" Target="../slideLayouts/slideLayout13.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14.xml"/><Relationship Id="rId1" Type="http://schemas.openxmlformats.org/officeDocument/2006/relationships/tags" Target="../tags/tag8.xm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A-图片 12"/>
          <p:cNvPicPr>
            <a:picLocks noChangeAspect="1"/>
          </p:cNvPicPr>
          <p:nvPr>
            <p:custDataLst>
              <p:tags r:id="rId1"/>
            </p:custDataLst>
          </p:nvPr>
        </p:nvPicPr>
        <p:blipFill rotWithShape="1">
          <a:blip r:embed="rId9" cstate="print">
            <a:extLst>
              <a:ext uri="{28A0092B-C50C-407E-A947-70E740481C1C}">
                <a14:useLocalDpi xmlns:a14="http://schemas.microsoft.com/office/drawing/2010/main" val="0"/>
              </a:ext>
            </a:extLst>
          </a:blip>
          <a:srcRect b="9928"/>
          <a:stretch>
            <a:fillRect/>
          </a:stretch>
        </p:blipFill>
        <p:spPr>
          <a:xfrm>
            <a:off x="1" y="856373"/>
            <a:ext cx="9144239" cy="3554157"/>
          </a:xfrm>
          <a:prstGeom prst="rect">
            <a:avLst/>
          </a:prstGeom>
        </p:spPr>
      </p:pic>
      <p:sp>
        <p:nvSpPr>
          <p:cNvPr id="14" name="PA-矩形 13"/>
          <p:cNvSpPr/>
          <p:nvPr>
            <p:custDataLst>
              <p:tags r:id="rId2"/>
            </p:custDataLst>
          </p:nvPr>
        </p:nvSpPr>
        <p:spPr>
          <a:xfrm>
            <a:off x="1" y="859855"/>
            <a:ext cx="9144239" cy="3547195"/>
          </a:xfrm>
          <a:prstGeom prst="rect">
            <a:avLst/>
          </a:prstGeom>
          <a:solidFill>
            <a:srgbClr val="056DB6">
              <a:alpha val="4784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88822" tIns="44411" rIns="88822" bIns="44411" rtlCol="0" anchor="ctr"/>
          <a:lstStyle/>
          <a:p>
            <a:pPr algn="ctr"/>
            <a:endParaRPr lang="zh-CN" altLang="en-US" sz="1350"/>
          </a:p>
        </p:txBody>
      </p:sp>
      <p:cxnSp>
        <p:nvCxnSpPr>
          <p:cNvPr id="5" name="PA-直接连接符 4"/>
          <p:cNvCxnSpPr/>
          <p:nvPr>
            <p:custDataLst>
              <p:tags r:id="rId3"/>
            </p:custDataLst>
          </p:nvPr>
        </p:nvCxnSpPr>
        <p:spPr>
          <a:xfrm>
            <a:off x="3328299" y="3408747"/>
            <a:ext cx="0" cy="38285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4" name="PA-组合 9"/>
          <p:cNvGrpSpPr/>
          <p:nvPr>
            <p:custDataLst>
              <p:tags r:id="rId4"/>
            </p:custDataLst>
          </p:nvPr>
        </p:nvGrpSpPr>
        <p:grpSpPr>
          <a:xfrm>
            <a:off x="3990813" y="3894217"/>
            <a:ext cx="1108445" cy="1108846"/>
            <a:chOff x="4670821" y="1808163"/>
            <a:chExt cx="2850357" cy="2850357"/>
          </a:xfrm>
        </p:grpSpPr>
        <p:sp>
          <p:nvSpPr>
            <p:cNvPr id="15" name="PA-椭圆 10"/>
            <p:cNvSpPr/>
            <p:nvPr>
              <p:custDataLst>
                <p:tags r:id="rId6"/>
              </p:custDataLst>
            </p:nvPr>
          </p:nvSpPr>
          <p:spPr>
            <a:xfrm>
              <a:off x="4670821" y="1808163"/>
              <a:ext cx="2850357" cy="285035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350" dirty="0">
                <a:solidFill>
                  <a:prstClr val="white"/>
                </a:solidFill>
                <a:latin typeface="思源黑体 CN Light" panose="020B0300000000000000" charset="-122"/>
                <a:ea typeface="思源黑体 CN Light" panose="020B0300000000000000" charset="-122"/>
              </a:endParaRPr>
            </a:p>
          </p:txBody>
        </p:sp>
        <p:sp>
          <p:nvSpPr>
            <p:cNvPr id="16" name="PA-椭圆 13"/>
            <p:cNvSpPr/>
            <p:nvPr>
              <p:custDataLst>
                <p:tags r:id="rId7"/>
              </p:custDataLst>
            </p:nvPr>
          </p:nvSpPr>
          <p:spPr>
            <a:xfrm>
              <a:off x="4946034" y="2083376"/>
              <a:ext cx="2299930" cy="2299930"/>
            </a:xfrm>
            <a:prstGeom prst="ellipse">
              <a:avLst/>
            </a:prstGeom>
            <a:noFill/>
            <a:ln w="28575">
              <a:solidFill>
                <a:srgbClr val="F5420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350" dirty="0">
                <a:solidFill>
                  <a:prstClr val="white"/>
                </a:solidFill>
                <a:latin typeface="思源黑体 CN Light" panose="020B0300000000000000" charset="-122"/>
                <a:ea typeface="思源黑体 CN Light" panose="020B0300000000000000" charset="-122"/>
              </a:endParaRPr>
            </a:p>
          </p:txBody>
        </p:sp>
      </p:grpSp>
      <p:pic>
        <p:nvPicPr>
          <p:cNvPr id="17" name="PA-图片 15"/>
          <p:cNvPicPr>
            <a:picLocks noChangeAspect="1"/>
          </p:cNvPicPr>
          <p:nvPr>
            <p:custDataLst>
              <p:tags r:id="rId5"/>
            </p:custDataLst>
          </p:nvPr>
        </p:nvPicPr>
        <p:blipFill>
          <a:blip r:embed="rId10" cstate="print">
            <a:extLst>
              <a:ext uri="{BEBA8EAE-BF5A-486C-A8C5-ECC9F3942E4B}">
                <a14:imgProps xmlns:a14="http://schemas.microsoft.com/office/drawing/2010/main">
                  <a14:imgLayer r:embed="rId11">
                    <a14:imgEffect>
                      <a14:saturation sat="300000"/>
                    </a14:imgEffect>
                  </a14:imgLayer>
                </a14:imgProps>
              </a:ext>
              <a:ext uri="{28A0092B-C50C-407E-A947-70E740481C1C}">
                <a14:useLocalDpi xmlns:a14="http://schemas.microsoft.com/office/drawing/2010/main" val="0"/>
              </a:ext>
            </a:extLst>
          </a:blip>
          <a:stretch>
            <a:fillRect/>
          </a:stretch>
        </p:blipFill>
        <p:spPr>
          <a:xfrm>
            <a:off x="4088312" y="3973854"/>
            <a:ext cx="894397" cy="921507"/>
          </a:xfrm>
          <a:prstGeom prst="rect">
            <a:avLst/>
          </a:prstGeom>
          <a:effectLst>
            <a:glow rad="101600">
              <a:schemeClr val="accent4">
                <a:satMod val="175000"/>
                <a:alpha val="40000"/>
              </a:schemeClr>
            </a:glow>
            <a:outerShdw blurRad="50800" dist="38100" dir="18900000" algn="bl" rotWithShape="0">
              <a:prstClr val="black">
                <a:alpha val="40000"/>
              </a:prstClr>
            </a:outerShdw>
          </a:effectLst>
        </p:spPr>
      </p:pic>
      <p:sp>
        <p:nvSpPr>
          <p:cNvPr id="2" name="矩形 1"/>
          <p:cNvSpPr/>
          <p:nvPr/>
        </p:nvSpPr>
        <p:spPr>
          <a:xfrm>
            <a:off x="1338580" y="5003165"/>
            <a:ext cx="6392545" cy="493395"/>
          </a:xfrm>
          <a:prstGeom prst="rect">
            <a:avLst/>
          </a:prstGeom>
        </p:spPr>
        <p:txBody>
          <a:bodyPr wrap="square" lIns="88822" tIns="44411" rIns="88822" bIns="44411">
            <a:spAutoFit/>
          </a:bodyPr>
          <a:lstStyle/>
          <a:p>
            <a:pPr algn="ctr">
              <a:lnSpc>
                <a:spcPct val="110000"/>
              </a:lnSpc>
            </a:pPr>
            <a:r>
              <a:rPr lang="zh-CN" altLang="en-US" sz="2400" b="1" dirty="0">
                <a:latin typeface="华文新魏" panose="02010800040101010101" charset="-122"/>
                <a:ea typeface="华文新魏" panose="02010800040101010101" charset="-122"/>
                <a:cs typeface="+mn-ea"/>
                <a:sym typeface="+mn-lt"/>
              </a:rPr>
              <a:t>主讲人</a:t>
            </a:r>
            <a:r>
              <a:rPr lang="zh-CN" altLang="en-US" sz="2400" b="1" dirty="0" smtClean="0">
                <a:latin typeface="华文新魏" panose="02010800040101010101" charset="-122"/>
                <a:ea typeface="华文新魏" panose="02010800040101010101" charset="-122"/>
                <a:cs typeface="+mn-ea"/>
                <a:sym typeface="+mn-lt"/>
              </a:rPr>
              <a:t>：    张红生</a:t>
            </a:r>
            <a:endParaRPr lang="zh-CN" altLang="en-US" sz="2400" b="1" dirty="0">
              <a:latin typeface="华文新魏" panose="02010800040101010101" charset="-122"/>
              <a:ea typeface="华文新魏" panose="02010800040101010101" charset="-122"/>
              <a:cs typeface="+mn-ea"/>
              <a:sym typeface="+mn-lt"/>
            </a:endParaRPr>
          </a:p>
        </p:txBody>
      </p:sp>
      <p:sp>
        <p:nvSpPr>
          <p:cNvPr id="8" name="矩形 7"/>
          <p:cNvSpPr/>
          <p:nvPr/>
        </p:nvSpPr>
        <p:spPr>
          <a:xfrm>
            <a:off x="1375410" y="2089150"/>
            <a:ext cx="6722110" cy="1443906"/>
          </a:xfrm>
          <a:prstGeom prst="rect">
            <a:avLst/>
          </a:prstGeom>
        </p:spPr>
        <p:txBody>
          <a:bodyPr wrap="square" lIns="88822" tIns="44411" rIns="88822" bIns="44411">
            <a:spAutoFit/>
          </a:bodyPr>
          <a:lstStyle/>
          <a:p>
            <a:pPr algn="ctr"/>
            <a:r>
              <a:rPr lang="zh-CN" altLang="en-US" sz="4400" b="1" dirty="0" smtClean="0">
                <a:solidFill>
                  <a:schemeClr val="bg1"/>
                </a:solidFill>
                <a:effectLst>
                  <a:outerShdw blurRad="38100" dist="19050" dir="2700000" algn="tl" rotWithShape="0">
                    <a:schemeClr val="dk1">
                      <a:alpha val="40000"/>
                    </a:schemeClr>
                  </a:outerShdw>
                </a:effectLst>
                <a:latin typeface="华文新魏" panose="02010800040101010101" charset="-122"/>
                <a:ea typeface="华文新魏" panose="02010800040101010101" charset="-122"/>
                <a:sym typeface="+mn-ea"/>
              </a:rPr>
              <a:t>担保纠纷案件审判规则的理解与适用</a:t>
            </a:r>
            <a:endParaRPr lang="zh-CN" altLang="en-US" sz="4400" b="1" spc="389" dirty="0">
              <a:solidFill>
                <a:schemeClr val="bg1"/>
              </a:solidFill>
              <a:effectLst>
                <a:outerShdw blurRad="38100" dist="19050" dir="2700000" algn="tl" rotWithShape="0">
                  <a:schemeClr val="dk1">
                    <a:alpha val="40000"/>
                  </a:schemeClr>
                </a:outerShdw>
              </a:effectLst>
              <a:latin typeface="华文新魏" panose="02010800040101010101" charset="-122"/>
              <a:ea typeface="华文新魏" panose="02010800040101010101" charset="-122"/>
              <a:sym typeface="+mn-ea"/>
            </a:endParaRPr>
          </a:p>
        </p:txBody>
      </p:sp>
    </p:spTree>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2" nodeType="clickEffect">
                                  <p:stCondLst>
                                    <p:cond delay="0"/>
                                  </p:stCondLst>
                                  <p:childTnLst>
                                    <p:set>
                                      <p:cBhvr>
                                        <p:cTn id="6" dur="1000" fill="hold">
                                          <p:stCondLst>
                                            <p:cond delay="0"/>
                                          </p:stCondLst>
                                        </p:cTn>
                                        <p:tgtEl>
                                          <p:spTgt spid="8"/>
                                        </p:tgtEl>
                                        <p:attrNameLst>
                                          <p:attrName>style.visibility</p:attrName>
                                        </p:attrNameLst>
                                      </p:cBhvr>
                                      <p:to>
                                        <p:strVal val="visible"/>
                                      </p:to>
                                    </p:set>
                                    <p:anim calcmode="lin" valueType="num">
                                      <p:cBhvr additive="base">
                                        <p:cTn id="7" dur="1000" fill="hold"/>
                                        <p:tgtEl>
                                          <p:spTgt spid="8"/>
                                        </p:tgtEl>
                                        <p:attrNameLst>
                                          <p:attrName>ppt_x</p:attrName>
                                        </p:attrNameLst>
                                      </p:cBhvr>
                                      <p:tavLst>
                                        <p:tav tm="0">
                                          <p:val>
                                            <p:strVal val="#ppt_x"/>
                                          </p:val>
                                        </p:tav>
                                        <p:tav tm="100000">
                                          <p:val>
                                            <p:strVal val="#ppt_x"/>
                                          </p:val>
                                        </p:tav>
                                      </p:tavLst>
                                    </p:anim>
                                    <p:anim calcmode="lin" valueType="num">
                                      <p:cBhvr additive="base">
                                        <p:cTn id="8" dur="1000" fill="hold"/>
                                        <p:tgtEl>
                                          <p:spTgt spid="8"/>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 presetClass="entr" presetSubtype="4" fill="hold" grpId="0" nodeType="afterEffect">
                                  <p:stCondLst>
                                    <p:cond delay="0"/>
                                  </p:stCondLst>
                                  <p:childTnLst>
                                    <p:set>
                                      <p:cBhvr>
                                        <p:cTn id="11" dur="1000" fill="hold">
                                          <p:stCondLst>
                                            <p:cond delay="0"/>
                                          </p:stCondLst>
                                        </p:cTn>
                                        <p:tgtEl>
                                          <p:spTgt spid="2"/>
                                        </p:tgtEl>
                                        <p:attrNameLst>
                                          <p:attrName>style.visibility</p:attrName>
                                        </p:attrNameLst>
                                      </p:cBhvr>
                                      <p:to>
                                        <p:strVal val="visible"/>
                                      </p:to>
                                    </p:set>
                                    <p:anim calcmode="lin" valueType="num">
                                      <p:cBhvr additive="base">
                                        <p:cTn id="12" dur="1000" fill="hold"/>
                                        <p:tgtEl>
                                          <p:spTgt spid="2"/>
                                        </p:tgtEl>
                                        <p:attrNameLst>
                                          <p:attrName>ppt_x</p:attrName>
                                        </p:attrNameLst>
                                      </p:cBhvr>
                                      <p:tavLst>
                                        <p:tav tm="0">
                                          <p:val>
                                            <p:strVal val="#ppt_x"/>
                                          </p:val>
                                        </p:tav>
                                        <p:tav tm="100000">
                                          <p:val>
                                            <p:strVal val="#ppt_x"/>
                                          </p:val>
                                        </p:tav>
                                      </p:tavLst>
                                    </p:anim>
                                    <p:anim calcmode="lin" valueType="num">
                                      <p:cBhvr additive="base">
                                        <p:cTn id="13"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2"/>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404664"/>
            <a:ext cx="8229600" cy="5721499"/>
          </a:xfrm>
        </p:spPr>
        <p:txBody>
          <a:bodyPr>
            <a:normAutofit/>
          </a:bodyPr>
          <a:lstStyle/>
          <a:p>
            <a:endParaRPr lang="en-US" altLang="zh-CN" sz="2800" dirty="0" smtClean="0">
              <a:latin typeface="华文新魏" panose="02010800040101010101" charset="-122"/>
              <a:ea typeface="华文新魏" panose="02010800040101010101" charset="-122"/>
              <a:cs typeface="华文新魏" panose="02010800040101010101" charset="-122"/>
            </a:endParaRPr>
          </a:p>
          <a:p>
            <a:r>
              <a:rPr lang="zh-CN" altLang="en-US" sz="2800" dirty="0" smtClean="0">
                <a:latin typeface="华文新魏" panose="02010800040101010101" charset="-122"/>
                <a:ea typeface="华文新魏" panose="02010800040101010101" charset="-122"/>
                <a:cs typeface="华文新魏" panose="02010800040101010101" charset="-122"/>
              </a:rPr>
              <a:t>担保制度特点：</a:t>
            </a:r>
            <a:endParaRPr lang="en-US" altLang="zh-CN" sz="2800" dirty="0" smtClean="0">
              <a:latin typeface="华文新魏" panose="02010800040101010101" charset="-122"/>
              <a:ea typeface="华文新魏" panose="02010800040101010101" charset="-122"/>
              <a:cs typeface="华文新魏" panose="02010800040101010101" charset="-122"/>
            </a:endParaRPr>
          </a:p>
          <a:p>
            <a:r>
              <a:rPr lang="en-US" altLang="zh-CN" sz="2200" dirty="0" smtClean="0">
                <a:latin typeface="华文新魏" panose="02010800040101010101" charset="-122"/>
                <a:ea typeface="华文新魏" panose="02010800040101010101" charset="-122"/>
                <a:cs typeface="华文新魏" panose="02010800040101010101" charset="-122"/>
              </a:rPr>
              <a:t>1.</a:t>
            </a:r>
            <a:r>
              <a:rPr lang="zh-CN" altLang="en-US" sz="2200" dirty="0" smtClean="0">
                <a:latin typeface="华文新魏" panose="02010800040101010101" charset="-122"/>
                <a:ea typeface="华文新魏" panose="02010800040101010101" charset="-122"/>
                <a:cs typeface="华文新魏" panose="02010800040101010101" charset="-122"/>
              </a:rPr>
              <a:t> 法律体系复杂。民法典担保物权编、物权编司法解释、担保制度的司法解释。还有九民</a:t>
            </a:r>
            <a:r>
              <a:rPr lang="zh-CN" altLang="en-US" sz="2200" dirty="0">
                <a:latin typeface="华文新魏" panose="02010800040101010101" charset="-122"/>
                <a:ea typeface="华文新魏" panose="02010800040101010101" charset="-122"/>
                <a:cs typeface="华文新魏" panose="02010800040101010101" charset="-122"/>
              </a:rPr>
              <a:t>会纪要第二章第六节</a:t>
            </a:r>
            <a:r>
              <a:rPr lang="en-US" altLang="zh-CN" sz="2200" dirty="0">
                <a:latin typeface="华文新魏" panose="02010800040101010101" charset="-122"/>
                <a:ea typeface="华文新魏" panose="02010800040101010101" charset="-122"/>
                <a:cs typeface="华文新魏" panose="02010800040101010101" charset="-122"/>
              </a:rPr>
              <a:t>《</a:t>
            </a:r>
            <a:r>
              <a:rPr lang="zh-CN" altLang="en-US" sz="2200" dirty="0">
                <a:latin typeface="华文新魏" panose="02010800040101010101" charset="-122"/>
                <a:ea typeface="华文新魏" panose="02010800040101010101" charset="-122"/>
                <a:cs typeface="华文新魏" panose="02010800040101010101" charset="-122"/>
              </a:rPr>
              <a:t>关于公司为他人提供担保</a:t>
            </a:r>
            <a:r>
              <a:rPr lang="en-US" altLang="zh-CN" sz="2200" dirty="0">
                <a:latin typeface="华文新魏" panose="02010800040101010101" charset="-122"/>
                <a:ea typeface="华文新魏" panose="02010800040101010101" charset="-122"/>
                <a:cs typeface="华文新魏" panose="02010800040101010101" charset="-122"/>
              </a:rPr>
              <a:t>》</a:t>
            </a:r>
            <a:r>
              <a:rPr lang="zh-CN" altLang="en-US" sz="2200" dirty="0">
                <a:latin typeface="华文新魏" panose="02010800040101010101" charset="-122"/>
                <a:ea typeface="华文新魏" panose="02010800040101010101" charset="-122"/>
                <a:cs typeface="华文新魏" panose="02010800040101010101" charset="-122"/>
              </a:rPr>
              <a:t>、第四章</a:t>
            </a:r>
            <a:r>
              <a:rPr lang="en-US" altLang="zh-CN" sz="2200" dirty="0">
                <a:latin typeface="华文新魏" panose="02010800040101010101" charset="-122"/>
                <a:ea typeface="华文新魏" panose="02010800040101010101" charset="-122"/>
                <a:cs typeface="华文新魏" panose="02010800040101010101" charset="-122"/>
              </a:rPr>
              <a:t>《</a:t>
            </a:r>
            <a:r>
              <a:rPr lang="zh-CN" altLang="zh-CN" sz="2200" dirty="0">
                <a:latin typeface="华文新魏" panose="02010800040101010101" charset="-122"/>
                <a:ea typeface="华文新魏" panose="02010800040101010101" charset="-122"/>
                <a:cs typeface="华文新魏" panose="02010800040101010101" charset="-122"/>
              </a:rPr>
              <a:t>关于担保纠纷案件的审理</a:t>
            </a:r>
            <a:r>
              <a:rPr lang="en-US" altLang="zh-CN" sz="2200" dirty="0" smtClean="0">
                <a:latin typeface="华文新魏" panose="02010800040101010101" charset="-122"/>
                <a:ea typeface="华文新魏" panose="02010800040101010101" charset="-122"/>
                <a:cs typeface="华文新魏" panose="02010800040101010101" charset="-122"/>
              </a:rPr>
              <a:t>》</a:t>
            </a:r>
            <a:r>
              <a:rPr lang="zh-CN" altLang="en-US" sz="2200" dirty="0" smtClean="0">
                <a:latin typeface="华文新魏" panose="02010800040101010101" charset="-122"/>
                <a:ea typeface="华文新魏" panose="02010800040101010101" charset="-122"/>
                <a:cs typeface="华文新魏" panose="02010800040101010101" charset="-122"/>
              </a:rPr>
              <a:t>等规则。</a:t>
            </a:r>
            <a:endParaRPr lang="zh-CN" altLang="zh-CN" sz="2200" dirty="0" smtClean="0">
              <a:latin typeface="华文新魏" panose="02010800040101010101" charset="-122"/>
              <a:ea typeface="华文新魏" panose="02010800040101010101" charset="-122"/>
              <a:cs typeface="华文新魏" panose="02010800040101010101" charset="-122"/>
            </a:endParaRPr>
          </a:p>
          <a:p>
            <a:r>
              <a:rPr lang="en-US" altLang="zh-CN" sz="2200" dirty="0" smtClean="0">
                <a:latin typeface="华文新魏" panose="02010800040101010101" charset="-122"/>
                <a:ea typeface="华文新魏" panose="02010800040101010101" charset="-122"/>
                <a:cs typeface="华文新魏" panose="02010800040101010101" charset="-122"/>
              </a:rPr>
              <a:t>2.</a:t>
            </a:r>
            <a:r>
              <a:rPr lang="zh-CN" altLang="en-US" sz="2200" dirty="0" smtClean="0">
                <a:latin typeface="华文新魏" panose="02010800040101010101" charset="-122"/>
                <a:ea typeface="华文新魏" panose="02010800040101010101" charset="-122"/>
                <a:cs typeface="华文新魏" panose="02010800040101010101" charset="-122"/>
              </a:rPr>
              <a:t>涉及面</a:t>
            </a:r>
            <a:r>
              <a:rPr lang="zh-CN" altLang="en-US" sz="2200" dirty="0">
                <a:latin typeface="华文新魏" panose="02010800040101010101" charset="-122"/>
                <a:ea typeface="华文新魏" panose="02010800040101010101" charset="-122"/>
                <a:cs typeface="华文新魏" panose="02010800040101010101" charset="-122"/>
              </a:rPr>
              <a:t>广。</a:t>
            </a:r>
            <a:r>
              <a:rPr lang="zh-CN" altLang="zh-CN" sz="2200" dirty="0" smtClean="0">
                <a:latin typeface="华文新魏" panose="02010800040101010101" charset="-122"/>
                <a:ea typeface="华文新魏" panose="02010800040101010101" charset="-122"/>
                <a:cs typeface="华文新魏" panose="02010800040101010101" charset="-122"/>
              </a:rPr>
              <a:t>公司</a:t>
            </a:r>
            <a:r>
              <a:rPr lang="zh-CN" altLang="en-US" sz="2200" dirty="0" smtClean="0">
                <a:latin typeface="华文新魏" panose="02010800040101010101" charset="-122"/>
                <a:ea typeface="华文新魏" panose="02010800040101010101" charset="-122"/>
                <a:cs typeface="华文新魏" panose="02010800040101010101" charset="-122"/>
              </a:rPr>
              <a:t>、</a:t>
            </a:r>
            <a:r>
              <a:rPr lang="zh-CN" altLang="zh-CN" sz="2200" dirty="0" smtClean="0">
                <a:latin typeface="华文新魏" panose="02010800040101010101" charset="-122"/>
                <a:ea typeface="华文新魏" panose="02010800040101010101" charset="-122"/>
                <a:cs typeface="华文新魏" panose="02010800040101010101" charset="-122"/>
              </a:rPr>
              <a:t>合同</a:t>
            </a:r>
            <a:r>
              <a:rPr lang="zh-CN" altLang="en-US" sz="2200" dirty="0" smtClean="0">
                <a:latin typeface="华文新魏" panose="02010800040101010101" charset="-122"/>
                <a:ea typeface="华文新魏" panose="02010800040101010101" charset="-122"/>
                <a:cs typeface="华文新魏" panose="02010800040101010101" charset="-122"/>
              </a:rPr>
              <a:t>、</a:t>
            </a:r>
            <a:r>
              <a:rPr lang="zh-CN" altLang="zh-CN" sz="2200" dirty="0" smtClean="0">
                <a:latin typeface="华文新魏" panose="02010800040101010101" charset="-122"/>
                <a:ea typeface="华文新魏" panose="02010800040101010101" charset="-122"/>
                <a:cs typeface="华文新魏" panose="02010800040101010101" charset="-122"/>
              </a:rPr>
              <a:t>担保</a:t>
            </a:r>
            <a:r>
              <a:rPr lang="zh-CN" altLang="en-US" sz="2200" dirty="0" smtClean="0">
                <a:latin typeface="华文新魏" panose="02010800040101010101" charset="-122"/>
                <a:ea typeface="华文新魏" panose="02010800040101010101" charset="-122"/>
                <a:cs typeface="华文新魏" panose="02010800040101010101" charset="-122"/>
              </a:rPr>
              <a:t>、</a:t>
            </a:r>
            <a:r>
              <a:rPr lang="zh-CN" altLang="zh-CN" sz="2200" dirty="0" smtClean="0">
                <a:latin typeface="华文新魏" panose="02010800040101010101" charset="-122"/>
                <a:ea typeface="华文新魏" panose="02010800040101010101" charset="-122"/>
                <a:cs typeface="华文新魏" panose="02010800040101010101" charset="-122"/>
              </a:rPr>
              <a:t>金融消费者权益</a:t>
            </a:r>
            <a:r>
              <a:rPr lang="zh-CN" altLang="en-US" sz="2200" dirty="0" smtClean="0">
                <a:latin typeface="华文新魏" panose="02010800040101010101" charset="-122"/>
                <a:ea typeface="华文新魏" panose="02010800040101010101" charset="-122"/>
                <a:cs typeface="华文新魏" panose="02010800040101010101" charset="-122"/>
              </a:rPr>
              <a:t>、</a:t>
            </a:r>
            <a:r>
              <a:rPr lang="zh-CN" altLang="zh-CN" sz="2200" dirty="0" smtClean="0">
                <a:latin typeface="华文新魏" panose="02010800040101010101" charset="-122"/>
                <a:ea typeface="华文新魏" panose="02010800040101010101" charset="-122"/>
                <a:cs typeface="华文新魏" panose="02010800040101010101" charset="-122"/>
              </a:rPr>
              <a:t>证券</a:t>
            </a:r>
            <a:r>
              <a:rPr lang="zh-CN" altLang="en-US" sz="2200" dirty="0" smtClean="0">
                <a:latin typeface="华文新魏" panose="02010800040101010101" charset="-122"/>
                <a:ea typeface="华文新魏" panose="02010800040101010101" charset="-122"/>
                <a:cs typeface="华文新魏" panose="02010800040101010101" charset="-122"/>
              </a:rPr>
              <a:t>、</a:t>
            </a:r>
            <a:r>
              <a:rPr lang="zh-CN" altLang="zh-CN" sz="2200" dirty="0" smtClean="0">
                <a:latin typeface="华文新魏" panose="02010800040101010101" charset="-122"/>
                <a:ea typeface="华文新魏" panose="02010800040101010101" charset="-122"/>
                <a:cs typeface="华文新魏" panose="02010800040101010101" charset="-122"/>
              </a:rPr>
              <a:t>信托</a:t>
            </a:r>
            <a:r>
              <a:rPr lang="zh-CN" altLang="en-US" sz="2200" dirty="0" smtClean="0">
                <a:latin typeface="华文新魏" panose="02010800040101010101" charset="-122"/>
                <a:ea typeface="华文新魏" panose="02010800040101010101" charset="-122"/>
                <a:cs typeface="华文新魏" panose="02010800040101010101" charset="-122"/>
              </a:rPr>
              <a:t>、</a:t>
            </a:r>
            <a:r>
              <a:rPr lang="zh-CN" altLang="zh-CN" sz="2200" dirty="0" smtClean="0">
                <a:latin typeface="华文新魏" panose="02010800040101010101" charset="-122"/>
                <a:ea typeface="华文新魏" panose="02010800040101010101" charset="-122"/>
                <a:cs typeface="华文新魏" panose="02010800040101010101" charset="-122"/>
              </a:rPr>
              <a:t>保险</a:t>
            </a:r>
            <a:r>
              <a:rPr lang="zh-CN" altLang="en-US" sz="2200" dirty="0" smtClean="0">
                <a:latin typeface="华文新魏" panose="02010800040101010101" charset="-122"/>
                <a:ea typeface="华文新魏" panose="02010800040101010101" charset="-122"/>
                <a:cs typeface="华文新魏" panose="02010800040101010101" charset="-122"/>
              </a:rPr>
              <a:t>、</a:t>
            </a:r>
            <a:r>
              <a:rPr lang="zh-CN" altLang="zh-CN" sz="2200" dirty="0" smtClean="0">
                <a:latin typeface="华文新魏" panose="02010800040101010101" charset="-122"/>
                <a:ea typeface="华文新魏" panose="02010800040101010101" charset="-122"/>
                <a:cs typeface="华文新魏" panose="02010800040101010101" charset="-122"/>
              </a:rPr>
              <a:t>票据</a:t>
            </a:r>
            <a:r>
              <a:rPr lang="zh-CN" altLang="en-US" sz="2200" dirty="0" smtClean="0">
                <a:latin typeface="华文新魏" panose="02010800040101010101" charset="-122"/>
                <a:ea typeface="华文新魏" panose="02010800040101010101" charset="-122"/>
                <a:cs typeface="华文新魏" panose="02010800040101010101" charset="-122"/>
              </a:rPr>
              <a:t>、</a:t>
            </a:r>
            <a:r>
              <a:rPr lang="zh-CN" altLang="zh-CN" sz="2200" dirty="0" smtClean="0">
                <a:latin typeface="华文新魏" panose="02010800040101010101" charset="-122"/>
                <a:ea typeface="华文新魏" panose="02010800040101010101" charset="-122"/>
                <a:cs typeface="华文新魏" panose="02010800040101010101" charset="-122"/>
              </a:rPr>
              <a:t>破产</a:t>
            </a:r>
            <a:r>
              <a:rPr lang="zh-CN" altLang="en-US" sz="2200" dirty="0" smtClean="0">
                <a:latin typeface="华文新魏" panose="02010800040101010101" charset="-122"/>
                <a:ea typeface="华文新魏" panose="02010800040101010101" charset="-122"/>
                <a:cs typeface="华文新魏" panose="02010800040101010101" charset="-122"/>
              </a:rPr>
              <a:t>等绝大部分民商事领域。</a:t>
            </a:r>
            <a:endParaRPr lang="en-US" altLang="zh-CN" sz="2200" dirty="0" smtClean="0">
              <a:latin typeface="华文新魏" panose="02010800040101010101" charset="-122"/>
              <a:ea typeface="华文新魏" panose="02010800040101010101" charset="-122"/>
              <a:cs typeface="华文新魏" panose="02010800040101010101" charset="-122"/>
            </a:endParaRPr>
          </a:p>
          <a:p>
            <a:r>
              <a:rPr lang="zh-CN" altLang="en-US" sz="2200" dirty="0" smtClean="0">
                <a:latin typeface="华文新魏" panose="02010800040101010101" charset="-122"/>
                <a:ea typeface="华文新魏" panose="02010800040101010101" charset="-122"/>
                <a:cs typeface="华文新魏" panose="02010800040101010101" charset="-122"/>
              </a:rPr>
              <a:t> </a:t>
            </a:r>
            <a:r>
              <a:rPr lang="en-US" altLang="zh-CN" sz="2200" dirty="0" smtClean="0">
                <a:latin typeface="华文新魏" panose="02010800040101010101" charset="-122"/>
                <a:ea typeface="华文新魏" panose="02010800040101010101" charset="-122"/>
                <a:cs typeface="华文新魏" panose="02010800040101010101" charset="-122"/>
              </a:rPr>
              <a:t>3.</a:t>
            </a:r>
            <a:r>
              <a:rPr lang="zh-CN" altLang="en-US" sz="2200" dirty="0" smtClean="0">
                <a:latin typeface="华文新魏" panose="02010800040101010101" charset="-122"/>
                <a:ea typeface="华文新魏" panose="02010800040101010101" charset="-122"/>
                <a:cs typeface="华文新魏" panose="02010800040101010101" charset="-122"/>
              </a:rPr>
              <a:t>专业性强。法律、行政监管、金融、交易习惯等，技术性较强，专业术语多且含义特定，有一定的理解适用难度。</a:t>
            </a:r>
            <a:endParaRPr lang="en-US" altLang="zh-CN" sz="2200" dirty="0" smtClean="0">
              <a:latin typeface="华文新魏" panose="02010800040101010101" charset="-122"/>
              <a:ea typeface="华文新魏" panose="02010800040101010101" charset="-122"/>
              <a:cs typeface="华文新魏" panose="02010800040101010101" charset="-122"/>
            </a:endParaRPr>
          </a:p>
          <a:p>
            <a:r>
              <a:rPr lang="en-US" altLang="zh-CN" sz="2200" dirty="0" smtClean="0">
                <a:latin typeface="华文新魏" panose="02010800040101010101" charset="-122"/>
                <a:ea typeface="华文新魏" panose="02010800040101010101" charset="-122"/>
                <a:cs typeface="华文新魏" panose="02010800040101010101" charset="-122"/>
              </a:rPr>
              <a:t>4.</a:t>
            </a:r>
            <a:r>
              <a:rPr lang="zh-CN" altLang="en-US" sz="2200" dirty="0" smtClean="0">
                <a:latin typeface="华文新魏" panose="02010800040101010101" charset="-122"/>
                <a:ea typeface="华文新魏" panose="02010800040101010101" charset="-122"/>
                <a:cs typeface="华文新魏" panose="02010800040101010101" charset="-122"/>
              </a:rPr>
              <a:t>内容变动</a:t>
            </a:r>
            <a:r>
              <a:rPr lang="zh-CN" altLang="en-US" sz="2200" smtClean="0">
                <a:latin typeface="华文新魏" panose="02010800040101010101" charset="-122"/>
                <a:ea typeface="华文新魏" panose="02010800040101010101" charset="-122"/>
                <a:cs typeface="华文新魏" panose="02010800040101010101" charset="-122"/>
              </a:rPr>
              <a:t>大，随着经济</a:t>
            </a:r>
            <a:r>
              <a:rPr lang="zh-CN" altLang="en-US" sz="2200" dirty="0" smtClean="0">
                <a:latin typeface="华文新魏" panose="02010800040101010101" charset="-122"/>
                <a:ea typeface="华文新魏" panose="02010800040101010101" charset="-122"/>
                <a:cs typeface="华文新魏" panose="02010800040101010101" charset="-122"/>
              </a:rPr>
              <a:t>、社会发展而不断丰富完善。</a:t>
            </a:r>
            <a:endParaRPr lang="en-US" altLang="zh-CN" sz="2200" dirty="0" smtClean="0">
              <a:latin typeface="华文新魏" panose="02010800040101010101" charset="-122"/>
              <a:ea typeface="华文新魏" panose="02010800040101010101" charset="-122"/>
              <a:cs typeface="华文新魏" panose="02010800040101010101" charset="-122"/>
            </a:endParaRPr>
          </a:p>
          <a:p>
            <a:endParaRPr lang="en-US" altLang="zh-CN" sz="2200" dirty="0">
              <a:latin typeface="华文新魏" panose="02010800040101010101" charset="-122"/>
              <a:ea typeface="华文新魏" panose="02010800040101010101" charset="-122"/>
              <a:cs typeface="华文新魏" panose="02010800040101010101" charset="-122"/>
            </a:endParaRPr>
          </a:p>
          <a:p>
            <a:endParaRPr lang="zh-CN" altLang="en-US" dirty="0"/>
          </a:p>
        </p:txBody>
      </p:sp>
    </p:spTree>
  </p:cSld>
  <p:clrMapOvr>
    <a:overrideClrMapping bg1="lt1" tx1="dk1" bg2="lt2" tx2="dk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12" y="620689"/>
            <a:ext cx="8229815" cy="5666124"/>
          </a:xfrm>
          <a:solidFill>
            <a:srgbClr val="92D050"/>
          </a:solidFill>
        </p:spPr>
        <p:txBody>
          <a:bodyPr/>
          <a:lstStyle/>
          <a:p>
            <a:endParaRPr lang="en-US" altLang="zh-CN" sz="2400" dirty="0" smtClean="0">
              <a:latin typeface="华文新魏" panose="02010800040101010101" charset="-122"/>
              <a:ea typeface="华文新魏" panose="02010800040101010101" charset="-122"/>
              <a:cs typeface="华文新魏" panose="02010800040101010101" charset="-122"/>
            </a:endParaRPr>
          </a:p>
          <a:p>
            <a:r>
              <a:rPr lang="zh-CN" altLang="en-US" sz="2400" dirty="0" smtClean="0">
                <a:latin typeface="华文新魏" panose="02010800040101010101" charset="-122"/>
                <a:ea typeface="华文新魏" panose="02010800040101010101" charset="-122"/>
                <a:cs typeface="华文新魏" panose="02010800040101010101" charset="-122"/>
              </a:rPr>
              <a:t>讲课方法：从</a:t>
            </a:r>
            <a:r>
              <a:rPr lang="zh-CN" altLang="en-US" sz="2400" dirty="0">
                <a:latin typeface="华文新魏" panose="02010800040101010101" charset="-122"/>
                <a:ea typeface="华文新魏" panose="02010800040101010101" charset="-122"/>
                <a:cs typeface="华文新魏" panose="02010800040101010101" charset="-122"/>
              </a:rPr>
              <a:t>法官视角看问题</a:t>
            </a:r>
            <a:endParaRPr lang="en-US" altLang="zh-CN" sz="2400" dirty="0">
              <a:latin typeface="华文新魏" panose="02010800040101010101" charset="-122"/>
              <a:ea typeface="华文新魏" panose="02010800040101010101" charset="-122"/>
              <a:cs typeface="华文新魏" panose="02010800040101010101" charset="-122"/>
            </a:endParaRPr>
          </a:p>
          <a:p>
            <a:r>
              <a:rPr lang="zh-CN" altLang="en-US" sz="2400" dirty="0" smtClean="0">
                <a:latin typeface="华文新魏" panose="02010800040101010101" charset="-122"/>
                <a:ea typeface="华文新魏" panose="02010800040101010101" charset="-122"/>
                <a:cs typeface="华文新魏" panose="02010800040101010101" charset="-122"/>
              </a:rPr>
              <a:t>                    坚持</a:t>
            </a:r>
            <a:r>
              <a:rPr lang="zh-CN" altLang="en-US" sz="2400" dirty="0">
                <a:latin typeface="华文新魏" panose="02010800040101010101" charset="-122"/>
                <a:ea typeface="华文新魏" panose="02010800040101010101" charset="-122"/>
                <a:cs typeface="华文新魏" panose="02010800040101010101" charset="-122"/>
              </a:rPr>
              <a:t>问题导向、实践维度</a:t>
            </a:r>
            <a:endParaRPr lang="en-US" altLang="zh-CN" sz="2400" dirty="0">
              <a:latin typeface="华文新魏" panose="02010800040101010101" charset="-122"/>
              <a:ea typeface="华文新魏" panose="02010800040101010101" charset="-122"/>
              <a:cs typeface="华文新魏" panose="02010800040101010101" charset="-122"/>
            </a:endParaRPr>
          </a:p>
          <a:p>
            <a:endParaRPr lang="en-US" altLang="zh-CN" sz="2400" dirty="0" smtClean="0">
              <a:latin typeface="华文新魏" panose="02010800040101010101" charset="-122"/>
              <a:ea typeface="华文新魏" panose="02010800040101010101" charset="-122"/>
              <a:cs typeface="华文新魏" panose="02010800040101010101" charset="-122"/>
            </a:endParaRPr>
          </a:p>
          <a:p>
            <a:r>
              <a:rPr lang="zh-CN" altLang="en-US" sz="2400" dirty="0" smtClean="0">
                <a:latin typeface="华文新魏" panose="02010800040101010101" charset="-122"/>
                <a:ea typeface="华文新魏" panose="02010800040101010101" charset="-122"/>
                <a:cs typeface="华文新魏" panose="02010800040101010101" charset="-122"/>
              </a:rPr>
              <a:t>讲课重点</a:t>
            </a:r>
            <a:r>
              <a:rPr lang="zh-CN" altLang="en-US" sz="2400" dirty="0">
                <a:latin typeface="华文新魏" panose="02010800040101010101" charset="-122"/>
                <a:ea typeface="华文新魏" panose="02010800040101010101" charset="-122"/>
                <a:cs typeface="华文新魏" panose="02010800040101010101" charset="-122"/>
              </a:rPr>
              <a:t>：担保制度的司法解释 （集大成、较为成熟、可操作性强）</a:t>
            </a:r>
            <a:endParaRPr lang="en-US" altLang="zh-CN" sz="2400" dirty="0">
              <a:latin typeface="华文新魏" panose="02010800040101010101" charset="-122"/>
              <a:ea typeface="华文新魏" panose="02010800040101010101" charset="-122"/>
              <a:cs typeface="华文新魏" panose="02010800040101010101" charset="-122"/>
            </a:endParaRPr>
          </a:p>
          <a:p>
            <a:endParaRPr lang="en-US" altLang="zh-CN" sz="2400" dirty="0" smtClean="0">
              <a:latin typeface="华文新魏" panose="02010800040101010101" charset="-122"/>
              <a:ea typeface="华文新魏" panose="02010800040101010101" charset="-122"/>
              <a:cs typeface="华文新魏" panose="02010800040101010101" charset="-122"/>
            </a:endParaRPr>
          </a:p>
          <a:p>
            <a:r>
              <a:rPr lang="zh-CN" altLang="en-US" sz="2400" dirty="0">
                <a:latin typeface="华文新魏" panose="02010800040101010101" charset="-122"/>
                <a:ea typeface="华文新魏" panose="02010800040101010101" charset="-122"/>
                <a:cs typeface="华文新魏" panose="02010800040101010101" charset="-122"/>
              </a:rPr>
              <a:t>讲课</a:t>
            </a:r>
            <a:r>
              <a:rPr lang="zh-CN" altLang="en-US" sz="2400" dirty="0" smtClean="0">
                <a:latin typeface="华文新魏" panose="02010800040101010101" charset="-122"/>
                <a:ea typeface="华文新魏" panose="02010800040101010101" charset="-122"/>
                <a:cs typeface="华文新魏" panose="02010800040101010101" charset="-122"/>
              </a:rPr>
              <a:t>目的</a:t>
            </a:r>
            <a:r>
              <a:rPr lang="zh-CN" altLang="en-US" sz="2400" dirty="0">
                <a:latin typeface="华文新魏" panose="02010800040101010101" charset="-122"/>
                <a:ea typeface="华文新魏" panose="02010800040101010101" charset="-122"/>
                <a:cs typeface="华文新魏" panose="02010800040101010101" charset="-122"/>
              </a:rPr>
              <a:t>： </a:t>
            </a:r>
            <a:endParaRPr lang="en-US" altLang="zh-CN" sz="2400" dirty="0">
              <a:latin typeface="华文新魏" panose="02010800040101010101" charset="-122"/>
              <a:ea typeface="华文新魏" panose="02010800040101010101" charset="-122"/>
              <a:cs typeface="华文新魏" panose="02010800040101010101" charset="-122"/>
            </a:endParaRPr>
          </a:p>
          <a:p>
            <a:r>
              <a:rPr lang="en-US" altLang="zh-CN" sz="2400" dirty="0">
                <a:latin typeface="华文新魏" panose="02010800040101010101" charset="-122"/>
                <a:ea typeface="华文新魏" panose="02010800040101010101" charset="-122"/>
                <a:cs typeface="华文新魏" panose="02010800040101010101" charset="-122"/>
              </a:rPr>
              <a:t>        </a:t>
            </a:r>
            <a:r>
              <a:rPr lang="zh-CN" altLang="en-US" sz="2400" dirty="0" smtClean="0">
                <a:latin typeface="华文新魏" panose="02010800040101010101" charset="-122"/>
                <a:ea typeface="华文新魏" panose="02010800040101010101" charset="-122"/>
                <a:cs typeface="华文新魏" panose="02010800040101010101" charset="-122"/>
              </a:rPr>
              <a:t>便于</a:t>
            </a:r>
            <a:r>
              <a:rPr lang="zh-CN" altLang="en-US" sz="2400" dirty="0">
                <a:latin typeface="华文新魏" panose="02010800040101010101" charset="-122"/>
                <a:ea typeface="华文新魏" panose="02010800040101010101" charset="-122"/>
                <a:cs typeface="华文新魏" panose="02010800040101010101" charset="-122"/>
              </a:rPr>
              <a:t>市场主体从法官的视角依法从事交易行为</a:t>
            </a:r>
            <a:r>
              <a:rPr lang="en-US" altLang="zh-CN" sz="2400" dirty="0">
                <a:latin typeface="华文新魏" panose="02010800040101010101" charset="-122"/>
                <a:ea typeface="华文新魏" panose="02010800040101010101" charset="-122"/>
                <a:cs typeface="华文新魏" panose="02010800040101010101" charset="-122"/>
              </a:rPr>
              <a:t>;</a:t>
            </a:r>
          </a:p>
          <a:p>
            <a:r>
              <a:rPr lang="en-US" altLang="zh-CN" sz="2400" dirty="0">
                <a:latin typeface="华文新魏" panose="02010800040101010101" charset="-122"/>
                <a:ea typeface="华文新魏" panose="02010800040101010101" charset="-122"/>
                <a:cs typeface="华文新魏" panose="02010800040101010101" charset="-122"/>
              </a:rPr>
              <a:t>        </a:t>
            </a:r>
            <a:r>
              <a:rPr lang="zh-CN" altLang="en-US" sz="2400" dirty="0">
                <a:latin typeface="华文新魏" panose="02010800040101010101" charset="-122"/>
                <a:ea typeface="华文新魏" panose="02010800040101010101" charset="-122"/>
                <a:cs typeface="华文新魏" panose="02010800040101010101" charset="-122"/>
              </a:rPr>
              <a:t>澄清误区，防止按照旧规定从事交易所产生的风险。</a:t>
            </a:r>
            <a:endParaRPr lang="en-US" altLang="zh-CN" sz="2400" dirty="0">
              <a:latin typeface="华文新魏" panose="02010800040101010101" charset="-122"/>
              <a:ea typeface="华文新魏" panose="02010800040101010101" charset="-122"/>
              <a:cs typeface="华文新魏" panose="02010800040101010101" charset="-122"/>
            </a:endParaRPr>
          </a:p>
          <a:p>
            <a:endParaRPr lang="zh-CN" altLang="en-US" dirty="0"/>
          </a:p>
        </p:txBody>
      </p:sp>
    </p:spTree>
    <p:extLst>
      <p:ext uri="{BB962C8B-B14F-4D97-AF65-F5344CB8AC3E}">
        <p14:creationId xmlns:p14="http://schemas.microsoft.com/office/powerpoint/2010/main" val="33947890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620688"/>
            <a:ext cx="8229600" cy="5505475"/>
          </a:xfrm>
        </p:spPr>
        <p:txBody>
          <a:bodyPr>
            <a:normAutofit/>
          </a:bodyPr>
          <a:lstStyle/>
          <a:p>
            <a:pPr marL="0" indent="0" algn="ctr">
              <a:buNone/>
            </a:pPr>
            <a:r>
              <a:rPr lang="zh-CN" altLang="en-US" sz="2800" dirty="0">
                <a:latin typeface="华文新魏" panose="02010800040101010101" charset="-122"/>
                <a:ea typeface="华文新魏" panose="02010800040101010101" charset="-122"/>
                <a:cs typeface="华文新魏" panose="02010800040101010101" charset="-122"/>
              </a:rPr>
              <a:t>最高人民法院关于适用</a:t>
            </a:r>
            <a:r>
              <a:rPr lang="en-US" altLang="zh-CN" sz="2800" dirty="0">
                <a:latin typeface="华文新魏" panose="02010800040101010101" charset="-122"/>
                <a:ea typeface="华文新魏" panose="02010800040101010101" charset="-122"/>
                <a:cs typeface="华文新魏" panose="02010800040101010101" charset="-122"/>
              </a:rPr>
              <a:t>《</a:t>
            </a:r>
            <a:r>
              <a:rPr lang="zh-CN" altLang="en-US" sz="2800" dirty="0">
                <a:latin typeface="华文新魏" panose="02010800040101010101" charset="-122"/>
                <a:ea typeface="华文新魏" panose="02010800040101010101" charset="-122"/>
                <a:cs typeface="华文新魏" panose="02010800040101010101" charset="-122"/>
              </a:rPr>
              <a:t>中华人民共和国民法典</a:t>
            </a:r>
            <a:r>
              <a:rPr lang="en-US" altLang="zh-CN" sz="2800" dirty="0">
                <a:latin typeface="华文新魏" panose="02010800040101010101" charset="-122"/>
                <a:ea typeface="华文新魏" panose="02010800040101010101" charset="-122"/>
                <a:cs typeface="华文新魏" panose="02010800040101010101" charset="-122"/>
              </a:rPr>
              <a:t>》</a:t>
            </a:r>
            <a:r>
              <a:rPr lang="zh-CN" altLang="en-US" sz="2800" dirty="0">
                <a:latin typeface="华文新魏" panose="02010800040101010101" charset="-122"/>
                <a:ea typeface="华文新魏" panose="02010800040101010101" charset="-122"/>
                <a:cs typeface="华文新魏" panose="02010800040101010101" charset="-122"/>
              </a:rPr>
              <a:t>有关担保制度的</a:t>
            </a:r>
            <a:r>
              <a:rPr lang="zh-CN" altLang="en-US" sz="2800" dirty="0" smtClean="0">
                <a:latin typeface="华文新魏" panose="02010800040101010101" charset="-122"/>
                <a:ea typeface="华文新魏" panose="02010800040101010101" charset="-122"/>
                <a:cs typeface="华文新魏" panose="02010800040101010101" charset="-122"/>
              </a:rPr>
              <a:t>解释</a:t>
            </a:r>
            <a:endParaRPr lang="en-US" altLang="zh-CN" sz="2800" dirty="0">
              <a:latin typeface="华文新魏" panose="02010800040101010101" charset="-122"/>
              <a:ea typeface="华文新魏" panose="02010800040101010101" charset="-122"/>
              <a:cs typeface="华文新魏" panose="02010800040101010101" charset="-122"/>
            </a:endParaRPr>
          </a:p>
          <a:p>
            <a:endParaRPr lang="en-US" altLang="zh-CN" sz="2200" dirty="0" smtClean="0">
              <a:latin typeface="华文新魏" panose="02010800040101010101" charset="-122"/>
              <a:ea typeface="华文新魏" panose="02010800040101010101" charset="-122"/>
              <a:cs typeface="华文新魏" panose="02010800040101010101" charset="-122"/>
            </a:endParaRPr>
          </a:p>
          <a:p>
            <a:r>
              <a:rPr lang="zh-CN" altLang="en-US" sz="2800" dirty="0" smtClean="0">
                <a:latin typeface="华文新魏" panose="02010800040101010101" charset="-122"/>
                <a:ea typeface="华文新魏" panose="02010800040101010101" charset="-122"/>
                <a:cs typeface="华文新魏" panose="02010800040101010101" charset="-122"/>
              </a:rPr>
              <a:t>一</a:t>
            </a:r>
            <a:r>
              <a:rPr lang="zh-CN" altLang="en-US" sz="2800" dirty="0">
                <a:latin typeface="华文新魏" panose="02010800040101010101" charset="-122"/>
                <a:ea typeface="华文新魏" panose="02010800040101010101" charset="-122"/>
                <a:cs typeface="华文新魏" panose="02010800040101010101" charset="-122"/>
              </a:rPr>
              <a:t>、关于一般规定</a:t>
            </a:r>
          </a:p>
          <a:p>
            <a:r>
              <a:rPr lang="zh-CN" altLang="en-US" sz="2200" dirty="0">
                <a:latin typeface="华文新魏" panose="02010800040101010101" charset="-122"/>
                <a:ea typeface="华文新魏" panose="02010800040101010101" charset="-122"/>
                <a:cs typeface="华文新魏" panose="02010800040101010101" charset="-122"/>
              </a:rPr>
              <a:t>第一条 </a:t>
            </a:r>
            <a:r>
              <a:rPr lang="zh-CN" altLang="en-US" sz="2200" dirty="0" smtClean="0">
                <a:latin typeface="华文新魏" panose="02010800040101010101" charset="-122"/>
                <a:ea typeface="华文新魏" panose="02010800040101010101" charset="-122"/>
                <a:cs typeface="华文新魏" panose="02010800040101010101" charset="-122"/>
              </a:rPr>
              <a:t>因抵押 、质</a:t>
            </a:r>
            <a:r>
              <a:rPr lang="zh-CN" altLang="en-US" sz="2200" dirty="0">
                <a:latin typeface="华文新魏" panose="02010800040101010101" charset="-122"/>
                <a:ea typeface="华文新魏" panose="02010800040101010101" charset="-122"/>
                <a:cs typeface="华文新魏" panose="02010800040101010101" charset="-122"/>
              </a:rPr>
              <a:t>押 </a:t>
            </a:r>
            <a:r>
              <a:rPr lang="zh-CN" altLang="en-US" sz="2200" dirty="0" smtClean="0">
                <a:latin typeface="华文新魏" panose="02010800040101010101" charset="-122"/>
                <a:ea typeface="华文新魏" panose="02010800040101010101" charset="-122"/>
                <a:cs typeface="华文新魏" panose="02010800040101010101" charset="-122"/>
              </a:rPr>
              <a:t>、留置 、保证等担保发生</a:t>
            </a:r>
            <a:r>
              <a:rPr lang="zh-CN" altLang="en-US" sz="2200" dirty="0">
                <a:latin typeface="华文新魏" panose="02010800040101010101" charset="-122"/>
                <a:ea typeface="华文新魏" panose="02010800040101010101" charset="-122"/>
                <a:cs typeface="华文新魏" panose="02010800040101010101" charset="-122"/>
              </a:rPr>
              <a:t>的纠纷，适用本解释。 所有权</a:t>
            </a:r>
            <a:r>
              <a:rPr lang="zh-CN" altLang="en-US" sz="2200" dirty="0" smtClean="0">
                <a:latin typeface="华文新魏" panose="02010800040101010101" charset="-122"/>
                <a:ea typeface="华文新魏" panose="02010800040101010101" charset="-122"/>
                <a:cs typeface="华文新魏" panose="02010800040101010101" charset="-122"/>
              </a:rPr>
              <a:t>保留买卖 </a:t>
            </a:r>
            <a:r>
              <a:rPr lang="zh-CN" altLang="en-US" sz="2200" dirty="0">
                <a:latin typeface="华文新魏" panose="02010800040101010101" charset="-122"/>
                <a:ea typeface="华文新魏" panose="02010800040101010101" charset="-122"/>
                <a:cs typeface="华文新魏" panose="02010800040101010101" charset="-122"/>
              </a:rPr>
              <a:t>、 </a:t>
            </a:r>
            <a:r>
              <a:rPr lang="zh-CN" altLang="en-US" sz="2200" dirty="0" smtClean="0">
                <a:latin typeface="华文新魏" panose="02010800040101010101" charset="-122"/>
                <a:ea typeface="华文新魏" panose="02010800040101010101" charset="-122"/>
                <a:cs typeface="华文新魏" panose="02010800040101010101" charset="-122"/>
              </a:rPr>
              <a:t>融资租赁、保理等涉及 担保功能发生</a:t>
            </a:r>
            <a:r>
              <a:rPr lang="zh-CN" altLang="en-US" sz="2200" dirty="0">
                <a:latin typeface="华文新魏" panose="02010800040101010101" charset="-122"/>
                <a:ea typeface="华文新魏" panose="02010800040101010101" charset="-122"/>
                <a:cs typeface="华文新魏" panose="02010800040101010101" charset="-122"/>
              </a:rPr>
              <a:t>的纠纷，适用本解释</a:t>
            </a:r>
            <a:r>
              <a:rPr lang="zh-CN" altLang="en-US" sz="2200" dirty="0" smtClean="0">
                <a:latin typeface="华文新魏" panose="02010800040101010101" charset="-122"/>
                <a:ea typeface="华文新魏" panose="02010800040101010101" charset="-122"/>
                <a:cs typeface="华文新魏" panose="02010800040101010101" charset="-122"/>
              </a:rPr>
              <a:t>的有关规定。</a:t>
            </a:r>
            <a:endParaRPr lang="en-US" altLang="zh-CN" sz="2200" dirty="0" smtClean="0">
              <a:latin typeface="华文新魏" panose="02010800040101010101" charset="-122"/>
              <a:ea typeface="华文新魏" panose="02010800040101010101" charset="-122"/>
              <a:cs typeface="华文新魏" panose="02010800040101010101" charset="-122"/>
            </a:endParaRPr>
          </a:p>
          <a:p>
            <a:r>
              <a:rPr lang="en-US" altLang="zh-CN" sz="2200" dirty="0" smtClean="0">
                <a:latin typeface="华文新魏" panose="02010800040101010101" charset="-122"/>
                <a:ea typeface="华文新魏" panose="02010800040101010101" charset="-122"/>
                <a:cs typeface="华文新魏" panose="02010800040101010101" charset="-122"/>
              </a:rPr>
              <a:t>        </a:t>
            </a:r>
            <a:r>
              <a:rPr lang="zh-CN" altLang="en-US" sz="2200" dirty="0" smtClean="0">
                <a:latin typeface="华文新魏" panose="02010800040101010101" charset="-122"/>
                <a:ea typeface="华文新魏" panose="02010800040101010101" charset="-122"/>
                <a:cs typeface="华文新魏" panose="02010800040101010101" charset="-122"/>
              </a:rPr>
              <a:t>      </a:t>
            </a:r>
            <a:endParaRPr lang="en-US" altLang="zh-CN" sz="2200" dirty="0" smtClean="0">
              <a:latin typeface="华文新魏" panose="02010800040101010101" charset="-122"/>
              <a:ea typeface="华文新魏" panose="02010800040101010101" charset="-122"/>
              <a:cs typeface="华文新魏" panose="02010800040101010101" charset="-122"/>
            </a:endParaRPr>
          </a:p>
          <a:p>
            <a:endParaRPr lang="en-US" altLang="zh-CN" sz="2200" dirty="0" smtClean="0">
              <a:latin typeface="华文新魏" panose="02010800040101010101" charset="-122"/>
              <a:ea typeface="华文新魏" panose="02010800040101010101" charset="-122"/>
              <a:cs typeface="华文新魏" panose="02010800040101010101" charset="-122"/>
            </a:endParaRPr>
          </a:p>
          <a:p>
            <a:endParaRPr lang="zh-CN" altLang="en-US" sz="2200" dirty="0" smtClean="0">
              <a:latin typeface="华文新魏" panose="02010800040101010101" charset="-122"/>
              <a:ea typeface="华文新魏" panose="02010800040101010101" charset="-122"/>
              <a:cs typeface="华文新魏" panose="02010800040101010101"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12" y="548680"/>
            <a:ext cx="8229815" cy="5760639"/>
          </a:xfrm>
        </p:spPr>
        <p:txBody>
          <a:bodyPr/>
          <a:lstStyle/>
          <a:p>
            <a:endParaRPr lang="zh-CN" altLang="en-US" dirty="0"/>
          </a:p>
        </p:txBody>
      </p:sp>
      <p:sp>
        <p:nvSpPr>
          <p:cNvPr id="4" name="矩形 3"/>
          <p:cNvSpPr/>
          <p:nvPr/>
        </p:nvSpPr>
        <p:spPr>
          <a:xfrm>
            <a:off x="755576" y="3429000"/>
            <a:ext cx="2016224" cy="5760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担保</a:t>
            </a:r>
          </a:p>
        </p:txBody>
      </p:sp>
      <p:sp>
        <p:nvSpPr>
          <p:cNvPr id="5" name="矩形 4"/>
          <p:cNvSpPr/>
          <p:nvPr/>
        </p:nvSpPr>
        <p:spPr>
          <a:xfrm>
            <a:off x="3131840" y="1916832"/>
            <a:ext cx="1368152"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典型担保</a:t>
            </a:r>
          </a:p>
        </p:txBody>
      </p:sp>
      <p:sp>
        <p:nvSpPr>
          <p:cNvPr id="6" name="矩形 5"/>
          <p:cNvSpPr/>
          <p:nvPr/>
        </p:nvSpPr>
        <p:spPr>
          <a:xfrm>
            <a:off x="3131840" y="4581128"/>
            <a:ext cx="1368152"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非典型担保</a:t>
            </a:r>
          </a:p>
        </p:txBody>
      </p:sp>
      <p:sp>
        <p:nvSpPr>
          <p:cNvPr id="7" name="矩形 6"/>
          <p:cNvSpPr/>
          <p:nvPr/>
        </p:nvSpPr>
        <p:spPr>
          <a:xfrm>
            <a:off x="5076056" y="1052736"/>
            <a:ext cx="3240360" cy="802513"/>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a:t>物保：即担保物</a:t>
            </a:r>
            <a:r>
              <a:rPr lang="zh-CN" altLang="en-US" dirty="0"/>
              <a:t>权（</a:t>
            </a:r>
            <a:r>
              <a:rPr lang="zh-CN" altLang="en-US" dirty="0">
                <a:latin typeface="华文行楷" panose="02010800040101010101" pitchFamily="2" charset="-122"/>
                <a:ea typeface="华文行楷" panose="02010800040101010101" pitchFamily="2" charset="-122"/>
              </a:rPr>
              <a:t>抵押权、质权、</a:t>
            </a:r>
            <a:r>
              <a:rPr lang="zh-CN" altLang="en-US" dirty="0" smtClean="0">
                <a:latin typeface="华文行楷" panose="02010800040101010101" pitchFamily="2" charset="-122"/>
                <a:ea typeface="华文行楷" panose="02010800040101010101" pitchFamily="2" charset="-122"/>
              </a:rPr>
              <a:t>留置权</a:t>
            </a:r>
            <a:r>
              <a:rPr lang="zh-CN" altLang="en-US" dirty="0" smtClean="0"/>
              <a:t>）</a:t>
            </a:r>
            <a:endParaRPr lang="zh-CN" altLang="en-US" dirty="0"/>
          </a:p>
        </p:txBody>
      </p:sp>
      <p:sp>
        <p:nvSpPr>
          <p:cNvPr id="8" name="矩形 7"/>
          <p:cNvSpPr/>
          <p:nvPr/>
        </p:nvSpPr>
        <p:spPr>
          <a:xfrm>
            <a:off x="5076056" y="2060849"/>
            <a:ext cx="3240360" cy="576063"/>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a:t>人保：即</a:t>
            </a:r>
            <a:r>
              <a:rPr lang="zh-CN" altLang="en-US" dirty="0"/>
              <a:t>保证</a:t>
            </a:r>
            <a:r>
              <a:rPr lang="zh-CN" altLang="en-US" dirty="0">
                <a:latin typeface="华文行楷" panose="02010800040101010101" pitchFamily="2" charset="-122"/>
                <a:ea typeface="华文行楷" panose="02010800040101010101" pitchFamily="2" charset="-122"/>
              </a:rPr>
              <a:t>（一般保证、连带责任</a:t>
            </a:r>
            <a:r>
              <a:rPr lang="zh-CN" altLang="en-US" dirty="0" smtClean="0">
                <a:latin typeface="华文行楷" panose="02010800040101010101" pitchFamily="2" charset="-122"/>
                <a:ea typeface="华文行楷" panose="02010800040101010101" pitchFamily="2" charset="-122"/>
              </a:rPr>
              <a:t>保证</a:t>
            </a:r>
            <a:r>
              <a:rPr lang="zh-CN" altLang="en-US" dirty="0" smtClean="0"/>
              <a:t>）</a:t>
            </a:r>
            <a:endParaRPr lang="zh-CN" altLang="en-US" dirty="0"/>
          </a:p>
        </p:txBody>
      </p:sp>
      <p:sp>
        <p:nvSpPr>
          <p:cNvPr id="9" name="矩形 8"/>
          <p:cNvSpPr/>
          <p:nvPr/>
        </p:nvSpPr>
        <p:spPr>
          <a:xfrm>
            <a:off x="5076056" y="2780928"/>
            <a:ext cx="3240360" cy="576064"/>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smtClean="0"/>
              <a:t>钱</a:t>
            </a:r>
            <a:r>
              <a:rPr lang="zh-CN" altLang="en-US" dirty="0"/>
              <a:t>保</a:t>
            </a:r>
            <a:r>
              <a:rPr lang="zh-CN" altLang="en-US" dirty="0" smtClean="0"/>
              <a:t>：定金</a:t>
            </a:r>
            <a:endParaRPr lang="zh-CN" altLang="en-US" dirty="0"/>
          </a:p>
        </p:txBody>
      </p:sp>
      <p:sp>
        <p:nvSpPr>
          <p:cNvPr id="10" name="矩形 9"/>
          <p:cNvSpPr/>
          <p:nvPr/>
        </p:nvSpPr>
        <p:spPr>
          <a:xfrm>
            <a:off x="5076056" y="3861048"/>
            <a:ext cx="3312368" cy="684075"/>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a:t>物保：所有权保留、融资租赁、让与担保</a:t>
            </a:r>
          </a:p>
        </p:txBody>
      </p:sp>
      <p:sp>
        <p:nvSpPr>
          <p:cNvPr id="11" name="矩形 10"/>
          <p:cNvSpPr/>
          <p:nvPr/>
        </p:nvSpPr>
        <p:spPr>
          <a:xfrm>
            <a:off x="5076056" y="4725144"/>
            <a:ext cx="3312368" cy="529635"/>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a:t>人保：并存的</a:t>
            </a:r>
            <a:r>
              <a:rPr lang="zh-CN" altLang="en-US" dirty="0" smtClean="0"/>
              <a:t>债务加入、</a:t>
            </a:r>
            <a:r>
              <a:rPr lang="zh-CN" altLang="en-US" dirty="0"/>
              <a:t>连带责任、有追索权保理</a:t>
            </a:r>
          </a:p>
        </p:txBody>
      </p:sp>
      <p:sp>
        <p:nvSpPr>
          <p:cNvPr id="12" name="矩形 11"/>
          <p:cNvSpPr/>
          <p:nvPr/>
        </p:nvSpPr>
        <p:spPr>
          <a:xfrm>
            <a:off x="5076056" y="5445224"/>
            <a:ext cx="3312368" cy="504056"/>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a:t>钱保：保证金</a:t>
            </a:r>
          </a:p>
        </p:txBody>
      </p:sp>
      <p:sp>
        <p:nvSpPr>
          <p:cNvPr id="21" name="左大括号 20"/>
          <p:cNvSpPr/>
          <p:nvPr/>
        </p:nvSpPr>
        <p:spPr>
          <a:xfrm>
            <a:off x="4572000" y="4149080"/>
            <a:ext cx="576064" cy="1656184"/>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2" name="左大括号 21"/>
          <p:cNvSpPr/>
          <p:nvPr/>
        </p:nvSpPr>
        <p:spPr>
          <a:xfrm>
            <a:off x="4572000" y="1412776"/>
            <a:ext cx="504056" cy="1584176"/>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3" name="左大括号 22"/>
          <p:cNvSpPr/>
          <p:nvPr/>
        </p:nvSpPr>
        <p:spPr>
          <a:xfrm>
            <a:off x="2843808" y="2348880"/>
            <a:ext cx="216024" cy="2736304"/>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Tree>
    <p:extLst>
      <p:ext uri="{BB962C8B-B14F-4D97-AF65-F5344CB8AC3E}">
        <p14:creationId xmlns:p14="http://schemas.microsoft.com/office/powerpoint/2010/main" val="22868408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12" y="188640"/>
            <a:ext cx="8229815" cy="6336704"/>
          </a:xfrm>
          <a:solidFill>
            <a:srgbClr val="92D050"/>
          </a:solidFill>
        </p:spPr>
        <p:txBody>
          <a:bodyPr>
            <a:noAutofit/>
          </a:bodyPr>
          <a:lstStyle/>
          <a:p>
            <a:r>
              <a:rPr lang="zh-CN" altLang="en-US" sz="2800" dirty="0">
                <a:latin typeface="华文新魏" panose="02010800040101010101" charset="-122"/>
                <a:ea typeface="华文新魏" panose="02010800040101010101" charset="-122"/>
                <a:cs typeface="华文新魏" panose="02010800040101010101" charset="-122"/>
              </a:rPr>
              <a:t>担保合同效力从属性</a:t>
            </a:r>
            <a:endParaRPr lang="en-US" altLang="zh-CN" sz="2800" dirty="0">
              <a:latin typeface="华文新魏" panose="02010800040101010101" charset="-122"/>
              <a:ea typeface="华文新魏" panose="02010800040101010101" charset="-122"/>
              <a:cs typeface="华文新魏" panose="02010800040101010101" charset="-122"/>
            </a:endParaRPr>
          </a:p>
          <a:p>
            <a:r>
              <a:rPr lang="zh-CN" altLang="en-US" sz="2000" dirty="0">
                <a:latin typeface="华文新魏" panose="02010800040101010101" charset="-122"/>
                <a:ea typeface="华文新魏" panose="02010800040101010101" charset="-122"/>
                <a:cs typeface="华文新魏" panose="02010800040101010101" charset="-122"/>
              </a:rPr>
              <a:t>第二条 当事人在担保合同中约定担保合同的</a:t>
            </a:r>
            <a:r>
              <a:rPr lang="zh-CN" altLang="en-US" sz="2000" dirty="0" smtClean="0">
                <a:latin typeface="华文新魏" panose="02010800040101010101" charset="-122"/>
                <a:ea typeface="华文新魏" panose="02010800040101010101" charset="-122"/>
                <a:cs typeface="华文新魏" panose="02010800040101010101" charset="-122"/>
              </a:rPr>
              <a:t>效力独立</a:t>
            </a:r>
            <a:r>
              <a:rPr lang="zh-CN" altLang="en-US" sz="2000" dirty="0">
                <a:latin typeface="华文新魏" panose="02010800040101010101" charset="-122"/>
                <a:ea typeface="华文新魏" panose="02010800040101010101" charset="-122"/>
                <a:cs typeface="华文新魏" panose="02010800040101010101" charset="-122"/>
              </a:rPr>
              <a:t>于 主合同，或者约定担保人对主</a:t>
            </a:r>
            <a:r>
              <a:rPr lang="zh-CN" altLang="en-US" sz="2000" dirty="0" smtClean="0">
                <a:latin typeface="华文新魏" panose="02010800040101010101" charset="-122"/>
                <a:ea typeface="华文新魏" panose="02010800040101010101" charset="-122"/>
                <a:cs typeface="华文新魏" panose="02010800040101010101" charset="-122"/>
              </a:rPr>
              <a:t>合同无效的</a:t>
            </a:r>
            <a:r>
              <a:rPr lang="zh-CN" altLang="en-US" sz="2000" dirty="0">
                <a:latin typeface="华文新魏" panose="02010800040101010101" charset="-122"/>
                <a:ea typeface="华文新魏" panose="02010800040101010101" charset="-122"/>
                <a:cs typeface="华文新魏" panose="02010800040101010101" charset="-122"/>
              </a:rPr>
              <a:t>法律</a:t>
            </a:r>
            <a:r>
              <a:rPr lang="zh-CN" altLang="en-US" sz="2000" dirty="0" smtClean="0">
                <a:latin typeface="华文新魏" panose="02010800040101010101" charset="-122"/>
                <a:ea typeface="华文新魏" panose="02010800040101010101" charset="-122"/>
                <a:cs typeface="华文新魏" panose="02010800040101010101" charset="-122"/>
              </a:rPr>
              <a:t>后果承担</a:t>
            </a:r>
            <a:r>
              <a:rPr lang="zh-CN" altLang="en-US" sz="2000" dirty="0">
                <a:latin typeface="华文新魏" panose="02010800040101010101" charset="-122"/>
                <a:ea typeface="华文新魏" panose="02010800040101010101" charset="-122"/>
                <a:cs typeface="华文新魏" panose="02010800040101010101" charset="-122"/>
              </a:rPr>
              <a:t>担保责任，该有关担保 </a:t>
            </a:r>
            <a:r>
              <a:rPr lang="zh-CN" altLang="en-US" sz="2000" dirty="0" smtClean="0">
                <a:latin typeface="华文新魏" panose="02010800040101010101" charset="-122"/>
                <a:ea typeface="华文新魏" panose="02010800040101010101" charset="-122"/>
                <a:cs typeface="华文新魏" panose="02010800040101010101" charset="-122"/>
              </a:rPr>
              <a:t>独立性的约定无效。主</a:t>
            </a:r>
            <a:r>
              <a:rPr lang="zh-CN" altLang="en-US" sz="2000" dirty="0">
                <a:latin typeface="华文新魏" panose="02010800040101010101" charset="-122"/>
                <a:ea typeface="华文新魏" panose="02010800040101010101" charset="-122"/>
                <a:cs typeface="华文新魏" panose="02010800040101010101" charset="-122"/>
              </a:rPr>
              <a:t>合同</a:t>
            </a:r>
            <a:r>
              <a:rPr lang="zh-CN" altLang="en-US" sz="2000" dirty="0" smtClean="0">
                <a:latin typeface="华文新魏" panose="02010800040101010101" charset="-122"/>
                <a:ea typeface="华文新魏" panose="02010800040101010101" charset="-122"/>
                <a:cs typeface="华文新魏" panose="02010800040101010101" charset="-122"/>
              </a:rPr>
              <a:t>有效的</a:t>
            </a:r>
            <a:r>
              <a:rPr lang="zh-CN" altLang="en-US" sz="2000" dirty="0">
                <a:latin typeface="华文新魏" panose="02010800040101010101" charset="-122"/>
                <a:ea typeface="华文新魏" panose="02010800040101010101" charset="-122"/>
                <a:cs typeface="华文新魏" panose="02010800040101010101" charset="-122"/>
              </a:rPr>
              <a:t>，有关担保独立性的约定</a:t>
            </a:r>
            <a:r>
              <a:rPr lang="zh-CN" altLang="en-US" sz="2000" dirty="0" smtClean="0">
                <a:latin typeface="华文新魏" panose="02010800040101010101" charset="-122"/>
                <a:ea typeface="华文新魏" panose="02010800040101010101" charset="-122"/>
                <a:cs typeface="华文新魏" panose="02010800040101010101" charset="-122"/>
              </a:rPr>
              <a:t>无效不影响担保</a:t>
            </a:r>
            <a:r>
              <a:rPr lang="zh-CN" altLang="en-US" sz="2000" dirty="0">
                <a:latin typeface="华文新魏" panose="02010800040101010101" charset="-122"/>
                <a:ea typeface="华文新魏" panose="02010800040101010101" charset="-122"/>
                <a:cs typeface="华文新魏" panose="02010800040101010101" charset="-122"/>
              </a:rPr>
              <a:t>合同的</a:t>
            </a:r>
            <a:r>
              <a:rPr lang="zh-CN" altLang="en-US" sz="2000" dirty="0" smtClean="0">
                <a:latin typeface="华文新魏" panose="02010800040101010101" charset="-122"/>
                <a:ea typeface="华文新魏" panose="02010800040101010101" charset="-122"/>
                <a:cs typeface="华文新魏" panose="02010800040101010101" charset="-122"/>
              </a:rPr>
              <a:t>效力；主</a:t>
            </a:r>
            <a:r>
              <a:rPr lang="zh-CN" altLang="en-US" sz="2000" dirty="0">
                <a:latin typeface="华文新魏" panose="02010800040101010101" charset="-122"/>
                <a:ea typeface="华文新魏" panose="02010800040101010101" charset="-122"/>
                <a:cs typeface="华文新魏" panose="02010800040101010101" charset="-122"/>
              </a:rPr>
              <a:t>合同</a:t>
            </a:r>
            <a:r>
              <a:rPr lang="zh-CN" altLang="en-US" sz="2000" dirty="0" smtClean="0">
                <a:latin typeface="华文新魏" panose="02010800040101010101" charset="-122"/>
                <a:ea typeface="华文新魏" panose="02010800040101010101" charset="-122"/>
                <a:cs typeface="华文新魏" panose="02010800040101010101" charset="-122"/>
              </a:rPr>
              <a:t>无效的</a:t>
            </a:r>
            <a:r>
              <a:rPr lang="zh-CN" altLang="en-US" sz="2000" dirty="0">
                <a:latin typeface="华文新魏" panose="02010800040101010101" charset="-122"/>
                <a:ea typeface="华文新魏" panose="02010800040101010101" charset="-122"/>
                <a:cs typeface="华文新魏" panose="02010800040101010101" charset="-122"/>
              </a:rPr>
              <a:t>，人民法院应当</a:t>
            </a:r>
            <a:r>
              <a:rPr lang="zh-CN" altLang="en-US" sz="2000" dirty="0" smtClean="0">
                <a:latin typeface="华文新魏" panose="02010800040101010101" charset="-122"/>
                <a:ea typeface="华文新魏" panose="02010800040101010101" charset="-122"/>
                <a:cs typeface="华文新魏" panose="02010800040101010101" charset="-122"/>
              </a:rPr>
              <a:t>认定担保</a:t>
            </a:r>
            <a:r>
              <a:rPr lang="zh-CN" altLang="en-US" sz="2000" dirty="0">
                <a:latin typeface="华文新魏" panose="02010800040101010101" charset="-122"/>
                <a:ea typeface="华文新魏" panose="02010800040101010101" charset="-122"/>
                <a:cs typeface="华文新魏" panose="02010800040101010101" charset="-122"/>
              </a:rPr>
              <a:t>合同</a:t>
            </a:r>
            <a:r>
              <a:rPr lang="zh-CN" altLang="en-US" sz="2000" dirty="0" smtClean="0">
                <a:latin typeface="华文新魏" panose="02010800040101010101" charset="-122"/>
                <a:ea typeface="华文新魏" panose="02010800040101010101" charset="-122"/>
                <a:cs typeface="华文新魏" panose="02010800040101010101" charset="-122"/>
              </a:rPr>
              <a:t>无效，</a:t>
            </a:r>
            <a:r>
              <a:rPr lang="zh-CN" altLang="en-US" sz="2000" dirty="0">
                <a:latin typeface="华文新魏" panose="02010800040101010101" charset="-122"/>
                <a:ea typeface="华文新魏" panose="02010800040101010101" charset="-122"/>
                <a:cs typeface="华文新魏" panose="02010800040101010101" charset="-122"/>
              </a:rPr>
              <a:t>但是 </a:t>
            </a:r>
            <a:r>
              <a:rPr lang="zh-CN" altLang="en-US" sz="2000" dirty="0">
                <a:solidFill>
                  <a:srgbClr val="7030A0"/>
                </a:solidFill>
                <a:latin typeface="华文新魏" panose="02010800040101010101" charset="-122"/>
                <a:ea typeface="华文新魏" panose="02010800040101010101" charset="-122"/>
                <a:cs typeface="华文新魏" panose="02010800040101010101" charset="-122"/>
              </a:rPr>
              <a:t>法律另有</a:t>
            </a:r>
            <a:r>
              <a:rPr lang="zh-CN" altLang="en-US" sz="2000" dirty="0" smtClean="0">
                <a:solidFill>
                  <a:srgbClr val="7030A0"/>
                </a:solidFill>
                <a:latin typeface="华文新魏" panose="02010800040101010101" charset="-122"/>
                <a:ea typeface="华文新魏" panose="02010800040101010101" charset="-122"/>
                <a:cs typeface="华文新魏" panose="02010800040101010101" charset="-122"/>
              </a:rPr>
              <a:t>规定的</a:t>
            </a:r>
            <a:r>
              <a:rPr lang="zh-CN" altLang="en-US" sz="2000" dirty="0">
                <a:solidFill>
                  <a:srgbClr val="7030A0"/>
                </a:solidFill>
                <a:latin typeface="华文新魏" panose="02010800040101010101" charset="-122"/>
                <a:ea typeface="华文新魏" panose="02010800040101010101" charset="-122"/>
                <a:cs typeface="华文新魏" panose="02010800040101010101" charset="-122"/>
              </a:rPr>
              <a:t>除外。</a:t>
            </a:r>
            <a:r>
              <a:rPr lang="zh-CN" altLang="en-US" sz="2000" dirty="0" smtClean="0">
                <a:solidFill>
                  <a:srgbClr val="7030A0"/>
                </a:solidFill>
                <a:latin typeface="华文新魏" panose="02010800040101010101" charset="-122"/>
                <a:ea typeface="华文新魏" panose="02010800040101010101" charset="-122"/>
                <a:cs typeface="华文新魏" panose="02010800040101010101" charset="-122"/>
              </a:rPr>
              <a:t>（最</a:t>
            </a:r>
            <a:r>
              <a:rPr lang="zh-CN" altLang="en-US" sz="2000" dirty="0">
                <a:solidFill>
                  <a:srgbClr val="7030A0"/>
                </a:solidFill>
                <a:latin typeface="华文新魏" panose="02010800040101010101" charset="-122"/>
                <a:ea typeface="华文新魏" panose="02010800040101010101" charset="-122"/>
                <a:cs typeface="华文新魏" panose="02010800040101010101" charset="-122"/>
              </a:rPr>
              <a:t>高额担保</a:t>
            </a:r>
            <a:r>
              <a:rPr lang="zh-CN" altLang="en-US" sz="2000" dirty="0" smtClean="0">
                <a:solidFill>
                  <a:srgbClr val="7030A0"/>
                </a:solidFill>
                <a:latin typeface="华文新魏" panose="02010800040101010101" charset="-122"/>
                <a:ea typeface="华文新魏" panose="02010800040101010101" charset="-122"/>
                <a:cs typeface="华文新魏" panose="02010800040101010101" charset="-122"/>
              </a:rPr>
              <a:t>合同</a:t>
            </a:r>
            <a:r>
              <a:rPr lang="zh-CN" altLang="en-US" sz="2000" dirty="0">
                <a:solidFill>
                  <a:srgbClr val="7030A0"/>
                </a:solidFill>
                <a:latin typeface="华文新魏" panose="02010800040101010101" charset="-122"/>
                <a:ea typeface="华文新魏" panose="02010800040101010101" charset="-122"/>
                <a:cs typeface="华文新魏" panose="02010800040101010101" charset="-122"/>
              </a:rPr>
              <a:t>不会因未来连续发生的数个主合同（即主债权）中的</a:t>
            </a:r>
            <a:r>
              <a:rPr lang="zh-CN" altLang="en-US" sz="2000" dirty="0" smtClean="0">
                <a:solidFill>
                  <a:srgbClr val="7030A0"/>
                </a:solidFill>
                <a:latin typeface="华文新魏" panose="02010800040101010101" charset="-122"/>
                <a:ea typeface="华文新魏" panose="02010800040101010101" charset="-122"/>
                <a:cs typeface="华文新魏" panose="02010800040101010101" charset="-122"/>
              </a:rPr>
              <a:t>某个合同</a:t>
            </a:r>
            <a:r>
              <a:rPr lang="zh-CN" altLang="en-US" sz="2000" dirty="0">
                <a:solidFill>
                  <a:srgbClr val="7030A0"/>
                </a:solidFill>
                <a:latin typeface="华文新魏" panose="02010800040101010101" charset="-122"/>
                <a:ea typeface="华文新魏" panose="02010800040101010101" charset="-122"/>
                <a:cs typeface="华文新魏" panose="02010800040101010101" charset="-122"/>
              </a:rPr>
              <a:t>无效而无效。）</a:t>
            </a:r>
          </a:p>
          <a:p>
            <a:r>
              <a:rPr lang="zh-CN" altLang="en-US" sz="2000" dirty="0" smtClean="0">
                <a:solidFill>
                  <a:srgbClr val="7030A0"/>
                </a:solidFill>
                <a:latin typeface="华文新魏" panose="02010800040101010101" charset="-122"/>
                <a:ea typeface="华文新魏" panose="02010800040101010101" charset="-122"/>
                <a:cs typeface="华文新魏" panose="02010800040101010101" charset="-122"/>
              </a:rPr>
              <a:t>        </a:t>
            </a:r>
            <a:r>
              <a:rPr lang="zh-CN" altLang="en-US" sz="2000" dirty="0" smtClean="0">
                <a:latin typeface="华文新魏" panose="02010800040101010101" charset="-122"/>
                <a:ea typeface="华文新魏" panose="02010800040101010101" charset="-122"/>
                <a:cs typeface="华文新魏" panose="02010800040101010101" charset="-122"/>
              </a:rPr>
              <a:t>因</a:t>
            </a:r>
            <a:r>
              <a:rPr lang="zh-CN" altLang="en-US" sz="2000" dirty="0">
                <a:latin typeface="华文新魏" panose="02010800040101010101" charset="-122"/>
                <a:ea typeface="华文新魏" panose="02010800040101010101" charset="-122"/>
                <a:cs typeface="华文新魏" panose="02010800040101010101" charset="-122"/>
              </a:rPr>
              <a:t>金融机构开立的 </a:t>
            </a:r>
            <a:r>
              <a:rPr lang="zh-CN" altLang="en-US" sz="2000" dirty="0" smtClean="0">
                <a:latin typeface="华文新魏" panose="02010800040101010101" charset="-122"/>
                <a:ea typeface="华文新魏" panose="02010800040101010101" charset="-122"/>
                <a:cs typeface="华文新魏" panose="02010800040101010101" charset="-122"/>
              </a:rPr>
              <a:t>独立保函发生</a:t>
            </a:r>
            <a:r>
              <a:rPr lang="zh-CN" altLang="en-US" sz="2000" dirty="0">
                <a:latin typeface="华文新魏" panose="02010800040101010101" charset="-122"/>
                <a:ea typeface="华文新魏" panose="02010800040101010101" charset="-122"/>
                <a:cs typeface="华文新魏" panose="02010800040101010101" charset="-122"/>
              </a:rPr>
              <a:t>的纠纷，适用</a:t>
            </a:r>
            <a:r>
              <a:rPr lang="en-US" altLang="zh-CN" sz="2000" dirty="0">
                <a:latin typeface="华文新魏" panose="02010800040101010101" charset="-122"/>
                <a:ea typeface="华文新魏" panose="02010800040101010101" charset="-122"/>
                <a:cs typeface="华文新魏" panose="02010800040101010101" charset="-122"/>
              </a:rPr>
              <a:t>《</a:t>
            </a:r>
            <a:r>
              <a:rPr lang="zh-CN" altLang="en-US" sz="2000" dirty="0">
                <a:latin typeface="华文新魏" panose="02010800040101010101" charset="-122"/>
                <a:ea typeface="华文新魏" panose="02010800040101010101" charset="-122"/>
                <a:cs typeface="华文新魏" panose="02010800040101010101" charset="-122"/>
              </a:rPr>
              <a:t>最高人民法院关于审理独立保函纠纷案件若干问题的规定</a:t>
            </a:r>
            <a:r>
              <a:rPr lang="en-US" altLang="zh-CN" sz="2000" dirty="0">
                <a:latin typeface="华文新魏" panose="02010800040101010101" charset="-122"/>
                <a:ea typeface="华文新魏" panose="02010800040101010101" charset="-122"/>
                <a:cs typeface="华文新魏" panose="02010800040101010101" charset="-122"/>
              </a:rPr>
              <a:t>》</a:t>
            </a:r>
            <a:r>
              <a:rPr lang="zh-CN" altLang="en-US" sz="2000" dirty="0">
                <a:latin typeface="华文新魏" panose="02010800040101010101" charset="-122"/>
                <a:ea typeface="华文新魏" panose="02010800040101010101" charset="-122"/>
                <a:cs typeface="华文新魏" panose="02010800040101010101" charset="-122"/>
              </a:rPr>
              <a:t>。</a:t>
            </a:r>
            <a:endParaRPr lang="en-US" altLang="zh-CN" sz="2000" dirty="0">
              <a:latin typeface="华文新魏" panose="02010800040101010101" charset="-122"/>
              <a:ea typeface="华文新魏" panose="02010800040101010101" charset="-122"/>
              <a:cs typeface="华文新魏" panose="02010800040101010101" charset="-122"/>
            </a:endParaRPr>
          </a:p>
          <a:p>
            <a:endParaRPr lang="en-US" altLang="zh-CN" sz="2000" dirty="0" smtClean="0">
              <a:latin typeface="华文新魏" panose="02010800040101010101" charset="-122"/>
              <a:ea typeface="华文新魏" panose="02010800040101010101" charset="-122"/>
              <a:cs typeface="华文新魏" panose="02010800040101010101" charset="-122"/>
            </a:endParaRPr>
          </a:p>
          <a:p>
            <a:r>
              <a:rPr lang="zh-CN" altLang="en-US" sz="2000" dirty="0">
                <a:solidFill>
                  <a:srgbClr val="7030A0"/>
                </a:solidFill>
                <a:latin typeface="华文新魏" panose="02010800040101010101" pitchFamily="2" charset="-122"/>
                <a:ea typeface="华文新魏" panose="02010800040101010101" pitchFamily="2" charset="-122"/>
              </a:rPr>
              <a:t>独立保函</a:t>
            </a:r>
            <a:r>
              <a:rPr lang="zh-CN" altLang="en-US" sz="2000" dirty="0">
                <a:latin typeface="华文新魏" panose="02010800040101010101" pitchFamily="2" charset="-122"/>
                <a:ea typeface="华文新魏" panose="02010800040101010101" pitchFamily="2" charset="-122"/>
              </a:rPr>
              <a:t>：开立人以书面形式向受益人出具的，同意在受益人请求付款并提交符合保函要求的单据时，向其支付特定款项或者在保函最高金额内付款的承诺</a:t>
            </a:r>
            <a:r>
              <a:rPr lang="zh-CN" altLang="en-US" sz="2000" dirty="0" smtClean="0">
                <a:latin typeface="华文新魏" panose="02010800040101010101" pitchFamily="2" charset="-122"/>
                <a:ea typeface="华文新魏" panose="02010800040101010101" pitchFamily="2" charset="-122"/>
              </a:rPr>
              <a:t>。</a:t>
            </a:r>
            <a:r>
              <a:rPr lang="zh-CN" altLang="en-US" sz="2000" dirty="0">
                <a:latin typeface="华文新魏" panose="02010800040101010101" charset="-122"/>
                <a:ea typeface="华文新魏" panose="02010800040101010101" charset="-122"/>
                <a:cs typeface="华文新魏" panose="02010800040101010101" charset="-122"/>
              </a:rPr>
              <a:t>保函不是保证，与信用证性质</a:t>
            </a:r>
            <a:r>
              <a:rPr lang="zh-CN" altLang="en-US" sz="2000" dirty="0" smtClean="0">
                <a:latin typeface="华文新魏" panose="02010800040101010101" charset="-122"/>
                <a:ea typeface="华文新魏" panose="02010800040101010101" charset="-122"/>
                <a:cs typeface="华文新魏" panose="02010800040101010101" charset="-122"/>
              </a:rPr>
              <a:t>相同。</a:t>
            </a:r>
            <a:r>
              <a:rPr lang="zh-CN" altLang="en-US" sz="2000" dirty="0" smtClean="0">
                <a:latin typeface="华文新魏" panose="02010800040101010101" pitchFamily="2" charset="-122"/>
                <a:ea typeface="华文新魏" panose="02010800040101010101" pitchFamily="2" charset="-122"/>
              </a:rPr>
              <a:t>如下</a:t>
            </a:r>
            <a:r>
              <a:rPr lang="zh-CN" altLang="en-US" sz="2000" dirty="0">
                <a:latin typeface="华文新魏" panose="02010800040101010101" pitchFamily="2" charset="-122"/>
                <a:ea typeface="华文新魏" panose="02010800040101010101" pitchFamily="2" charset="-122"/>
              </a:rPr>
              <a:t>特征</a:t>
            </a:r>
            <a:r>
              <a:rPr lang="zh-CN" altLang="en-US" sz="2000" dirty="0" smtClean="0">
                <a:latin typeface="华文新魏" panose="02010800040101010101" pitchFamily="2" charset="-122"/>
                <a:ea typeface="华文新魏" panose="02010800040101010101" pitchFamily="2" charset="-122"/>
              </a:rPr>
              <a:t>：</a:t>
            </a:r>
            <a:endParaRPr lang="en-US" altLang="zh-CN" sz="2000" dirty="0">
              <a:latin typeface="华文新魏" panose="02010800040101010101" pitchFamily="2" charset="-122"/>
              <a:ea typeface="华文新魏" panose="02010800040101010101" pitchFamily="2" charset="-122"/>
            </a:endParaRPr>
          </a:p>
          <a:p>
            <a:r>
              <a:rPr lang="en-US" altLang="zh-CN" sz="2000" dirty="0">
                <a:latin typeface="华文新魏" panose="02010800040101010101" pitchFamily="2" charset="-122"/>
                <a:ea typeface="华文新魏" panose="02010800040101010101" pitchFamily="2" charset="-122"/>
              </a:rPr>
              <a:t>A.</a:t>
            </a:r>
            <a:r>
              <a:rPr lang="zh-CN" altLang="en-US" sz="2000" dirty="0">
                <a:latin typeface="华文新魏" panose="02010800040101010101" pitchFamily="2" charset="-122"/>
                <a:ea typeface="华文新魏" panose="02010800040101010101" pitchFamily="2" charset="-122"/>
              </a:rPr>
              <a:t>独立性：“见索即付”“无条件与</a:t>
            </a:r>
            <a:r>
              <a:rPr lang="en-US" altLang="zh-CN" sz="2000" dirty="0">
                <a:latin typeface="华文新魏" panose="02010800040101010101" pitchFamily="2" charset="-122"/>
                <a:ea typeface="华文新魏" panose="02010800040101010101" pitchFamily="2" charset="-122"/>
              </a:rPr>
              <a:t>/</a:t>
            </a:r>
            <a:r>
              <a:rPr lang="zh-CN" altLang="en-US" sz="2000" dirty="0">
                <a:latin typeface="华文新魏" panose="02010800040101010101" pitchFamily="2" charset="-122"/>
                <a:ea typeface="华文新魏" panose="02010800040101010101" pitchFamily="2" charset="-122"/>
              </a:rPr>
              <a:t>或不可撤销”“本保函独立于基础交易”。</a:t>
            </a:r>
            <a:endParaRPr lang="en-US" altLang="zh-CN" sz="2000" dirty="0">
              <a:latin typeface="华文新魏" panose="02010800040101010101" pitchFamily="2" charset="-122"/>
              <a:ea typeface="华文新魏" panose="02010800040101010101" pitchFamily="2" charset="-122"/>
            </a:endParaRPr>
          </a:p>
          <a:p>
            <a:r>
              <a:rPr lang="en-US" altLang="zh-CN" sz="2000" dirty="0">
                <a:latin typeface="华文新魏" panose="02010800040101010101" pitchFamily="2" charset="-122"/>
                <a:ea typeface="华文新魏" panose="02010800040101010101" pitchFamily="2" charset="-122"/>
              </a:rPr>
              <a:t>B.</a:t>
            </a:r>
            <a:r>
              <a:rPr lang="zh-CN" altLang="en-US" sz="2000" dirty="0">
                <a:latin typeface="华文新魏" panose="02010800040101010101" pitchFamily="2" charset="-122"/>
                <a:ea typeface="华文新魏" panose="02010800040101010101" pitchFamily="2" charset="-122"/>
              </a:rPr>
              <a:t>单据性：是否约定了单据化的付款条件，如“受益人只要出具简单索赔请求书、违约声明、或者第三方（如鉴定人或工程师）出具的书面文件，或者仲裁庭、法院所作的裁决等单据或文件，担保人就付款”。</a:t>
            </a:r>
            <a:endParaRPr lang="en-US" altLang="zh-CN" sz="2000" dirty="0">
              <a:latin typeface="华文新魏" panose="02010800040101010101" pitchFamily="2" charset="-122"/>
              <a:ea typeface="华文新魏" panose="02010800040101010101" pitchFamily="2" charset="-122"/>
            </a:endParaRPr>
          </a:p>
          <a:p>
            <a:endParaRPr lang="zh-CN" altLang="en-US" sz="2000" dirty="0"/>
          </a:p>
        </p:txBody>
      </p:sp>
    </p:spTree>
    <p:extLst>
      <p:ext uri="{BB962C8B-B14F-4D97-AF65-F5344CB8AC3E}">
        <p14:creationId xmlns:p14="http://schemas.microsoft.com/office/powerpoint/2010/main" val="11548438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12" y="332657"/>
            <a:ext cx="8229815" cy="5954156"/>
          </a:xfrm>
          <a:solidFill>
            <a:srgbClr val="92D050"/>
          </a:solidFill>
        </p:spPr>
        <p:txBody>
          <a:bodyPr>
            <a:normAutofit/>
          </a:bodyPr>
          <a:lstStyle/>
          <a:p>
            <a:r>
              <a:rPr lang="zh-CN" altLang="en-US" sz="3200" dirty="0">
                <a:latin typeface="华文新魏" panose="02010800040101010101" charset="-122"/>
                <a:ea typeface="华文新魏" panose="02010800040101010101" charset="-122"/>
                <a:cs typeface="华文新魏" panose="02010800040101010101" charset="-122"/>
              </a:rPr>
              <a:t>理解：</a:t>
            </a:r>
            <a:endParaRPr lang="en-US" altLang="zh-CN" sz="3200" dirty="0">
              <a:latin typeface="华文新魏" panose="02010800040101010101" charset="-122"/>
              <a:ea typeface="华文新魏" panose="02010800040101010101" charset="-122"/>
              <a:cs typeface="华文新魏" panose="02010800040101010101" charset="-122"/>
            </a:endParaRPr>
          </a:p>
          <a:p>
            <a:r>
              <a:rPr lang="en-US" altLang="zh-CN" sz="2400" dirty="0">
                <a:latin typeface="华文新魏" panose="02010800040101010101" charset="-122"/>
                <a:ea typeface="华文新魏" panose="02010800040101010101" charset="-122"/>
                <a:cs typeface="华文新魏" panose="02010800040101010101" charset="-122"/>
              </a:rPr>
              <a:t>1.</a:t>
            </a:r>
            <a:r>
              <a:rPr lang="zh-CN" altLang="en-US" sz="2400" dirty="0">
                <a:latin typeface="华文新魏" panose="02010800040101010101" charset="-122"/>
                <a:ea typeface="华文新魏" panose="02010800040101010101" charset="-122"/>
                <a:cs typeface="华文新魏" panose="02010800040101010101" charset="-122"/>
              </a:rPr>
              <a:t>担保合同的效力既受制于主合同的效力，又取决于其自身主体是否适格、意思表示是否真实、内容是否合法。</a:t>
            </a:r>
            <a:endParaRPr lang="en-US" altLang="zh-CN" sz="2400" dirty="0">
              <a:latin typeface="华文新魏" panose="02010800040101010101" charset="-122"/>
              <a:ea typeface="华文新魏" panose="02010800040101010101" charset="-122"/>
              <a:cs typeface="华文新魏" panose="02010800040101010101" charset="-122"/>
            </a:endParaRPr>
          </a:p>
          <a:p>
            <a:r>
              <a:rPr lang="en-US" altLang="zh-CN" sz="2400" dirty="0">
                <a:latin typeface="华文新魏" panose="02010800040101010101" charset="-122"/>
                <a:ea typeface="华文新魏" panose="02010800040101010101" charset="-122"/>
                <a:cs typeface="华文新魏" panose="02010800040101010101" charset="-122"/>
              </a:rPr>
              <a:t>2.</a:t>
            </a:r>
            <a:r>
              <a:rPr lang="zh-CN" altLang="en-US" sz="2400" dirty="0">
                <a:latin typeface="华文新魏" panose="02010800040101010101" charset="-122"/>
                <a:ea typeface="华文新魏" panose="02010800040101010101" charset="-122"/>
                <a:cs typeface="华文新魏" panose="02010800040101010101" charset="-122"/>
              </a:rPr>
              <a:t> </a:t>
            </a:r>
            <a:r>
              <a:rPr lang="en-US" altLang="zh-CN" sz="2400" dirty="0">
                <a:latin typeface="华文新魏" panose="02010800040101010101" charset="-122"/>
                <a:ea typeface="华文新魏" panose="02010800040101010101" charset="-122"/>
                <a:cs typeface="华文新魏" panose="02010800040101010101" charset="-122"/>
              </a:rPr>
              <a:t>A.</a:t>
            </a:r>
            <a:r>
              <a:rPr lang="zh-CN" altLang="zh-CN" sz="2400" dirty="0">
                <a:latin typeface="华文新魏" panose="02010800040101010101" charset="-122"/>
                <a:ea typeface="华文新魏" panose="02010800040101010101" charset="-122"/>
                <a:cs typeface="华文新魏" panose="02010800040101010101" charset="-122"/>
              </a:rPr>
              <a:t>凡是由银行或者非银行金融机构开立的符合该司法解释第</a:t>
            </a:r>
            <a:r>
              <a:rPr lang="en-US" altLang="zh-CN" sz="2400" dirty="0">
                <a:latin typeface="华文新魏" panose="02010800040101010101" charset="-122"/>
                <a:ea typeface="华文新魏" panose="02010800040101010101" charset="-122"/>
                <a:cs typeface="华文新魏" panose="02010800040101010101" charset="-122"/>
              </a:rPr>
              <a:t>1</a:t>
            </a:r>
            <a:r>
              <a:rPr lang="zh-CN" altLang="zh-CN" sz="2400" dirty="0">
                <a:latin typeface="华文新魏" panose="02010800040101010101" charset="-122"/>
                <a:ea typeface="华文新魏" panose="02010800040101010101" charset="-122"/>
                <a:cs typeface="华文新魏" panose="02010800040101010101" charset="-122"/>
              </a:rPr>
              <a:t>条、第</a:t>
            </a:r>
            <a:r>
              <a:rPr lang="en-US" altLang="zh-CN" sz="2400" dirty="0">
                <a:latin typeface="华文新魏" panose="02010800040101010101" charset="-122"/>
                <a:ea typeface="华文新魏" panose="02010800040101010101" charset="-122"/>
                <a:cs typeface="华文新魏" panose="02010800040101010101" charset="-122"/>
              </a:rPr>
              <a:t>3</a:t>
            </a:r>
            <a:r>
              <a:rPr lang="zh-CN" altLang="zh-CN" sz="2400" dirty="0">
                <a:latin typeface="华文新魏" panose="02010800040101010101" charset="-122"/>
                <a:ea typeface="华文新魏" panose="02010800040101010101" charset="-122"/>
                <a:cs typeface="华文新魏" panose="02010800040101010101" charset="-122"/>
              </a:rPr>
              <a:t>条规定情形的保函，无论是用于国际商事交易还是用于国内商事交易，均不影响保函的效力。</a:t>
            </a:r>
            <a:r>
              <a:rPr lang="en-US" altLang="zh-CN" sz="2400" dirty="0" smtClean="0">
                <a:latin typeface="华文新魏" panose="02010800040101010101" charset="-122"/>
                <a:ea typeface="华文新魏" panose="02010800040101010101" charset="-122"/>
                <a:cs typeface="华文新魏" panose="02010800040101010101" charset="-122"/>
              </a:rPr>
              <a:t>(</a:t>
            </a:r>
            <a:r>
              <a:rPr lang="zh-CN" altLang="en-US" sz="2400" dirty="0" smtClean="0">
                <a:solidFill>
                  <a:srgbClr val="7030A0"/>
                </a:solidFill>
                <a:latin typeface="华文新魏" panose="02010800040101010101" charset="-122"/>
                <a:ea typeface="华文新魏" panose="02010800040101010101" charset="-122"/>
                <a:cs typeface="华文新魏" panose="02010800040101010101" charset="-122"/>
              </a:rPr>
              <a:t>开</a:t>
            </a:r>
            <a:r>
              <a:rPr lang="zh-CN" altLang="en-US" sz="2400" dirty="0">
                <a:solidFill>
                  <a:srgbClr val="7030A0"/>
                </a:solidFill>
                <a:latin typeface="华文新魏" panose="02010800040101010101" charset="-122"/>
                <a:ea typeface="华文新魏" panose="02010800040101010101" charset="-122"/>
                <a:cs typeface="华文新魏" panose="02010800040101010101" charset="-122"/>
              </a:rPr>
              <a:t>立主体仅应为</a:t>
            </a:r>
            <a:r>
              <a:rPr lang="zh-CN" altLang="zh-CN" sz="2400" dirty="0">
                <a:solidFill>
                  <a:srgbClr val="7030A0"/>
                </a:solidFill>
                <a:latin typeface="华文新魏" panose="02010800040101010101" charset="-122"/>
                <a:ea typeface="华文新魏" panose="02010800040101010101" charset="-122"/>
                <a:cs typeface="华文新魏" panose="02010800040101010101" charset="-122"/>
              </a:rPr>
              <a:t>银行或者非银行金融机构</a:t>
            </a:r>
            <a:r>
              <a:rPr lang="en-US" altLang="zh-CN" sz="2400" dirty="0" smtClean="0">
                <a:latin typeface="华文新魏" panose="02010800040101010101" charset="-122"/>
                <a:ea typeface="华文新魏" panose="02010800040101010101" charset="-122"/>
                <a:cs typeface="华文新魏" panose="02010800040101010101" charset="-122"/>
              </a:rPr>
              <a:t>)</a:t>
            </a:r>
            <a:r>
              <a:rPr lang="zh-CN" altLang="en-US" sz="2400" dirty="0">
                <a:latin typeface="华文新魏" panose="02010800040101010101" charset="-122"/>
                <a:ea typeface="华文新魏" panose="02010800040101010101" charset="-122"/>
                <a:cs typeface="华文新魏" panose="02010800040101010101" charset="-122"/>
              </a:rPr>
              <a:t> （</a:t>
            </a:r>
            <a:r>
              <a:rPr lang="zh-CN" altLang="zh-CN" sz="2400" dirty="0">
                <a:latin typeface="华文新魏" panose="02010800040101010101" charset="-122"/>
                <a:ea typeface="华文新魏" panose="02010800040101010101" charset="-122"/>
                <a:cs typeface="华文新魏" panose="02010800040101010101" charset="-122"/>
              </a:rPr>
              <a:t>担保从属性</a:t>
            </a:r>
            <a:r>
              <a:rPr lang="zh-CN" altLang="en-US" sz="2400" dirty="0">
                <a:latin typeface="华文新魏" panose="02010800040101010101" charset="-122"/>
                <a:ea typeface="华文新魏" panose="02010800040101010101" charset="-122"/>
                <a:cs typeface="华文新魏" panose="02010800040101010101" charset="-122"/>
              </a:rPr>
              <a:t>例外）</a:t>
            </a:r>
            <a:endParaRPr lang="en-US" altLang="zh-CN" sz="2400" dirty="0">
              <a:latin typeface="华文新魏" panose="02010800040101010101" charset="-122"/>
              <a:ea typeface="华文新魏" panose="02010800040101010101" charset="-122"/>
              <a:cs typeface="华文新魏" panose="02010800040101010101" charset="-122"/>
            </a:endParaRPr>
          </a:p>
          <a:p>
            <a:endParaRPr lang="en-US" altLang="zh-CN" sz="2400" dirty="0">
              <a:latin typeface="华文新魏" panose="02010800040101010101" charset="-122"/>
              <a:ea typeface="华文新魏" panose="02010800040101010101" charset="-122"/>
              <a:cs typeface="华文新魏" panose="02010800040101010101" charset="-122"/>
            </a:endParaRPr>
          </a:p>
          <a:p>
            <a:r>
              <a:rPr lang="en-US" altLang="zh-CN" sz="2400" dirty="0">
                <a:latin typeface="华文新魏" panose="02010800040101010101" charset="-122"/>
                <a:ea typeface="华文新魏" panose="02010800040101010101" charset="-122"/>
                <a:cs typeface="华文新魏" panose="02010800040101010101" charset="-122"/>
              </a:rPr>
              <a:t>  </a:t>
            </a:r>
            <a:r>
              <a:rPr lang="en-US" altLang="zh-CN" sz="2400" dirty="0" smtClean="0">
                <a:latin typeface="华文新魏" panose="02010800040101010101" charset="-122"/>
                <a:ea typeface="华文新魏" panose="02010800040101010101" charset="-122"/>
                <a:cs typeface="华文新魏" panose="02010800040101010101" charset="-122"/>
              </a:rPr>
              <a:t>   B</a:t>
            </a:r>
            <a:r>
              <a:rPr lang="en-US" altLang="zh-CN" sz="2400" dirty="0">
                <a:latin typeface="华文新魏" panose="02010800040101010101" charset="-122"/>
                <a:ea typeface="华文新魏" panose="02010800040101010101" charset="-122"/>
                <a:cs typeface="华文新魏" panose="02010800040101010101" charset="-122"/>
              </a:rPr>
              <a:t>.</a:t>
            </a:r>
            <a:r>
              <a:rPr lang="zh-CN" altLang="zh-CN" sz="2400" dirty="0">
                <a:latin typeface="华文新魏" panose="02010800040101010101" charset="-122"/>
                <a:ea typeface="华文新魏" panose="02010800040101010101" charset="-122"/>
                <a:cs typeface="华文新魏" panose="02010800040101010101" charset="-122"/>
              </a:rPr>
              <a:t>银行或者非银行金融机构之外的当事人开立的独立保函，以及当事人有关排除担保从属性的约定，应当认定无效。</a:t>
            </a:r>
            <a:endParaRPr lang="en-US" altLang="zh-CN" sz="2400" dirty="0">
              <a:latin typeface="华文新魏" panose="02010800040101010101" charset="-122"/>
              <a:ea typeface="华文新魏" panose="02010800040101010101" charset="-122"/>
              <a:cs typeface="华文新魏" panose="02010800040101010101" charset="-122"/>
            </a:endParaRPr>
          </a:p>
          <a:p>
            <a:endParaRPr lang="en-US" altLang="zh-CN" sz="2400" dirty="0">
              <a:latin typeface="华文新魏" panose="02010800040101010101" charset="-122"/>
              <a:ea typeface="华文新魏" panose="02010800040101010101" charset="-122"/>
              <a:cs typeface="华文新魏" panose="02010800040101010101" charset="-122"/>
            </a:endParaRPr>
          </a:p>
          <a:p>
            <a:endParaRPr lang="zh-CN" altLang="en-US" sz="2400" dirty="0">
              <a:latin typeface="华文新魏" panose="02010800040101010101" charset="-122"/>
              <a:ea typeface="华文新魏" panose="02010800040101010101" charset="-122"/>
              <a:cs typeface="华文新魏" panose="02010800040101010101" charset="-122"/>
            </a:endParaRPr>
          </a:p>
        </p:txBody>
      </p:sp>
    </p:spTree>
    <p:extLst>
      <p:ext uri="{BB962C8B-B14F-4D97-AF65-F5344CB8AC3E}">
        <p14:creationId xmlns:p14="http://schemas.microsoft.com/office/powerpoint/2010/main" val="25555020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395536" y="476671"/>
            <a:ext cx="8352928" cy="5810141"/>
          </a:xfrm>
          <a:solidFill>
            <a:srgbClr val="92D050"/>
          </a:solidFill>
        </p:spPr>
        <p:txBody>
          <a:bodyPr>
            <a:normAutofit/>
          </a:bodyPr>
          <a:lstStyle/>
          <a:p>
            <a:r>
              <a:rPr lang="zh-CN" altLang="en-US" sz="2800" dirty="0">
                <a:latin typeface="华文新魏" panose="02010800040101010101" charset="-122"/>
                <a:ea typeface="华文新魏" panose="02010800040101010101" charset="-122"/>
                <a:cs typeface="华文新魏" panose="02010800040101010101" charset="-122"/>
              </a:rPr>
              <a:t>担保责任范围</a:t>
            </a:r>
            <a:r>
              <a:rPr lang="zh-CN" altLang="en-US" sz="2800" dirty="0" smtClean="0">
                <a:latin typeface="华文新魏" panose="02010800040101010101" charset="-122"/>
                <a:ea typeface="华文新魏" panose="02010800040101010101" charset="-122"/>
                <a:cs typeface="华文新魏" panose="02010800040101010101" charset="-122"/>
              </a:rPr>
              <a:t>从属性</a:t>
            </a:r>
            <a:endParaRPr lang="en-US" altLang="zh-CN" sz="2800" dirty="0" smtClean="0">
              <a:latin typeface="华文新魏" panose="02010800040101010101" charset="-122"/>
              <a:ea typeface="华文新魏" panose="02010800040101010101" charset="-122"/>
              <a:cs typeface="华文新魏" panose="02010800040101010101" charset="-122"/>
            </a:endParaRPr>
          </a:p>
          <a:p>
            <a:r>
              <a:rPr lang="zh-CN" altLang="en-US" sz="2400" dirty="0" smtClean="0">
                <a:latin typeface="华文新魏" panose="02010800040101010101" charset="-122"/>
                <a:ea typeface="华文新魏" panose="02010800040101010101" charset="-122"/>
                <a:cs typeface="华文新魏" panose="02010800040101010101" charset="-122"/>
              </a:rPr>
              <a:t>第三</a:t>
            </a:r>
            <a:r>
              <a:rPr lang="zh-CN" altLang="en-US" sz="2400" dirty="0">
                <a:latin typeface="华文新魏" panose="02010800040101010101" charset="-122"/>
                <a:ea typeface="华文新魏" panose="02010800040101010101" charset="-122"/>
                <a:cs typeface="华文新魏" panose="02010800040101010101" charset="-122"/>
              </a:rPr>
              <a:t>条 当事人对担保责任</a:t>
            </a:r>
            <a:r>
              <a:rPr lang="zh-CN" altLang="en-US" sz="2400" dirty="0" smtClean="0">
                <a:latin typeface="华文新魏" panose="02010800040101010101" charset="-122"/>
                <a:ea typeface="华文新魏" panose="02010800040101010101" charset="-122"/>
                <a:cs typeface="华文新魏" panose="02010800040101010101" charset="-122"/>
              </a:rPr>
              <a:t>的承担约定专门的违约责任 </a:t>
            </a:r>
            <a:r>
              <a:rPr lang="zh-CN" altLang="en-US" sz="2400" dirty="0">
                <a:latin typeface="华文新魏" panose="02010800040101010101" charset="-122"/>
                <a:ea typeface="华文新魏" panose="02010800040101010101" charset="-122"/>
                <a:cs typeface="华文新魏" panose="02010800040101010101" charset="-122"/>
              </a:rPr>
              <a:t>，或者约定的担保</a:t>
            </a:r>
            <a:r>
              <a:rPr lang="zh-CN" altLang="en-US" sz="2400" dirty="0" smtClean="0">
                <a:latin typeface="华文新魏" panose="02010800040101010101" charset="-122"/>
                <a:ea typeface="华文新魏" panose="02010800040101010101" charset="-122"/>
                <a:cs typeface="华文新魏" panose="02010800040101010101" charset="-122"/>
              </a:rPr>
              <a:t>责任范围超出债务人</a:t>
            </a:r>
            <a:r>
              <a:rPr lang="zh-CN" altLang="en-US" sz="2400" dirty="0">
                <a:latin typeface="华文新魏" panose="02010800040101010101" charset="-122"/>
                <a:ea typeface="华文新魏" panose="02010800040101010101" charset="-122"/>
                <a:cs typeface="华文新魏" panose="02010800040101010101" charset="-122"/>
              </a:rPr>
              <a:t>应当承担的</a:t>
            </a:r>
            <a:r>
              <a:rPr lang="zh-CN" altLang="en-US" sz="2400" dirty="0" smtClean="0">
                <a:latin typeface="华文新魏" panose="02010800040101010101" charset="-122"/>
                <a:ea typeface="华文新魏" panose="02010800040101010101" charset="-122"/>
                <a:cs typeface="华文新魏" panose="02010800040101010101" charset="-122"/>
              </a:rPr>
              <a:t>责任</a:t>
            </a:r>
            <a:r>
              <a:rPr lang="zh-CN" altLang="en-US" sz="2400" dirty="0">
                <a:latin typeface="华文新魏" panose="02010800040101010101" charset="-122"/>
                <a:ea typeface="华文新魏" panose="02010800040101010101" charset="-122"/>
                <a:cs typeface="华文新魏" panose="02010800040101010101" charset="-122"/>
              </a:rPr>
              <a:t>范围，担保人</a:t>
            </a:r>
            <a:r>
              <a:rPr lang="zh-CN" altLang="en-US" sz="2400" dirty="0" smtClean="0">
                <a:latin typeface="华文新魏" panose="02010800040101010101" charset="-122"/>
                <a:ea typeface="华文新魏" panose="02010800040101010101" charset="-122"/>
                <a:cs typeface="华文新魏" panose="02010800040101010101" charset="-122"/>
              </a:rPr>
              <a:t>主张仅在债务人</a:t>
            </a:r>
            <a:r>
              <a:rPr lang="zh-CN" altLang="en-US" sz="2400" dirty="0">
                <a:latin typeface="华文新魏" panose="02010800040101010101" charset="-122"/>
                <a:ea typeface="华文新魏" panose="02010800040101010101" charset="-122"/>
                <a:cs typeface="华文新魏" panose="02010800040101010101" charset="-122"/>
              </a:rPr>
              <a:t>应当承担的责任范围内承担</a:t>
            </a:r>
            <a:r>
              <a:rPr lang="zh-CN" altLang="en-US" sz="2400" dirty="0" smtClean="0">
                <a:latin typeface="华文新魏" panose="02010800040101010101" charset="-122"/>
                <a:ea typeface="华文新魏" panose="02010800040101010101" charset="-122"/>
                <a:cs typeface="华文新魏" panose="02010800040101010101" charset="-122"/>
              </a:rPr>
              <a:t>责任的，人民法院应予支持 </a:t>
            </a:r>
            <a:r>
              <a:rPr lang="zh-CN" altLang="en-US" sz="2400" dirty="0">
                <a:latin typeface="华文新魏" panose="02010800040101010101" charset="-122"/>
                <a:ea typeface="华文新魏" panose="02010800040101010101" charset="-122"/>
                <a:cs typeface="华文新魏" panose="02010800040101010101" charset="-122"/>
              </a:rPr>
              <a:t>。</a:t>
            </a:r>
          </a:p>
          <a:p>
            <a:r>
              <a:rPr lang="zh-CN" altLang="en-US" sz="2400" dirty="0" smtClean="0">
                <a:latin typeface="华文新魏" panose="02010800040101010101" charset="-122"/>
                <a:ea typeface="华文新魏" panose="02010800040101010101" charset="-122"/>
                <a:cs typeface="华文新魏" panose="02010800040101010101" charset="-122"/>
              </a:rPr>
              <a:t>        担保人</a:t>
            </a:r>
            <a:r>
              <a:rPr lang="zh-CN" altLang="en-US" sz="2400" dirty="0">
                <a:latin typeface="华文新魏" panose="02010800040101010101" charset="-122"/>
                <a:ea typeface="华文新魏" panose="02010800040101010101" charset="-122"/>
                <a:cs typeface="华文新魏" panose="02010800040101010101" charset="-122"/>
              </a:rPr>
              <a:t>承担的</a:t>
            </a:r>
            <a:r>
              <a:rPr lang="zh-CN" altLang="en-US" sz="2400" dirty="0" smtClean="0">
                <a:latin typeface="华文新魏" panose="02010800040101010101" charset="-122"/>
                <a:ea typeface="华文新魏" panose="02010800040101010101" charset="-122"/>
                <a:cs typeface="华文新魏" panose="02010800040101010101" charset="-122"/>
              </a:rPr>
              <a:t>责任</a:t>
            </a:r>
            <a:r>
              <a:rPr lang="zh-CN" altLang="en-US" sz="2400" dirty="0" smtClean="0">
                <a:solidFill>
                  <a:srgbClr val="7030A0"/>
                </a:solidFill>
                <a:latin typeface="华文新魏" panose="02010800040101010101" charset="-122"/>
                <a:ea typeface="华文新魏" panose="02010800040101010101" charset="-122"/>
                <a:cs typeface="华文新魏" panose="02010800040101010101" charset="-122"/>
              </a:rPr>
              <a:t>超出</a:t>
            </a:r>
            <a:r>
              <a:rPr lang="zh-CN" altLang="en-US" sz="2400" dirty="0" smtClean="0">
                <a:latin typeface="华文新魏" panose="02010800040101010101" charset="-122"/>
                <a:ea typeface="华文新魏" panose="02010800040101010101" charset="-122"/>
                <a:cs typeface="华文新魏" panose="02010800040101010101" charset="-122"/>
              </a:rPr>
              <a:t>债务人</a:t>
            </a:r>
            <a:r>
              <a:rPr lang="zh-CN" altLang="en-US" sz="2400" dirty="0">
                <a:latin typeface="华文新魏" panose="02010800040101010101" charset="-122"/>
                <a:ea typeface="华文新魏" panose="02010800040101010101" charset="-122"/>
                <a:cs typeface="华文新魏" panose="02010800040101010101" charset="-122"/>
              </a:rPr>
              <a:t>应当承担的责任范围，担保人向</a:t>
            </a:r>
            <a:r>
              <a:rPr lang="zh-CN" altLang="en-US" sz="2400" dirty="0" smtClean="0">
                <a:latin typeface="华文新魏" panose="02010800040101010101" charset="-122"/>
                <a:ea typeface="华文新魏" panose="02010800040101010101" charset="-122"/>
                <a:cs typeface="华文新魏" panose="02010800040101010101" charset="-122"/>
              </a:rPr>
              <a:t>债务人追偿，</a:t>
            </a:r>
            <a:r>
              <a:rPr lang="zh-CN" altLang="en-US" sz="2400" dirty="0">
                <a:latin typeface="华文新魏" panose="02010800040101010101" charset="-122"/>
                <a:ea typeface="华文新魏" panose="02010800040101010101" charset="-122"/>
                <a:cs typeface="华文新魏" panose="02010800040101010101" charset="-122"/>
              </a:rPr>
              <a:t>债务人主张仅在</a:t>
            </a:r>
            <a:r>
              <a:rPr lang="zh-CN" altLang="en-US" sz="2400" dirty="0" smtClean="0">
                <a:latin typeface="华文新魏" panose="02010800040101010101" charset="-122"/>
                <a:ea typeface="华文新魏" panose="02010800040101010101" charset="-122"/>
                <a:cs typeface="华文新魏" panose="02010800040101010101" charset="-122"/>
              </a:rPr>
              <a:t>其应当承担</a:t>
            </a:r>
            <a:r>
              <a:rPr lang="zh-CN" altLang="en-US" sz="2400" dirty="0">
                <a:latin typeface="华文新魏" panose="02010800040101010101" charset="-122"/>
                <a:ea typeface="华文新魏" panose="02010800040101010101" charset="-122"/>
                <a:cs typeface="华文新魏" panose="02010800040101010101" charset="-122"/>
              </a:rPr>
              <a:t>的</a:t>
            </a:r>
            <a:r>
              <a:rPr lang="zh-CN" altLang="en-US" sz="2400" dirty="0" smtClean="0">
                <a:latin typeface="华文新魏" panose="02010800040101010101" charset="-122"/>
                <a:ea typeface="华文新魏" panose="02010800040101010101" charset="-122"/>
                <a:cs typeface="华文新魏" panose="02010800040101010101" charset="-122"/>
              </a:rPr>
              <a:t>责任</a:t>
            </a:r>
            <a:r>
              <a:rPr lang="zh-CN" altLang="en-US" sz="2400" dirty="0">
                <a:latin typeface="华文新魏" panose="02010800040101010101" charset="-122"/>
                <a:ea typeface="华文新魏" panose="02010800040101010101" charset="-122"/>
                <a:cs typeface="华文新魏" panose="02010800040101010101" charset="-122"/>
              </a:rPr>
              <a:t>范围内承担责任的，</a:t>
            </a:r>
            <a:r>
              <a:rPr lang="zh-CN" altLang="en-US" sz="2400" dirty="0" smtClean="0">
                <a:latin typeface="华文新魏" panose="02010800040101010101" charset="-122"/>
                <a:ea typeface="华文新魏" panose="02010800040101010101" charset="-122"/>
                <a:cs typeface="华文新魏" panose="02010800040101010101" charset="-122"/>
              </a:rPr>
              <a:t>人民法院应予支持；</a:t>
            </a:r>
            <a:r>
              <a:rPr lang="zh-CN" altLang="en-US" sz="2400" dirty="0">
                <a:latin typeface="华文新魏" panose="02010800040101010101" charset="-122"/>
                <a:ea typeface="华文新魏" panose="02010800040101010101" charset="-122"/>
                <a:cs typeface="华文新魏" panose="02010800040101010101" charset="-122"/>
              </a:rPr>
              <a:t>担保人请求</a:t>
            </a:r>
            <a:r>
              <a:rPr lang="zh-CN" altLang="en-US" sz="2400" dirty="0" smtClean="0">
                <a:latin typeface="华文新魏" panose="02010800040101010101" charset="-122"/>
                <a:ea typeface="华文新魏" panose="02010800040101010101" charset="-122"/>
                <a:cs typeface="华文新魏" panose="02010800040101010101" charset="-122"/>
              </a:rPr>
              <a:t>债权人返还超出</a:t>
            </a:r>
            <a:r>
              <a:rPr lang="zh-CN" altLang="en-US" sz="2400" dirty="0">
                <a:latin typeface="华文新魏" panose="02010800040101010101" charset="-122"/>
                <a:ea typeface="华文新魏" panose="02010800040101010101" charset="-122"/>
                <a:cs typeface="华文新魏" panose="02010800040101010101" charset="-122"/>
              </a:rPr>
              <a:t>部分的，人民法院</a:t>
            </a:r>
            <a:r>
              <a:rPr lang="zh-CN" altLang="en-US" sz="2400" dirty="0" smtClean="0">
                <a:latin typeface="华文新魏" panose="02010800040101010101" charset="-122"/>
                <a:ea typeface="华文新魏" panose="02010800040101010101" charset="-122"/>
                <a:cs typeface="华文新魏" panose="02010800040101010101" charset="-122"/>
              </a:rPr>
              <a:t>依法予以支持</a:t>
            </a:r>
            <a:r>
              <a:rPr lang="zh-CN" altLang="en-US" sz="2000" dirty="0">
                <a:latin typeface="华文新魏" panose="02010800040101010101" charset="-122"/>
                <a:ea typeface="华文新魏" panose="02010800040101010101" charset="-122"/>
                <a:cs typeface="华文新魏" panose="02010800040101010101" charset="-122"/>
              </a:rPr>
              <a:t>（</a:t>
            </a:r>
            <a:r>
              <a:rPr lang="zh-CN" altLang="en-US" sz="2000" dirty="0">
                <a:solidFill>
                  <a:srgbClr val="7030A0"/>
                </a:solidFill>
                <a:latin typeface="华文新魏" panose="02010800040101010101" charset="-122"/>
                <a:ea typeface="华文新魏" panose="02010800040101010101" charset="-122"/>
                <a:cs typeface="华文新魏" panose="02010800040101010101" charset="-122"/>
              </a:rPr>
              <a:t>不当得利</a:t>
            </a:r>
            <a:r>
              <a:rPr lang="zh-CN" altLang="en-US" sz="2000" dirty="0" smtClean="0">
                <a:latin typeface="华文新魏" panose="02010800040101010101" charset="-122"/>
                <a:ea typeface="华文新魏" panose="02010800040101010101" charset="-122"/>
                <a:cs typeface="华文新魏" panose="02010800040101010101" charset="-122"/>
              </a:rPr>
              <a:t>）</a:t>
            </a:r>
            <a:r>
              <a:rPr lang="zh-CN" altLang="en-US" sz="2400" dirty="0" smtClean="0">
                <a:latin typeface="华文新魏" panose="02010800040101010101" charset="-122"/>
                <a:ea typeface="华文新魏" panose="02010800040101010101" charset="-122"/>
                <a:cs typeface="华文新魏" panose="02010800040101010101" charset="-122"/>
              </a:rPr>
              <a:t>。</a:t>
            </a:r>
            <a:endParaRPr lang="zh-CN" altLang="en-US" sz="2000" dirty="0">
              <a:latin typeface="华文新魏" panose="02010800040101010101" charset="-122"/>
              <a:ea typeface="华文新魏" panose="02010800040101010101" charset="-122"/>
              <a:cs typeface="华文新魏" panose="02010800040101010101" charset="-122"/>
            </a:endParaRPr>
          </a:p>
        </p:txBody>
      </p:sp>
    </p:spTree>
    <p:extLst>
      <p:ext uri="{BB962C8B-B14F-4D97-AF65-F5344CB8AC3E}">
        <p14:creationId xmlns:p14="http://schemas.microsoft.com/office/powerpoint/2010/main" val="14707560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dirty="0"/>
          </a:p>
        </p:txBody>
      </p:sp>
      <p:sp>
        <p:nvSpPr>
          <p:cNvPr id="4" name="矩形 3"/>
          <p:cNvSpPr/>
          <p:nvPr/>
        </p:nvSpPr>
        <p:spPr>
          <a:xfrm>
            <a:off x="2267744" y="2276872"/>
            <a:ext cx="4248472" cy="230425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 name="椭圆 4"/>
          <p:cNvSpPr/>
          <p:nvPr/>
        </p:nvSpPr>
        <p:spPr>
          <a:xfrm>
            <a:off x="2267744" y="2348880"/>
            <a:ext cx="4176464" cy="216024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t>主债务</a:t>
            </a:r>
            <a:endParaRPr lang="zh-CN" altLang="en-US" dirty="0"/>
          </a:p>
        </p:txBody>
      </p:sp>
      <p:cxnSp>
        <p:nvCxnSpPr>
          <p:cNvPr id="7" name="直接箭头连接符 6"/>
          <p:cNvCxnSpPr/>
          <p:nvPr/>
        </p:nvCxnSpPr>
        <p:spPr>
          <a:xfrm flipH="1">
            <a:off x="2051720" y="4437112"/>
            <a:ext cx="432048" cy="57606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8" name="矩形 7"/>
          <p:cNvSpPr/>
          <p:nvPr/>
        </p:nvSpPr>
        <p:spPr>
          <a:xfrm>
            <a:off x="1259632" y="4941168"/>
            <a:ext cx="1800200" cy="4320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t>担保责任范围</a:t>
            </a:r>
            <a:endParaRPr lang="zh-CN" altLang="en-US" dirty="0"/>
          </a:p>
        </p:txBody>
      </p:sp>
    </p:spTree>
    <p:extLst>
      <p:ext uri="{BB962C8B-B14F-4D97-AF65-F5344CB8AC3E}">
        <p14:creationId xmlns:p14="http://schemas.microsoft.com/office/powerpoint/2010/main" val="32821680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12" y="332657"/>
            <a:ext cx="8229815" cy="5954156"/>
          </a:xfrm>
        </p:spPr>
        <p:txBody>
          <a:bodyPr>
            <a:normAutofit lnSpcReduction="10000"/>
          </a:bodyPr>
          <a:lstStyle/>
          <a:p>
            <a:r>
              <a:rPr lang="en-US" altLang="zh-CN" sz="2600" dirty="0" smtClean="0">
                <a:latin typeface="华文新魏" panose="02010800040101010101" pitchFamily="2" charset="-122"/>
                <a:ea typeface="华文新魏" panose="02010800040101010101" pitchFamily="2" charset="-122"/>
              </a:rPr>
              <a:t>《</a:t>
            </a:r>
            <a:r>
              <a:rPr lang="zh-CN" altLang="en-US" sz="2600" dirty="0" smtClean="0">
                <a:latin typeface="华文新魏" panose="02010800040101010101" pitchFamily="2" charset="-122"/>
                <a:ea typeface="华文新魏" panose="02010800040101010101" pitchFamily="2" charset="-122"/>
              </a:rPr>
              <a:t>纪要</a:t>
            </a:r>
            <a:r>
              <a:rPr lang="en-US" altLang="zh-CN" sz="2600" dirty="0" smtClean="0">
                <a:latin typeface="华文新魏" panose="02010800040101010101" pitchFamily="2" charset="-122"/>
                <a:ea typeface="华文新魏" panose="02010800040101010101" pitchFamily="2" charset="-122"/>
              </a:rPr>
              <a:t>》55.</a:t>
            </a:r>
            <a:r>
              <a:rPr lang="zh-CN" altLang="zh-CN" sz="2600" b="1" dirty="0" smtClean="0">
                <a:latin typeface="华文新魏" panose="02010800040101010101" pitchFamily="2" charset="-122"/>
                <a:ea typeface="华文新魏" panose="02010800040101010101" pitchFamily="2" charset="-122"/>
              </a:rPr>
              <a:t>担保</a:t>
            </a:r>
            <a:r>
              <a:rPr lang="zh-CN" altLang="zh-CN" sz="2600" b="1" dirty="0">
                <a:latin typeface="华文新魏" panose="02010800040101010101" pitchFamily="2" charset="-122"/>
                <a:ea typeface="华文新魏" panose="02010800040101010101" pitchFamily="2" charset="-122"/>
              </a:rPr>
              <a:t>责任的</a:t>
            </a:r>
            <a:r>
              <a:rPr lang="zh-CN" altLang="zh-CN" sz="2600" b="1" dirty="0" smtClean="0">
                <a:latin typeface="华文新魏" panose="02010800040101010101" pitchFamily="2" charset="-122"/>
                <a:ea typeface="华文新魏" panose="02010800040101010101" pitchFamily="2" charset="-122"/>
              </a:rPr>
              <a:t>范围</a:t>
            </a:r>
            <a:r>
              <a:rPr lang="en-US" altLang="zh-CN" sz="2600" b="1" dirty="0" smtClean="0">
                <a:latin typeface="华文新魏" panose="02010800040101010101" pitchFamily="2" charset="-122"/>
                <a:ea typeface="华文新魏" panose="02010800040101010101" pitchFamily="2" charset="-122"/>
              </a:rPr>
              <a:t> </a:t>
            </a:r>
          </a:p>
          <a:p>
            <a:r>
              <a:rPr lang="zh-CN" altLang="zh-CN" sz="2600" dirty="0" smtClean="0">
                <a:latin typeface="华文新魏" panose="02010800040101010101" pitchFamily="2" charset="-122"/>
                <a:ea typeface="华文新魏" panose="02010800040101010101" pitchFamily="2" charset="-122"/>
              </a:rPr>
              <a:t>担保人</a:t>
            </a:r>
            <a:r>
              <a:rPr lang="zh-CN" altLang="zh-CN" sz="2600" dirty="0">
                <a:latin typeface="华文新魏" panose="02010800040101010101" pitchFamily="2" charset="-122"/>
                <a:ea typeface="华文新魏" panose="02010800040101010101" pitchFamily="2" charset="-122"/>
              </a:rPr>
              <a:t>承担的担保责任范围不应当大于主债务，是担保从属性的必然要求。当事人约定的担保责任的范围大于主债务的，如针对担保责任约定专门的违约责任、担保责任的数额高于主债务、担保责任约定的利息高于主债务利息、担保责任的履行期先于主债务履行期届满，等等，均应当认定大于主债务部分的约定无效，从而使担保责任缩减至主债务的范围</a:t>
            </a:r>
            <a:r>
              <a:rPr lang="zh-CN" altLang="zh-CN" sz="2600" dirty="0" smtClean="0">
                <a:latin typeface="华文新魏" panose="02010800040101010101" pitchFamily="2" charset="-122"/>
                <a:ea typeface="华文新魏" panose="02010800040101010101" pitchFamily="2" charset="-122"/>
              </a:rPr>
              <a:t>。</a:t>
            </a:r>
            <a:endParaRPr lang="en-US" altLang="zh-CN" sz="2600" dirty="0" smtClean="0">
              <a:latin typeface="华文新魏" panose="02010800040101010101" pitchFamily="2" charset="-122"/>
              <a:ea typeface="华文新魏" panose="02010800040101010101" pitchFamily="2" charset="-122"/>
            </a:endParaRPr>
          </a:p>
          <a:p>
            <a:endParaRPr lang="en-US" altLang="zh-CN" sz="2600" dirty="0">
              <a:latin typeface="华文新魏" panose="02010800040101010101" pitchFamily="2" charset="-122"/>
              <a:ea typeface="华文新魏" panose="02010800040101010101" pitchFamily="2" charset="-122"/>
            </a:endParaRPr>
          </a:p>
          <a:p>
            <a:r>
              <a:rPr lang="zh-CN" altLang="en-US" sz="2600" dirty="0" smtClean="0">
                <a:latin typeface="华文新魏" panose="02010800040101010101" pitchFamily="2" charset="-122"/>
                <a:ea typeface="华文新魏" panose="02010800040101010101" pitchFamily="2" charset="-122"/>
              </a:rPr>
              <a:t>过度</a:t>
            </a:r>
            <a:r>
              <a:rPr lang="zh-CN" altLang="en-US" sz="2600" dirty="0">
                <a:latin typeface="华文新魏" panose="02010800040101010101" pitchFamily="2" charset="-122"/>
                <a:ea typeface="华文新魏" panose="02010800040101010101" pitchFamily="2" charset="-122"/>
              </a:rPr>
              <a:t>担保</a:t>
            </a:r>
            <a:r>
              <a:rPr lang="zh-CN" altLang="en-US" sz="2600" dirty="0" smtClean="0">
                <a:latin typeface="华文新魏" panose="02010800040101010101" pitchFamily="2" charset="-122"/>
                <a:ea typeface="华文新魏" panose="02010800040101010101" pitchFamily="2" charset="-122"/>
              </a:rPr>
              <a:t>行为表明</a:t>
            </a:r>
            <a:r>
              <a:rPr lang="zh-CN" altLang="en-US" sz="2600" dirty="0">
                <a:latin typeface="华文新魏" panose="02010800040101010101" pitchFamily="2" charset="-122"/>
                <a:ea typeface="华文新魏" panose="02010800040101010101" pitchFamily="2" charset="-122"/>
              </a:rPr>
              <a:t>当事人的</a:t>
            </a:r>
            <a:r>
              <a:rPr lang="zh-CN" altLang="en-US" sz="2600" dirty="0" smtClean="0">
                <a:latin typeface="华文新魏" panose="02010800040101010101" pitchFamily="2" charset="-122"/>
                <a:ea typeface="华文新魏" panose="02010800040101010101" pitchFamily="2" charset="-122"/>
              </a:rPr>
              <a:t>意思自治</a:t>
            </a:r>
            <a:r>
              <a:rPr lang="zh-CN" altLang="en-US" sz="2600" dirty="0">
                <a:latin typeface="华文新魏" panose="02010800040101010101" pitchFamily="2" charset="-122"/>
                <a:ea typeface="华文新魏" panose="02010800040101010101" pitchFamily="2" charset="-122"/>
              </a:rPr>
              <a:t>已经逾越了法律或者公序良俗的</a:t>
            </a:r>
            <a:r>
              <a:rPr lang="zh-CN" altLang="en-US" sz="2600" dirty="0" smtClean="0">
                <a:latin typeface="华文新魏" panose="02010800040101010101" pitchFamily="2" charset="-122"/>
                <a:ea typeface="华文新魏" panose="02010800040101010101" pitchFamily="2" charset="-122"/>
              </a:rPr>
              <a:t>界限。</a:t>
            </a:r>
            <a:endParaRPr lang="en-US" altLang="zh-CN" sz="2600" dirty="0" smtClean="0">
              <a:latin typeface="华文新魏" panose="02010800040101010101" pitchFamily="2" charset="-122"/>
              <a:ea typeface="华文新魏" panose="02010800040101010101" pitchFamily="2" charset="-122"/>
            </a:endParaRPr>
          </a:p>
          <a:p>
            <a:r>
              <a:rPr lang="zh-CN" altLang="en-US" sz="2600" dirty="0" smtClean="0">
                <a:solidFill>
                  <a:srgbClr val="C00000"/>
                </a:solidFill>
                <a:latin typeface="华文新魏" panose="02010800040101010101" pitchFamily="2" charset="-122"/>
                <a:ea typeface="华文新魏" panose="02010800040101010101" pitchFamily="2" charset="-122"/>
              </a:rPr>
              <a:t>疑问：</a:t>
            </a:r>
            <a:r>
              <a:rPr lang="zh-CN" altLang="en-US" sz="2600" dirty="0" smtClean="0">
                <a:latin typeface="华文新魏" panose="02010800040101010101" pitchFamily="2" charset="-122"/>
                <a:ea typeface="华文新魏" panose="02010800040101010101" pitchFamily="2" charset="-122"/>
              </a:rPr>
              <a:t>法院</a:t>
            </a:r>
            <a:r>
              <a:rPr lang="zh-CN" altLang="en-US" sz="2600" dirty="0">
                <a:latin typeface="华文新魏" panose="02010800040101010101" pitchFamily="2" charset="-122"/>
                <a:ea typeface="华文新魏" panose="02010800040101010101" pitchFamily="2" charset="-122"/>
              </a:rPr>
              <a:t>能否依职权认定担保责任大于主债务的部分无效</a:t>
            </a:r>
            <a:r>
              <a:rPr lang="zh-CN" altLang="en-US" sz="2600" dirty="0" smtClean="0">
                <a:latin typeface="华文新魏" panose="02010800040101010101" pitchFamily="2" charset="-122"/>
                <a:ea typeface="华文新魏" panose="02010800040101010101" pitchFamily="2" charset="-122"/>
              </a:rPr>
              <a:t>？</a:t>
            </a:r>
            <a:endParaRPr lang="en-US" altLang="zh-CN" sz="2600" dirty="0" smtClean="0">
              <a:latin typeface="华文新魏" panose="02010800040101010101" pitchFamily="2" charset="-122"/>
              <a:ea typeface="华文新魏" panose="02010800040101010101" pitchFamily="2" charset="-122"/>
            </a:endParaRPr>
          </a:p>
          <a:p>
            <a:r>
              <a:rPr lang="zh-CN" altLang="en-US" sz="2600" dirty="0" smtClean="0">
                <a:latin typeface="华文新魏" panose="02010800040101010101" pitchFamily="2" charset="-122"/>
                <a:ea typeface="华文新魏" panose="02010800040101010101" pitchFamily="2" charset="-122"/>
              </a:rPr>
              <a:t>只能</a:t>
            </a:r>
            <a:r>
              <a:rPr lang="zh-CN" altLang="en-US" sz="2600" dirty="0">
                <a:latin typeface="华文新魏" panose="02010800040101010101" pitchFamily="2" charset="-122"/>
                <a:ea typeface="华文新魏" panose="02010800040101010101" pitchFamily="2" charset="-122"/>
              </a:rPr>
              <a:t>在担保人提出主张的情况下，法院才能进行</a:t>
            </a:r>
            <a:r>
              <a:rPr lang="zh-CN" altLang="en-US" sz="2600" dirty="0" smtClean="0">
                <a:latin typeface="华文新魏" panose="02010800040101010101" pitchFamily="2" charset="-122"/>
                <a:ea typeface="华文新魏" panose="02010800040101010101" pitchFamily="2" charset="-122"/>
              </a:rPr>
              <a:t>审查。当事人可以起诉或者抗辩</a:t>
            </a:r>
            <a:r>
              <a:rPr lang="zh-CN" altLang="en-US" sz="2600" dirty="0">
                <a:latin typeface="华文新魏" panose="02010800040101010101" pitchFamily="2" charset="-122"/>
                <a:ea typeface="华文新魏" panose="02010800040101010101" pitchFamily="2" charset="-122"/>
              </a:rPr>
              <a:t>的方式</a:t>
            </a:r>
            <a:r>
              <a:rPr lang="zh-CN" altLang="en-US" sz="2600" dirty="0" smtClean="0">
                <a:latin typeface="华文新魏" panose="02010800040101010101" pitchFamily="2" charset="-122"/>
                <a:ea typeface="华文新魏" panose="02010800040101010101" pitchFamily="2" charset="-122"/>
              </a:rPr>
              <a:t>提出。</a:t>
            </a:r>
            <a:endParaRPr lang="en-US" altLang="zh-CN" sz="2600" dirty="0" smtClean="0">
              <a:latin typeface="华文新魏" panose="02010800040101010101" pitchFamily="2" charset="-122"/>
              <a:ea typeface="华文新魏" panose="02010800040101010101" pitchFamily="2" charset="-122"/>
            </a:endParaRPr>
          </a:p>
          <a:p>
            <a:endParaRPr lang="zh-CN" altLang="zh-CN" dirty="0">
              <a:latin typeface="华文新魏" panose="02010800040101010101" pitchFamily="2" charset="-122"/>
              <a:ea typeface="华文新魏" panose="02010800040101010101" pitchFamily="2" charset="-122"/>
            </a:endParaRPr>
          </a:p>
          <a:p>
            <a:endParaRPr lang="zh-CN" altLang="en-US" dirty="0"/>
          </a:p>
        </p:txBody>
      </p:sp>
    </p:spTree>
    <p:extLst>
      <p:ext uri="{BB962C8B-B14F-4D97-AF65-F5344CB8AC3E}">
        <p14:creationId xmlns:p14="http://schemas.microsoft.com/office/powerpoint/2010/main" val="42465501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12" y="476673"/>
            <a:ext cx="8229815" cy="5810140"/>
          </a:xfrm>
          <a:solidFill>
            <a:srgbClr val="92D050"/>
          </a:solidFill>
        </p:spPr>
        <p:txBody>
          <a:bodyPr/>
          <a:lstStyle/>
          <a:p>
            <a:endParaRPr lang="en-US" altLang="zh-CN" dirty="0" smtClean="0">
              <a:latin typeface="华文新魏" panose="02010800040101010101" pitchFamily="2" charset="-122"/>
              <a:ea typeface="华文新魏" panose="02010800040101010101" pitchFamily="2" charset="-122"/>
            </a:endParaRPr>
          </a:p>
          <a:p>
            <a:r>
              <a:rPr lang="zh-CN" altLang="en-US" dirty="0" smtClean="0">
                <a:latin typeface="华文新魏" panose="02010800040101010101" pitchFamily="2" charset="-122"/>
                <a:ea typeface="华文新魏" panose="02010800040101010101" pitchFamily="2" charset="-122"/>
              </a:rPr>
              <a:t>案例：甲、乙、丙在主合同</a:t>
            </a:r>
            <a:r>
              <a:rPr lang="zh-CN" altLang="en-US" dirty="0">
                <a:latin typeface="华文新魏" panose="02010800040101010101" pitchFamily="2" charset="-122"/>
                <a:ea typeface="华文新魏" panose="02010800040101010101" pitchFamily="2" charset="-122"/>
              </a:rPr>
              <a:t>中约定，</a:t>
            </a:r>
            <a:r>
              <a:rPr lang="zh-CN" altLang="en-US" dirty="0" smtClean="0">
                <a:latin typeface="华文新魏" panose="02010800040101010101" pitchFamily="2" charset="-122"/>
                <a:ea typeface="华文新魏" panose="02010800040101010101" pitchFamily="2" charset="-122"/>
              </a:rPr>
              <a:t>保证人甲与债务人乙承担</a:t>
            </a:r>
            <a:r>
              <a:rPr lang="zh-CN" altLang="en-US" dirty="0">
                <a:latin typeface="华文新魏" panose="02010800040101010101" pitchFamily="2" charset="-122"/>
                <a:ea typeface="华文新魏" panose="02010800040101010101" pitchFamily="2" charset="-122"/>
              </a:rPr>
              <a:t>连带责任，同时又在保证合同中约定，如果</a:t>
            </a:r>
            <a:r>
              <a:rPr lang="zh-CN" altLang="en-US" dirty="0" smtClean="0">
                <a:latin typeface="华文新魏" panose="02010800040101010101" pitchFamily="2" charset="-122"/>
                <a:ea typeface="华文新魏" panose="02010800040101010101" pitchFamily="2" charset="-122"/>
              </a:rPr>
              <a:t>保证人甲未依约</a:t>
            </a:r>
            <a:r>
              <a:rPr lang="zh-CN" altLang="en-US" dirty="0">
                <a:latin typeface="华文新魏" panose="02010800040101010101" pitchFamily="2" charset="-122"/>
                <a:ea typeface="华文新魏" panose="02010800040101010101" pitchFamily="2" charset="-122"/>
              </a:rPr>
              <a:t>履行保证责任，则还要从逾期之日起另行支付逾期付款</a:t>
            </a:r>
            <a:r>
              <a:rPr lang="zh-CN" altLang="en-US" dirty="0" smtClean="0">
                <a:latin typeface="华文新魏" panose="02010800040101010101" pitchFamily="2" charset="-122"/>
                <a:ea typeface="华文新魏" panose="02010800040101010101" pitchFamily="2" charset="-122"/>
              </a:rPr>
              <a:t>违约金。这样，保证人甲不仅</a:t>
            </a:r>
            <a:r>
              <a:rPr lang="zh-CN" altLang="en-US" dirty="0">
                <a:latin typeface="华文新魏" panose="02010800040101010101" pitchFamily="2" charset="-122"/>
                <a:ea typeface="华文新魏" panose="02010800040101010101" pitchFamily="2" charset="-122"/>
              </a:rPr>
              <a:t>需要支付</a:t>
            </a:r>
            <a:r>
              <a:rPr lang="zh-CN" altLang="en-US" dirty="0" smtClean="0">
                <a:latin typeface="华文新魏" panose="02010800040101010101" pitchFamily="2" charset="-122"/>
                <a:ea typeface="华文新魏" panose="02010800040101010101" pitchFamily="2" charset="-122"/>
              </a:rPr>
              <a:t>债务人乙因</a:t>
            </a:r>
            <a:r>
              <a:rPr lang="zh-CN" altLang="en-US" dirty="0">
                <a:latin typeface="华文新魏" panose="02010800040101010101" pitchFamily="2" charset="-122"/>
                <a:ea typeface="华文新魏" panose="02010800040101010101" pitchFamily="2" charset="-122"/>
              </a:rPr>
              <a:t>违约而支付的违约金，还要支付自己违约所要支付的</a:t>
            </a:r>
            <a:r>
              <a:rPr lang="zh-CN" altLang="en-US" dirty="0" smtClean="0">
                <a:latin typeface="华文新魏" panose="02010800040101010101" pitchFamily="2" charset="-122"/>
                <a:ea typeface="华文新魏" panose="02010800040101010101" pitchFamily="2" charset="-122"/>
              </a:rPr>
              <a:t>违约金。</a:t>
            </a:r>
            <a:endParaRPr lang="en-US" altLang="zh-CN" dirty="0" smtClean="0">
              <a:latin typeface="华文新魏" panose="02010800040101010101" pitchFamily="2" charset="-122"/>
              <a:ea typeface="华文新魏" panose="02010800040101010101" pitchFamily="2" charset="-122"/>
            </a:endParaRPr>
          </a:p>
          <a:p>
            <a:endParaRPr lang="zh-CN" altLang="en-US" dirty="0"/>
          </a:p>
        </p:txBody>
      </p:sp>
    </p:spTree>
    <p:extLst>
      <p:ext uri="{BB962C8B-B14F-4D97-AF65-F5344CB8AC3E}">
        <p14:creationId xmlns:p14="http://schemas.microsoft.com/office/powerpoint/2010/main" val="4310409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3" name="内容占位符 2"/>
          <p:cNvSpPr>
            <a:spLocks noGrp="1"/>
          </p:cNvSpPr>
          <p:nvPr>
            <p:ph idx="1"/>
          </p:nvPr>
        </p:nvSpPr>
        <p:spPr>
          <a:xfrm>
            <a:off x="457212" y="332656"/>
            <a:ext cx="8229815" cy="6192687"/>
          </a:xfrm>
        </p:spPr>
        <p:txBody>
          <a:bodyPr>
            <a:normAutofit fontScale="92500" lnSpcReduction="20000"/>
          </a:bodyPr>
          <a:lstStyle/>
          <a:p>
            <a:r>
              <a:rPr lang="zh-CN" altLang="en-US" sz="3000" dirty="0">
                <a:latin typeface="华文新魏" panose="02010800040101010101" charset="-122"/>
                <a:ea typeface="华文新魏" panose="02010800040101010101" charset="-122"/>
                <a:cs typeface="华文新魏" panose="02010800040101010101" charset="-122"/>
              </a:rPr>
              <a:t>担保物权受托</a:t>
            </a:r>
            <a:r>
              <a:rPr lang="zh-CN" altLang="en-US" sz="3000" dirty="0" smtClean="0">
                <a:latin typeface="华文新魏" panose="02010800040101010101" charset="-122"/>
                <a:ea typeface="华文新魏" panose="02010800040101010101" charset="-122"/>
                <a:cs typeface="华文新魏" panose="02010800040101010101" charset="-122"/>
              </a:rPr>
              <a:t>持有</a:t>
            </a:r>
            <a:endParaRPr lang="en-US" altLang="zh-CN" sz="3000" dirty="0" smtClean="0">
              <a:latin typeface="华文新魏" panose="02010800040101010101" charset="-122"/>
              <a:ea typeface="华文新魏" panose="02010800040101010101" charset="-122"/>
              <a:cs typeface="华文新魏" panose="02010800040101010101" charset="-122"/>
            </a:endParaRPr>
          </a:p>
          <a:p>
            <a:r>
              <a:rPr lang="zh-CN" altLang="en-US" sz="2200" dirty="0">
                <a:latin typeface="华文新魏" panose="02010800040101010101" charset="-122"/>
                <a:ea typeface="华文新魏" panose="02010800040101010101" charset="-122"/>
                <a:cs typeface="华文新魏" panose="02010800040101010101" charset="-122"/>
              </a:rPr>
              <a:t>（</a:t>
            </a:r>
            <a:r>
              <a:rPr lang="zh-CN" altLang="en-US" sz="2600" dirty="0">
                <a:solidFill>
                  <a:srgbClr val="7030A0"/>
                </a:solidFill>
                <a:latin typeface="华文新魏" panose="02010800040101010101" charset="-122"/>
                <a:ea typeface="华文新魏" panose="02010800040101010101" charset="-122"/>
                <a:cs typeface="华文新魏" panose="02010800040101010101" charset="-122"/>
              </a:rPr>
              <a:t>未登记在债券持有</a:t>
            </a:r>
            <a:r>
              <a:rPr lang="zh-CN" altLang="en-US" sz="2600" dirty="0" smtClean="0">
                <a:solidFill>
                  <a:srgbClr val="7030A0"/>
                </a:solidFill>
                <a:latin typeface="华文新魏" panose="02010800040101010101" charset="-122"/>
                <a:ea typeface="华文新魏" panose="02010800040101010101" charset="-122"/>
                <a:cs typeface="华文新魏" panose="02010800040101010101" charset="-122"/>
              </a:rPr>
              <a:t>人、委托贷款</a:t>
            </a:r>
            <a:r>
              <a:rPr lang="zh-CN" altLang="en-US" sz="2600" dirty="0">
                <a:solidFill>
                  <a:srgbClr val="7030A0"/>
                </a:solidFill>
                <a:latin typeface="华文新魏" panose="02010800040101010101" charset="-122"/>
                <a:ea typeface="华文新魏" panose="02010800040101010101" charset="-122"/>
                <a:cs typeface="华文新魏" panose="02010800040101010101" charset="-122"/>
              </a:rPr>
              <a:t>人</a:t>
            </a:r>
            <a:r>
              <a:rPr lang="zh-CN" altLang="en-US" sz="2600" dirty="0" smtClean="0">
                <a:solidFill>
                  <a:srgbClr val="7030A0"/>
                </a:solidFill>
                <a:latin typeface="华文新魏" panose="02010800040101010101" charset="-122"/>
                <a:ea typeface="华文新魏" panose="02010800040101010101" charset="-122"/>
                <a:cs typeface="华文新魏" panose="02010800040101010101" charset="-122"/>
              </a:rPr>
              <a:t>名下</a:t>
            </a:r>
            <a:r>
              <a:rPr lang="zh-CN" altLang="en-US" sz="2600" dirty="0">
                <a:solidFill>
                  <a:srgbClr val="7030A0"/>
                </a:solidFill>
                <a:latin typeface="华文新魏" panose="02010800040101010101" charset="-122"/>
                <a:ea typeface="华文新魏" panose="02010800040101010101" charset="-122"/>
                <a:cs typeface="华文新魏" panose="02010800040101010101" charset="-122"/>
              </a:rPr>
              <a:t>不影响其享有担保物权。</a:t>
            </a:r>
            <a:r>
              <a:rPr lang="zh-CN" altLang="en-US" sz="2200" dirty="0">
                <a:latin typeface="华文新魏" panose="02010800040101010101" charset="-122"/>
                <a:ea typeface="华文新魏" panose="02010800040101010101" charset="-122"/>
                <a:cs typeface="华文新魏" panose="02010800040101010101" charset="-122"/>
              </a:rPr>
              <a:t>）</a:t>
            </a:r>
            <a:endParaRPr lang="en-US" altLang="zh-CN" sz="2200" dirty="0" smtClean="0">
              <a:latin typeface="华文新魏" panose="02010800040101010101" charset="-122"/>
              <a:ea typeface="华文新魏" panose="02010800040101010101" charset="-122"/>
              <a:cs typeface="华文新魏" panose="02010800040101010101" charset="-122"/>
            </a:endParaRPr>
          </a:p>
          <a:p>
            <a:r>
              <a:rPr lang="zh-CN" altLang="en-US" sz="2400" dirty="0" smtClean="0">
                <a:latin typeface="华文新魏" panose="02010800040101010101" charset="-122"/>
                <a:ea typeface="华文新魏" panose="02010800040101010101" charset="-122"/>
                <a:cs typeface="华文新魏" panose="02010800040101010101" charset="-122"/>
              </a:rPr>
              <a:t>第四</a:t>
            </a:r>
            <a:r>
              <a:rPr lang="zh-CN" altLang="en-US" sz="2400" dirty="0">
                <a:latin typeface="华文新魏" panose="02010800040101010101" charset="-122"/>
                <a:ea typeface="华文新魏" panose="02010800040101010101" charset="-122"/>
                <a:cs typeface="华文新魏" panose="02010800040101010101" charset="-122"/>
              </a:rPr>
              <a:t>条 有下列情形之一，当事人将担保物</a:t>
            </a:r>
            <a:r>
              <a:rPr lang="zh-CN" altLang="en-US" sz="2400" dirty="0" smtClean="0">
                <a:latin typeface="华文新魏" panose="02010800040101010101" charset="-122"/>
                <a:ea typeface="华文新魏" panose="02010800040101010101" charset="-122"/>
                <a:cs typeface="华文新魏" panose="02010800040101010101" charset="-122"/>
              </a:rPr>
              <a:t>权登记在他人 </a:t>
            </a:r>
            <a:r>
              <a:rPr lang="zh-CN" altLang="en-US" sz="2400" dirty="0">
                <a:latin typeface="华文新魏" panose="02010800040101010101" charset="-122"/>
                <a:ea typeface="华文新魏" panose="02010800040101010101" charset="-122"/>
                <a:cs typeface="华文新魏" panose="02010800040101010101" charset="-122"/>
              </a:rPr>
              <a:t>名下，</a:t>
            </a:r>
            <a:r>
              <a:rPr lang="zh-CN" altLang="en-US" sz="2400" dirty="0" smtClean="0">
                <a:latin typeface="华文新魏" panose="02010800040101010101" charset="-122"/>
                <a:ea typeface="华文新魏" panose="02010800040101010101" charset="-122"/>
                <a:cs typeface="华文新魏" panose="02010800040101010101" charset="-122"/>
              </a:rPr>
              <a:t>债务人不履行到期</a:t>
            </a:r>
            <a:r>
              <a:rPr lang="zh-CN" altLang="en-US" sz="2400" dirty="0">
                <a:latin typeface="华文新魏" panose="02010800040101010101" charset="-122"/>
                <a:ea typeface="华文新魏" panose="02010800040101010101" charset="-122"/>
                <a:cs typeface="华文新魏" panose="02010800040101010101" charset="-122"/>
              </a:rPr>
              <a:t>债务或者发生</a:t>
            </a:r>
            <a:r>
              <a:rPr lang="zh-CN" altLang="en-US" sz="2400" dirty="0" smtClean="0">
                <a:latin typeface="华文新魏" panose="02010800040101010101" charset="-122"/>
                <a:ea typeface="华文新魏" panose="02010800040101010101" charset="-122"/>
                <a:cs typeface="华文新魏" panose="02010800040101010101" charset="-122"/>
              </a:rPr>
              <a:t>当事人约定的</a:t>
            </a:r>
            <a:r>
              <a:rPr lang="zh-CN" altLang="en-US" sz="2400" dirty="0">
                <a:latin typeface="华文新魏" panose="02010800040101010101" charset="-122"/>
                <a:ea typeface="华文新魏" panose="02010800040101010101" charset="-122"/>
                <a:cs typeface="华文新魏" panose="02010800040101010101" charset="-122"/>
              </a:rPr>
              <a:t>实现担保物权的情形</a:t>
            </a:r>
            <a:r>
              <a:rPr lang="zh-CN" altLang="en-US" sz="2400" dirty="0" smtClean="0">
                <a:latin typeface="华文新魏" panose="02010800040101010101" charset="-122"/>
                <a:ea typeface="华文新魏" panose="02010800040101010101" charset="-122"/>
                <a:cs typeface="华文新魏" panose="02010800040101010101" charset="-122"/>
              </a:rPr>
              <a:t>，债权人或者其受托人主张</a:t>
            </a:r>
            <a:r>
              <a:rPr lang="zh-CN" altLang="en-US" sz="2400" dirty="0">
                <a:latin typeface="华文新魏" panose="02010800040101010101" charset="-122"/>
                <a:ea typeface="华文新魏" panose="02010800040101010101" charset="-122"/>
                <a:cs typeface="华文新魏" panose="02010800040101010101" charset="-122"/>
              </a:rPr>
              <a:t>就该</a:t>
            </a:r>
            <a:r>
              <a:rPr lang="zh-CN" altLang="en-US" sz="2400" dirty="0" smtClean="0">
                <a:latin typeface="华文新魏" panose="02010800040101010101" charset="-122"/>
                <a:ea typeface="华文新魏" panose="02010800040101010101" charset="-122"/>
                <a:cs typeface="华文新魏" panose="02010800040101010101" charset="-122"/>
              </a:rPr>
              <a:t>财产优先受偿的</a:t>
            </a:r>
            <a:r>
              <a:rPr lang="zh-CN" altLang="en-US" sz="2400" dirty="0">
                <a:latin typeface="华文新魏" panose="02010800040101010101" charset="-122"/>
                <a:ea typeface="华文新魏" panose="02010800040101010101" charset="-122"/>
                <a:cs typeface="华文新魏" panose="02010800040101010101" charset="-122"/>
              </a:rPr>
              <a:t>，人民法院</a:t>
            </a:r>
            <a:r>
              <a:rPr lang="zh-CN" altLang="en-US" sz="2400" dirty="0" smtClean="0">
                <a:latin typeface="华文新魏" panose="02010800040101010101" charset="-122"/>
                <a:ea typeface="华文新魏" panose="02010800040101010101" charset="-122"/>
                <a:cs typeface="华文新魏" panose="02010800040101010101" charset="-122"/>
              </a:rPr>
              <a:t>依法予以支持 </a:t>
            </a:r>
            <a:r>
              <a:rPr lang="zh-CN" altLang="en-US" sz="2400" dirty="0">
                <a:latin typeface="华文新魏" panose="02010800040101010101" charset="-122"/>
                <a:ea typeface="华文新魏" panose="02010800040101010101" charset="-122"/>
                <a:cs typeface="华文新魏" panose="02010800040101010101" charset="-122"/>
              </a:rPr>
              <a:t>：</a:t>
            </a:r>
          </a:p>
          <a:p>
            <a:r>
              <a:rPr lang="zh-CN" altLang="en-US" sz="2400" dirty="0">
                <a:latin typeface="华文新魏" panose="02010800040101010101" charset="-122"/>
                <a:ea typeface="华文新魏" panose="02010800040101010101" charset="-122"/>
                <a:cs typeface="华文新魏" panose="02010800040101010101" charset="-122"/>
              </a:rPr>
              <a:t>（一）</a:t>
            </a:r>
            <a:r>
              <a:rPr lang="zh-CN" altLang="en-US" sz="2400" dirty="0" smtClean="0">
                <a:latin typeface="华文新魏" panose="02010800040101010101" charset="-122"/>
                <a:ea typeface="华文新魏" panose="02010800040101010101" charset="-122"/>
                <a:cs typeface="华文新魏" panose="02010800040101010101" charset="-122"/>
              </a:rPr>
              <a:t>为债券持有人（债权人）提供</a:t>
            </a:r>
            <a:r>
              <a:rPr lang="zh-CN" altLang="en-US" sz="2400" dirty="0">
                <a:latin typeface="华文新魏" panose="02010800040101010101" charset="-122"/>
                <a:ea typeface="华文新魏" panose="02010800040101010101" charset="-122"/>
                <a:cs typeface="华文新魏" panose="02010800040101010101" charset="-122"/>
              </a:rPr>
              <a:t>的担保物权登记</a:t>
            </a:r>
            <a:r>
              <a:rPr lang="zh-CN" altLang="en-US" sz="2400" dirty="0" smtClean="0">
                <a:latin typeface="华文新魏" panose="02010800040101010101" charset="-122"/>
                <a:ea typeface="华文新魏" panose="02010800040101010101" charset="-122"/>
                <a:cs typeface="华文新魏" panose="02010800040101010101" charset="-122"/>
              </a:rPr>
              <a:t>在债券受托管理人</a:t>
            </a:r>
            <a:r>
              <a:rPr lang="zh-CN" altLang="en-US" sz="2400" dirty="0">
                <a:latin typeface="华文新魏" panose="02010800040101010101" charset="-122"/>
                <a:ea typeface="华文新魏" panose="02010800040101010101" charset="-122"/>
                <a:cs typeface="华文新魏" panose="02010800040101010101" charset="-122"/>
              </a:rPr>
              <a:t>名下</a:t>
            </a:r>
            <a:r>
              <a:rPr lang="zh-CN" altLang="en-US" sz="2400" dirty="0" smtClean="0">
                <a:latin typeface="华文新魏" panose="02010800040101010101" charset="-122"/>
                <a:ea typeface="华文新魏" panose="02010800040101010101" charset="-122"/>
                <a:cs typeface="华文新魏" panose="02010800040101010101" charset="-122"/>
              </a:rPr>
              <a:t>；（</a:t>
            </a:r>
            <a:r>
              <a:rPr lang="en-US" altLang="zh-CN" sz="2400" dirty="0">
                <a:solidFill>
                  <a:srgbClr val="7030A0"/>
                </a:solidFill>
                <a:latin typeface="华文新魏" panose="02010800040101010101" charset="-122"/>
                <a:ea typeface="华文新魏" panose="02010800040101010101" charset="-122"/>
                <a:cs typeface="华文新魏" panose="02010800040101010101" charset="-122"/>
              </a:rPr>
              <a:t>《</a:t>
            </a:r>
            <a:r>
              <a:rPr lang="zh-CN" altLang="en-US" sz="2400" dirty="0">
                <a:solidFill>
                  <a:srgbClr val="7030A0"/>
                </a:solidFill>
                <a:latin typeface="华文新魏" panose="02010800040101010101" charset="-122"/>
                <a:ea typeface="华文新魏" panose="02010800040101010101" charset="-122"/>
                <a:cs typeface="华文新魏" panose="02010800040101010101" charset="-122"/>
              </a:rPr>
              <a:t>民法典</a:t>
            </a:r>
            <a:r>
              <a:rPr lang="en-US" altLang="zh-CN" sz="2400" dirty="0">
                <a:solidFill>
                  <a:srgbClr val="7030A0"/>
                </a:solidFill>
                <a:latin typeface="华文新魏" panose="02010800040101010101" charset="-122"/>
                <a:ea typeface="华文新魏" panose="02010800040101010101" charset="-122"/>
                <a:cs typeface="华文新魏" panose="02010800040101010101" charset="-122"/>
              </a:rPr>
              <a:t>》</a:t>
            </a:r>
            <a:r>
              <a:rPr lang="zh-CN" altLang="en-US" sz="2400" dirty="0">
                <a:solidFill>
                  <a:srgbClr val="7030A0"/>
                </a:solidFill>
                <a:latin typeface="华文新魏" panose="02010800040101010101" charset="-122"/>
                <a:ea typeface="华文新魏" panose="02010800040101010101" charset="-122"/>
                <a:cs typeface="华文新魏" panose="02010800040101010101" charset="-122"/>
              </a:rPr>
              <a:t>第 </a:t>
            </a:r>
            <a:r>
              <a:rPr lang="en-US" altLang="zh-CN" sz="2400" dirty="0">
                <a:solidFill>
                  <a:srgbClr val="7030A0"/>
                </a:solidFill>
                <a:latin typeface="华文新魏" panose="02010800040101010101" charset="-122"/>
                <a:ea typeface="华文新魏" panose="02010800040101010101" charset="-122"/>
                <a:cs typeface="华文新魏" panose="02010800040101010101" charset="-122"/>
              </a:rPr>
              <a:t>441 </a:t>
            </a:r>
            <a:r>
              <a:rPr lang="zh-CN" altLang="en-US" sz="2400" dirty="0" smtClean="0">
                <a:solidFill>
                  <a:srgbClr val="7030A0"/>
                </a:solidFill>
                <a:latin typeface="华文新魏" panose="02010800040101010101" charset="-122"/>
                <a:ea typeface="华文新魏" panose="02010800040101010101" charset="-122"/>
                <a:cs typeface="华文新魏" panose="02010800040101010101" charset="-122"/>
              </a:rPr>
              <a:t>条：以</a:t>
            </a:r>
            <a:r>
              <a:rPr lang="zh-CN" altLang="en-US" sz="2400" dirty="0">
                <a:solidFill>
                  <a:srgbClr val="7030A0"/>
                </a:solidFill>
                <a:latin typeface="华文新魏" panose="02010800040101010101" charset="-122"/>
                <a:ea typeface="华文新魏" panose="02010800040101010101" charset="-122"/>
                <a:cs typeface="华文新魏" panose="02010800040101010101" charset="-122"/>
              </a:rPr>
              <a:t>债券出质的，质权自权利凭证交付质权人时</a:t>
            </a:r>
            <a:r>
              <a:rPr lang="zh-CN" altLang="en-US" sz="2400" dirty="0" smtClean="0">
                <a:solidFill>
                  <a:srgbClr val="7030A0"/>
                </a:solidFill>
                <a:latin typeface="华文新魏" panose="02010800040101010101" charset="-122"/>
                <a:ea typeface="华文新魏" panose="02010800040101010101" charset="-122"/>
                <a:cs typeface="华文新魏" panose="02010800040101010101" charset="-122"/>
              </a:rPr>
              <a:t>设立；没有</a:t>
            </a:r>
            <a:r>
              <a:rPr lang="zh-CN" altLang="en-US" sz="2400" dirty="0">
                <a:solidFill>
                  <a:srgbClr val="7030A0"/>
                </a:solidFill>
                <a:latin typeface="华文新魏" panose="02010800040101010101" charset="-122"/>
                <a:ea typeface="华文新魏" panose="02010800040101010101" charset="-122"/>
                <a:cs typeface="华文新魏" panose="02010800040101010101" charset="-122"/>
              </a:rPr>
              <a:t>权利凭证的，质权自办理出质登记时设立</a:t>
            </a:r>
            <a:r>
              <a:rPr lang="zh-CN" altLang="en-US" sz="2400" dirty="0" smtClean="0">
                <a:solidFill>
                  <a:srgbClr val="7030A0"/>
                </a:solidFill>
                <a:latin typeface="华文新魏" panose="02010800040101010101" charset="-122"/>
                <a:ea typeface="华文新魏" panose="02010800040101010101" charset="-122"/>
                <a:cs typeface="华文新魏" panose="02010800040101010101" charset="-122"/>
              </a:rPr>
              <a:t>。</a:t>
            </a:r>
            <a:r>
              <a:rPr lang="zh-CN" altLang="en-US" sz="2400" dirty="0" smtClean="0">
                <a:latin typeface="华文新魏" panose="02010800040101010101" charset="-122"/>
                <a:ea typeface="华文新魏" panose="02010800040101010101" charset="-122"/>
                <a:cs typeface="华文新魏" panose="02010800040101010101" charset="-122"/>
              </a:rPr>
              <a:t>）；</a:t>
            </a:r>
            <a:endParaRPr lang="zh-CN" altLang="en-US" sz="2400" dirty="0">
              <a:latin typeface="华文新魏" panose="02010800040101010101" charset="-122"/>
              <a:ea typeface="华文新魏" panose="02010800040101010101" charset="-122"/>
              <a:cs typeface="华文新魏" panose="02010800040101010101" charset="-122"/>
            </a:endParaRPr>
          </a:p>
          <a:p>
            <a:r>
              <a:rPr lang="zh-CN" altLang="en-US" sz="2400" dirty="0" smtClean="0">
                <a:latin typeface="华文新魏" panose="02010800040101010101" charset="-122"/>
                <a:ea typeface="华文新魏" panose="02010800040101010101" charset="-122"/>
                <a:cs typeface="华文新魏" panose="02010800040101010101" charset="-122"/>
              </a:rPr>
              <a:t>（</a:t>
            </a:r>
            <a:r>
              <a:rPr lang="zh-CN" altLang="en-US" sz="2400" dirty="0">
                <a:latin typeface="华文新魏" panose="02010800040101010101" charset="-122"/>
                <a:ea typeface="华文新魏" panose="02010800040101010101" charset="-122"/>
                <a:cs typeface="华文新魏" panose="02010800040101010101" charset="-122"/>
              </a:rPr>
              <a:t>二）</a:t>
            </a:r>
            <a:r>
              <a:rPr lang="zh-CN" altLang="en-US" sz="2400" dirty="0" smtClean="0">
                <a:latin typeface="华文新魏" panose="02010800040101010101" charset="-122"/>
                <a:ea typeface="华文新魏" panose="02010800040101010101" charset="-122"/>
                <a:cs typeface="华文新魏" panose="02010800040101010101" charset="-122"/>
              </a:rPr>
              <a:t>为委托贷款人（债权人）提供</a:t>
            </a:r>
            <a:r>
              <a:rPr lang="zh-CN" altLang="en-US" sz="2400" dirty="0">
                <a:latin typeface="华文新魏" panose="02010800040101010101" charset="-122"/>
                <a:ea typeface="华文新魏" panose="02010800040101010101" charset="-122"/>
                <a:cs typeface="华文新魏" panose="02010800040101010101" charset="-122"/>
              </a:rPr>
              <a:t>的担保物权登记</a:t>
            </a:r>
            <a:r>
              <a:rPr lang="zh-CN" altLang="en-US" sz="2400" dirty="0" smtClean="0">
                <a:latin typeface="华文新魏" panose="02010800040101010101" charset="-122"/>
                <a:ea typeface="华文新魏" panose="02010800040101010101" charset="-122"/>
                <a:cs typeface="华文新魏" panose="02010800040101010101" charset="-122"/>
              </a:rPr>
              <a:t>在受托人</a:t>
            </a:r>
            <a:r>
              <a:rPr lang="zh-CN" altLang="en-US" sz="2400" dirty="0">
                <a:latin typeface="华文新魏" panose="02010800040101010101" charset="-122"/>
                <a:ea typeface="华文新魏" panose="02010800040101010101" charset="-122"/>
                <a:cs typeface="华文新魏" panose="02010800040101010101" charset="-122"/>
              </a:rPr>
              <a:t>名下</a:t>
            </a:r>
            <a:r>
              <a:rPr lang="zh-CN" altLang="en-US" sz="2400" dirty="0" smtClean="0">
                <a:latin typeface="华文新魏" panose="02010800040101010101" charset="-122"/>
                <a:ea typeface="华文新魏" panose="02010800040101010101" charset="-122"/>
                <a:cs typeface="华文新魏" panose="02010800040101010101" charset="-122"/>
              </a:rPr>
              <a:t>；</a:t>
            </a:r>
            <a:endParaRPr lang="en-US" altLang="zh-CN" sz="2400" dirty="0" smtClean="0">
              <a:latin typeface="华文新魏" panose="02010800040101010101" charset="-122"/>
              <a:ea typeface="华文新魏" panose="02010800040101010101" charset="-122"/>
              <a:cs typeface="华文新魏" panose="02010800040101010101" charset="-122"/>
            </a:endParaRPr>
          </a:p>
          <a:p>
            <a:endParaRPr lang="en-US" altLang="zh-CN" sz="2400" dirty="0">
              <a:latin typeface="华文新魏" panose="02010800040101010101" charset="-122"/>
              <a:ea typeface="华文新魏" panose="02010800040101010101" charset="-122"/>
              <a:cs typeface="华文新魏" panose="02010800040101010101" charset="-122"/>
            </a:endParaRPr>
          </a:p>
          <a:p>
            <a:r>
              <a:rPr lang="en-US" altLang="zh-CN" sz="2400" dirty="0" smtClean="0">
                <a:latin typeface="华文新魏" panose="02010800040101010101" charset="-122"/>
                <a:ea typeface="华文新魏" panose="02010800040101010101" charset="-122"/>
                <a:cs typeface="华文新魏" panose="02010800040101010101" charset="-122"/>
              </a:rPr>
              <a:t>【</a:t>
            </a:r>
            <a:r>
              <a:rPr lang="zh-CN" altLang="en-US" sz="2400" dirty="0">
                <a:solidFill>
                  <a:srgbClr val="7030A0"/>
                </a:solidFill>
                <a:latin typeface="华文新魏" panose="02010800040101010101" charset="-122"/>
                <a:ea typeface="华文新魏" panose="02010800040101010101" charset="-122"/>
                <a:cs typeface="华文新魏" panose="02010800040101010101" charset="-122"/>
              </a:rPr>
              <a:t>委托贷款合同</a:t>
            </a:r>
            <a:r>
              <a:rPr lang="zh-CN" altLang="en-US" sz="2400" dirty="0">
                <a:latin typeface="华文新魏" panose="02010800040101010101" charset="-122"/>
                <a:ea typeface="华文新魏" panose="02010800040101010101" charset="-122"/>
                <a:cs typeface="华文新魏" panose="02010800040101010101" charset="-122"/>
              </a:rPr>
              <a:t>是指委托贷款人</a:t>
            </a:r>
            <a:r>
              <a:rPr lang="zh-CN" altLang="en-US" sz="2400" dirty="0" smtClean="0">
                <a:latin typeface="华文新魏" panose="02010800040101010101" charset="-122"/>
                <a:ea typeface="华文新魏" panose="02010800040101010101" charset="-122"/>
                <a:cs typeface="华文新魏" panose="02010800040101010101" charset="-122"/>
              </a:rPr>
              <a:t>（债权人）</a:t>
            </a:r>
            <a:r>
              <a:rPr lang="zh-CN" altLang="en-US" sz="2400" dirty="0">
                <a:latin typeface="华文新魏" panose="02010800040101010101" charset="-122"/>
                <a:ea typeface="华文新魏" panose="02010800040101010101" charset="-122"/>
                <a:cs typeface="华文新魏" panose="02010800040101010101" charset="-122"/>
              </a:rPr>
              <a:t>、</a:t>
            </a:r>
            <a:r>
              <a:rPr lang="zh-CN" altLang="en-US" sz="2400" dirty="0" smtClean="0">
                <a:latin typeface="华文新魏" panose="02010800040101010101" charset="-122"/>
                <a:ea typeface="华文新魏" panose="02010800040101010101" charset="-122"/>
                <a:cs typeface="华文新魏" panose="02010800040101010101" charset="-122"/>
              </a:rPr>
              <a:t>受托人（贷款</a:t>
            </a:r>
            <a:r>
              <a:rPr lang="zh-CN" altLang="en-US" sz="2400" dirty="0">
                <a:latin typeface="华文新魏" panose="02010800040101010101" charset="-122"/>
                <a:ea typeface="华文新魏" panose="02010800040101010101" charset="-122"/>
                <a:cs typeface="华文新魏" panose="02010800040101010101" charset="-122"/>
              </a:rPr>
              <a:t>人）与借款人之间形成的，由受托人根据委托贷款人的委托，将其资金以自己的名义向借款人发放的协议。受托人只能是经中国人民银行批准并经工商行政管理机关核准登记的信托投资机构或者</a:t>
            </a:r>
            <a:r>
              <a:rPr lang="zh-CN" altLang="en-US" sz="2400" dirty="0" smtClean="0">
                <a:latin typeface="华文新魏" panose="02010800040101010101" charset="-122"/>
                <a:ea typeface="华文新魏" panose="02010800040101010101" charset="-122"/>
                <a:cs typeface="华文新魏" panose="02010800040101010101" charset="-122"/>
              </a:rPr>
              <a:t>其他</a:t>
            </a:r>
            <a:r>
              <a:rPr lang="zh-CN" altLang="en-US" sz="2400" dirty="0">
                <a:latin typeface="华文新魏" panose="02010800040101010101" charset="-122"/>
                <a:ea typeface="华文新魏" panose="02010800040101010101" charset="-122"/>
                <a:cs typeface="华文新魏" panose="02010800040101010101" charset="-122"/>
              </a:rPr>
              <a:t>有权经营委托贷款业务的金融机构。贷款资金来源、贷款收益和风险均由委托贷款人承担。</a:t>
            </a:r>
            <a:r>
              <a:rPr lang="en-US" altLang="zh-CN" sz="2400" dirty="0" smtClean="0">
                <a:latin typeface="华文新魏" panose="02010800040101010101" charset="-122"/>
                <a:ea typeface="华文新魏" panose="02010800040101010101" charset="-122"/>
                <a:cs typeface="华文新魏" panose="02010800040101010101" charset="-122"/>
              </a:rPr>
              <a:t>】</a:t>
            </a:r>
            <a:endParaRPr lang="zh-CN" altLang="en-US" sz="2400" dirty="0">
              <a:latin typeface="华文新魏" panose="02010800040101010101" charset="-122"/>
              <a:ea typeface="华文新魏" panose="02010800040101010101" charset="-122"/>
              <a:cs typeface="华文新魏" panose="02010800040101010101" charset="-122"/>
            </a:endParaRPr>
          </a:p>
        </p:txBody>
      </p:sp>
    </p:spTree>
    <p:extLst>
      <p:ext uri="{BB962C8B-B14F-4D97-AF65-F5344CB8AC3E}">
        <p14:creationId xmlns:p14="http://schemas.microsoft.com/office/powerpoint/2010/main" val="33016182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3" name="内容占位符 2"/>
          <p:cNvSpPr>
            <a:spLocks noGrp="1"/>
          </p:cNvSpPr>
          <p:nvPr>
            <p:ph idx="1"/>
          </p:nvPr>
        </p:nvSpPr>
        <p:spPr>
          <a:xfrm>
            <a:off x="457212" y="548681"/>
            <a:ext cx="8229815" cy="5738132"/>
          </a:xfrm>
        </p:spPr>
        <p:txBody>
          <a:bodyPr/>
          <a:lstStyle/>
          <a:p>
            <a:r>
              <a:rPr lang="zh-CN" altLang="en-US" sz="2800" dirty="0">
                <a:latin typeface="华文新魏" panose="02010800040101010101" charset="-122"/>
                <a:ea typeface="华文新魏" panose="02010800040101010101" charset="-122"/>
                <a:cs typeface="华文新魏" panose="02010800040101010101" charset="-122"/>
              </a:rPr>
              <a:t>（三）担保人知道债权人与他人之间存在委托关系的其他情形。（兜底</a:t>
            </a:r>
            <a:r>
              <a:rPr lang="zh-CN" altLang="en-US" sz="2800" dirty="0" smtClean="0">
                <a:latin typeface="华文新魏" panose="02010800040101010101" charset="-122"/>
                <a:ea typeface="华文新魏" panose="02010800040101010101" charset="-122"/>
                <a:cs typeface="华文新魏" panose="02010800040101010101" charset="-122"/>
              </a:rPr>
              <a:t>条款）</a:t>
            </a:r>
            <a:endParaRPr lang="zh-CN" altLang="en-US" sz="2800" dirty="0">
              <a:latin typeface="华文新魏" panose="02010800040101010101" charset="-122"/>
              <a:ea typeface="华文新魏" panose="02010800040101010101" charset="-122"/>
              <a:cs typeface="华文新魏" panose="02010800040101010101" charset="-122"/>
            </a:endParaRPr>
          </a:p>
          <a:p>
            <a:endParaRPr lang="zh-CN" altLang="en-US" dirty="0"/>
          </a:p>
        </p:txBody>
      </p:sp>
    </p:spTree>
    <p:extLst>
      <p:ext uri="{BB962C8B-B14F-4D97-AF65-F5344CB8AC3E}">
        <p14:creationId xmlns:p14="http://schemas.microsoft.com/office/powerpoint/2010/main" val="12514862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3" name="内容占位符 2"/>
          <p:cNvSpPr>
            <a:spLocks noGrp="1"/>
          </p:cNvSpPr>
          <p:nvPr>
            <p:ph idx="1"/>
          </p:nvPr>
        </p:nvSpPr>
        <p:spPr>
          <a:xfrm>
            <a:off x="457212" y="404664"/>
            <a:ext cx="8229815" cy="5976663"/>
          </a:xfrm>
        </p:spPr>
        <p:txBody>
          <a:bodyPr>
            <a:normAutofit/>
          </a:bodyPr>
          <a:lstStyle/>
          <a:p>
            <a:r>
              <a:rPr lang="zh-CN" altLang="en-US" sz="2800" dirty="0">
                <a:latin typeface="华文新魏" panose="02010800040101010101" charset="-122"/>
                <a:ea typeface="华文新魏" panose="02010800040101010101" charset="-122"/>
                <a:cs typeface="华文新魏" panose="02010800040101010101" charset="-122"/>
              </a:rPr>
              <a:t>担保主体资格</a:t>
            </a:r>
            <a:r>
              <a:rPr lang="zh-CN" altLang="en-US" sz="2800" dirty="0" smtClean="0">
                <a:latin typeface="华文新魏" panose="02010800040101010101" charset="-122"/>
                <a:ea typeface="华文新魏" panose="02010800040101010101" charset="-122"/>
                <a:cs typeface="华文新魏" panose="02010800040101010101" charset="-122"/>
              </a:rPr>
              <a:t>限制</a:t>
            </a:r>
            <a:r>
              <a:rPr lang="en-US" altLang="zh-CN" sz="2800" dirty="0" smtClean="0">
                <a:latin typeface="华文新魏" panose="02010800040101010101" charset="-122"/>
                <a:ea typeface="华文新魏" panose="02010800040101010101" charset="-122"/>
                <a:cs typeface="华文新魏" panose="02010800040101010101" charset="-122"/>
              </a:rPr>
              <a:t>1</a:t>
            </a:r>
          </a:p>
          <a:p>
            <a:r>
              <a:rPr lang="zh-CN" altLang="en-US" sz="2400" dirty="0" smtClean="0">
                <a:latin typeface="华文新魏" panose="02010800040101010101" charset="-122"/>
                <a:ea typeface="华文新魏" panose="02010800040101010101" charset="-122"/>
                <a:cs typeface="华文新魏" panose="02010800040101010101" charset="-122"/>
              </a:rPr>
              <a:t>第五</a:t>
            </a:r>
            <a:r>
              <a:rPr lang="zh-CN" altLang="en-US" sz="2400" dirty="0">
                <a:latin typeface="华文新魏" panose="02010800040101010101" charset="-122"/>
                <a:ea typeface="华文新魏" panose="02010800040101010101" charset="-122"/>
                <a:cs typeface="华文新魏" panose="02010800040101010101" charset="-122"/>
              </a:rPr>
              <a:t>条 </a:t>
            </a:r>
            <a:r>
              <a:rPr lang="zh-CN" altLang="en-US" sz="2400" dirty="0" smtClean="0">
                <a:latin typeface="华文新魏" panose="02010800040101010101" charset="-122"/>
                <a:ea typeface="华文新魏" panose="02010800040101010101" charset="-122"/>
                <a:cs typeface="华文新魏" panose="02010800040101010101" charset="-122"/>
              </a:rPr>
              <a:t>机关法人提供担保的</a:t>
            </a:r>
            <a:r>
              <a:rPr lang="zh-CN" altLang="en-US" sz="2400" dirty="0">
                <a:latin typeface="华文新魏" panose="02010800040101010101" charset="-122"/>
                <a:ea typeface="华文新魏" panose="02010800040101010101" charset="-122"/>
                <a:cs typeface="华文新魏" panose="02010800040101010101" charset="-122"/>
              </a:rPr>
              <a:t>，人民法院应当认定担保</a:t>
            </a:r>
            <a:r>
              <a:rPr lang="zh-CN" altLang="en-US" sz="2400" dirty="0" smtClean="0">
                <a:latin typeface="华文新魏" panose="02010800040101010101" charset="-122"/>
                <a:ea typeface="华文新魏" panose="02010800040101010101" charset="-122"/>
                <a:cs typeface="华文新魏" panose="02010800040101010101" charset="-122"/>
              </a:rPr>
              <a:t>合同无效，</a:t>
            </a:r>
            <a:r>
              <a:rPr lang="zh-CN" altLang="en-US" sz="2400" dirty="0">
                <a:latin typeface="华文新魏" panose="02010800040101010101" charset="-122"/>
                <a:ea typeface="华文新魏" panose="02010800040101010101" charset="-122"/>
                <a:cs typeface="华文新魏" panose="02010800040101010101" charset="-122"/>
              </a:rPr>
              <a:t>但是经国务院 </a:t>
            </a:r>
            <a:r>
              <a:rPr lang="zh-CN" altLang="en-US" sz="2400" dirty="0" smtClean="0">
                <a:latin typeface="华文新魏" panose="02010800040101010101" charset="-122"/>
                <a:ea typeface="华文新魏" panose="02010800040101010101" charset="-122"/>
                <a:cs typeface="华文新魏" panose="02010800040101010101" charset="-122"/>
              </a:rPr>
              <a:t>批准为使用外国政府或者国际经济组织贷款进行转贷的</a:t>
            </a:r>
            <a:r>
              <a:rPr lang="zh-CN" altLang="en-US" sz="2400" dirty="0">
                <a:latin typeface="华文新魏" panose="02010800040101010101" charset="-122"/>
                <a:ea typeface="华文新魏" panose="02010800040101010101" charset="-122"/>
                <a:cs typeface="华文新魏" panose="02010800040101010101" charset="-122"/>
              </a:rPr>
              <a:t>除外。</a:t>
            </a:r>
          </a:p>
          <a:p>
            <a:r>
              <a:rPr lang="zh-CN" altLang="en-US" sz="2400" dirty="0" smtClean="0">
                <a:latin typeface="华文新魏" panose="02010800040101010101" charset="-122"/>
                <a:ea typeface="华文新魏" panose="02010800040101010101" charset="-122"/>
                <a:cs typeface="华文新魏" panose="02010800040101010101" charset="-122"/>
              </a:rPr>
              <a:t>        居民委员会 、村民委员会提供 担保的</a:t>
            </a:r>
            <a:r>
              <a:rPr lang="zh-CN" altLang="en-US" sz="2400" dirty="0">
                <a:latin typeface="华文新魏" panose="02010800040101010101" charset="-122"/>
                <a:ea typeface="华文新魏" panose="02010800040101010101" charset="-122"/>
                <a:cs typeface="华文新魏" panose="02010800040101010101" charset="-122"/>
              </a:rPr>
              <a:t>，人民法院应当认定担保</a:t>
            </a:r>
            <a:r>
              <a:rPr lang="zh-CN" altLang="en-US" sz="2400" dirty="0" smtClean="0">
                <a:latin typeface="华文新魏" panose="02010800040101010101" charset="-122"/>
                <a:ea typeface="华文新魏" panose="02010800040101010101" charset="-122"/>
                <a:cs typeface="华文新魏" panose="02010800040101010101" charset="-122"/>
              </a:rPr>
              <a:t>合同无效 </a:t>
            </a:r>
            <a:r>
              <a:rPr lang="zh-CN" altLang="en-US" sz="2400" dirty="0">
                <a:latin typeface="华文新魏" panose="02010800040101010101" charset="-122"/>
                <a:ea typeface="华文新魏" panose="02010800040101010101" charset="-122"/>
                <a:cs typeface="华文新魏" panose="02010800040101010101" charset="-122"/>
              </a:rPr>
              <a:t>，但是依法 代 行 村集体经济组织</a:t>
            </a:r>
            <a:r>
              <a:rPr lang="zh-CN" altLang="en-US" sz="2400" dirty="0" smtClean="0">
                <a:latin typeface="华文新魏" panose="02010800040101010101" charset="-122"/>
                <a:ea typeface="华文新魏" panose="02010800040101010101" charset="-122"/>
                <a:cs typeface="华文新魏" panose="02010800040101010101" charset="-122"/>
              </a:rPr>
              <a:t>职能的 </a:t>
            </a:r>
            <a:r>
              <a:rPr lang="zh-CN" altLang="en-US" sz="2400" dirty="0">
                <a:latin typeface="华文新魏" panose="02010800040101010101" charset="-122"/>
                <a:ea typeface="华文新魏" panose="02010800040101010101" charset="-122"/>
                <a:cs typeface="华文新魏" panose="02010800040101010101" charset="-122"/>
              </a:rPr>
              <a:t>村 民 </a:t>
            </a:r>
            <a:r>
              <a:rPr lang="zh-CN" altLang="en-US" sz="2400" dirty="0" smtClean="0">
                <a:latin typeface="华文新魏" panose="02010800040101010101" charset="-122"/>
                <a:ea typeface="华文新魏" panose="02010800040101010101" charset="-122"/>
                <a:cs typeface="华文新魏" panose="02010800040101010101" charset="-122"/>
              </a:rPr>
              <a:t>委员会，</a:t>
            </a:r>
            <a:r>
              <a:rPr lang="zh-CN" altLang="en-US" sz="2400" dirty="0">
                <a:latin typeface="华文新魏" panose="02010800040101010101" charset="-122"/>
                <a:ea typeface="华文新魏" panose="02010800040101010101" charset="-122"/>
                <a:cs typeface="华文新魏" panose="02010800040101010101" charset="-122"/>
              </a:rPr>
              <a:t>依照村民委员会组织法规定</a:t>
            </a:r>
            <a:r>
              <a:rPr lang="zh-CN" altLang="en-US" sz="2400" dirty="0" smtClean="0">
                <a:latin typeface="华文新魏" panose="02010800040101010101" charset="-122"/>
                <a:ea typeface="华文新魏" panose="02010800040101010101" charset="-122"/>
                <a:cs typeface="华文新魏" panose="02010800040101010101" charset="-122"/>
              </a:rPr>
              <a:t>的讨论决定 </a:t>
            </a:r>
            <a:r>
              <a:rPr lang="zh-CN" altLang="en-US" sz="2400" dirty="0">
                <a:latin typeface="华文新魏" panose="02010800040101010101" charset="-122"/>
                <a:ea typeface="华文新魏" panose="02010800040101010101" charset="-122"/>
                <a:cs typeface="华文新魏" panose="02010800040101010101" charset="-122"/>
              </a:rPr>
              <a:t>程序对外提供担保的除外</a:t>
            </a:r>
            <a:r>
              <a:rPr lang="zh-CN" altLang="en-US" sz="2400" dirty="0" smtClean="0">
                <a:latin typeface="华文新魏" panose="02010800040101010101" charset="-122"/>
                <a:ea typeface="华文新魏" panose="02010800040101010101" charset="-122"/>
                <a:cs typeface="华文新魏" panose="02010800040101010101" charset="-122"/>
              </a:rPr>
              <a:t>。</a:t>
            </a:r>
            <a:endParaRPr lang="en-US" altLang="zh-CN" sz="2400" dirty="0" smtClean="0">
              <a:latin typeface="华文新魏" panose="02010800040101010101" charset="-122"/>
              <a:ea typeface="华文新魏" panose="02010800040101010101" charset="-122"/>
              <a:cs typeface="华文新魏" panose="02010800040101010101" charset="-122"/>
            </a:endParaRPr>
          </a:p>
          <a:p>
            <a:r>
              <a:rPr lang="en-US" altLang="zh-CN" sz="2400" dirty="0">
                <a:latin typeface="华文新魏" panose="02010800040101010101" charset="-122"/>
                <a:ea typeface="华文新魏" panose="02010800040101010101" charset="-122"/>
                <a:cs typeface="华文新魏" panose="02010800040101010101" charset="-122"/>
              </a:rPr>
              <a:t> </a:t>
            </a:r>
            <a:r>
              <a:rPr lang="en-US" altLang="zh-CN" sz="2400" dirty="0" smtClean="0">
                <a:latin typeface="华文新魏" panose="02010800040101010101" charset="-122"/>
                <a:ea typeface="华文新魏" panose="02010800040101010101" charset="-122"/>
                <a:cs typeface="华文新魏" panose="02010800040101010101" charset="-122"/>
              </a:rPr>
              <a:t>       </a:t>
            </a:r>
          </a:p>
          <a:p>
            <a:r>
              <a:rPr lang="zh-CN" altLang="en-US" sz="2400" dirty="0" smtClean="0">
                <a:latin typeface="华文新魏" panose="02010800040101010101" charset="-122"/>
                <a:ea typeface="华文新魏" panose="02010800040101010101" charset="-122"/>
                <a:cs typeface="华文新魏" panose="02010800040101010101" charset="-122"/>
              </a:rPr>
              <a:t>（</a:t>
            </a:r>
            <a:r>
              <a:rPr lang="en-US" altLang="zh-CN" sz="2400" dirty="0">
                <a:latin typeface="华文新魏" panose="02010800040101010101" charset="-122"/>
                <a:ea typeface="华文新魏" panose="02010800040101010101" charset="-122"/>
                <a:cs typeface="华文新魏" panose="02010800040101010101" charset="-122"/>
              </a:rPr>
              <a:t>《</a:t>
            </a:r>
            <a:r>
              <a:rPr lang="zh-CN" altLang="en-US" sz="2400" dirty="0">
                <a:latin typeface="华文新魏" panose="02010800040101010101" charset="-122"/>
                <a:ea typeface="华文新魏" panose="02010800040101010101" charset="-122"/>
                <a:cs typeface="华文新魏" panose="02010800040101010101" charset="-122"/>
              </a:rPr>
              <a:t>民法典</a:t>
            </a:r>
            <a:r>
              <a:rPr lang="en-US" altLang="zh-CN" sz="2400" dirty="0">
                <a:latin typeface="华文新魏" panose="02010800040101010101" charset="-122"/>
                <a:ea typeface="华文新魏" panose="02010800040101010101" charset="-122"/>
                <a:cs typeface="华文新魏" panose="02010800040101010101" charset="-122"/>
              </a:rPr>
              <a:t>》</a:t>
            </a:r>
            <a:r>
              <a:rPr lang="zh-CN" altLang="en-US" sz="2400" dirty="0">
                <a:latin typeface="华文新魏" panose="02010800040101010101" charset="-122"/>
                <a:ea typeface="华文新魏" panose="02010800040101010101" charset="-122"/>
                <a:cs typeface="华文新魏" panose="02010800040101010101" charset="-122"/>
              </a:rPr>
              <a:t>第 </a:t>
            </a:r>
            <a:r>
              <a:rPr lang="en-US" altLang="zh-CN" sz="2400" dirty="0">
                <a:latin typeface="华文新魏" panose="02010800040101010101" charset="-122"/>
                <a:ea typeface="华文新魏" panose="02010800040101010101" charset="-122"/>
                <a:cs typeface="华文新魏" panose="02010800040101010101" charset="-122"/>
              </a:rPr>
              <a:t>101 </a:t>
            </a:r>
            <a:r>
              <a:rPr lang="zh-CN" altLang="en-US" sz="2400" dirty="0" smtClean="0">
                <a:latin typeface="华文新魏" panose="02010800040101010101" charset="-122"/>
                <a:ea typeface="华文新魏" panose="02010800040101010101" charset="-122"/>
                <a:cs typeface="华文新魏" panose="02010800040101010101" charset="-122"/>
              </a:rPr>
              <a:t>条 居民委员会</a:t>
            </a:r>
            <a:r>
              <a:rPr lang="zh-CN" altLang="en-US" sz="2400" dirty="0">
                <a:latin typeface="华文新魏" panose="02010800040101010101" charset="-122"/>
                <a:ea typeface="华文新魏" panose="02010800040101010101" charset="-122"/>
                <a:cs typeface="华文新魏" panose="02010800040101010101" charset="-122"/>
              </a:rPr>
              <a:t>、村民委员会具有基层群众性自治组织法</a:t>
            </a:r>
            <a:r>
              <a:rPr lang="zh-CN" altLang="en-US" sz="2400" dirty="0" smtClean="0">
                <a:latin typeface="华文新魏" panose="02010800040101010101" charset="-122"/>
                <a:ea typeface="华文新魏" panose="02010800040101010101" charset="-122"/>
                <a:cs typeface="华文新魏" panose="02010800040101010101" charset="-122"/>
              </a:rPr>
              <a:t>人资格</a:t>
            </a:r>
            <a:r>
              <a:rPr lang="zh-CN" altLang="en-US" sz="2400" dirty="0">
                <a:latin typeface="华文新魏" panose="02010800040101010101" charset="-122"/>
                <a:ea typeface="华文新魏" panose="02010800040101010101" charset="-122"/>
                <a:cs typeface="华文新魏" panose="02010800040101010101" charset="-122"/>
              </a:rPr>
              <a:t>，可以从事为履行职能所需要的民事活动。未设立村集体经济组织的，村民委员会可以依法代行村</a:t>
            </a:r>
            <a:r>
              <a:rPr lang="zh-CN" altLang="en-US" sz="2400" dirty="0" smtClean="0">
                <a:latin typeface="华文新魏" panose="02010800040101010101" charset="-122"/>
                <a:ea typeface="华文新魏" panose="02010800040101010101" charset="-122"/>
                <a:cs typeface="华文新魏" panose="02010800040101010101" charset="-122"/>
              </a:rPr>
              <a:t>集体经济组织</a:t>
            </a:r>
            <a:r>
              <a:rPr lang="zh-CN" altLang="en-US" sz="2400" dirty="0">
                <a:latin typeface="华文新魏" panose="02010800040101010101" charset="-122"/>
                <a:ea typeface="华文新魏" panose="02010800040101010101" charset="-122"/>
                <a:cs typeface="华文新魏" panose="02010800040101010101" charset="-122"/>
              </a:rPr>
              <a:t>的职能。）</a:t>
            </a:r>
            <a:endParaRPr lang="en-US" altLang="zh-CN" sz="2400" dirty="0" smtClean="0">
              <a:latin typeface="华文新魏" panose="02010800040101010101" charset="-122"/>
              <a:ea typeface="华文新魏" panose="02010800040101010101" charset="-122"/>
              <a:cs typeface="华文新魏" panose="02010800040101010101" charset="-122"/>
            </a:endParaRPr>
          </a:p>
          <a:p>
            <a:endParaRPr lang="zh-CN" altLang="en-US" sz="2400" dirty="0">
              <a:latin typeface="华文新魏" panose="02010800040101010101" charset="-122"/>
              <a:ea typeface="华文新魏" panose="02010800040101010101" charset="-122"/>
              <a:cs typeface="华文新魏" panose="02010800040101010101" charset="-122"/>
            </a:endParaRPr>
          </a:p>
        </p:txBody>
      </p:sp>
    </p:spTree>
    <p:extLst>
      <p:ext uri="{BB962C8B-B14F-4D97-AF65-F5344CB8AC3E}">
        <p14:creationId xmlns:p14="http://schemas.microsoft.com/office/powerpoint/2010/main" val="36356606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3" name="内容占位符 2"/>
          <p:cNvSpPr>
            <a:spLocks noGrp="1"/>
          </p:cNvSpPr>
          <p:nvPr>
            <p:ph idx="1"/>
          </p:nvPr>
        </p:nvSpPr>
        <p:spPr>
          <a:xfrm>
            <a:off x="457212" y="404664"/>
            <a:ext cx="8229815" cy="6048671"/>
          </a:xfrm>
        </p:spPr>
        <p:txBody>
          <a:bodyPr>
            <a:normAutofit/>
          </a:bodyPr>
          <a:lstStyle/>
          <a:p>
            <a:r>
              <a:rPr lang="zh-CN" altLang="en-US" sz="2800" dirty="0">
                <a:latin typeface="华文新魏" panose="02010800040101010101" charset="-122"/>
                <a:ea typeface="华文新魏" panose="02010800040101010101" charset="-122"/>
                <a:cs typeface="华文新魏" panose="02010800040101010101" charset="-122"/>
              </a:rPr>
              <a:t>担保主体资格</a:t>
            </a:r>
            <a:r>
              <a:rPr lang="zh-CN" altLang="en-US" sz="2800" dirty="0" smtClean="0">
                <a:latin typeface="华文新魏" panose="02010800040101010101" charset="-122"/>
                <a:ea typeface="华文新魏" panose="02010800040101010101" charset="-122"/>
                <a:cs typeface="华文新魏" panose="02010800040101010101" charset="-122"/>
              </a:rPr>
              <a:t>限制</a:t>
            </a:r>
            <a:r>
              <a:rPr lang="en-US" altLang="zh-CN" sz="2800" dirty="0" smtClean="0">
                <a:latin typeface="华文新魏" panose="02010800040101010101" charset="-122"/>
                <a:ea typeface="华文新魏" panose="02010800040101010101" charset="-122"/>
                <a:cs typeface="华文新魏" panose="02010800040101010101" charset="-122"/>
              </a:rPr>
              <a:t>2</a:t>
            </a:r>
            <a:endParaRPr lang="en-US" altLang="zh-CN" sz="2800" dirty="0">
              <a:latin typeface="华文新魏" panose="02010800040101010101" charset="-122"/>
              <a:ea typeface="华文新魏" panose="02010800040101010101" charset="-122"/>
              <a:cs typeface="华文新魏" panose="02010800040101010101" charset="-122"/>
            </a:endParaRPr>
          </a:p>
          <a:p>
            <a:r>
              <a:rPr lang="zh-CN" altLang="en-US" sz="2400" dirty="0" smtClean="0">
                <a:latin typeface="华文新魏" panose="02010800040101010101" charset="-122"/>
                <a:ea typeface="华文新魏" panose="02010800040101010101" charset="-122"/>
                <a:cs typeface="华文新魏" panose="02010800040101010101" charset="-122"/>
              </a:rPr>
              <a:t>        第六</a:t>
            </a:r>
            <a:r>
              <a:rPr lang="zh-CN" altLang="en-US" sz="2400" dirty="0">
                <a:solidFill>
                  <a:srgbClr val="7030A0"/>
                </a:solidFill>
                <a:latin typeface="华文新魏" panose="02010800040101010101" charset="-122"/>
                <a:ea typeface="华文新魏" panose="02010800040101010101" charset="-122"/>
                <a:cs typeface="华文新魏" panose="02010800040101010101" charset="-122"/>
              </a:rPr>
              <a:t>条 </a:t>
            </a:r>
            <a:r>
              <a:rPr lang="zh-CN" altLang="en-US" sz="2400" dirty="0" smtClean="0">
                <a:solidFill>
                  <a:srgbClr val="7030A0"/>
                </a:solidFill>
                <a:latin typeface="华文新魏" panose="02010800040101010101" charset="-122"/>
                <a:ea typeface="华文新魏" panose="02010800040101010101" charset="-122"/>
                <a:cs typeface="华文新魏" panose="02010800040101010101" charset="-122"/>
              </a:rPr>
              <a:t>以公益为目的</a:t>
            </a:r>
            <a:r>
              <a:rPr lang="zh-CN" altLang="en-US" sz="2400" dirty="0" smtClean="0">
                <a:latin typeface="华文新魏" panose="02010800040101010101" charset="-122"/>
                <a:ea typeface="华文新魏" panose="02010800040101010101" charset="-122"/>
                <a:cs typeface="华文新魏" panose="02010800040101010101" charset="-122"/>
              </a:rPr>
              <a:t>的</a:t>
            </a:r>
            <a:r>
              <a:rPr lang="zh-CN" altLang="en-US" sz="2400" dirty="0" smtClean="0">
                <a:solidFill>
                  <a:srgbClr val="7030A0"/>
                </a:solidFill>
                <a:latin typeface="华文新魏" panose="02010800040101010101" charset="-122"/>
                <a:ea typeface="华文新魏" panose="02010800040101010101" charset="-122"/>
                <a:cs typeface="华文新魏" panose="02010800040101010101" charset="-122"/>
              </a:rPr>
              <a:t>非营利性</a:t>
            </a:r>
            <a:r>
              <a:rPr lang="zh-CN" altLang="en-US" sz="2400" dirty="0" smtClean="0">
                <a:latin typeface="华文新魏" panose="02010800040101010101" charset="-122"/>
                <a:ea typeface="华文新魏" panose="02010800040101010101" charset="-122"/>
                <a:cs typeface="华文新魏" panose="02010800040101010101" charset="-122"/>
              </a:rPr>
              <a:t>学校</a:t>
            </a:r>
            <a:r>
              <a:rPr lang="zh-CN" altLang="en-US" sz="2400" dirty="0">
                <a:latin typeface="华文新魏" panose="02010800040101010101" charset="-122"/>
                <a:ea typeface="华文新魏" panose="02010800040101010101" charset="-122"/>
                <a:cs typeface="华文新魏" panose="02010800040101010101" charset="-122"/>
              </a:rPr>
              <a:t>、幼儿园、医疗机构、养老机构等提供担保的，人民法院应当认定</a:t>
            </a:r>
            <a:r>
              <a:rPr lang="zh-CN" altLang="en-US" sz="2400" dirty="0" smtClean="0">
                <a:latin typeface="华文新魏" panose="02010800040101010101" charset="-122"/>
                <a:ea typeface="华文新魏" panose="02010800040101010101" charset="-122"/>
                <a:cs typeface="华文新魏" panose="02010800040101010101" charset="-122"/>
              </a:rPr>
              <a:t>担保合同无效 </a:t>
            </a:r>
            <a:r>
              <a:rPr lang="zh-CN" altLang="en-US" sz="2400" dirty="0">
                <a:latin typeface="华文新魏" panose="02010800040101010101" charset="-122"/>
                <a:ea typeface="华文新魏" panose="02010800040101010101" charset="-122"/>
                <a:cs typeface="华文新魏" panose="02010800040101010101" charset="-122"/>
              </a:rPr>
              <a:t>，但是有下列情形之一的除外：</a:t>
            </a:r>
          </a:p>
          <a:p>
            <a:r>
              <a:rPr lang="zh-CN" altLang="en-US" sz="2400" dirty="0">
                <a:latin typeface="华文新魏" panose="02010800040101010101" charset="-122"/>
                <a:ea typeface="华文新魏" panose="02010800040101010101" charset="-122"/>
                <a:cs typeface="华文新魏" panose="02010800040101010101" charset="-122"/>
              </a:rPr>
              <a:t>（一）</a:t>
            </a:r>
            <a:r>
              <a:rPr lang="zh-CN" altLang="en-US" sz="2400" dirty="0" smtClean="0">
                <a:latin typeface="华文新魏" panose="02010800040101010101" charset="-122"/>
                <a:ea typeface="华文新魏" panose="02010800040101010101" charset="-122"/>
                <a:cs typeface="华文新魏" panose="02010800040101010101" charset="-122"/>
              </a:rPr>
              <a:t>在购入或者</a:t>
            </a:r>
            <a:r>
              <a:rPr lang="zh-CN" altLang="en-US" sz="2400" dirty="0">
                <a:latin typeface="华文新魏" panose="02010800040101010101" charset="-122"/>
                <a:ea typeface="华文新魏" panose="02010800040101010101" charset="-122"/>
                <a:cs typeface="华文新魏" panose="02010800040101010101" charset="-122"/>
              </a:rPr>
              <a:t>以融资租赁</a:t>
            </a:r>
            <a:r>
              <a:rPr lang="zh-CN" altLang="en-US" sz="2400" dirty="0" smtClean="0">
                <a:latin typeface="华文新魏" panose="02010800040101010101" charset="-122"/>
                <a:ea typeface="华文新魏" panose="02010800040101010101" charset="-122"/>
                <a:cs typeface="华文新魏" panose="02010800040101010101" charset="-122"/>
              </a:rPr>
              <a:t>方式承租教育</a:t>
            </a:r>
            <a:r>
              <a:rPr lang="zh-CN" altLang="en-US" sz="2400" dirty="0">
                <a:latin typeface="华文新魏" panose="02010800040101010101" charset="-122"/>
                <a:ea typeface="华文新魏" panose="02010800040101010101" charset="-122"/>
                <a:cs typeface="华文新魏" panose="02010800040101010101" charset="-122"/>
              </a:rPr>
              <a:t>设施、医疗卫生设施、养老服务设施和其他公益设施时，出卖人</a:t>
            </a:r>
            <a:r>
              <a:rPr lang="zh-CN" altLang="en-US" sz="2400" dirty="0" smtClean="0">
                <a:latin typeface="华文新魏" panose="02010800040101010101" charset="-122"/>
                <a:ea typeface="华文新魏" panose="02010800040101010101" charset="-122"/>
                <a:cs typeface="华文新魏" panose="02010800040101010101" charset="-122"/>
              </a:rPr>
              <a:t>、出租人</a:t>
            </a:r>
            <a:r>
              <a:rPr lang="zh-CN" altLang="en-US" sz="2400" dirty="0">
                <a:latin typeface="华文新魏" panose="02010800040101010101" charset="-122"/>
                <a:ea typeface="华文新魏" panose="02010800040101010101" charset="-122"/>
                <a:cs typeface="华文新魏" panose="02010800040101010101" charset="-122"/>
              </a:rPr>
              <a:t>为</a:t>
            </a:r>
            <a:r>
              <a:rPr lang="zh-CN" altLang="en-US" sz="2400" dirty="0" smtClean="0">
                <a:latin typeface="华文新魏" panose="02010800040101010101" charset="-122"/>
                <a:ea typeface="华文新魏" panose="02010800040101010101" charset="-122"/>
                <a:cs typeface="华文新魏" panose="02010800040101010101" charset="-122"/>
              </a:rPr>
              <a:t>担保价款或者租金实现</a:t>
            </a:r>
            <a:r>
              <a:rPr lang="zh-CN" altLang="en-US" sz="2400" dirty="0">
                <a:latin typeface="华文新魏" panose="02010800040101010101" charset="-122"/>
                <a:ea typeface="华文新魏" panose="02010800040101010101" charset="-122"/>
                <a:cs typeface="华文新魏" panose="02010800040101010101" charset="-122"/>
              </a:rPr>
              <a:t>而在该公益设施</a:t>
            </a:r>
            <a:r>
              <a:rPr lang="zh-CN" altLang="en-US" sz="2400" dirty="0" smtClean="0">
                <a:latin typeface="华文新魏" panose="02010800040101010101" charset="-122"/>
                <a:ea typeface="华文新魏" panose="02010800040101010101" charset="-122"/>
                <a:cs typeface="华文新魏" panose="02010800040101010101" charset="-122"/>
              </a:rPr>
              <a:t>上</a:t>
            </a:r>
            <a:r>
              <a:rPr lang="zh-CN" altLang="en-US" sz="2400" dirty="0" smtClean="0">
                <a:solidFill>
                  <a:srgbClr val="7030A0"/>
                </a:solidFill>
                <a:latin typeface="华文新魏" panose="02010800040101010101" charset="-122"/>
                <a:ea typeface="华文新魏" panose="02010800040101010101" charset="-122"/>
                <a:cs typeface="华文新魏" panose="02010800040101010101" charset="-122"/>
              </a:rPr>
              <a:t>保留所有权</a:t>
            </a:r>
            <a:r>
              <a:rPr lang="zh-CN" altLang="en-US" sz="2400" dirty="0" smtClean="0">
                <a:solidFill>
                  <a:srgbClr val="FFFF00"/>
                </a:solidFill>
                <a:latin typeface="华文新魏" panose="02010800040101010101" charset="-122"/>
                <a:ea typeface="华文新魏" panose="02010800040101010101" charset="-122"/>
                <a:cs typeface="华文新魏" panose="02010800040101010101" charset="-122"/>
              </a:rPr>
              <a:t>（</a:t>
            </a:r>
            <a:r>
              <a:rPr lang="zh-CN" altLang="en-US" sz="2400" dirty="0" smtClean="0">
                <a:solidFill>
                  <a:srgbClr val="FF0000"/>
                </a:solidFill>
                <a:latin typeface="华文新魏" panose="02010800040101010101" charset="-122"/>
                <a:ea typeface="华文新魏" panose="02010800040101010101" charset="-122"/>
                <a:cs typeface="华文新魏" panose="02010800040101010101" charset="-122"/>
              </a:rPr>
              <a:t>难点</a:t>
            </a:r>
            <a:r>
              <a:rPr lang="zh-CN" altLang="en-US" sz="2400" dirty="0" smtClean="0">
                <a:solidFill>
                  <a:srgbClr val="FFFF00"/>
                </a:solidFill>
                <a:latin typeface="华文新魏" panose="02010800040101010101" charset="-122"/>
                <a:ea typeface="华文新魏" panose="02010800040101010101" charset="-122"/>
                <a:cs typeface="华文新魏" panose="02010800040101010101" charset="-122"/>
              </a:rPr>
              <a:t>）</a:t>
            </a:r>
            <a:r>
              <a:rPr lang="zh-CN" altLang="en-US" sz="2400" dirty="0" smtClean="0">
                <a:latin typeface="华文新魏" panose="02010800040101010101" charset="-122"/>
                <a:ea typeface="华文新魏" panose="02010800040101010101" charset="-122"/>
                <a:cs typeface="华文新魏" panose="02010800040101010101" charset="-122"/>
              </a:rPr>
              <a:t>；</a:t>
            </a:r>
            <a:endParaRPr lang="zh-CN" altLang="en-US" sz="2400" dirty="0">
              <a:latin typeface="华文新魏" panose="02010800040101010101" charset="-122"/>
              <a:ea typeface="华文新魏" panose="02010800040101010101" charset="-122"/>
              <a:cs typeface="华文新魏" panose="02010800040101010101" charset="-122"/>
            </a:endParaRPr>
          </a:p>
          <a:p>
            <a:r>
              <a:rPr lang="zh-CN" altLang="en-US" sz="2400" dirty="0">
                <a:latin typeface="华文新魏" panose="02010800040101010101" charset="-122"/>
                <a:ea typeface="华文新魏" panose="02010800040101010101" charset="-122"/>
                <a:cs typeface="华文新魏" panose="02010800040101010101" charset="-122"/>
              </a:rPr>
              <a:t>（二）以教育设施、医疗卫生设施、养老服务设施和其他</a:t>
            </a:r>
            <a:r>
              <a:rPr lang="zh-CN" altLang="en-US" sz="2400" dirty="0">
                <a:solidFill>
                  <a:srgbClr val="7030A0"/>
                </a:solidFill>
                <a:latin typeface="华文新魏" panose="02010800040101010101" charset="-122"/>
                <a:ea typeface="华文新魏" panose="02010800040101010101" charset="-122"/>
                <a:cs typeface="华文新魏" panose="02010800040101010101" charset="-122"/>
              </a:rPr>
              <a:t>公益</a:t>
            </a:r>
            <a:r>
              <a:rPr lang="zh-CN" altLang="en-US" sz="2400" dirty="0" smtClean="0">
                <a:solidFill>
                  <a:srgbClr val="7030A0"/>
                </a:solidFill>
                <a:latin typeface="华文新魏" panose="02010800040101010101" charset="-122"/>
                <a:ea typeface="华文新魏" panose="02010800040101010101" charset="-122"/>
                <a:cs typeface="华文新魏" panose="02010800040101010101" charset="-122"/>
              </a:rPr>
              <a:t>设施以外的</a:t>
            </a:r>
            <a:r>
              <a:rPr lang="zh-CN" altLang="en-US" sz="2400" dirty="0" smtClean="0">
                <a:latin typeface="华文新魏" panose="02010800040101010101" charset="-122"/>
                <a:ea typeface="华文新魏" panose="02010800040101010101" charset="-122"/>
                <a:cs typeface="华文新魏" panose="02010800040101010101" charset="-122"/>
              </a:rPr>
              <a:t>不动产、动产或者财产权利设立担保物 </a:t>
            </a:r>
            <a:r>
              <a:rPr lang="zh-CN" altLang="en-US" sz="2400" dirty="0">
                <a:latin typeface="华文新魏" panose="02010800040101010101" charset="-122"/>
                <a:ea typeface="华文新魏" panose="02010800040101010101" charset="-122"/>
                <a:cs typeface="华文新魏" panose="02010800040101010101" charset="-122"/>
              </a:rPr>
              <a:t>权 。</a:t>
            </a:r>
          </a:p>
          <a:p>
            <a:r>
              <a:rPr lang="zh-CN" altLang="en-US" sz="2400" dirty="0" smtClean="0">
                <a:latin typeface="华文新魏" panose="02010800040101010101" charset="-122"/>
                <a:ea typeface="华文新魏" panose="02010800040101010101" charset="-122"/>
                <a:cs typeface="华文新魏" panose="02010800040101010101" charset="-122"/>
              </a:rPr>
              <a:t>        登记</a:t>
            </a:r>
            <a:r>
              <a:rPr lang="zh-CN" altLang="en-US" sz="2400" dirty="0" smtClean="0">
                <a:solidFill>
                  <a:srgbClr val="FFFF00"/>
                </a:solidFill>
                <a:latin typeface="华文新魏" panose="02010800040101010101" charset="-122"/>
                <a:ea typeface="华文新魏" panose="02010800040101010101" charset="-122"/>
                <a:cs typeface="华文新魏" panose="02010800040101010101" charset="-122"/>
              </a:rPr>
              <a:t>为</a:t>
            </a:r>
            <a:r>
              <a:rPr lang="zh-CN" altLang="en-US" sz="2400" dirty="0" smtClean="0">
                <a:solidFill>
                  <a:srgbClr val="7030A0"/>
                </a:solidFill>
                <a:latin typeface="华文新魏" panose="02010800040101010101" charset="-122"/>
                <a:ea typeface="华文新魏" panose="02010800040101010101" charset="-122"/>
                <a:cs typeface="华文新魏" panose="02010800040101010101" charset="-122"/>
              </a:rPr>
              <a:t>营利法人</a:t>
            </a:r>
            <a:r>
              <a:rPr lang="zh-CN" altLang="en-US" sz="2400" dirty="0">
                <a:solidFill>
                  <a:srgbClr val="FFFF00"/>
                </a:solidFill>
                <a:latin typeface="华文新魏" panose="02010800040101010101" charset="-122"/>
                <a:ea typeface="华文新魏" panose="02010800040101010101" charset="-122"/>
                <a:cs typeface="华文新魏" panose="02010800040101010101" charset="-122"/>
              </a:rPr>
              <a:t>的</a:t>
            </a:r>
            <a:r>
              <a:rPr lang="zh-CN" altLang="en-US" sz="2400" dirty="0">
                <a:latin typeface="华文新魏" panose="02010800040101010101" charset="-122"/>
                <a:ea typeface="华文新魏" panose="02010800040101010101" charset="-122"/>
                <a:cs typeface="华文新魏" panose="02010800040101010101" charset="-122"/>
              </a:rPr>
              <a:t>学校、幼儿园、医疗机构、养老机构等提供担保，当事人以</a:t>
            </a:r>
            <a:r>
              <a:rPr lang="zh-CN" altLang="en-US" sz="2400" dirty="0" smtClean="0">
                <a:latin typeface="华文新魏" panose="02010800040101010101" charset="-122"/>
                <a:ea typeface="华文新魏" panose="02010800040101010101" charset="-122"/>
                <a:cs typeface="华文新魏" panose="02010800040101010101" charset="-122"/>
              </a:rPr>
              <a:t>其不具有担保</a:t>
            </a:r>
            <a:r>
              <a:rPr lang="zh-CN" altLang="en-US" sz="2400" dirty="0">
                <a:latin typeface="华文新魏" panose="02010800040101010101" charset="-122"/>
                <a:ea typeface="华文新魏" panose="02010800040101010101" charset="-122"/>
                <a:cs typeface="华文新魏" panose="02010800040101010101" charset="-122"/>
              </a:rPr>
              <a:t>资格为由主张</a:t>
            </a:r>
            <a:r>
              <a:rPr lang="zh-CN" altLang="en-US" sz="2400" dirty="0" smtClean="0">
                <a:latin typeface="华文新魏" panose="02010800040101010101" charset="-122"/>
                <a:ea typeface="华文新魏" panose="02010800040101010101" charset="-122"/>
                <a:cs typeface="华文新魏" panose="02010800040101010101" charset="-122"/>
              </a:rPr>
              <a:t>担保合同无效的</a:t>
            </a:r>
            <a:r>
              <a:rPr lang="zh-CN" altLang="en-US" sz="2400" dirty="0">
                <a:latin typeface="华文新魏" panose="02010800040101010101" charset="-122"/>
                <a:ea typeface="华文新魏" panose="02010800040101010101" charset="-122"/>
                <a:cs typeface="华文新魏" panose="02010800040101010101" charset="-122"/>
              </a:rPr>
              <a:t>，人民法院不予支持。</a:t>
            </a:r>
          </a:p>
        </p:txBody>
      </p:sp>
      <p:sp>
        <p:nvSpPr>
          <p:cNvPr id="4" name="矩形 3"/>
          <p:cNvSpPr/>
          <p:nvPr/>
        </p:nvSpPr>
        <p:spPr>
          <a:xfrm>
            <a:off x="1403648" y="5877272"/>
            <a:ext cx="2736304" cy="4320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t>先看 主体（综合判断）</a:t>
            </a:r>
            <a:endParaRPr lang="zh-CN" altLang="en-US" dirty="0"/>
          </a:p>
        </p:txBody>
      </p:sp>
      <p:sp>
        <p:nvSpPr>
          <p:cNvPr id="5" name="矩形 4"/>
          <p:cNvSpPr/>
          <p:nvPr/>
        </p:nvSpPr>
        <p:spPr>
          <a:xfrm>
            <a:off x="4644008" y="5805264"/>
            <a:ext cx="3240360" cy="5040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t>后看 物（是否为公益设施）</a:t>
            </a:r>
            <a:endParaRPr lang="zh-CN" altLang="en-US" dirty="0"/>
          </a:p>
        </p:txBody>
      </p:sp>
    </p:spTree>
    <p:extLst>
      <p:ext uri="{BB962C8B-B14F-4D97-AF65-F5344CB8AC3E}">
        <p14:creationId xmlns:p14="http://schemas.microsoft.com/office/powerpoint/2010/main" val="25107173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12" y="476673"/>
            <a:ext cx="8229815" cy="5810140"/>
          </a:xfrm>
          <a:solidFill>
            <a:srgbClr val="92D050"/>
          </a:solidFill>
        </p:spPr>
        <p:txBody>
          <a:bodyPr>
            <a:normAutofit/>
          </a:bodyPr>
          <a:lstStyle/>
          <a:p>
            <a:endParaRPr lang="en-US" altLang="zh-CN" sz="2200" dirty="0" smtClean="0">
              <a:latin typeface="华文新魏" panose="02010800040101010101" charset="-122"/>
              <a:ea typeface="华文新魏" panose="02010800040101010101" charset="-122"/>
              <a:cs typeface="华文新魏" panose="02010800040101010101" charset="-122"/>
            </a:endParaRPr>
          </a:p>
          <a:p>
            <a:r>
              <a:rPr lang="zh-CN" altLang="en-US" sz="2200" dirty="0" smtClean="0">
                <a:latin typeface="华文新魏" panose="02010800040101010101" charset="-122"/>
                <a:ea typeface="华文新魏" panose="02010800040101010101" charset="-122"/>
                <a:cs typeface="华文新魏" panose="02010800040101010101" charset="-122"/>
              </a:rPr>
              <a:t>民法典第八十七条　为公益目的或者其他非营利目的成立，不向出资人、设立人或者会员分配所取得利润的法人，为</a:t>
            </a:r>
            <a:r>
              <a:rPr lang="zh-CN" altLang="en-US" sz="2200" dirty="0" smtClean="0">
                <a:solidFill>
                  <a:srgbClr val="7030A0"/>
                </a:solidFill>
                <a:latin typeface="华文新魏" panose="02010800040101010101" charset="-122"/>
                <a:ea typeface="华文新魏" panose="02010800040101010101" charset="-122"/>
                <a:cs typeface="华文新魏" panose="02010800040101010101" charset="-122"/>
              </a:rPr>
              <a:t>非营利法人</a:t>
            </a:r>
            <a:r>
              <a:rPr lang="zh-CN" altLang="en-US" sz="2200" dirty="0" smtClean="0">
                <a:latin typeface="华文新魏" panose="02010800040101010101" charset="-122"/>
                <a:ea typeface="华文新魏" panose="02010800040101010101" charset="-122"/>
                <a:cs typeface="华文新魏" panose="02010800040101010101" charset="-122"/>
              </a:rPr>
              <a:t>。</a:t>
            </a:r>
          </a:p>
          <a:p>
            <a:r>
              <a:rPr lang="zh-CN" altLang="en-US" sz="2200" dirty="0" smtClean="0">
                <a:latin typeface="华文新魏" panose="02010800040101010101" charset="-122"/>
                <a:ea typeface="华文新魏" panose="02010800040101010101" charset="-122"/>
                <a:cs typeface="华文新魏" panose="02010800040101010101" charset="-122"/>
              </a:rPr>
              <a:t>　　</a:t>
            </a:r>
            <a:endParaRPr lang="en-US" altLang="zh-CN" sz="2200" dirty="0" smtClean="0">
              <a:latin typeface="华文新魏" panose="02010800040101010101" charset="-122"/>
              <a:ea typeface="华文新魏" panose="02010800040101010101" charset="-122"/>
              <a:cs typeface="华文新魏" panose="02010800040101010101" charset="-122"/>
            </a:endParaRPr>
          </a:p>
          <a:p>
            <a:r>
              <a:rPr lang="zh-CN" altLang="en-US" sz="2200" dirty="0" smtClean="0">
                <a:latin typeface="华文新魏" panose="02010800040101010101" charset="-122"/>
                <a:ea typeface="华文新魏" panose="02010800040101010101" charset="-122"/>
                <a:cs typeface="华文新魏" panose="02010800040101010101" charset="-122"/>
              </a:rPr>
              <a:t>民法典第三百九十九条　下列财产不得抵押：</a:t>
            </a:r>
          </a:p>
          <a:p>
            <a:r>
              <a:rPr lang="zh-CN" altLang="en-US" sz="2200" dirty="0" smtClean="0">
                <a:latin typeface="华文新魏" panose="02010800040101010101" charset="-122"/>
                <a:ea typeface="华文新魏" panose="02010800040101010101" charset="-122"/>
                <a:cs typeface="华文新魏" panose="02010800040101010101" charset="-122"/>
              </a:rPr>
              <a:t>　　（一）土地所有权；（二）宅基地、自留地、自留山等集体所有土地的使用权，但是法律规定可以抵押的除外；</a:t>
            </a:r>
          </a:p>
          <a:p>
            <a:r>
              <a:rPr lang="zh-CN" altLang="en-US" sz="2200" dirty="0" smtClean="0">
                <a:latin typeface="华文新魏" panose="02010800040101010101" charset="-122"/>
                <a:ea typeface="华文新魏" panose="02010800040101010101" charset="-122"/>
                <a:cs typeface="华文新魏" panose="02010800040101010101" charset="-122"/>
              </a:rPr>
              <a:t>　　</a:t>
            </a:r>
            <a:r>
              <a:rPr lang="zh-CN" altLang="en-US" sz="2200" dirty="0" smtClean="0">
                <a:solidFill>
                  <a:srgbClr val="7030A0"/>
                </a:solidFill>
                <a:latin typeface="华文新魏" panose="02010800040101010101" charset="-122"/>
                <a:ea typeface="华文新魏" panose="02010800040101010101" charset="-122"/>
                <a:cs typeface="华文新魏" panose="02010800040101010101" charset="-122"/>
              </a:rPr>
              <a:t>（三）学校、幼儿园、医疗机构等为公益目的成立的非营利法人的教育设施、医疗卫生设施和其他公益设施；</a:t>
            </a:r>
          </a:p>
          <a:p>
            <a:r>
              <a:rPr lang="zh-CN" altLang="en-US" sz="2200" dirty="0" smtClean="0">
                <a:latin typeface="华文新魏" panose="02010800040101010101" charset="-122"/>
                <a:ea typeface="华文新魏" panose="02010800040101010101" charset="-122"/>
                <a:cs typeface="华文新魏" panose="02010800040101010101" charset="-122"/>
              </a:rPr>
              <a:t>　　（四）所有权、使用权不明或者有争议的财产；（五）依法被查封、扣押、监管的财产；（六）法律、行政法规规定不得抵押的其他财产。</a:t>
            </a:r>
            <a:endParaRPr lang="en-US" altLang="zh-CN" sz="2200" dirty="0" smtClean="0">
              <a:latin typeface="华文新魏" panose="02010800040101010101" charset="-122"/>
              <a:ea typeface="华文新魏" panose="02010800040101010101" charset="-122"/>
              <a:cs typeface="华文新魏" panose="02010800040101010101" charset="-122"/>
            </a:endParaRPr>
          </a:p>
          <a:p>
            <a:endParaRPr lang="en-US" altLang="zh-CN" sz="2200" dirty="0" smtClean="0">
              <a:latin typeface="华文新魏" panose="02010800040101010101" charset="-122"/>
              <a:ea typeface="华文新魏" panose="02010800040101010101" charset="-122"/>
              <a:cs typeface="华文新魏" panose="02010800040101010101" charset="-122"/>
            </a:endParaRPr>
          </a:p>
          <a:p>
            <a:r>
              <a:rPr lang="en-US" altLang="zh-CN" sz="2200" dirty="0" smtClean="0">
                <a:latin typeface="华文新魏" panose="02010800040101010101" charset="-122"/>
                <a:ea typeface="华文新魏" panose="02010800040101010101" charset="-122"/>
                <a:cs typeface="华文新魏" panose="02010800040101010101" charset="-122"/>
              </a:rPr>
              <a:t>        </a:t>
            </a:r>
            <a:r>
              <a:rPr lang="zh-CN" altLang="en-US" sz="2200" dirty="0" smtClean="0">
                <a:solidFill>
                  <a:srgbClr val="7030A0"/>
                </a:solidFill>
                <a:latin typeface="华文新魏" panose="02010800040101010101" charset="-122"/>
                <a:ea typeface="华文新魏" panose="02010800040101010101" charset="-122"/>
                <a:cs typeface="华文新魏" panose="02010800040101010101" charset="-122"/>
              </a:rPr>
              <a:t>矛盾吗？</a:t>
            </a:r>
            <a:r>
              <a:rPr lang="zh-CN" altLang="en-US" sz="2200" dirty="0" smtClean="0">
                <a:latin typeface="华文新魏" panose="02010800040101010101" charset="-122"/>
                <a:ea typeface="华文新魏" panose="02010800040101010101" charset="-122"/>
                <a:cs typeface="华文新魏" panose="02010800040101010101" charset="-122"/>
              </a:rPr>
              <a:t>原则与例外   利益平衡</a:t>
            </a:r>
            <a:endParaRPr lang="en-US" altLang="zh-CN" sz="2200" dirty="0" smtClean="0">
              <a:latin typeface="华文新魏" panose="02010800040101010101" charset="-122"/>
              <a:ea typeface="华文新魏" panose="02010800040101010101" charset="-122"/>
              <a:cs typeface="华文新魏" panose="02010800040101010101" charset="-122"/>
            </a:endParaRPr>
          </a:p>
          <a:p>
            <a:endParaRPr lang="zh-CN" altLang="en-US" dirty="0" smtClean="0"/>
          </a:p>
          <a:p>
            <a:endParaRPr lang="zh-CN" altLang="en-US" dirty="0" smtClean="0"/>
          </a:p>
          <a:p>
            <a:endParaRPr lang="zh-CN" alt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323528" y="404664"/>
            <a:ext cx="8496944" cy="6120680"/>
          </a:xfrm>
          <a:solidFill>
            <a:srgbClr val="92D050"/>
          </a:solidFill>
        </p:spPr>
        <p:txBody>
          <a:bodyPr>
            <a:noAutofit/>
          </a:bodyPr>
          <a:lstStyle/>
          <a:p>
            <a:r>
              <a:rPr lang="zh-CN" altLang="en-US" sz="2800" dirty="0">
                <a:latin typeface="华文新魏" panose="02010800040101010101" charset="-122"/>
                <a:ea typeface="华文新魏" panose="02010800040101010101" charset="-122"/>
                <a:cs typeface="华文新魏" panose="02010800040101010101" charset="-122"/>
              </a:rPr>
              <a:t>法定代表人越权</a:t>
            </a:r>
            <a:r>
              <a:rPr lang="zh-CN" altLang="en-US" sz="2800" dirty="0" smtClean="0">
                <a:latin typeface="华文新魏" panose="02010800040101010101" charset="-122"/>
                <a:ea typeface="华文新魏" panose="02010800040101010101" charset="-122"/>
                <a:cs typeface="华文新魏" panose="02010800040101010101" charset="-122"/>
              </a:rPr>
              <a:t>担保</a:t>
            </a:r>
            <a:endParaRPr lang="en-US" altLang="zh-CN" sz="2800" dirty="0" smtClean="0">
              <a:latin typeface="华文新魏" panose="02010800040101010101" charset="-122"/>
              <a:ea typeface="华文新魏" panose="02010800040101010101" charset="-122"/>
              <a:cs typeface="华文新魏" panose="02010800040101010101" charset="-122"/>
            </a:endParaRPr>
          </a:p>
          <a:p>
            <a:r>
              <a:rPr lang="zh-CN" altLang="en-US" sz="2400" dirty="0" smtClean="0">
                <a:latin typeface="华文新魏" panose="02010800040101010101" charset="-122"/>
                <a:ea typeface="华文新魏" panose="02010800040101010101" charset="-122"/>
                <a:cs typeface="华文新魏" panose="02010800040101010101" charset="-122"/>
              </a:rPr>
              <a:t>第七</a:t>
            </a:r>
            <a:r>
              <a:rPr lang="zh-CN" altLang="en-US" sz="2400" dirty="0">
                <a:latin typeface="华文新魏" panose="02010800040101010101" charset="-122"/>
                <a:ea typeface="华文新魏" panose="02010800040101010101" charset="-122"/>
                <a:cs typeface="华文新魏" panose="02010800040101010101" charset="-122"/>
              </a:rPr>
              <a:t>条 公司</a:t>
            </a:r>
            <a:r>
              <a:rPr lang="zh-CN" altLang="en-US" sz="2400" dirty="0" smtClean="0">
                <a:latin typeface="华文新魏" panose="02010800040101010101" charset="-122"/>
                <a:ea typeface="华文新魏" panose="02010800040101010101" charset="-122"/>
                <a:cs typeface="华文新魏" panose="02010800040101010101" charset="-122"/>
              </a:rPr>
              <a:t>的法定代表人违反</a:t>
            </a:r>
            <a:r>
              <a:rPr lang="zh-CN" altLang="en-US" sz="2400" dirty="0">
                <a:latin typeface="华文新魏" panose="02010800040101010101" charset="-122"/>
                <a:ea typeface="华文新魏" panose="02010800040101010101" charset="-122"/>
                <a:cs typeface="华文新魏" panose="02010800040101010101" charset="-122"/>
              </a:rPr>
              <a:t>公司法关于公司对外担保决议程序的规定</a:t>
            </a:r>
            <a:r>
              <a:rPr lang="zh-CN" altLang="en-US" sz="2400" dirty="0" smtClean="0">
                <a:latin typeface="华文新魏" panose="02010800040101010101" charset="-122"/>
                <a:ea typeface="华文新魏" panose="02010800040101010101" charset="-122"/>
                <a:cs typeface="华文新魏" panose="02010800040101010101" charset="-122"/>
              </a:rPr>
              <a:t>，</a:t>
            </a:r>
            <a:r>
              <a:rPr lang="zh-CN" altLang="en-US" sz="2400" dirty="0" smtClean="0">
                <a:solidFill>
                  <a:srgbClr val="7030A0"/>
                </a:solidFill>
                <a:latin typeface="华文新魏" panose="02010800040101010101" charset="-122"/>
                <a:ea typeface="华文新魏" panose="02010800040101010101" charset="-122"/>
                <a:cs typeface="华文新魏" panose="02010800040101010101" charset="-122"/>
              </a:rPr>
              <a:t>超越权限</a:t>
            </a:r>
            <a:r>
              <a:rPr lang="zh-CN" altLang="en-US" sz="2400" dirty="0" smtClean="0">
                <a:latin typeface="华文新魏" panose="02010800040101010101" charset="-122"/>
                <a:ea typeface="华文新魏" panose="02010800040101010101" charset="-122"/>
                <a:cs typeface="华文新魏" panose="02010800040101010101" charset="-122"/>
              </a:rPr>
              <a:t>代表公司相对</a:t>
            </a:r>
            <a:r>
              <a:rPr lang="zh-CN" altLang="en-US" sz="2400" dirty="0">
                <a:latin typeface="华文新魏" panose="02010800040101010101" charset="-122"/>
                <a:ea typeface="华文新魏" panose="02010800040101010101" charset="-122"/>
                <a:cs typeface="华文新魏" panose="02010800040101010101" charset="-122"/>
              </a:rPr>
              <a:t>人</a:t>
            </a:r>
            <a:r>
              <a:rPr lang="zh-CN" altLang="en-US" sz="2400" dirty="0" smtClean="0">
                <a:latin typeface="华文新魏" panose="02010800040101010101" charset="-122"/>
                <a:ea typeface="华文新魏" panose="02010800040101010101" charset="-122"/>
                <a:cs typeface="华文新魏" panose="02010800040101010101" charset="-122"/>
              </a:rPr>
              <a:t>订立担保</a:t>
            </a:r>
            <a:r>
              <a:rPr lang="zh-CN" altLang="en-US" sz="2400" dirty="0">
                <a:latin typeface="华文新魏" panose="02010800040101010101" charset="-122"/>
                <a:ea typeface="华文新魏" panose="02010800040101010101" charset="-122"/>
                <a:cs typeface="华文新魏" panose="02010800040101010101" charset="-122"/>
              </a:rPr>
              <a:t>合同，人民法院应当依照民法典第六十一</a:t>
            </a:r>
            <a:r>
              <a:rPr lang="zh-CN" altLang="en-US" sz="2400" dirty="0" smtClean="0">
                <a:latin typeface="华文新魏" panose="02010800040101010101" charset="-122"/>
                <a:ea typeface="华文新魏" panose="02010800040101010101" charset="-122"/>
                <a:cs typeface="华文新魏" panose="02010800040101010101" charset="-122"/>
              </a:rPr>
              <a:t>条和第五百零四条 等规定处理：</a:t>
            </a:r>
          </a:p>
          <a:p>
            <a:r>
              <a:rPr lang="zh-CN" altLang="en-US" sz="2400" dirty="0" smtClean="0">
                <a:latin typeface="华文新魏" panose="02010800040101010101" charset="-122"/>
                <a:ea typeface="华文新魏" panose="02010800040101010101" charset="-122"/>
                <a:cs typeface="华文新魏" panose="02010800040101010101" charset="-122"/>
              </a:rPr>
              <a:t>（</a:t>
            </a:r>
            <a:r>
              <a:rPr lang="zh-CN" altLang="en-US" sz="2400" dirty="0">
                <a:latin typeface="华文新魏" panose="02010800040101010101" charset="-122"/>
                <a:ea typeface="华文新魏" panose="02010800040101010101" charset="-122"/>
                <a:cs typeface="华文新魏" panose="02010800040101010101" charset="-122"/>
              </a:rPr>
              <a:t>一）相对</a:t>
            </a:r>
            <a:r>
              <a:rPr lang="zh-CN" altLang="en-US" sz="2400" dirty="0" smtClean="0">
                <a:latin typeface="华文新魏" panose="02010800040101010101" charset="-122"/>
                <a:ea typeface="华文新魏" panose="02010800040101010101" charset="-122"/>
                <a:cs typeface="华文新魏" panose="02010800040101010101" charset="-122"/>
              </a:rPr>
              <a:t>人善意的</a:t>
            </a:r>
            <a:r>
              <a:rPr lang="zh-CN" altLang="en-US" sz="2400" dirty="0">
                <a:latin typeface="华文新魏" panose="02010800040101010101" charset="-122"/>
                <a:ea typeface="华文新魏" panose="02010800040101010101" charset="-122"/>
                <a:cs typeface="华文新魏" panose="02010800040101010101" charset="-122"/>
              </a:rPr>
              <a:t>，担保合同</a:t>
            </a:r>
            <a:r>
              <a:rPr lang="zh-CN" altLang="en-US" sz="2400" dirty="0" smtClean="0">
                <a:latin typeface="华文新魏" panose="02010800040101010101" charset="-122"/>
                <a:ea typeface="华文新魏" panose="02010800040101010101" charset="-122"/>
                <a:cs typeface="华文新魏" panose="02010800040101010101" charset="-122"/>
              </a:rPr>
              <a:t>对公司发生效力</a:t>
            </a:r>
            <a:r>
              <a:rPr lang="zh-CN" altLang="en-US" sz="2400" dirty="0">
                <a:latin typeface="华文新魏" panose="02010800040101010101" charset="-122"/>
                <a:ea typeface="华文新魏" panose="02010800040101010101" charset="-122"/>
                <a:cs typeface="华文新魏" panose="02010800040101010101" charset="-122"/>
              </a:rPr>
              <a:t>；相对人请求</a:t>
            </a:r>
            <a:r>
              <a:rPr lang="zh-CN" altLang="en-US" sz="2400" dirty="0" smtClean="0">
                <a:latin typeface="华文新魏" panose="02010800040101010101" charset="-122"/>
                <a:ea typeface="华文新魏" panose="02010800040101010101" charset="-122"/>
                <a:cs typeface="华文新魏" panose="02010800040101010101" charset="-122"/>
              </a:rPr>
              <a:t>公司承担担保</a:t>
            </a:r>
            <a:r>
              <a:rPr lang="zh-CN" altLang="en-US" sz="2400" dirty="0">
                <a:latin typeface="华文新魏" panose="02010800040101010101" charset="-122"/>
                <a:ea typeface="华文新魏" panose="02010800040101010101" charset="-122"/>
                <a:cs typeface="华文新魏" panose="02010800040101010101" charset="-122"/>
              </a:rPr>
              <a:t>责任的，</a:t>
            </a:r>
            <a:r>
              <a:rPr lang="zh-CN" altLang="en-US" sz="2400" dirty="0" smtClean="0">
                <a:latin typeface="华文新魏" panose="02010800040101010101" charset="-122"/>
                <a:ea typeface="华文新魏" panose="02010800040101010101" charset="-122"/>
                <a:cs typeface="华文新魏" panose="02010800040101010101" charset="-122"/>
              </a:rPr>
              <a:t>人民法院应予支持 。（</a:t>
            </a:r>
            <a:r>
              <a:rPr lang="zh-CN" altLang="en-US" sz="2400" dirty="0">
                <a:solidFill>
                  <a:srgbClr val="7030A0"/>
                </a:solidFill>
                <a:latin typeface="华文新魏" panose="02010800040101010101" charset="-122"/>
                <a:ea typeface="华文新魏" panose="02010800040101010101" charset="-122"/>
                <a:cs typeface="华文新魏" panose="02010800040101010101" charset="-122"/>
              </a:rPr>
              <a:t>表见代理 </a:t>
            </a:r>
            <a:r>
              <a:rPr lang="zh-CN" altLang="en-US" sz="2400" dirty="0" smtClean="0">
                <a:latin typeface="华文新魏" panose="02010800040101010101" charset="-122"/>
                <a:ea typeface="华文新魏" panose="02010800040101010101" charset="-122"/>
                <a:cs typeface="华文新魏" panose="02010800040101010101" charset="-122"/>
              </a:rPr>
              <a:t>）（</a:t>
            </a:r>
            <a:r>
              <a:rPr lang="zh-CN" altLang="en-US" sz="2400" dirty="0">
                <a:latin typeface="华文新魏" panose="02010800040101010101" charset="-122"/>
                <a:ea typeface="华文新魏" panose="02010800040101010101" charset="-122"/>
                <a:cs typeface="华文新魏" panose="02010800040101010101" charset="-122"/>
              </a:rPr>
              <a:t>二）相对</a:t>
            </a:r>
            <a:r>
              <a:rPr lang="zh-CN" altLang="en-US" sz="2400" dirty="0" smtClean="0">
                <a:latin typeface="华文新魏" panose="02010800040101010101" charset="-122"/>
                <a:ea typeface="华文新魏" panose="02010800040101010101" charset="-122"/>
                <a:cs typeface="华文新魏" panose="02010800040101010101" charset="-122"/>
              </a:rPr>
              <a:t>人非善意的</a:t>
            </a:r>
            <a:r>
              <a:rPr lang="zh-CN" altLang="en-US" sz="2400" dirty="0">
                <a:latin typeface="华文新魏" panose="02010800040101010101" charset="-122"/>
                <a:ea typeface="华文新魏" panose="02010800040101010101" charset="-122"/>
                <a:cs typeface="华文新魏" panose="02010800040101010101" charset="-122"/>
              </a:rPr>
              <a:t>，担保合同</a:t>
            </a:r>
            <a:r>
              <a:rPr lang="zh-CN" altLang="en-US" sz="2400" dirty="0" smtClean="0">
                <a:latin typeface="华文新魏" panose="02010800040101010101" charset="-122"/>
                <a:ea typeface="华文新魏" panose="02010800040101010101" charset="-122"/>
                <a:cs typeface="华文新魏" panose="02010800040101010101" charset="-122"/>
              </a:rPr>
              <a:t>对公司</a:t>
            </a:r>
            <a:r>
              <a:rPr lang="zh-CN" altLang="en-US" sz="2400" dirty="0">
                <a:latin typeface="华文新魏" panose="02010800040101010101" charset="-122"/>
                <a:ea typeface="华文新魏" panose="02010800040101010101" charset="-122"/>
                <a:cs typeface="华文新魏" panose="02010800040101010101" charset="-122"/>
              </a:rPr>
              <a:t>不</a:t>
            </a:r>
            <a:r>
              <a:rPr lang="zh-CN" altLang="en-US" sz="2400" dirty="0" smtClean="0">
                <a:latin typeface="华文新魏" panose="02010800040101010101" charset="-122"/>
                <a:ea typeface="华文新魏" panose="02010800040101010101" charset="-122"/>
                <a:cs typeface="华文新魏" panose="02010800040101010101" charset="-122"/>
              </a:rPr>
              <a:t>发生效力</a:t>
            </a:r>
            <a:r>
              <a:rPr lang="zh-CN" altLang="en-US" sz="2400" dirty="0">
                <a:latin typeface="华文新魏" panose="02010800040101010101" charset="-122"/>
                <a:ea typeface="华文新魏" panose="02010800040101010101" charset="-122"/>
                <a:cs typeface="华文新魏" panose="02010800040101010101" charset="-122"/>
              </a:rPr>
              <a:t>；相对人请求</a:t>
            </a:r>
            <a:r>
              <a:rPr lang="zh-CN" altLang="en-US" sz="2400" dirty="0" smtClean="0">
                <a:latin typeface="华文新魏" panose="02010800040101010101" charset="-122"/>
                <a:ea typeface="华文新魏" panose="02010800040101010101" charset="-122"/>
                <a:cs typeface="华文新魏" panose="02010800040101010101" charset="-122"/>
              </a:rPr>
              <a:t>公司承担赔偿</a:t>
            </a:r>
            <a:r>
              <a:rPr lang="zh-CN" altLang="en-US" sz="2400" dirty="0">
                <a:latin typeface="华文新魏" panose="02010800040101010101" charset="-122"/>
                <a:ea typeface="华文新魏" panose="02010800040101010101" charset="-122"/>
                <a:cs typeface="华文新魏" panose="02010800040101010101" charset="-122"/>
              </a:rPr>
              <a:t>责任的，参照适用本解释</a:t>
            </a:r>
            <a:r>
              <a:rPr lang="zh-CN" altLang="en-US" sz="2400" dirty="0" smtClean="0">
                <a:latin typeface="华文新魏" panose="02010800040101010101" charset="-122"/>
                <a:ea typeface="华文新魏" panose="02010800040101010101" charset="-122"/>
                <a:cs typeface="华文新魏" panose="02010800040101010101" charset="-122"/>
              </a:rPr>
              <a:t>第十七</a:t>
            </a:r>
            <a:r>
              <a:rPr lang="zh-CN" altLang="en-US" sz="2400" dirty="0">
                <a:latin typeface="华文新魏" panose="02010800040101010101" charset="-122"/>
                <a:ea typeface="华文新魏" panose="02010800040101010101" charset="-122"/>
                <a:cs typeface="华文新魏" panose="02010800040101010101" charset="-122"/>
              </a:rPr>
              <a:t>条的有关规定</a:t>
            </a:r>
            <a:r>
              <a:rPr lang="zh-CN" altLang="en-US" sz="2400" dirty="0" smtClean="0">
                <a:latin typeface="华文新魏" panose="02010800040101010101" charset="-122"/>
                <a:ea typeface="华文新魏" panose="02010800040101010101" charset="-122"/>
                <a:cs typeface="华文新魏" panose="02010800040101010101" charset="-122"/>
              </a:rPr>
              <a:t>。（</a:t>
            </a:r>
            <a:r>
              <a:rPr lang="zh-CN" altLang="en-US" sz="2400" dirty="0">
                <a:solidFill>
                  <a:srgbClr val="7030A0"/>
                </a:solidFill>
                <a:latin typeface="华文新魏" panose="02010800040101010101" charset="-122"/>
                <a:ea typeface="华文新魏" panose="02010800040101010101" charset="-122"/>
                <a:cs typeface="华文新魏" panose="02010800040101010101" charset="-122"/>
              </a:rPr>
              <a:t>缔约</a:t>
            </a:r>
            <a:r>
              <a:rPr lang="zh-CN" altLang="en-US" sz="2400" dirty="0" smtClean="0">
                <a:solidFill>
                  <a:srgbClr val="7030A0"/>
                </a:solidFill>
                <a:latin typeface="华文新魏" panose="02010800040101010101" charset="-122"/>
                <a:ea typeface="华文新魏" panose="02010800040101010101" charset="-122"/>
                <a:cs typeface="华文新魏" panose="02010800040101010101" charset="-122"/>
              </a:rPr>
              <a:t>过失</a:t>
            </a:r>
            <a:r>
              <a:rPr lang="zh-CN" altLang="en-US" sz="2400" dirty="0" smtClean="0">
                <a:latin typeface="华文新魏" panose="02010800040101010101" charset="-122"/>
                <a:ea typeface="华文新魏" panose="02010800040101010101" charset="-122"/>
                <a:cs typeface="华文新魏" panose="02010800040101010101" charset="-122"/>
              </a:rPr>
              <a:t>）</a:t>
            </a:r>
            <a:endParaRPr lang="zh-CN" altLang="en-US" sz="2400" dirty="0">
              <a:latin typeface="华文新魏" panose="02010800040101010101" charset="-122"/>
              <a:ea typeface="华文新魏" panose="02010800040101010101" charset="-122"/>
              <a:cs typeface="华文新魏" panose="02010800040101010101" charset="-122"/>
            </a:endParaRPr>
          </a:p>
          <a:p>
            <a:r>
              <a:rPr lang="zh-CN" altLang="en-US" sz="2400" dirty="0" smtClean="0">
                <a:latin typeface="华文新魏" panose="02010800040101010101" charset="-122"/>
                <a:ea typeface="华文新魏" panose="02010800040101010101" charset="-122"/>
                <a:cs typeface="华文新魏" panose="02010800040101010101" charset="-122"/>
              </a:rPr>
              <a:t>        法定</a:t>
            </a:r>
            <a:r>
              <a:rPr lang="zh-CN" altLang="en-US" sz="2400" dirty="0">
                <a:latin typeface="华文新魏" panose="02010800040101010101" charset="-122"/>
                <a:ea typeface="华文新魏" panose="02010800040101010101" charset="-122"/>
                <a:cs typeface="华文新魏" panose="02010800040101010101" charset="-122"/>
              </a:rPr>
              <a:t>代表</a:t>
            </a:r>
            <a:r>
              <a:rPr lang="zh-CN" altLang="en-US" sz="2400" dirty="0" smtClean="0">
                <a:latin typeface="华文新魏" panose="02010800040101010101" charset="-122"/>
                <a:ea typeface="华文新魏" panose="02010800040101010101" charset="-122"/>
                <a:cs typeface="华文新魏" panose="02010800040101010101" charset="-122"/>
              </a:rPr>
              <a:t>人超越 权限提供</a:t>
            </a:r>
            <a:r>
              <a:rPr lang="zh-CN" altLang="en-US" sz="2400" dirty="0">
                <a:latin typeface="华文新魏" panose="02010800040101010101" charset="-122"/>
                <a:ea typeface="华文新魏" panose="02010800040101010101" charset="-122"/>
                <a:cs typeface="华文新魏" panose="02010800040101010101" charset="-122"/>
              </a:rPr>
              <a:t>担保造成</a:t>
            </a:r>
            <a:r>
              <a:rPr lang="zh-CN" altLang="en-US" sz="2400" dirty="0" smtClean="0">
                <a:latin typeface="华文新魏" panose="02010800040101010101" charset="-122"/>
                <a:ea typeface="华文新魏" panose="02010800040101010101" charset="-122"/>
                <a:cs typeface="华文新魏" panose="02010800040101010101" charset="-122"/>
              </a:rPr>
              <a:t>公司损失 </a:t>
            </a:r>
            <a:r>
              <a:rPr lang="zh-CN" altLang="en-US" sz="2400" dirty="0">
                <a:latin typeface="华文新魏" panose="02010800040101010101" charset="-122"/>
                <a:ea typeface="华文新魏" panose="02010800040101010101" charset="-122"/>
                <a:cs typeface="华文新魏" panose="02010800040101010101" charset="-122"/>
              </a:rPr>
              <a:t>，公司请求法定代表人</a:t>
            </a:r>
            <a:r>
              <a:rPr lang="zh-CN" altLang="en-US" sz="2400" dirty="0" smtClean="0">
                <a:latin typeface="华文新魏" panose="02010800040101010101" charset="-122"/>
                <a:ea typeface="华文新魏" panose="02010800040101010101" charset="-122"/>
                <a:cs typeface="华文新魏" panose="02010800040101010101" charset="-122"/>
              </a:rPr>
              <a:t>承担赔偿责任的</a:t>
            </a:r>
            <a:r>
              <a:rPr lang="zh-CN" altLang="en-US" sz="2400" dirty="0">
                <a:latin typeface="华文新魏" panose="02010800040101010101" charset="-122"/>
                <a:ea typeface="华文新魏" panose="02010800040101010101" charset="-122"/>
                <a:cs typeface="华文新魏" panose="02010800040101010101" charset="-122"/>
              </a:rPr>
              <a:t>，</a:t>
            </a:r>
            <a:r>
              <a:rPr lang="zh-CN" altLang="en-US" sz="2400" dirty="0" smtClean="0">
                <a:latin typeface="华文新魏" panose="02010800040101010101" charset="-122"/>
                <a:ea typeface="华文新魏" panose="02010800040101010101" charset="-122"/>
                <a:cs typeface="华文新魏" panose="02010800040101010101" charset="-122"/>
              </a:rPr>
              <a:t>人民法院应予支持 。</a:t>
            </a:r>
            <a:endParaRPr lang="zh-CN" altLang="en-US" sz="2400" dirty="0">
              <a:latin typeface="华文新魏" panose="02010800040101010101" charset="-122"/>
              <a:ea typeface="华文新魏" panose="02010800040101010101" charset="-122"/>
              <a:cs typeface="华文新魏" panose="02010800040101010101" charset="-122"/>
            </a:endParaRPr>
          </a:p>
        </p:txBody>
      </p:sp>
    </p:spTree>
    <p:extLst>
      <p:ext uri="{BB962C8B-B14F-4D97-AF65-F5344CB8AC3E}">
        <p14:creationId xmlns:p14="http://schemas.microsoft.com/office/powerpoint/2010/main" val="38345665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12" y="188640"/>
            <a:ext cx="8229815" cy="6336704"/>
          </a:xfrm>
          <a:solidFill>
            <a:srgbClr val="92D050"/>
          </a:solidFill>
        </p:spPr>
        <p:txBody>
          <a:bodyPr>
            <a:normAutofit fontScale="92500" lnSpcReduction="10000"/>
          </a:bodyPr>
          <a:lstStyle/>
          <a:p>
            <a:endParaRPr lang="en-US" altLang="zh-CN" sz="2400" dirty="0" smtClean="0">
              <a:latin typeface="华文新魏" panose="02010800040101010101" charset="-122"/>
              <a:ea typeface="华文新魏" panose="02010800040101010101" charset="-122"/>
              <a:cs typeface="华文新魏" panose="02010800040101010101" charset="-122"/>
            </a:endParaRPr>
          </a:p>
          <a:p>
            <a:r>
              <a:rPr lang="zh-CN" altLang="en-US" sz="2400" dirty="0" smtClean="0">
                <a:latin typeface="华文新魏" panose="02010800040101010101" charset="-122"/>
                <a:ea typeface="华文新魏" panose="02010800040101010101" charset="-122"/>
                <a:cs typeface="华文新魏" panose="02010800040101010101" charset="-122"/>
              </a:rPr>
              <a:t>        第一</a:t>
            </a:r>
            <a:r>
              <a:rPr lang="zh-CN" altLang="en-US" sz="2400" dirty="0">
                <a:latin typeface="华文新魏" panose="02010800040101010101" charset="-122"/>
                <a:ea typeface="华文新魏" panose="02010800040101010101" charset="-122"/>
                <a:cs typeface="华文新魏" panose="02010800040101010101" charset="-122"/>
              </a:rPr>
              <a:t>款所称</a:t>
            </a:r>
            <a:r>
              <a:rPr lang="zh-CN" altLang="en-US" sz="2400" dirty="0">
                <a:solidFill>
                  <a:srgbClr val="7030A0"/>
                </a:solidFill>
                <a:latin typeface="华文新魏" panose="02010800040101010101" charset="-122"/>
                <a:ea typeface="华文新魏" panose="02010800040101010101" charset="-122"/>
                <a:cs typeface="华文新魏" panose="02010800040101010101" charset="-122"/>
              </a:rPr>
              <a:t>善意</a:t>
            </a:r>
            <a:r>
              <a:rPr lang="zh-CN" altLang="en-US" sz="2400" dirty="0">
                <a:latin typeface="华文新魏" panose="02010800040101010101" charset="-122"/>
                <a:ea typeface="华文新魏" panose="02010800040101010101" charset="-122"/>
                <a:cs typeface="华文新魏" panose="02010800040101010101" charset="-122"/>
              </a:rPr>
              <a:t> ，是指相对人在订立担保合同时</a:t>
            </a:r>
            <a:r>
              <a:rPr lang="zh-CN" altLang="en-US" sz="2400" dirty="0">
                <a:solidFill>
                  <a:srgbClr val="7030A0"/>
                </a:solidFill>
                <a:latin typeface="华文新魏" panose="02010800040101010101" charset="-122"/>
                <a:ea typeface="华文新魏" panose="02010800040101010101" charset="-122"/>
                <a:cs typeface="华文新魏" panose="02010800040101010101" charset="-122"/>
              </a:rPr>
              <a:t>不知道且 不应当知道</a:t>
            </a:r>
            <a:r>
              <a:rPr lang="zh-CN" altLang="en-US" sz="2400" dirty="0">
                <a:latin typeface="华文新魏" panose="02010800040101010101" charset="-122"/>
                <a:ea typeface="华文新魏" panose="02010800040101010101" charset="-122"/>
                <a:cs typeface="华文新魏" panose="02010800040101010101" charset="-122"/>
              </a:rPr>
              <a:t>法定代表人超越权限。相对人有证据证明已对公司决议进行了合理审查 ，人民法院应当认定其构成善意，但是公司有证据证明相对人 知道或者应当知道决议系伪 、 变造的除外。</a:t>
            </a:r>
          </a:p>
          <a:p>
            <a:endParaRPr lang="en-US" altLang="zh-CN" sz="2400" dirty="0" smtClean="0">
              <a:latin typeface="华文新魏" panose="02010800040101010101" charset="-122"/>
              <a:ea typeface="华文新魏" panose="02010800040101010101" charset="-122"/>
              <a:cs typeface="华文新魏" panose="02010800040101010101" charset="-122"/>
            </a:endParaRPr>
          </a:p>
          <a:p>
            <a:r>
              <a:rPr lang="zh-CN" altLang="en-US" sz="2400" dirty="0" smtClean="0">
                <a:latin typeface="华文新魏" panose="02010800040101010101" charset="-122"/>
                <a:ea typeface="华文新魏" panose="02010800040101010101" charset="-122"/>
                <a:cs typeface="华文新魏" panose="02010800040101010101" charset="-122"/>
              </a:rPr>
              <a:t>（法定代表人）</a:t>
            </a:r>
            <a:r>
              <a:rPr lang="en-US" altLang="zh-CN" sz="2400" dirty="0" smtClean="0">
                <a:latin typeface="华文新魏" panose="02010800040101010101" charset="-122"/>
                <a:ea typeface="华文新魏" panose="02010800040101010101" charset="-122"/>
                <a:cs typeface="华文新魏" panose="02010800040101010101" charset="-122"/>
              </a:rPr>
              <a:t>《 </a:t>
            </a:r>
            <a:r>
              <a:rPr lang="zh-CN" altLang="en-US" sz="2400" dirty="0">
                <a:latin typeface="华文新魏" panose="02010800040101010101" charset="-122"/>
                <a:ea typeface="华文新魏" panose="02010800040101010101" charset="-122"/>
                <a:cs typeface="华文新魏" panose="02010800040101010101" charset="-122"/>
              </a:rPr>
              <a:t>民法典</a:t>
            </a:r>
            <a:r>
              <a:rPr lang="en-US" altLang="zh-CN" sz="2400" dirty="0">
                <a:latin typeface="华文新魏" panose="02010800040101010101" charset="-122"/>
                <a:ea typeface="华文新魏" panose="02010800040101010101" charset="-122"/>
                <a:cs typeface="华文新魏" panose="02010800040101010101" charset="-122"/>
              </a:rPr>
              <a:t>》</a:t>
            </a:r>
            <a:r>
              <a:rPr lang="zh-CN" altLang="en-US" sz="2400" dirty="0">
                <a:latin typeface="华文新魏" panose="02010800040101010101" charset="-122"/>
                <a:ea typeface="华文新魏" panose="02010800040101010101" charset="-122"/>
                <a:cs typeface="华文新魏" panose="02010800040101010101" charset="-122"/>
              </a:rPr>
              <a:t>第 </a:t>
            </a:r>
            <a:r>
              <a:rPr lang="en-US" altLang="zh-CN" sz="2400" dirty="0">
                <a:latin typeface="华文新魏" panose="02010800040101010101" charset="-122"/>
                <a:ea typeface="华文新魏" panose="02010800040101010101" charset="-122"/>
                <a:cs typeface="华文新魏" panose="02010800040101010101" charset="-122"/>
              </a:rPr>
              <a:t> 61  </a:t>
            </a:r>
            <a:r>
              <a:rPr lang="zh-CN" altLang="en-US" sz="2400" dirty="0">
                <a:latin typeface="华文新魏" panose="02010800040101010101" charset="-122"/>
                <a:ea typeface="华文新魏" panose="02010800040101010101" charset="-122"/>
                <a:cs typeface="华文新魏" panose="02010800040101010101" charset="-122"/>
              </a:rPr>
              <a:t>条 依照法律或者法人章程的规定，代表法人从事民事活动的负责人，为法人的法定代表人。</a:t>
            </a:r>
          </a:p>
          <a:p>
            <a:r>
              <a:rPr lang="zh-CN" altLang="en-US" sz="2400" dirty="0">
                <a:latin typeface="华文新魏" panose="02010800040101010101" charset="-122"/>
                <a:ea typeface="华文新魏" panose="02010800040101010101" charset="-122"/>
                <a:cs typeface="华文新魏" panose="02010800040101010101" charset="-122"/>
              </a:rPr>
              <a:t>法定代表人以法人名义从事的民事活动，其法律后果由法人承受。</a:t>
            </a:r>
          </a:p>
          <a:p>
            <a:r>
              <a:rPr lang="zh-CN" altLang="en-US" sz="2400" dirty="0" smtClean="0">
                <a:latin typeface="华文新魏" panose="02010800040101010101" charset="-122"/>
                <a:ea typeface="华文新魏" panose="02010800040101010101" charset="-122"/>
                <a:cs typeface="华文新魏" panose="02010800040101010101" charset="-122"/>
              </a:rPr>
              <a:t>        法人</a:t>
            </a:r>
            <a:r>
              <a:rPr lang="zh-CN" altLang="en-US" sz="2400" dirty="0">
                <a:latin typeface="华文新魏" panose="02010800040101010101" charset="-122"/>
                <a:ea typeface="华文新魏" panose="02010800040101010101" charset="-122"/>
                <a:cs typeface="华文新魏" panose="02010800040101010101" charset="-122"/>
              </a:rPr>
              <a:t>章程或者法人权力机构对法定代表人代表权的限制，不得对抗善意相对人。</a:t>
            </a:r>
          </a:p>
          <a:p>
            <a:endParaRPr lang="en-US" altLang="zh-CN" sz="2400" dirty="0" smtClean="0">
              <a:latin typeface="华文新魏" panose="02010800040101010101" charset="-122"/>
              <a:ea typeface="华文新魏" panose="02010800040101010101" charset="-122"/>
              <a:cs typeface="华文新魏" panose="02010800040101010101" charset="-122"/>
            </a:endParaRPr>
          </a:p>
          <a:p>
            <a:r>
              <a:rPr lang="zh-CN" altLang="en-US" sz="2400" dirty="0" smtClean="0">
                <a:latin typeface="华文新魏" panose="02010800040101010101" charset="-122"/>
                <a:ea typeface="华文新魏" panose="02010800040101010101" charset="-122"/>
                <a:cs typeface="华文新魏" panose="02010800040101010101" charset="-122"/>
              </a:rPr>
              <a:t>（</a:t>
            </a:r>
            <a:r>
              <a:rPr lang="zh-CN" altLang="en-US" sz="2400" dirty="0">
                <a:latin typeface="华文新魏" panose="02010800040101010101" charset="-122"/>
                <a:ea typeface="华文新魏" panose="02010800040101010101" charset="-122"/>
                <a:cs typeface="华文新魏" panose="02010800040101010101" charset="-122"/>
              </a:rPr>
              <a:t>超越权限订立的合同</a:t>
            </a:r>
            <a:r>
              <a:rPr lang="zh-CN" altLang="en-US" sz="2400" dirty="0" smtClean="0">
                <a:latin typeface="华文新魏" panose="02010800040101010101" charset="-122"/>
                <a:ea typeface="华文新魏" panose="02010800040101010101" charset="-122"/>
                <a:cs typeface="华文新魏" panose="02010800040101010101" charset="-122"/>
              </a:rPr>
              <a:t>）</a:t>
            </a:r>
            <a:r>
              <a:rPr lang="en-US" altLang="zh-CN" sz="2400" dirty="0" smtClean="0">
                <a:latin typeface="华文新魏" panose="02010800040101010101" charset="-122"/>
                <a:ea typeface="华文新魏" panose="02010800040101010101" charset="-122"/>
                <a:cs typeface="华文新魏" panose="02010800040101010101" charset="-122"/>
              </a:rPr>
              <a:t>《 </a:t>
            </a:r>
            <a:r>
              <a:rPr lang="zh-CN" altLang="en-US" sz="2400" dirty="0">
                <a:latin typeface="华文新魏" panose="02010800040101010101" charset="-122"/>
                <a:ea typeface="华文新魏" panose="02010800040101010101" charset="-122"/>
                <a:cs typeface="华文新魏" panose="02010800040101010101" charset="-122"/>
              </a:rPr>
              <a:t>民法典</a:t>
            </a:r>
            <a:r>
              <a:rPr lang="en-US" altLang="zh-CN" sz="2400" dirty="0">
                <a:latin typeface="华文新魏" panose="02010800040101010101" charset="-122"/>
                <a:ea typeface="华文新魏" panose="02010800040101010101" charset="-122"/>
                <a:cs typeface="华文新魏" panose="02010800040101010101" charset="-122"/>
              </a:rPr>
              <a:t>》</a:t>
            </a:r>
            <a:r>
              <a:rPr lang="zh-CN" altLang="en-US" sz="2400" dirty="0">
                <a:latin typeface="华文新魏" panose="02010800040101010101" charset="-122"/>
                <a:ea typeface="华文新魏" panose="02010800040101010101" charset="-122"/>
                <a:cs typeface="华文新魏" panose="02010800040101010101" charset="-122"/>
              </a:rPr>
              <a:t>第</a:t>
            </a:r>
            <a:r>
              <a:rPr lang="en-US" altLang="zh-CN" sz="2400" dirty="0">
                <a:latin typeface="华文新魏" panose="02010800040101010101" charset="-122"/>
                <a:ea typeface="华文新魏" panose="02010800040101010101" charset="-122"/>
                <a:cs typeface="华文新魏" panose="02010800040101010101" charset="-122"/>
              </a:rPr>
              <a:t>504 </a:t>
            </a:r>
            <a:r>
              <a:rPr lang="zh-CN" altLang="en-US" sz="2400" dirty="0">
                <a:latin typeface="华文新魏" panose="02010800040101010101" charset="-122"/>
                <a:ea typeface="华文新魏" panose="02010800040101010101" charset="-122"/>
                <a:cs typeface="华文新魏" panose="02010800040101010101" charset="-122"/>
              </a:rPr>
              <a:t>条 法人的法定代表人或者非法人组织的负责人超越权限订立的合同，除相对人知道或者应当知道其超越</a:t>
            </a:r>
            <a:r>
              <a:rPr lang="zh-CN" altLang="en-US" sz="2400" dirty="0" smtClean="0">
                <a:latin typeface="华文新魏" panose="02010800040101010101" charset="-122"/>
                <a:ea typeface="华文新魏" panose="02010800040101010101" charset="-122"/>
                <a:cs typeface="华文新魏" panose="02010800040101010101" charset="-122"/>
              </a:rPr>
              <a:t>权限</a:t>
            </a:r>
            <a:r>
              <a:rPr lang="zh-CN" altLang="en-US" sz="2400" dirty="0">
                <a:latin typeface="华文新魏" panose="02010800040101010101" charset="-122"/>
                <a:ea typeface="华文新魏" panose="02010800040101010101" charset="-122"/>
                <a:cs typeface="华文新魏" panose="02010800040101010101" charset="-122"/>
              </a:rPr>
              <a:t>外，该代表行为有效，订立的合同对法人或者非法人组织发生效力</a:t>
            </a:r>
            <a:r>
              <a:rPr lang="zh-CN" altLang="en-US" sz="2400" dirty="0" smtClean="0">
                <a:latin typeface="华文新魏" panose="02010800040101010101" charset="-122"/>
                <a:ea typeface="华文新魏" panose="02010800040101010101" charset="-122"/>
                <a:cs typeface="华文新魏" panose="02010800040101010101" charset="-122"/>
              </a:rPr>
              <a:t>。</a:t>
            </a:r>
            <a:endParaRPr lang="en-US" altLang="zh-CN" sz="2400" dirty="0" smtClean="0">
              <a:latin typeface="华文新魏" panose="02010800040101010101" charset="-122"/>
              <a:ea typeface="华文新魏" panose="02010800040101010101" charset="-122"/>
              <a:cs typeface="华文新魏" panose="02010800040101010101" charset="-122"/>
            </a:endParaRPr>
          </a:p>
          <a:p>
            <a:pPr marL="0" indent="0">
              <a:buNone/>
            </a:pPr>
            <a:endParaRPr lang="en-US" altLang="zh-CN" sz="2400" dirty="0">
              <a:latin typeface="华文新魏" panose="02010800040101010101" charset="-122"/>
              <a:ea typeface="华文新魏" panose="02010800040101010101" charset="-122"/>
              <a:cs typeface="华文新魏" panose="02010800040101010101" charset="-122"/>
            </a:endParaRPr>
          </a:p>
          <a:p>
            <a:endParaRPr lang="zh-CN" altLang="en-US" sz="2400" dirty="0">
              <a:latin typeface="华文新魏" panose="02010800040101010101" charset="-122"/>
              <a:ea typeface="华文新魏" panose="02010800040101010101" charset="-122"/>
              <a:cs typeface="华文新魏" panose="02010800040101010101" charset="-122"/>
            </a:endParaRPr>
          </a:p>
        </p:txBody>
      </p:sp>
    </p:spTree>
    <p:extLst>
      <p:ext uri="{BB962C8B-B14F-4D97-AF65-F5344CB8AC3E}">
        <p14:creationId xmlns:p14="http://schemas.microsoft.com/office/powerpoint/2010/main" val="30950241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12" y="332657"/>
            <a:ext cx="8229815" cy="5954156"/>
          </a:xfrm>
          <a:solidFill>
            <a:srgbClr val="92D050"/>
          </a:solidFill>
        </p:spPr>
        <p:txBody>
          <a:bodyPr>
            <a:normAutofit/>
          </a:bodyPr>
          <a:lstStyle/>
          <a:p>
            <a:r>
              <a:rPr lang="zh-CN" altLang="en-US" sz="2800" dirty="0">
                <a:latin typeface="华文新魏" panose="02010800040101010101" charset="-122"/>
                <a:ea typeface="华文新魏" panose="02010800040101010101" charset="-122"/>
                <a:cs typeface="华文新魏" panose="02010800040101010101" charset="-122"/>
              </a:rPr>
              <a:t>担保合同无效时担保人赔偿责任</a:t>
            </a:r>
            <a:endParaRPr lang="en-US" altLang="zh-CN" sz="2800" dirty="0">
              <a:latin typeface="华文新魏" panose="02010800040101010101" charset="-122"/>
              <a:ea typeface="华文新魏" panose="02010800040101010101" charset="-122"/>
              <a:cs typeface="华文新魏" panose="02010800040101010101" charset="-122"/>
            </a:endParaRPr>
          </a:p>
          <a:p>
            <a:r>
              <a:rPr lang="zh-CN" altLang="en-US" sz="2600" dirty="0">
                <a:latin typeface="华文新魏" panose="02010800040101010101" charset="-122"/>
                <a:ea typeface="华文新魏" panose="02010800040101010101" charset="-122"/>
                <a:cs typeface="华文新魏" panose="02010800040101010101" charset="-122"/>
              </a:rPr>
              <a:t>第十七条 主合同</a:t>
            </a:r>
            <a:r>
              <a:rPr lang="zh-CN" altLang="en-US" sz="2600" dirty="0" smtClean="0">
                <a:latin typeface="华文新魏" panose="02010800040101010101" charset="-122"/>
                <a:ea typeface="华文新魏" panose="02010800040101010101" charset="-122"/>
                <a:cs typeface="华文新魏" panose="02010800040101010101" charset="-122"/>
              </a:rPr>
              <a:t>有效而</a:t>
            </a:r>
            <a:r>
              <a:rPr lang="zh-CN" altLang="en-US" sz="2600" dirty="0">
                <a:latin typeface="华文新魏" panose="02010800040101010101" charset="-122"/>
                <a:ea typeface="华文新魏" panose="02010800040101010101" charset="-122"/>
                <a:cs typeface="华文新魏" panose="02010800040101010101" charset="-122"/>
              </a:rPr>
              <a:t>第三人提供</a:t>
            </a:r>
            <a:r>
              <a:rPr lang="zh-CN" altLang="en-US" sz="2600" dirty="0" smtClean="0">
                <a:latin typeface="华文新魏" panose="02010800040101010101" charset="-122"/>
                <a:ea typeface="华文新魏" panose="02010800040101010101" charset="-122"/>
                <a:cs typeface="华文新魏" panose="02010800040101010101" charset="-122"/>
              </a:rPr>
              <a:t>的担保</a:t>
            </a:r>
            <a:r>
              <a:rPr lang="zh-CN" altLang="en-US" sz="2600" dirty="0">
                <a:latin typeface="华文新魏" panose="02010800040101010101" charset="-122"/>
                <a:ea typeface="华文新魏" panose="02010800040101010101" charset="-122"/>
                <a:cs typeface="华文新魏" panose="02010800040101010101" charset="-122"/>
              </a:rPr>
              <a:t>合同无效 ，人民法院应当区分不同情形确定担保人</a:t>
            </a:r>
            <a:r>
              <a:rPr lang="zh-CN" altLang="en-US" sz="2600" dirty="0" smtClean="0">
                <a:latin typeface="华文新魏" panose="02010800040101010101" charset="-122"/>
                <a:ea typeface="华文新魏" panose="02010800040101010101" charset="-122"/>
                <a:cs typeface="华文新魏" panose="02010800040101010101" charset="-122"/>
              </a:rPr>
              <a:t>的赔偿责任</a:t>
            </a:r>
            <a:r>
              <a:rPr lang="zh-CN" altLang="en-US" sz="2600" dirty="0">
                <a:latin typeface="华文新魏" panose="02010800040101010101" charset="-122"/>
                <a:ea typeface="华文新魏" panose="02010800040101010101" charset="-122"/>
                <a:cs typeface="华文新魏" panose="02010800040101010101" charset="-122"/>
              </a:rPr>
              <a:t>：</a:t>
            </a:r>
          </a:p>
          <a:p>
            <a:r>
              <a:rPr lang="zh-CN" altLang="en-US" sz="2600" dirty="0">
                <a:latin typeface="华文新魏" panose="02010800040101010101" charset="-122"/>
                <a:ea typeface="华文新魏" panose="02010800040101010101" charset="-122"/>
                <a:cs typeface="华文新魏" panose="02010800040101010101" charset="-122"/>
              </a:rPr>
              <a:t>（一）债权人与</a:t>
            </a:r>
            <a:r>
              <a:rPr lang="zh-CN" altLang="en-US" sz="2600" dirty="0" smtClean="0">
                <a:latin typeface="华文新魏" panose="02010800040101010101" charset="-122"/>
                <a:ea typeface="华文新魏" panose="02010800040101010101" charset="-122"/>
                <a:cs typeface="华文新魏" panose="02010800040101010101" charset="-122"/>
              </a:rPr>
              <a:t>担保人均有过错的</a:t>
            </a:r>
            <a:r>
              <a:rPr lang="zh-CN" altLang="en-US" sz="2600" dirty="0">
                <a:latin typeface="华文新魏" panose="02010800040101010101" charset="-122"/>
                <a:ea typeface="华文新魏" panose="02010800040101010101" charset="-122"/>
                <a:cs typeface="华文新魏" panose="02010800040101010101" charset="-122"/>
              </a:rPr>
              <a:t>，担保人承担的 赔偿 责任不应超过债务人 </a:t>
            </a:r>
            <a:r>
              <a:rPr lang="zh-CN" altLang="en-US" sz="2600" dirty="0" smtClean="0">
                <a:latin typeface="华文新魏" panose="02010800040101010101" charset="-122"/>
                <a:ea typeface="华文新魏" panose="02010800040101010101" charset="-122"/>
                <a:cs typeface="华文新魏" panose="02010800040101010101" charset="-122"/>
              </a:rPr>
              <a:t>不能清 </a:t>
            </a:r>
            <a:r>
              <a:rPr lang="zh-CN" altLang="en-US" sz="2600" dirty="0">
                <a:latin typeface="华文新魏" panose="02010800040101010101" charset="-122"/>
                <a:ea typeface="华文新魏" panose="02010800040101010101" charset="-122"/>
                <a:cs typeface="华文新魏" panose="02010800040101010101" charset="-122"/>
              </a:rPr>
              <a:t>偿</a:t>
            </a:r>
            <a:r>
              <a:rPr lang="zh-CN" altLang="en-US" sz="2600" dirty="0" smtClean="0">
                <a:latin typeface="华文新魏" panose="02010800040101010101" charset="-122"/>
                <a:ea typeface="华文新魏" panose="02010800040101010101" charset="-122"/>
                <a:cs typeface="华文新魏" panose="02010800040101010101" charset="-122"/>
              </a:rPr>
              <a:t>部分的二分之一 </a:t>
            </a:r>
            <a:r>
              <a:rPr lang="zh-CN" altLang="en-US" sz="2600" dirty="0">
                <a:latin typeface="华文新魏" panose="02010800040101010101" charset="-122"/>
                <a:ea typeface="华文新魏" panose="02010800040101010101" charset="-122"/>
                <a:cs typeface="华文新魏" panose="02010800040101010101" charset="-122"/>
              </a:rPr>
              <a:t>；</a:t>
            </a:r>
          </a:p>
          <a:p>
            <a:r>
              <a:rPr lang="zh-CN" altLang="en-US" sz="2600" dirty="0">
                <a:latin typeface="华文新魏" panose="02010800040101010101" charset="-122"/>
                <a:ea typeface="华文新魏" panose="02010800040101010101" charset="-122"/>
                <a:cs typeface="华文新魏" panose="02010800040101010101" charset="-122"/>
              </a:rPr>
              <a:t>（二） </a:t>
            </a:r>
            <a:r>
              <a:rPr lang="zh-CN" altLang="en-US" sz="2600" dirty="0" smtClean="0">
                <a:latin typeface="华文新魏" panose="02010800040101010101" charset="-122"/>
                <a:ea typeface="华文新魏" panose="02010800040101010101" charset="-122"/>
                <a:cs typeface="华文新魏" panose="02010800040101010101" charset="-122"/>
              </a:rPr>
              <a:t>担保人有过错而债权人无过错</a:t>
            </a:r>
            <a:r>
              <a:rPr lang="zh-CN" altLang="en-US" sz="2600" dirty="0">
                <a:latin typeface="华文新魏" panose="02010800040101010101" charset="-122"/>
                <a:ea typeface="华文新魏" panose="02010800040101010101" charset="-122"/>
                <a:cs typeface="华文新魏" panose="02010800040101010101" charset="-122"/>
              </a:rPr>
              <a:t>的，担保人对</a:t>
            </a:r>
            <a:r>
              <a:rPr lang="zh-CN" altLang="en-US" sz="2600" dirty="0" smtClean="0">
                <a:latin typeface="华文新魏" panose="02010800040101010101" charset="-122"/>
                <a:ea typeface="华文新魏" panose="02010800040101010101" charset="-122"/>
                <a:cs typeface="华文新魏" panose="02010800040101010101" charset="-122"/>
              </a:rPr>
              <a:t>债务人不能清偿的部分承担赔偿责任</a:t>
            </a:r>
            <a:r>
              <a:rPr lang="zh-CN" altLang="en-US" sz="2600" dirty="0">
                <a:latin typeface="华文新魏" panose="02010800040101010101" charset="-122"/>
                <a:ea typeface="华文新魏" panose="02010800040101010101" charset="-122"/>
                <a:cs typeface="华文新魏" panose="02010800040101010101" charset="-122"/>
              </a:rPr>
              <a:t>；</a:t>
            </a:r>
          </a:p>
          <a:p>
            <a:r>
              <a:rPr lang="zh-CN" altLang="en-US" sz="2600" dirty="0">
                <a:latin typeface="华文新魏" panose="02010800040101010101" charset="-122"/>
                <a:ea typeface="华文新魏" panose="02010800040101010101" charset="-122"/>
                <a:cs typeface="华文新魏" panose="02010800040101010101" charset="-122"/>
              </a:rPr>
              <a:t>（三</a:t>
            </a:r>
            <a:r>
              <a:rPr lang="zh-CN" altLang="en-US" sz="2600" dirty="0" smtClean="0">
                <a:latin typeface="华文新魏" panose="02010800040101010101" charset="-122"/>
                <a:ea typeface="华文新魏" panose="02010800040101010101" charset="-122"/>
                <a:cs typeface="华文新魏" panose="02010800040101010101" charset="-122"/>
              </a:rPr>
              <a:t>）债权人有过错而担保人无过错</a:t>
            </a:r>
            <a:r>
              <a:rPr lang="zh-CN" altLang="en-US" sz="2600" dirty="0">
                <a:latin typeface="华文新魏" panose="02010800040101010101" charset="-122"/>
                <a:ea typeface="华文新魏" panose="02010800040101010101" charset="-122"/>
                <a:cs typeface="华文新魏" panose="02010800040101010101" charset="-122"/>
              </a:rPr>
              <a:t>的，</a:t>
            </a:r>
            <a:r>
              <a:rPr lang="zh-CN" altLang="en-US" sz="2600" dirty="0" smtClean="0">
                <a:latin typeface="华文新魏" panose="02010800040101010101" charset="-122"/>
                <a:ea typeface="华文新魏" panose="02010800040101010101" charset="-122"/>
                <a:cs typeface="华文新魏" panose="02010800040101010101" charset="-122"/>
              </a:rPr>
              <a:t>担保人不承担赔偿</a:t>
            </a:r>
            <a:r>
              <a:rPr lang="zh-CN" altLang="en-US" sz="2600" dirty="0">
                <a:latin typeface="华文新魏" panose="02010800040101010101" charset="-122"/>
                <a:ea typeface="华文新魏" panose="02010800040101010101" charset="-122"/>
                <a:cs typeface="华文新魏" panose="02010800040101010101" charset="-122"/>
              </a:rPr>
              <a:t>责任。</a:t>
            </a:r>
          </a:p>
          <a:p>
            <a:r>
              <a:rPr lang="zh-CN" altLang="en-US" sz="2600" dirty="0" smtClean="0">
                <a:latin typeface="华文新魏" panose="02010800040101010101" charset="-122"/>
                <a:ea typeface="华文新魏" panose="02010800040101010101" charset="-122"/>
                <a:cs typeface="华文新魏" panose="02010800040101010101" charset="-122"/>
              </a:rPr>
              <a:t>        主</a:t>
            </a:r>
            <a:r>
              <a:rPr lang="zh-CN" altLang="en-US" sz="2600" dirty="0">
                <a:latin typeface="华文新魏" panose="02010800040101010101" charset="-122"/>
                <a:ea typeface="华文新魏" panose="02010800040101010101" charset="-122"/>
                <a:cs typeface="华文新魏" panose="02010800040101010101" charset="-122"/>
              </a:rPr>
              <a:t>合同</a:t>
            </a:r>
            <a:r>
              <a:rPr lang="zh-CN" altLang="en-US" sz="2600" dirty="0" smtClean="0">
                <a:latin typeface="华文新魏" panose="02010800040101010101" charset="-122"/>
                <a:ea typeface="华文新魏" panose="02010800040101010101" charset="-122"/>
                <a:cs typeface="华文新魏" panose="02010800040101010101" charset="-122"/>
              </a:rPr>
              <a:t>无效导致</a:t>
            </a:r>
            <a:r>
              <a:rPr lang="zh-CN" altLang="en-US" sz="2600" dirty="0">
                <a:latin typeface="华文新魏" panose="02010800040101010101" charset="-122"/>
                <a:ea typeface="华文新魏" panose="02010800040101010101" charset="-122"/>
                <a:cs typeface="华文新魏" panose="02010800040101010101" charset="-122"/>
              </a:rPr>
              <a:t>第三人提供</a:t>
            </a:r>
            <a:r>
              <a:rPr lang="zh-CN" altLang="en-US" sz="2600" dirty="0" smtClean="0">
                <a:latin typeface="华文新魏" panose="02010800040101010101" charset="-122"/>
                <a:ea typeface="华文新魏" panose="02010800040101010101" charset="-122"/>
                <a:cs typeface="华文新魏" panose="02010800040101010101" charset="-122"/>
              </a:rPr>
              <a:t>的担保</a:t>
            </a:r>
            <a:r>
              <a:rPr lang="zh-CN" altLang="en-US" sz="2600" dirty="0">
                <a:latin typeface="华文新魏" panose="02010800040101010101" charset="-122"/>
                <a:ea typeface="华文新魏" panose="02010800040101010101" charset="-122"/>
                <a:cs typeface="华文新魏" panose="02010800040101010101" charset="-122"/>
              </a:rPr>
              <a:t>合同</a:t>
            </a:r>
            <a:r>
              <a:rPr lang="zh-CN" altLang="en-US" sz="2600" dirty="0" smtClean="0">
                <a:latin typeface="华文新魏" panose="02010800040101010101" charset="-122"/>
                <a:ea typeface="华文新魏" panose="02010800040101010101" charset="-122"/>
                <a:cs typeface="华文新魏" panose="02010800040101010101" charset="-122"/>
              </a:rPr>
              <a:t>无效， 担保人无过错</a:t>
            </a:r>
            <a:r>
              <a:rPr lang="zh-CN" altLang="en-US" sz="2600" dirty="0">
                <a:latin typeface="华文新魏" panose="02010800040101010101" charset="-122"/>
                <a:ea typeface="华文新魏" panose="02010800040101010101" charset="-122"/>
                <a:cs typeface="华文新魏" panose="02010800040101010101" charset="-122"/>
              </a:rPr>
              <a:t>的</a:t>
            </a:r>
            <a:r>
              <a:rPr lang="zh-CN" altLang="en-US" sz="2600" dirty="0" smtClean="0">
                <a:latin typeface="华文新魏" panose="02010800040101010101" charset="-122"/>
                <a:ea typeface="华文新魏" panose="02010800040101010101" charset="-122"/>
                <a:cs typeface="华文新魏" panose="02010800040101010101" charset="-122"/>
              </a:rPr>
              <a:t>，不承担赔偿</a:t>
            </a:r>
            <a:r>
              <a:rPr lang="zh-CN" altLang="en-US" sz="2600" dirty="0">
                <a:latin typeface="华文新魏" panose="02010800040101010101" charset="-122"/>
                <a:ea typeface="华文新魏" panose="02010800040101010101" charset="-122"/>
                <a:cs typeface="华文新魏" panose="02010800040101010101" charset="-122"/>
              </a:rPr>
              <a:t>责任</a:t>
            </a:r>
            <a:r>
              <a:rPr lang="zh-CN" altLang="en-US" sz="2600" dirty="0" smtClean="0">
                <a:latin typeface="华文新魏" panose="02010800040101010101" charset="-122"/>
                <a:ea typeface="华文新魏" panose="02010800040101010101" charset="-122"/>
                <a:cs typeface="华文新魏" panose="02010800040101010101" charset="-122"/>
              </a:rPr>
              <a:t>；担保人有过错</a:t>
            </a:r>
            <a:r>
              <a:rPr lang="zh-CN" altLang="en-US" sz="2600" dirty="0">
                <a:latin typeface="华文新魏" panose="02010800040101010101" charset="-122"/>
                <a:ea typeface="华文新魏" panose="02010800040101010101" charset="-122"/>
                <a:cs typeface="华文新魏" panose="02010800040101010101" charset="-122"/>
              </a:rPr>
              <a:t>的，其承担的赔偿责任不应</a:t>
            </a:r>
            <a:r>
              <a:rPr lang="zh-CN" altLang="en-US" sz="2600" dirty="0" smtClean="0">
                <a:latin typeface="华文新魏" panose="02010800040101010101" charset="-122"/>
                <a:ea typeface="华文新魏" panose="02010800040101010101" charset="-122"/>
                <a:cs typeface="华文新魏" panose="02010800040101010101" charset="-122"/>
              </a:rPr>
              <a:t>超过债务人不能清偿部分的三分之一 。</a:t>
            </a:r>
            <a:endParaRPr lang="en-US" altLang="zh-CN" sz="2600" dirty="0">
              <a:latin typeface="华文新魏" panose="02010800040101010101" charset="-122"/>
              <a:ea typeface="华文新魏" panose="02010800040101010101" charset="-122"/>
              <a:cs typeface="华文新魏" panose="02010800040101010101" charset="-122"/>
            </a:endParaRPr>
          </a:p>
          <a:p>
            <a:endParaRPr lang="zh-CN" altLang="en-US" dirty="0"/>
          </a:p>
        </p:txBody>
      </p:sp>
    </p:spTree>
    <p:extLst>
      <p:ext uri="{BB962C8B-B14F-4D97-AF65-F5344CB8AC3E}">
        <p14:creationId xmlns:p14="http://schemas.microsoft.com/office/powerpoint/2010/main" val="149870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3" name="内容占位符 2"/>
          <p:cNvSpPr>
            <a:spLocks noGrp="1"/>
          </p:cNvSpPr>
          <p:nvPr>
            <p:ph idx="1"/>
          </p:nvPr>
        </p:nvSpPr>
        <p:spPr>
          <a:xfrm>
            <a:off x="457212" y="332657"/>
            <a:ext cx="8229815" cy="5954156"/>
          </a:xfrm>
        </p:spPr>
        <p:txBody>
          <a:bodyPr>
            <a:normAutofit/>
          </a:bodyPr>
          <a:lstStyle/>
          <a:p>
            <a:r>
              <a:rPr lang="zh-CN" altLang="en-US" sz="2400" dirty="0" smtClean="0">
                <a:solidFill>
                  <a:srgbClr val="7030A0"/>
                </a:solidFill>
                <a:latin typeface="华文新魏" panose="02010800040101010101" charset="-122"/>
                <a:ea typeface="华文新魏" panose="02010800040101010101" charset="-122"/>
                <a:cs typeface="华文新魏" panose="02010800040101010101" charset="-122"/>
              </a:rPr>
              <a:t>注意：</a:t>
            </a:r>
            <a:endParaRPr lang="en-US" altLang="zh-CN" sz="2400" dirty="0" smtClean="0">
              <a:solidFill>
                <a:srgbClr val="7030A0"/>
              </a:solidFill>
              <a:latin typeface="华文新魏" panose="02010800040101010101" charset="-122"/>
              <a:ea typeface="华文新魏" panose="02010800040101010101" charset="-122"/>
              <a:cs typeface="华文新魏" panose="02010800040101010101" charset="-122"/>
            </a:endParaRPr>
          </a:p>
          <a:p>
            <a:r>
              <a:rPr lang="zh-CN" altLang="en-US" sz="2400" dirty="0" smtClean="0">
                <a:latin typeface="华文新魏" panose="02010800040101010101" charset="-122"/>
                <a:ea typeface="华文新魏" panose="02010800040101010101" charset="-122"/>
                <a:cs typeface="华文新魏" panose="02010800040101010101" charset="-122"/>
              </a:rPr>
              <a:t>担保</a:t>
            </a:r>
            <a:r>
              <a:rPr lang="zh-CN" altLang="en-US" sz="2400" dirty="0">
                <a:latin typeface="华文新魏" panose="02010800040101010101" charset="-122"/>
                <a:ea typeface="华文新魏" panose="02010800040101010101" charset="-122"/>
                <a:cs typeface="华文新魏" panose="02010800040101010101" charset="-122"/>
              </a:rPr>
              <a:t>合同有效，担保人承担担保责任</a:t>
            </a:r>
            <a:r>
              <a:rPr lang="zh-CN" altLang="en-US" sz="2400" dirty="0" smtClean="0">
                <a:latin typeface="华文新魏" panose="02010800040101010101" charset="-122"/>
                <a:ea typeface="华文新魏" panose="02010800040101010101" charset="-122"/>
                <a:cs typeface="华文新魏" panose="02010800040101010101" charset="-122"/>
              </a:rPr>
              <a:t>；</a:t>
            </a:r>
            <a:endParaRPr lang="en-US" altLang="zh-CN" sz="2400" dirty="0" smtClean="0">
              <a:latin typeface="华文新魏" panose="02010800040101010101" charset="-122"/>
              <a:ea typeface="华文新魏" panose="02010800040101010101" charset="-122"/>
              <a:cs typeface="华文新魏" panose="02010800040101010101" charset="-122"/>
            </a:endParaRPr>
          </a:p>
          <a:p>
            <a:r>
              <a:rPr lang="zh-CN" altLang="en-US" sz="2400" dirty="0" smtClean="0">
                <a:latin typeface="华文新魏" panose="02010800040101010101" charset="-122"/>
                <a:ea typeface="华文新魏" panose="02010800040101010101" charset="-122"/>
                <a:cs typeface="华文新魏" panose="02010800040101010101" charset="-122"/>
              </a:rPr>
              <a:t>如果担保</a:t>
            </a:r>
            <a:r>
              <a:rPr lang="zh-CN" altLang="en-US" sz="2400" dirty="0">
                <a:latin typeface="华文新魏" panose="02010800040101010101" charset="-122"/>
                <a:ea typeface="华文新魏" panose="02010800040101010101" charset="-122"/>
                <a:cs typeface="华文新魏" panose="02010800040101010101" charset="-122"/>
              </a:rPr>
              <a:t>合同无效，则根据担保人有无过错来确定其是否承担赔偿</a:t>
            </a:r>
            <a:r>
              <a:rPr lang="zh-CN" altLang="en-US" sz="2400" dirty="0" smtClean="0">
                <a:latin typeface="华文新魏" panose="02010800040101010101" charset="-122"/>
                <a:ea typeface="华文新魏" panose="02010800040101010101" charset="-122"/>
                <a:cs typeface="华文新魏" panose="02010800040101010101" charset="-122"/>
              </a:rPr>
              <a:t>责任。这</a:t>
            </a:r>
            <a:r>
              <a:rPr lang="zh-CN" altLang="en-US" sz="2400" dirty="0">
                <a:latin typeface="华文新魏" panose="02010800040101010101" charset="-122"/>
                <a:ea typeface="华文新魏" panose="02010800040101010101" charset="-122"/>
                <a:cs typeface="华文新魏" panose="02010800040101010101" charset="-122"/>
              </a:rPr>
              <a:t>属于缔约过失损害赔偿责任</a:t>
            </a:r>
            <a:r>
              <a:rPr lang="zh-CN" altLang="en-US" sz="2400" dirty="0" smtClean="0">
                <a:latin typeface="华文新魏" panose="02010800040101010101" charset="-122"/>
                <a:ea typeface="华文新魏" panose="02010800040101010101" charset="-122"/>
                <a:cs typeface="华文新魏" panose="02010800040101010101" charset="-122"/>
              </a:rPr>
              <a:t>，其归</a:t>
            </a:r>
            <a:r>
              <a:rPr lang="zh-CN" altLang="en-US" sz="2400" dirty="0">
                <a:latin typeface="华文新魏" panose="02010800040101010101" charset="-122"/>
                <a:ea typeface="华文新魏" panose="02010800040101010101" charset="-122"/>
                <a:cs typeface="华文新魏" panose="02010800040101010101" charset="-122"/>
              </a:rPr>
              <a:t>责原则是过错责任原则</a:t>
            </a:r>
            <a:r>
              <a:rPr lang="zh-CN" altLang="en-US" sz="2400" dirty="0" smtClean="0">
                <a:latin typeface="华文新魏" panose="02010800040101010101" charset="-122"/>
                <a:ea typeface="华文新魏" panose="02010800040101010101" charset="-122"/>
                <a:cs typeface="华文新魏" panose="02010800040101010101" charset="-122"/>
              </a:rPr>
              <a:t>。</a:t>
            </a:r>
            <a:endParaRPr lang="en-US" altLang="zh-CN" sz="2400" dirty="0" smtClean="0">
              <a:latin typeface="华文新魏" panose="02010800040101010101" charset="-122"/>
              <a:ea typeface="华文新魏" panose="02010800040101010101" charset="-122"/>
              <a:cs typeface="华文新魏" panose="02010800040101010101" charset="-122"/>
            </a:endParaRPr>
          </a:p>
          <a:p>
            <a:endParaRPr lang="en-US" altLang="zh-CN" sz="2400" dirty="0" smtClean="0">
              <a:latin typeface="华文新魏" panose="02010800040101010101" charset="-122"/>
              <a:ea typeface="华文新魏" panose="02010800040101010101" charset="-122"/>
              <a:cs typeface="华文新魏" panose="02010800040101010101" charset="-122"/>
            </a:endParaRPr>
          </a:p>
          <a:p>
            <a:r>
              <a:rPr lang="zh-CN" altLang="en-US" sz="2400" dirty="0" smtClean="0">
                <a:solidFill>
                  <a:srgbClr val="7030A0"/>
                </a:solidFill>
                <a:latin typeface="华文新魏" panose="02010800040101010101" charset="-122"/>
                <a:ea typeface="华文新魏" panose="02010800040101010101" charset="-122"/>
                <a:cs typeface="华文新魏" panose="02010800040101010101" charset="-122"/>
              </a:rPr>
              <a:t>误区：</a:t>
            </a:r>
            <a:r>
              <a:rPr lang="zh-CN" altLang="en-US" sz="2400" dirty="0" smtClean="0">
                <a:latin typeface="华文新魏" panose="02010800040101010101" charset="-122"/>
                <a:ea typeface="华文新魏" panose="02010800040101010101" charset="-122"/>
                <a:cs typeface="华文新魏" panose="02010800040101010101" charset="-122"/>
              </a:rPr>
              <a:t>担保合同无效不承担责任。</a:t>
            </a:r>
            <a:endParaRPr lang="en-US" altLang="zh-CN" sz="2400" dirty="0" smtClean="0">
              <a:latin typeface="华文新魏" panose="02010800040101010101" charset="-122"/>
              <a:ea typeface="华文新魏" panose="02010800040101010101" charset="-122"/>
              <a:cs typeface="华文新魏" panose="02010800040101010101" charset="-122"/>
            </a:endParaRPr>
          </a:p>
          <a:p>
            <a:endParaRPr lang="en-US" altLang="zh-CN" sz="2400" dirty="0" smtClean="0">
              <a:latin typeface="华文新魏" panose="02010800040101010101" charset="-122"/>
              <a:ea typeface="华文新魏" panose="02010800040101010101" charset="-122"/>
              <a:cs typeface="华文新魏" panose="02010800040101010101" charset="-122"/>
            </a:endParaRPr>
          </a:p>
          <a:p>
            <a:endParaRPr lang="zh-CN" altLang="en-US" sz="2400" dirty="0">
              <a:latin typeface="华文新魏" panose="02010800040101010101" charset="-122"/>
              <a:ea typeface="华文新魏" panose="02010800040101010101" charset="-122"/>
              <a:cs typeface="华文新魏" panose="02010800040101010101" charset="-122"/>
            </a:endParaRPr>
          </a:p>
        </p:txBody>
      </p:sp>
    </p:spTree>
    <p:extLst>
      <p:ext uri="{BB962C8B-B14F-4D97-AF65-F5344CB8AC3E}">
        <p14:creationId xmlns:p14="http://schemas.microsoft.com/office/powerpoint/2010/main" val="28481981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3" name="内容占位符 2"/>
          <p:cNvSpPr>
            <a:spLocks noGrp="1"/>
          </p:cNvSpPr>
          <p:nvPr>
            <p:ph idx="1"/>
          </p:nvPr>
        </p:nvSpPr>
        <p:spPr>
          <a:xfrm>
            <a:off x="457212" y="332657"/>
            <a:ext cx="8229815" cy="5954156"/>
          </a:xfrm>
        </p:spPr>
        <p:txBody>
          <a:bodyPr>
            <a:normAutofit/>
          </a:bodyPr>
          <a:lstStyle/>
          <a:p>
            <a:r>
              <a:rPr lang="zh-CN" altLang="en-US" sz="2800" dirty="0">
                <a:latin typeface="华文新魏" panose="02010800040101010101" charset="-122"/>
                <a:ea typeface="华文新魏" panose="02010800040101010101" charset="-122"/>
                <a:cs typeface="华文新魏" panose="02010800040101010101" charset="-122"/>
              </a:rPr>
              <a:t>无须决议即可对外提供</a:t>
            </a:r>
            <a:r>
              <a:rPr lang="zh-CN" altLang="en-US" sz="2800" dirty="0" smtClean="0">
                <a:latin typeface="华文新魏" panose="02010800040101010101" charset="-122"/>
                <a:ea typeface="华文新魏" panose="02010800040101010101" charset="-122"/>
                <a:cs typeface="华文新魏" panose="02010800040101010101" charset="-122"/>
              </a:rPr>
              <a:t>担保</a:t>
            </a:r>
            <a:endParaRPr lang="en-US" altLang="zh-CN" sz="2800" dirty="0" smtClean="0">
              <a:latin typeface="华文新魏" panose="02010800040101010101" charset="-122"/>
              <a:ea typeface="华文新魏" panose="02010800040101010101" charset="-122"/>
              <a:cs typeface="华文新魏" panose="02010800040101010101" charset="-122"/>
            </a:endParaRPr>
          </a:p>
          <a:p>
            <a:r>
              <a:rPr lang="zh-CN" altLang="en-US" sz="2400" dirty="0" smtClean="0">
                <a:latin typeface="华文新魏" panose="02010800040101010101" charset="-122"/>
                <a:ea typeface="华文新魏" panose="02010800040101010101" charset="-122"/>
                <a:cs typeface="华文新魏" panose="02010800040101010101" charset="-122"/>
              </a:rPr>
              <a:t>第八</a:t>
            </a:r>
            <a:r>
              <a:rPr lang="zh-CN" altLang="en-US" sz="2400" dirty="0">
                <a:latin typeface="华文新魏" panose="02010800040101010101" charset="-122"/>
                <a:ea typeface="华文新魏" panose="02010800040101010101" charset="-122"/>
                <a:cs typeface="华文新魏" panose="02010800040101010101" charset="-122"/>
              </a:rPr>
              <a:t>条 有下列情形之一，公司以</a:t>
            </a:r>
            <a:r>
              <a:rPr lang="zh-CN" altLang="en-US" sz="2400" dirty="0" smtClean="0">
                <a:latin typeface="华文新魏" panose="02010800040101010101" charset="-122"/>
                <a:ea typeface="华文新魏" panose="02010800040101010101" charset="-122"/>
                <a:cs typeface="华文新魏" panose="02010800040101010101" charset="-122"/>
              </a:rPr>
              <a:t>其未</a:t>
            </a:r>
            <a:r>
              <a:rPr lang="zh-CN" altLang="en-US" sz="2400" dirty="0">
                <a:latin typeface="华文新魏" panose="02010800040101010101" charset="-122"/>
                <a:ea typeface="华文新魏" panose="02010800040101010101" charset="-122"/>
                <a:cs typeface="华文新魏" panose="02010800040101010101" charset="-122"/>
              </a:rPr>
              <a:t>依照 公司法关于公司对外担保</a:t>
            </a:r>
            <a:r>
              <a:rPr lang="zh-CN" altLang="en-US" sz="2400" dirty="0" smtClean="0">
                <a:latin typeface="华文新魏" panose="02010800040101010101" charset="-122"/>
                <a:ea typeface="华文新魏" panose="02010800040101010101" charset="-122"/>
                <a:cs typeface="华文新魏" panose="02010800040101010101" charset="-122"/>
              </a:rPr>
              <a:t>的规定作出决议为由主张不承担担保责任</a:t>
            </a:r>
            <a:r>
              <a:rPr lang="zh-CN" altLang="en-US" sz="2400" dirty="0">
                <a:latin typeface="华文新魏" panose="02010800040101010101" charset="-122"/>
                <a:ea typeface="华文新魏" panose="02010800040101010101" charset="-122"/>
                <a:cs typeface="华文新魏" panose="02010800040101010101" charset="-122"/>
              </a:rPr>
              <a:t>的，</a:t>
            </a:r>
            <a:r>
              <a:rPr lang="zh-CN" altLang="en-US" sz="2400" dirty="0" smtClean="0">
                <a:latin typeface="华文新魏" panose="02010800040101010101" charset="-122"/>
                <a:ea typeface="华文新魏" panose="02010800040101010101" charset="-122"/>
                <a:cs typeface="华文新魏" panose="02010800040101010101" charset="-122"/>
              </a:rPr>
              <a:t>人民法院不予支持 </a:t>
            </a:r>
            <a:r>
              <a:rPr lang="zh-CN" altLang="en-US" sz="2400" dirty="0">
                <a:latin typeface="华文新魏" panose="02010800040101010101" charset="-122"/>
                <a:ea typeface="华文新魏" panose="02010800040101010101" charset="-122"/>
                <a:cs typeface="华文新魏" panose="02010800040101010101" charset="-122"/>
              </a:rPr>
              <a:t>：</a:t>
            </a:r>
          </a:p>
          <a:p>
            <a:r>
              <a:rPr lang="zh-CN" altLang="en-US" sz="2400" dirty="0">
                <a:latin typeface="华文新魏" panose="02010800040101010101" charset="-122"/>
                <a:ea typeface="华文新魏" panose="02010800040101010101" charset="-122"/>
                <a:cs typeface="华文新魏" panose="02010800040101010101" charset="-122"/>
              </a:rPr>
              <a:t>（一）金融机构开</a:t>
            </a:r>
            <a:r>
              <a:rPr lang="zh-CN" altLang="en-US" sz="2400" dirty="0" smtClean="0">
                <a:latin typeface="华文新魏" panose="02010800040101010101" charset="-122"/>
                <a:ea typeface="华文新魏" panose="02010800040101010101" charset="-122"/>
                <a:cs typeface="华文新魏" panose="02010800040101010101" charset="-122"/>
              </a:rPr>
              <a:t>立保函或者担保公司提供担保 </a:t>
            </a:r>
            <a:r>
              <a:rPr lang="zh-CN" altLang="en-US" sz="2400" dirty="0">
                <a:latin typeface="华文新魏" panose="02010800040101010101" charset="-122"/>
                <a:ea typeface="华文新魏" panose="02010800040101010101" charset="-122"/>
                <a:cs typeface="华文新魏" panose="02010800040101010101" charset="-122"/>
              </a:rPr>
              <a:t>；</a:t>
            </a:r>
          </a:p>
          <a:p>
            <a:r>
              <a:rPr lang="zh-CN" altLang="en-US" sz="2400" dirty="0">
                <a:latin typeface="华文新魏" panose="02010800040101010101" charset="-122"/>
                <a:ea typeface="华文新魏" panose="02010800040101010101" charset="-122"/>
                <a:cs typeface="华文新魏" panose="02010800040101010101" charset="-122"/>
              </a:rPr>
              <a:t>（二）公司为</a:t>
            </a:r>
            <a:r>
              <a:rPr lang="zh-CN" altLang="en-US" sz="2400" dirty="0" smtClean="0">
                <a:latin typeface="华文新魏" panose="02010800040101010101" charset="-122"/>
                <a:ea typeface="华文新魏" panose="02010800040101010101" charset="-122"/>
                <a:cs typeface="华文新魏" panose="02010800040101010101" charset="-122"/>
              </a:rPr>
              <a:t>其全</a:t>
            </a:r>
            <a:r>
              <a:rPr lang="zh-CN" altLang="en-US" sz="2400" dirty="0">
                <a:latin typeface="华文新魏" panose="02010800040101010101" charset="-122"/>
                <a:ea typeface="华文新魏" panose="02010800040101010101" charset="-122"/>
                <a:cs typeface="华文新魏" panose="02010800040101010101" charset="-122"/>
              </a:rPr>
              <a:t>资</a:t>
            </a:r>
            <a:r>
              <a:rPr lang="zh-CN" altLang="en-US" sz="2400" dirty="0" smtClean="0">
                <a:latin typeface="华文新魏" panose="02010800040101010101" charset="-122"/>
                <a:ea typeface="华文新魏" panose="02010800040101010101" charset="-122"/>
                <a:cs typeface="华文新魏" panose="02010800040101010101" charset="-122"/>
              </a:rPr>
              <a:t>子公司开展</a:t>
            </a:r>
            <a:r>
              <a:rPr lang="zh-CN" altLang="en-US" sz="2400" dirty="0">
                <a:latin typeface="华文新魏" panose="02010800040101010101" charset="-122"/>
                <a:ea typeface="华文新魏" panose="02010800040101010101" charset="-122"/>
                <a:cs typeface="华文新魏" panose="02010800040101010101" charset="-122"/>
              </a:rPr>
              <a:t>经营活动</a:t>
            </a:r>
            <a:r>
              <a:rPr lang="zh-CN" altLang="en-US" sz="2400" dirty="0" smtClean="0">
                <a:latin typeface="华文新魏" panose="02010800040101010101" charset="-122"/>
                <a:ea typeface="华文新魏" panose="02010800040101010101" charset="-122"/>
                <a:cs typeface="华文新魏" panose="02010800040101010101" charset="-122"/>
              </a:rPr>
              <a:t>提供担保 </a:t>
            </a:r>
            <a:r>
              <a:rPr lang="zh-CN" altLang="en-US" sz="2400" dirty="0">
                <a:latin typeface="华文新魏" panose="02010800040101010101" charset="-122"/>
                <a:ea typeface="华文新魏" panose="02010800040101010101" charset="-122"/>
                <a:cs typeface="华文新魏" panose="02010800040101010101" charset="-122"/>
              </a:rPr>
              <a:t>；</a:t>
            </a:r>
          </a:p>
          <a:p>
            <a:r>
              <a:rPr lang="zh-CN" altLang="en-US" sz="2400" dirty="0">
                <a:latin typeface="华文新魏" panose="02010800040101010101" charset="-122"/>
                <a:ea typeface="华文新魏" panose="02010800040101010101" charset="-122"/>
                <a:cs typeface="华文新魏" panose="02010800040101010101" charset="-122"/>
              </a:rPr>
              <a:t>（三）担保合同系</a:t>
            </a:r>
            <a:r>
              <a:rPr lang="zh-CN" altLang="en-US" sz="2400" dirty="0" smtClean="0">
                <a:latin typeface="华文新魏" panose="02010800040101010101" charset="-122"/>
                <a:ea typeface="华文新魏" panose="02010800040101010101" charset="-122"/>
                <a:cs typeface="华文新魏" panose="02010800040101010101" charset="-122"/>
              </a:rPr>
              <a:t>由单独或者共同持有公司三分之二以上 </a:t>
            </a:r>
            <a:r>
              <a:rPr lang="zh-CN" altLang="en-US" sz="2400" dirty="0">
                <a:latin typeface="华文新魏" panose="02010800040101010101" charset="-122"/>
                <a:ea typeface="华文新魏" panose="02010800040101010101" charset="-122"/>
                <a:cs typeface="华文新魏" panose="02010800040101010101" charset="-122"/>
              </a:rPr>
              <a:t>对担保事项</a:t>
            </a:r>
            <a:r>
              <a:rPr lang="zh-CN" altLang="en-US" sz="2400" dirty="0" smtClean="0">
                <a:latin typeface="华文新魏" panose="02010800040101010101" charset="-122"/>
                <a:ea typeface="华文新魏" panose="02010800040101010101" charset="-122"/>
                <a:cs typeface="华文新魏" panose="02010800040101010101" charset="-122"/>
              </a:rPr>
              <a:t>有表决权的股东签字同意</a:t>
            </a:r>
            <a:r>
              <a:rPr lang="zh-CN" altLang="en-US" sz="2400" dirty="0">
                <a:latin typeface="华文新魏" panose="02010800040101010101" charset="-122"/>
                <a:ea typeface="华文新魏" panose="02010800040101010101" charset="-122"/>
                <a:cs typeface="华文新魏" panose="02010800040101010101" charset="-122"/>
              </a:rPr>
              <a:t>。</a:t>
            </a:r>
          </a:p>
          <a:p>
            <a:r>
              <a:rPr lang="zh-CN" altLang="en-US" sz="2400" dirty="0" smtClean="0">
                <a:latin typeface="华文新魏" panose="02010800040101010101" charset="-122"/>
                <a:ea typeface="华文新魏" panose="02010800040101010101" charset="-122"/>
                <a:cs typeface="华文新魏" panose="02010800040101010101" charset="-122"/>
              </a:rPr>
              <a:t>        上市公司对外</a:t>
            </a:r>
            <a:r>
              <a:rPr lang="zh-CN" altLang="en-US" sz="2400" dirty="0">
                <a:latin typeface="华文新魏" panose="02010800040101010101" charset="-122"/>
                <a:ea typeface="华文新魏" panose="02010800040101010101" charset="-122"/>
                <a:cs typeface="华文新魏" panose="02010800040101010101" charset="-122"/>
              </a:rPr>
              <a:t>提供担保</a:t>
            </a:r>
            <a:r>
              <a:rPr lang="zh-CN" altLang="en-US" sz="2400" dirty="0" smtClean="0">
                <a:latin typeface="华文新魏" panose="02010800040101010101" charset="-122"/>
                <a:ea typeface="华文新魏" panose="02010800040101010101" charset="-122"/>
                <a:cs typeface="华文新魏" panose="02010800040101010101" charset="-122"/>
              </a:rPr>
              <a:t>，不适用前</a:t>
            </a:r>
            <a:r>
              <a:rPr lang="zh-CN" altLang="en-US" sz="2400" dirty="0">
                <a:latin typeface="华文新魏" panose="02010800040101010101" charset="-122"/>
                <a:ea typeface="华文新魏" panose="02010800040101010101" charset="-122"/>
                <a:cs typeface="华文新魏" panose="02010800040101010101" charset="-122"/>
              </a:rPr>
              <a:t>款第二项、第三项的规定</a:t>
            </a:r>
            <a:r>
              <a:rPr lang="zh-CN" altLang="en-US" sz="2400" dirty="0" smtClean="0">
                <a:latin typeface="华文新魏" panose="02010800040101010101" charset="-122"/>
                <a:ea typeface="华文新魏" panose="02010800040101010101" charset="-122"/>
                <a:cs typeface="华文新魏" panose="02010800040101010101" charset="-122"/>
              </a:rPr>
              <a:t>。</a:t>
            </a:r>
            <a:endParaRPr lang="en-US" altLang="zh-CN" sz="2400" dirty="0" smtClean="0">
              <a:latin typeface="华文新魏" panose="02010800040101010101" charset="-122"/>
              <a:ea typeface="华文新魏" panose="02010800040101010101" charset="-122"/>
              <a:cs typeface="华文新魏" panose="02010800040101010101" charset="-122"/>
            </a:endParaRPr>
          </a:p>
          <a:p>
            <a:endParaRPr lang="en-US" altLang="zh-CN" sz="2400" dirty="0">
              <a:latin typeface="华文新魏" panose="02010800040101010101" charset="-122"/>
              <a:ea typeface="华文新魏" panose="02010800040101010101" charset="-122"/>
              <a:cs typeface="华文新魏" panose="02010800040101010101" charset="-122"/>
            </a:endParaRPr>
          </a:p>
          <a:p>
            <a:r>
              <a:rPr lang="zh-CN" altLang="en-US" sz="2400" dirty="0" smtClean="0">
                <a:latin typeface="华文新魏" panose="02010800040101010101" charset="-122"/>
                <a:ea typeface="华文新魏" panose="02010800040101010101" charset="-122"/>
                <a:cs typeface="华文新魏" panose="02010800040101010101" charset="-122"/>
              </a:rPr>
              <a:t>不管相对</a:t>
            </a:r>
            <a:r>
              <a:rPr lang="zh-CN" altLang="en-US" sz="2400" dirty="0">
                <a:latin typeface="华文新魏" panose="02010800040101010101" charset="-122"/>
                <a:ea typeface="华文新魏" panose="02010800040101010101" charset="-122"/>
                <a:cs typeface="华文新魏" panose="02010800040101010101" charset="-122"/>
              </a:rPr>
              <a:t>人是善意还是非善意</a:t>
            </a:r>
          </a:p>
        </p:txBody>
      </p:sp>
    </p:spTree>
    <p:extLst>
      <p:ext uri="{BB962C8B-B14F-4D97-AF65-F5344CB8AC3E}">
        <p14:creationId xmlns:p14="http://schemas.microsoft.com/office/powerpoint/2010/main" val="161821911"/>
      </p:ext>
    </p:extLst>
  </p:cSld>
  <p:clrMapOvr>
    <a:overrideClrMapping bg1="lt1" tx1="dk1" bg2="lt2" tx2="dk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3" name="内容占位符 2"/>
          <p:cNvSpPr>
            <a:spLocks noGrp="1"/>
          </p:cNvSpPr>
          <p:nvPr>
            <p:ph idx="1"/>
          </p:nvPr>
        </p:nvSpPr>
        <p:spPr>
          <a:xfrm>
            <a:off x="457212" y="332657"/>
            <a:ext cx="8229815" cy="5954156"/>
          </a:xfrm>
        </p:spPr>
        <p:txBody>
          <a:bodyPr>
            <a:normAutofit fontScale="92500" lnSpcReduction="10000"/>
          </a:bodyPr>
          <a:lstStyle/>
          <a:p>
            <a:r>
              <a:rPr lang="zh-CN" altLang="en-US" sz="2800" dirty="0">
                <a:latin typeface="华文新魏" panose="02010800040101010101" charset="-122"/>
                <a:ea typeface="华文新魏" panose="02010800040101010101" charset="-122"/>
                <a:cs typeface="华文新魏" panose="02010800040101010101" charset="-122"/>
              </a:rPr>
              <a:t>上市公司提供</a:t>
            </a:r>
            <a:r>
              <a:rPr lang="zh-CN" altLang="en-US" sz="2800" dirty="0" smtClean="0">
                <a:latin typeface="华文新魏" panose="02010800040101010101" charset="-122"/>
                <a:ea typeface="华文新魏" panose="02010800040101010101" charset="-122"/>
                <a:cs typeface="华文新魏" panose="02010800040101010101" charset="-122"/>
              </a:rPr>
              <a:t>担保</a:t>
            </a:r>
            <a:endParaRPr lang="en-US" altLang="zh-CN" sz="2800" dirty="0" smtClean="0">
              <a:latin typeface="华文新魏" panose="02010800040101010101" charset="-122"/>
              <a:ea typeface="华文新魏" panose="02010800040101010101" charset="-122"/>
              <a:cs typeface="华文新魏" panose="02010800040101010101" charset="-122"/>
            </a:endParaRPr>
          </a:p>
          <a:p>
            <a:r>
              <a:rPr lang="zh-CN" altLang="en-US" sz="2400" dirty="0" smtClean="0">
                <a:latin typeface="华文新魏" panose="02010800040101010101" charset="-122"/>
                <a:ea typeface="华文新魏" panose="02010800040101010101" charset="-122"/>
                <a:cs typeface="华文新魏" panose="02010800040101010101" charset="-122"/>
              </a:rPr>
              <a:t>第九</a:t>
            </a:r>
            <a:r>
              <a:rPr lang="zh-CN" altLang="en-US" sz="2400" dirty="0">
                <a:latin typeface="华文新魏" panose="02010800040101010101" charset="-122"/>
                <a:ea typeface="华文新魏" panose="02010800040101010101" charset="-122"/>
                <a:cs typeface="华文新魏" panose="02010800040101010101" charset="-122"/>
              </a:rPr>
              <a:t>条 相对人 </a:t>
            </a:r>
            <a:r>
              <a:rPr lang="zh-CN" altLang="en-US" sz="2400" dirty="0">
                <a:solidFill>
                  <a:srgbClr val="7030A0"/>
                </a:solidFill>
                <a:latin typeface="华文新魏" panose="02010800040101010101" charset="-122"/>
                <a:ea typeface="华文新魏" panose="02010800040101010101" charset="-122"/>
                <a:cs typeface="华文新魏" panose="02010800040101010101" charset="-122"/>
              </a:rPr>
              <a:t>根据 </a:t>
            </a:r>
            <a:r>
              <a:rPr lang="zh-CN" altLang="en-US" sz="2400" dirty="0">
                <a:latin typeface="华文新魏" panose="02010800040101010101" charset="-122"/>
                <a:ea typeface="华文新魏" panose="02010800040101010101" charset="-122"/>
                <a:cs typeface="华文新魏" panose="02010800040101010101" charset="-122"/>
              </a:rPr>
              <a:t>上市</a:t>
            </a:r>
            <a:r>
              <a:rPr lang="zh-CN" altLang="en-US" sz="2400" dirty="0" smtClean="0">
                <a:latin typeface="华文新魏" panose="02010800040101010101" charset="-122"/>
                <a:ea typeface="华文新魏" panose="02010800040101010101" charset="-122"/>
                <a:cs typeface="华文新魏" panose="02010800040101010101" charset="-122"/>
              </a:rPr>
              <a:t>公司公开披露 </a:t>
            </a:r>
            <a:r>
              <a:rPr lang="zh-CN" altLang="en-US" sz="2400" dirty="0">
                <a:latin typeface="华文新魏" panose="02010800040101010101" charset="-122"/>
                <a:ea typeface="华文新魏" panose="02010800040101010101" charset="-122"/>
                <a:cs typeface="华文新魏" panose="02010800040101010101" charset="-122"/>
              </a:rPr>
              <a:t>的关于担保事项已经董事会或者股东大会 决议</a:t>
            </a:r>
            <a:r>
              <a:rPr lang="zh-CN" altLang="en-US" sz="2400" dirty="0" smtClean="0">
                <a:latin typeface="华文新魏" panose="02010800040101010101" charset="-122"/>
                <a:ea typeface="华文新魏" panose="02010800040101010101" charset="-122"/>
                <a:cs typeface="华文新魏" panose="02010800040101010101" charset="-122"/>
              </a:rPr>
              <a:t>通过 </a:t>
            </a:r>
            <a:r>
              <a:rPr lang="zh-CN" altLang="en-US" sz="2400" dirty="0">
                <a:latin typeface="华文新魏" panose="02010800040101010101" charset="-122"/>
                <a:ea typeface="华文新魏" panose="02010800040101010101" charset="-122"/>
                <a:cs typeface="华文新魏" panose="02010800040101010101" charset="-122"/>
              </a:rPr>
              <a:t>的信息，与上市</a:t>
            </a:r>
            <a:r>
              <a:rPr lang="zh-CN" altLang="en-US" sz="2400" dirty="0" smtClean="0">
                <a:latin typeface="华文新魏" panose="02010800040101010101" charset="-122"/>
                <a:ea typeface="华文新魏" panose="02010800040101010101" charset="-122"/>
                <a:cs typeface="华文新魏" panose="02010800040101010101" charset="-122"/>
              </a:rPr>
              <a:t>公司</a:t>
            </a:r>
            <a:r>
              <a:rPr lang="zh-CN" altLang="en-US" sz="2400" dirty="0">
                <a:latin typeface="华文新魏" panose="02010800040101010101" charset="-122"/>
                <a:ea typeface="华文新魏" panose="02010800040101010101" charset="-122"/>
                <a:cs typeface="华文新魏" panose="02010800040101010101" charset="-122"/>
              </a:rPr>
              <a:t>订立担保合同，相对人主张担保合同对上市</a:t>
            </a:r>
            <a:r>
              <a:rPr lang="zh-CN" altLang="en-US" sz="2400" dirty="0" smtClean="0">
                <a:latin typeface="华文新魏" panose="02010800040101010101" charset="-122"/>
                <a:ea typeface="华文新魏" panose="02010800040101010101" charset="-122"/>
                <a:cs typeface="华文新魏" panose="02010800040101010101" charset="-122"/>
              </a:rPr>
              <a:t>公司发生效力，</a:t>
            </a:r>
            <a:r>
              <a:rPr lang="zh-CN" altLang="en-US" sz="2400" dirty="0">
                <a:latin typeface="华文新魏" panose="02010800040101010101" charset="-122"/>
                <a:ea typeface="华文新魏" panose="02010800040101010101" charset="-122"/>
                <a:cs typeface="华文新魏" panose="02010800040101010101" charset="-122"/>
              </a:rPr>
              <a:t>并由上市</a:t>
            </a:r>
            <a:r>
              <a:rPr lang="zh-CN" altLang="en-US" sz="2400" dirty="0" smtClean="0">
                <a:latin typeface="华文新魏" panose="02010800040101010101" charset="-122"/>
                <a:ea typeface="华文新魏" panose="02010800040101010101" charset="-122"/>
                <a:cs typeface="华文新魏" panose="02010800040101010101" charset="-122"/>
              </a:rPr>
              <a:t>公司承担担保责任的</a:t>
            </a:r>
            <a:r>
              <a:rPr lang="zh-CN" altLang="en-US" sz="2400" dirty="0">
                <a:latin typeface="华文新魏" panose="02010800040101010101" charset="-122"/>
                <a:ea typeface="华文新魏" panose="02010800040101010101" charset="-122"/>
                <a:cs typeface="华文新魏" panose="02010800040101010101" charset="-122"/>
              </a:rPr>
              <a:t>，</a:t>
            </a:r>
            <a:r>
              <a:rPr lang="zh-CN" altLang="en-US" sz="2400" dirty="0" smtClean="0">
                <a:latin typeface="华文新魏" panose="02010800040101010101" charset="-122"/>
                <a:ea typeface="华文新魏" panose="02010800040101010101" charset="-122"/>
                <a:cs typeface="华文新魏" panose="02010800040101010101" charset="-122"/>
              </a:rPr>
              <a:t>人民法院应予支持 </a:t>
            </a:r>
            <a:r>
              <a:rPr lang="zh-CN" altLang="en-US" sz="2400" dirty="0">
                <a:latin typeface="华文新魏" panose="02010800040101010101" charset="-122"/>
                <a:ea typeface="华文新魏" panose="02010800040101010101" charset="-122"/>
                <a:cs typeface="华文新魏" panose="02010800040101010101" charset="-122"/>
              </a:rPr>
              <a:t>。</a:t>
            </a:r>
          </a:p>
          <a:p>
            <a:r>
              <a:rPr lang="zh-CN" altLang="en-US" sz="2400" dirty="0" smtClean="0">
                <a:latin typeface="华文新魏" panose="02010800040101010101" charset="-122"/>
                <a:ea typeface="华文新魏" panose="02010800040101010101" charset="-122"/>
                <a:cs typeface="华文新魏" panose="02010800040101010101" charset="-122"/>
              </a:rPr>
              <a:t>        相对</a:t>
            </a:r>
            <a:r>
              <a:rPr lang="zh-CN" altLang="en-US" sz="2400" dirty="0">
                <a:latin typeface="华文新魏" panose="02010800040101010101" charset="-122"/>
                <a:ea typeface="华文新魏" panose="02010800040101010101" charset="-122"/>
                <a:cs typeface="华文新魏" panose="02010800040101010101" charset="-122"/>
              </a:rPr>
              <a:t>人 </a:t>
            </a:r>
            <a:r>
              <a:rPr lang="zh-CN" altLang="en-US" sz="2400" dirty="0">
                <a:solidFill>
                  <a:srgbClr val="7030A0"/>
                </a:solidFill>
                <a:latin typeface="华文新魏" panose="02010800040101010101" charset="-122"/>
                <a:ea typeface="华文新魏" panose="02010800040101010101" charset="-122"/>
                <a:cs typeface="华文新魏" panose="02010800040101010101" charset="-122"/>
              </a:rPr>
              <a:t>未</a:t>
            </a:r>
            <a:r>
              <a:rPr lang="zh-CN" altLang="en-US" sz="2400" dirty="0" smtClean="0">
                <a:solidFill>
                  <a:srgbClr val="7030A0"/>
                </a:solidFill>
                <a:latin typeface="华文新魏" panose="02010800040101010101" charset="-122"/>
                <a:ea typeface="华文新魏" panose="02010800040101010101" charset="-122"/>
                <a:cs typeface="华文新魏" panose="02010800040101010101" charset="-122"/>
              </a:rPr>
              <a:t>根据</a:t>
            </a:r>
            <a:r>
              <a:rPr lang="zh-CN" altLang="en-US" sz="2400" dirty="0" smtClean="0">
                <a:latin typeface="华文新魏" panose="02010800040101010101" charset="-122"/>
                <a:ea typeface="华文新魏" panose="02010800040101010101" charset="-122"/>
                <a:cs typeface="华文新魏" panose="02010800040101010101" charset="-122"/>
              </a:rPr>
              <a:t>上市</a:t>
            </a:r>
            <a:r>
              <a:rPr lang="zh-CN" altLang="en-US" sz="2400" dirty="0">
                <a:latin typeface="华文新魏" panose="02010800040101010101" charset="-122"/>
                <a:ea typeface="华文新魏" panose="02010800040101010101" charset="-122"/>
                <a:cs typeface="华文新魏" panose="02010800040101010101" charset="-122"/>
              </a:rPr>
              <a:t>公司 </a:t>
            </a:r>
            <a:r>
              <a:rPr lang="zh-CN" altLang="en-US" sz="2400" dirty="0" smtClean="0">
                <a:latin typeface="华文新魏" panose="02010800040101010101" charset="-122"/>
                <a:ea typeface="华文新魏" panose="02010800040101010101" charset="-122"/>
                <a:cs typeface="华文新魏" panose="02010800040101010101" charset="-122"/>
              </a:rPr>
              <a:t>公开披露的</a:t>
            </a:r>
            <a:r>
              <a:rPr lang="zh-CN" altLang="en-US" sz="2400" dirty="0">
                <a:latin typeface="华文新魏" panose="02010800040101010101" charset="-122"/>
                <a:ea typeface="华文新魏" panose="02010800040101010101" charset="-122"/>
                <a:cs typeface="华文新魏" panose="02010800040101010101" charset="-122"/>
              </a:rPr>
              <a:t>关于担保事项已经董事会或者</a:t>
            </a:r>
            <a:r>
              <a:rPr lang="zh-CN" altLang="en-US" sz="2400" dirty="0" smtClean="0">
                <a:latin typeface="华文新魏" panose="02010800040101010101" charset="-122"/>
                <a:ea typeface="华文新魏" panose="02010800040101010101" charset="-122"/>
                <a:cs typeface="华文新魏" panose="02010800040101010101" charset="-122"/>
              </a:rPr>
              <a:t>股东大会决议通过的</a:t>
            </a:r>
            <a:r>
              <a:rPr lang="zh-CN" altLang="en-US" sz="2400" dirty="0">
                <a:latin typeface="华文新魏" panose="02010800040101010101" charset="-122"/>
                <a:ea typeface="华文新魏" panose="02010800040101010101" charset="-122"/>
                <a:cs typeface="华文新魏" panose="02010800040101010101" charset="-122"/>
              </a:rPr>
              <a:t>信息，与</a:t>
            </a:r>
            <a:r>
              <a:rPr lang="zh-CN" altLang="en-US" sz="2400" dirty="0" smtClean="0">
                <a:latin typeface="华文新魏" panose="02010800040101010101" charset="-122"/>
                <a:ea typeface="华文新魏" panose="02010800040101010101" charset="-122"/>
                <a:cs typeface="华文新魏" panose="02010800040101010101" charset="-122"/>
              </a:rPr>
              <a:t>上市公司订立担保</a:t>
            </a:r>
            <a:r>
              <a:rPr lang="zh-CN" altLang="en-US" sz="2400" dirty="0">
                <a:latin typeface="华文新魏" panose="02010800040101010101" charset="-122"/>
                <a:ea typeface="华文新魏" panose="02010800040101010101" charset="-122"/>
                <a:cs typeface="华文新魏" panose="02010800040101010101" charset="-122"/>
              </a:rPr>
              <a:t>合同，上市公司主张担保合同对</a:t>
            </a:r>
            <a:r>
              <a:rPr lang="zh-CN" altLang="en-US" sz="2400" dirty="0" smtClean="0">
                <a:latin typeface="华文新魏" panose="02010800040101010101" charset="-122"/>
                <a:ea typeface="华文新魏" panose="02010800040101010101" charset="-122"/>
                <a:cs typeface="华文新魏" panose="02010800040101010101" charset="-122"/>
              </a:rPr>
              <a:t>其</a:t>
            </a:r>
            <a:r>
              <a:rPr lang="zh-CN" altLang="en-US" sz="2400" dirty="0" smtClean="0">
                <a:solidFill>
                  <a:srgbClr val="7030A0"/>
                </a:solidFill>
                <a:latin typeface="华文新魏" panose="02010800040101010101" charset="-122"/>
                <a:ea typeface="华文新魏" panose="02010800040101010101" charset="-122"/>
                <a:cs typeface="华文新魏" panose="02010800040101010101" charset="-122"/>
              </a:rPr>
              <a:t>不</a:t>
            </a:r>
            <a:r>
              <a:rPr lang="zh-CN" altLang="en-US" sz="2400" dirty="0">
                <a:latin typeface="华文新魏" panose="02010800040101010101" charset="-122"/>
                <a:ea typeface="华文新魏" panose="02010800040101010101" charset="-122"/>
                <a:cs typeface="华文新魏" panose="02010800040101010101" charset="-122"/>
              </a:rPr>
              <a:t>发生效力 ，</a:t>
            </a:r>
            <a:r>
              <a:rPr lang="zh-CN" altLang="en-US" sz="2400" dirty="0" smtClean="0">
                <a:latin typeface="华文新魏" panose="02010800040101010101" charset="-122"/>
                <a:ea typeface="华文新魏" panose="02010800040101010101" charset="-122"/>
                <a:cs typeface="华文新魏" panose="02010800040101010101" charset="-122"/>
              </a:rPr>
              <a:t>且</a:t>
            </a:r>
            <a:r>
              <a:rPr lang="zh-CN" altLang="en-US" sz="2400" dirty="0" smtClean="0">
                <a:solidFill>
                  <a:srgbClr val="7030A0"/>
                </a:solidFill>
                <a:latin typeface="华文新魏" panose="02010800040101010101" charset="-122"/>
                <a:ea typeface="华文新魏" panose="02010800040101010101" charset="-122"/>
                <a:cs typeface="华文新魏" panose="02010800040101010101" charset="-122"/>
              </a:rPr>
              <a:t>不</a:t>
            </a:r>
            <a:r>
              <a:rPr lang="zh-CN" altLang="en-US" sz="2400" dirty="0" smtClean="0">
                <a:latin typeface="华文新魏" panose="02010800040101010101" charset="-122"/>
                <a:ea typeface="华文新魏" panose="02010800040101010101" charset="-122"/>
                <a:cs typeface="华文新魏" panose="02010800040101010101" charset="-122"/>
              </a:rPr>
              <a:t>承担担保责任或者赔偿责任的</a:t>
            </a:r>
            <a:r>
              <a:rPr lang="zh-CN" altLang="en-US" sz="2400" dirty="0">
                <a:latin typeface="华文新魏" panose="02010800040101010101" charset="-122"/>
                <a:ea typeface="华文新魏" panose="02010800040101010101" charset="-122"/>
                <a:cs typeface="华文新魏" panose="02010800040101010101" charset="-122"/>
              </a:rPr>
              <a:t>，</a:t>
            </a:r>
            <a:r>
              <a:rPr lang="zh-CN" altLang="en-US" sz="2400" dirty="0" smtClean="0">
                <a:latin typeface="华文新魏" panose="02010800040101010101" charset="-122"/>
                <a:ea typeface="华文新魏" panose="02010800040101010101" charset="-122"/>
                <a:cs typeface="华文新魏" panose="02010800040101010101" charset="-122"/>
              </a:rPr>
              <a:t>人民法院应予支持 </a:t>
            </a:r>
            <a:r>
              <a:rPr lang="zh-CN" altLang="en-US" sz="2400" dirty="0">
                <a:latin typeface="华文新魏" panose="02010800040101010101" charset="-122"/>
                <a:ea typeface="华文新魏" panose="02010800040101010101" charset="-122"/>
                <a:cs typeface="华文新魏" panose="02010800040101010101" charset="-122"/>
              </a:rPr>
              <a:t>。</a:t>
            </a:r>
          </a:p>
          <a:p>
            <a:r>
              <a:rPr lang="zh-CN" altLang="en-US" sz="2400" dirty="0" smtClean="0">
                <a:latin typeface="华文新魏" panose="02010800040101010101" charset="-122"/>
                <a:ea typeface="华文新魏" panose="02010800040101010101" charset="-122"/>
                <a:cs typeface="华文新魏" panose="02010800040101010101" charset="-122"/>
              </a:rPr>
              <a:t>        相对</a:t>
            </a:r>
            <a:r>
              <a:rPr lang="zh-CN" altLang="en-US" sz="2400" dirty="0">
                <a:latin typeface="华文新魏" panose="02010800040101010101" charset="-122"/>
                <a:ea typeface="华文新魏" panose="02010800040101010101" charset="-122"/>
                <a:cs typeface="华文新魏" panose="02010800040101010101" charset="-122"/>
              </a:rPr>
              <a:t>人与上市</a:t>
            </a:r>
            <a:r>
              <a:rPr lang="zh-CN" altLang="en-US" sz="2400" dirty="0" smtClean="0">
                <a:latin typeface="华文新魏" panose="02010800040101010101" charset="-122"/>
                <a:ea typeface="华文新魏" panose="02010800040101010101" charset="-122"/>
                <a:cs typeface="华文新魏" panose="02010800040101010101" charset="-122"/>
              </a:rPr>
              <a:t>公司已公开披露的控股子公司订立</a:t>
            </a:r>
            <a:r>
              <a:rPr lang="zh-CN" altLang="en-US" sz="2400" dirty="0">
                <a:latin typeface="华文新魏" panose="02010800040101010101" charset="-122"/>
                <a:ea typeface="华文新魏" panose="02010800040101010101" charset="-122"/>
                <a:cs typeface="华文新魏" panose="02010800040101010101" charset="-122"/>
              </a:rPr>
              <a:t>的担保合同，或者相对人</a:t>
            </a:r>
            <a:r>
              <a:rPr lang="zh-CN" altLang="en-US" sz="2400" dirty="0" smtClean="0">
                <a:latin typeface="华文新魏" panose="02010800040101010101" charset="-122"/>
                <a:ea typeface="华文新魏" panose="02010800040101010101" charset="-122"/>
                <a:cs typeface="华文新魏" panose="02010800040101010101" charset="-122"/>
              </a:rPr>
              <a:t>与股票在</a:t>
            </a:r>
            <a:r>
              <a:rPr lang="zh-CN" altLang="en-US" sz="2400" dirty="0">
                <a:latin typeface="华文新魏" panose="02010800040101010101" charset="-122"/>
                <a:ea typeface="华文新魏" panose="02010800040101010101" charset="-122"/>
                <a:cs typeface="华文新魏" panose="02010800040101010101" charset="-122"/>
              </a:rPr>
              <a:t>国务院 </a:t>
            </a:r>
            <a:r>
              <a:rPr lang="zh-CN" altLang="en-US" sz="2400" dirty="0" smtClean="0">
                <a:latin typeface="华文新魏" panose="02010800040101010101" charset="-122"/>
                <a:ea typeface="华文新魏" panose="02010800040101010101" charset="-122"/>
                <a:cs typeface="华文新魏" panose="02010800040101010101" charset="-122"/>
              </a:rPr>
              <a:t>批准的</a:t>
            </a:r>
            <a:r>
              <a:rPr lang="zh-CN" altLang="en-US" sz="2400" dirty="0">
                <a:latin typeface="华文新魏" panose="02010800040101010101" charset="-122"/>
                <a:ea typeface="华文新魏" panose="02010800040101010101" charset="-122"/>
                <a:cs typeface="华文新魏" panose="02010800040101010101" charset="-122"/>
              </a:rPr>
              <a:t>其他</a:t>
            </a:r>
            <a:r>
              <a:rPr lang="zh-CN" altLang="en-US" sz="2400" dirty="0" smtClean="0">
                <a:latin typeface="华文新魏" panose="02010800040101010101" charset="-122"/>
                <a:ea typeface="华文新魏" panose="02010800040101010101" charset="-122"/>
                <a:cs typeface="华文新魏" panose="02010800040101010101" charset="-122"/>
              </a:rPr>
              <a:t>全国性证券</a:t>
            </a:r>
            <a:r>
              <a:rPr lang="zh-CN" altLang="en-US" sz="2400" dirty="0">
                <a:latin typeface="华文新魏" panose="02010800040101010101" charset="-122"/>
                <a:ea typeface="华文新魏" panose="02010800040101010101" charset="-122"/>
                <a:cs typeface="华文新魏" panose="02010800040101010101" charset="-122"/>
              </a:rPr>
              <a:t>交易场所交易</a:t>
            </a:r>
            <a:r>
              <a:rPr lang="zh-CN" altLang="en-US" sz="2400" dirty="0" smtClean="0">
                <a:latin typeface="华文新魏" panose="02010800040101010101" charset="-122"/>
                <a:ea typeface="华文新魏" panose="02010800040101010101" charset="-122"/>
                <a:cs typeface="华文新魏" panose="02010800040101010101" charset="-122"/>
              </a:rPr>
              <a:t>的公司订立</a:t>
            </a:r>
            <a:r>
              <a:rPr lang="zh-CN" altLang="en-US" sz="2400" dirty="0">
                <a:latin typeface="华文新魏" panose="02010800040101010101" charset="-122"/>
                <a:ea typeface="华文新魏" panose="02010800040101010101" charset="-122"/>
                <a:cs typeface="华文新魏" panose="02010800040101010101" charset="-122"/>
              </a:rPr>
              <a:t>的担保合同，适用前两款规定</a:t>
            </a:r>
            <a:r>
              <a:rPr lang="zh-CN" altLang="en-US" sz="2400" dirty="0" smtClean="0">
                <a:latin typeface="华文新魏" panose="02010800040101010101" charset="-122"/>
                <a:ea typeface="华文新魏" panose="02010800040101010101" charset="-122"/>
                <a:cs typeface="华文新魏" panose="02010800040101010101" charset="-122"/>
              </a:rPr>
              <a:t>。</a:t>
            </a:r>
            <a:endParaRPr lang="en-US" altLang="zh-CN" sz="2400" dirty="0" smtClean="0">
              <a:latin typeface="华文新魏" panose="02010800040101010101" charset="-122"/>
              <a:ea typeface="华文新魏" panose="02010800040101010101" charset="-122"/>
              <a:cs typeface="华文新魏" panose="02010800040101010101" charset="-122"/>
            </a:endParaRPr>
          </a:p>
          <a:p>
            <a:endParaRPr lang="en-US" altLang="zh-CN" sz="2400" dirty="0">
              <a:latin typeface="华文新魏" panose="02010800040101010101" charset="-122"/>
              <a:ea typeface="华文新魏" panose="02010800040101010101" charset="-122"/>
              <a:cs typeface="华文新魏" panose="02010800040101010101" charset="-122"/>
            </a:endParaRPr>
          </a:p>
          <a:p>
            <a:r>
              <a:rPr lang="zh-CN" altLang="en-US" sz="2400" dirty="0" smtClean="0">
                <a:latin typeface="华文新魏" panose="02010800040101010101" charset="-122"/>
                <a:ea typeface="华文新魏" panose="02010800040101010101" charset="-122"/>
                <a:cs typeface="华文新魏" panose="02010800040101010101" charset="-122"/>
              </a:rPr>
              <a:t>理解：担保合同对</a:t>
            </a:r>
            <a:r>
              <a:rPr lang="zh-CN" altLang="en-US" sz="2400" dirty="0">
                <a:latin typeface="华文新魏" panose="02010800040101010101" charset="-122"/>
                <a:ea typeface="华文新魏" panose="02010800040101010101" charset="-122"/>
                <a:cs typeface="华文新魏" panose="02010800040101010101" charset="-122"/>
              </a:rPr>
              <a:t>上市</a:t>
            </a:r>
            <a:r>
              <a:rPr lang="zh-CN" altLang="en-US" sz="2400" dirty="0" smtClean="0">
                <a:latin typeface="华文新魏" panose="02010800040101010101" charset="-122"/>
                <a:ea typeface="华文新魏" panose="02010800040101010101" charset="-122"/>
                <a:cs typeface="华文新魏" panose="02010800040101010101" charset="-122"/>
              </a:rPr>
              <a:t>公司</a:t>
            </a:r>
            <a:r>
              <a:rPr lang="zh-CN" altLang="en-US" sz="2400" dirty="0">
                <a:latin typeface="华文新魏" panose="02010800040101010101" charset="-122"/>
                <a:ea typeface="华文新魏" panose="02010800040101010101" charset="-122"/>
                <a:cs typeface="华文新魏" panose="02010800040101010101" charset="-122"/>
              </a:rPr>
              <a:t>是否</a:t>
            </a:r>
            <a:r>
              <a:rPr lang="zh-CN" altLang="en-US" sz="2400" dirty="0" smtClean="0">
                <a:latin typeface="华文新魏" panose="02010800040101010101" charset="-122"/>
                <a:ea typeface="华文新魏" panose="02010800040101010101" charset="-122"/>
                <a:cs typeface="华文新魏" panose="02010800040101010101" charset="-122"/>
              </a:rPr>
              <a:t>发生效力，以及</a:t>
            </a:r>
            <a:r>
              <a:rPr lang="zh-CN" altLang="en-US" sz="2400" dirty="0">
                <a:latin typeface="华文新魏" panose="02010800040101010101" charset="-122"/>
                <a:ea typeface="华文新魏" panose="02010800040101010101" charset="-122"/>
                <a:cs typeface="华文新魏" panose="02010800040101010101" charset="-122"/>
              </a:rPr>
              <a:t>上市公司是否承担担保责任</a:t>
            </a:r>
            <a:r>
              <a:rPr lang="zh-CN" altLang="en-US" sz="2400" dirty="0" smtClean="0">
                <a:latin typeface="华文新魏" panose="02010800040101010101" charset="-122"/>
                <a:ea typeface="华文新魏" panose="02010800040101010101" charset="-122"/>
                <a:cs typeface="华文新魏" panose="02010800040101010101" charset="-122"/>
              </a:rPr>
              <a:t>，均取决于相对</a:t>
            </a:r>
            <a:r>
              <a:rPr lang="zh-CN" altLang="en-US" sz="2400" dirty="0">
                <a:latin typeface="华文新魏" panose="02010800040101010101" charset="-122"/>
                <a:ea typeface="华文新魏" panose="02010800040101010101" charset="-122"/>
                <a:cs typeface="华文新魏" panose="02010800040101010101" charset="-122"/>
              </a:rPr>
              <a:t>人是否根据上市公司公开披露的关于担保事项已经董事会或者股东大会决议通过的</a:t>
            </a:r>
            <a:r>
              <a:rPr lang="zh-CN" altLang="en-US" sz="2400" dirty="0" smtClean="0">
                <a:latin typeface="华文新魏" panose="02010800040101010101" charset="-122"/>
                <a:ea typeface="华文新魏" panose="02010800040101010101" charset="-122"/>
                <a:cs typeface="华文新魏" panose="02010800040101010101" charset="-122"/>
              </a:rPr>
              <a:t>信息，与</a:t>
            </a:r>
            <a:r>
              <a:rPr lang="zh-CN" altLang="en-US" sz="2400" dirty="0">
                <a:latin typeface="华文新魏" panose="02010800040101010101" charset="-122"/>
                <a:ea typeface="华文新魏" panose="02010800040101010101" charset="-122"/>
                <a:cs typeface="华文新魏" panose="02010800040101010101" charset="-122"/>
              </a:rPr>
              <a:t>上市公司订立</a:t>
            </a:r>
            <a:r>
              <a:rPr lang="zh-CN" altLang="en-US" sz="2400" dirty="0" smtClean="0">
                <a:latin typeface="华文新魏" panose="02010800040101010101" charset="-122"/>
                <a:ea typeface="华文新魏" panose="02010800040101010101" charset="-122"/>
                <a:cs typeface="华文新魏" panose="02010800040101010101" charset="-122"/>
              </a:rPr>
              <a:t>担保合同</a:t>
            </a:r>
            <a:r>
              <a:rPr lang="zh-CN" altLang="en-US" sz="2400" dirty="0">
                <a:latin typeface="华文新魏" panose="02010800040101010101" charset="-122"/>
                <a:ea typeface="华文新魏" panose="02010800040101010101" charset="-122"/>
                <a:cs typeface="华文新魏" panose="02010800040101010101" charset="-122"/>
              </a:rPr>
              <a:t>。</a:t>
            </a:r>
          </a:p>
        </p:txBody>
      </p:sp>
    </p:spTree>
    <p:extLst>
      <p:ext uri="{BB962C8B-B14F-4D97-AF65-F5344CB8AC3E}">
        <p14:creationId xmlns:p14="http://schemas.microsoft.com/office/powerpoint/2010/main" val="7334118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3" name="内容占位符 2"/>
          <p:cNvSpPr>
            <a:spLocks noGrp="1"/>
          </p:cNvSpPr>
          <p:nvPr>
            <p:ph idx="1"/>
          </p:nvPr>
        </p:nvSpPr>
        <p:spPr>
          <a:xfrm>
            <a:off x="457212" y="476673"/>
            <a:ext cx="8229815" cy="5810140"/>
          </a:xfrm>
        </p:spPr>
        <p:txBody>
          <a:bodyPr>
            <a:normAutofit/>
          </a:bodyPr>
          <a:lstStyle/>
          <a:p>
            <a:r>
              <a:rPr lang="zh-CN" altLang="en-US" sz="2800" dirty="0">
                <a:latin typeface="华文新魏" panose="02010800040101010101" charset="-122"/>
                <a:ea typeface="华文新魏" panose="02010800040101010101" charset="-122"/>
                <a:cs typeface="华文新魏" panose="02010800040101010101" charset="-122"/>
              </a:rPr>
              <a:t>一人公司为其股东提供担保</a:t>
            </a:r>
            <a:endParaRPr lang="en-US" altLang="zh-CN" sz="2800" dirty="0">
              <a:latin typeface="华文新魏" panose="02010800040101010101" charset="-122"/>
              <a:ea typeface="华文新魏" panose="02010800040101010101" charset="-122"/>
              <a:cs typeface="华文新魏" panose="02010800040101010101" charset="-122"/>
            </a:endParaRPr>
          </a:p>
          <a:p>
            <a:r>
              <a:rPr lang="zh-CN" altLang="en-US" sz="2200" dirty="0">
                <a:latin typeface="华文新魏" panose="02010800040101010101" charset="-122"/>
                <a:ea typeface="华文新魏" panose="02010800040101010101" charset="-122"/>
                <a:cs typeface="华文新魏" panose="02010800040101010101" charset="-122"/>
              </a:rPr>
              <a:t>第十条 一人有限责任公司为其股东提供担保， 公司以违反公司法关于公司对外担保决议程序的规定为由主张不承 担 担保责任的，人民法院不 予支 持 。公司因承担 担 保 责任导致无法清偿 其他 债务，提供担保时的股东 不能证明公司财产独立于自己的财产，其他债权人请求该股东承担连带责任的，人民法院应予支持。</a:t>
            </a:r>
            <a:endParaRPr lang="en-US" altLang="zh-CN" sz="2200" dirty="0">
              <a:latin typeface="华文新魏" panose="02010800040101010101" charset="-122"/>
              <a:ea typeface="华文新魏" panose="02010800040101010101" charset="-122"/>
              <a:cs typeface="华文新魏" panose="02010800040101010101" charset="-122"/>
            </a:endParaRPr>
          </a:p>
          <a:p>
            <a:endParaRPr lang="en-US" altLang="zh-CN" sz="2200" dirty="0">
              <a:latin typeface="华文新魏" panose="02010800040101010101" charset="-122"/>
              <a:ea typeface="华文新魏" panose="02010800040101010101" charset="-122"/>
              <a:cs typeface="华文新魏" panose="02010800040101010101" charset="-122"/>
            </a:endParaRPr>
          </a:p>
          <a:p>
            <a:r>
              <a:rPr lang="en-US" altLang="zh-CN" sz="2200" dirty="0" smtClean="0">
                <a:latin typeface="华文新魏" panose="02010800040101010101" charset="-122"/>
                <a:ea typeface="华文新魏" panose="02010800040101010101" charset="-122"/>
                <a:cs typeface="华文新魏" panose="02010800040101010101" charset="-122"/>
              </a:rPr>
              <a:t>《</a:t>
            </a:r>
            <a:r>
              <a:rPr lang="zh-CN" altLang="en-US" sz="2200" dirty="0" smtClean="0">
                <a:latin typeface="华文新魏" panose="02010800040101010101" charset="-122"/>
                <a:ea typeface="华文新魏" panose="02010800040101010101" charset="-122"/>
                <a:cs typeface="华文新魏" panose="02010800040101010101" charset="-122"/>
              </a:rPr>
              <a:t>公司法</a:t>
            </a:r>
            <a:r>
              <a:rPr lang="en-US" altLang="zh-CN" sz="2200" dirty="0" smtClean="0">
                <a:latin typeface="华文新魏" panose="02010800040101010101" charset="-122"/>
                <a:ea typeface="华文新魏" panose="02010800040101010101" charset="-122"/>
                <a:cs typeface="华文新魏" panose="02010800040101010101" charset="-122"/>
              </a:rPr>
              <a:t>》</a:t>
            </a:r>
            <a:r>
              <a:rPr lang="zh-CN" altLang="en-US" sz="2200" dirty="0" smtClean="0">
                <a:latin typeface="华文新魏" panose="02010800040101010101" charset="-122"/>
                <a:ea typeface="华文新魏" panose="02010800040101010101" charset="-122"/>
                <a:cs typeface="华文新魏" panose="02010800040101010101" charset="-122"/>
              </a:rPr>
              <a:t>第十六条  公司提供关联担保须经股东会决议，且有利害关系的股东应当在表决程序中予以回避。</a:t>
            </a:r>
            <a:endParaRPr lang="en-US" altLang="zh-CN" sz="2200" dirty="0" smtClean="0">
              <a:latin typeface="华文新魏" panose="02010800040101010101" charset="-122"/>
              <a:ea typeface="华文新魏" panose="02010800040101010101" charset="-122"/>
              <a:cs typeface="华文新魏" panose="02010800040101010101" charset="-122"/>
            </a:endParaRPr>
          </a:p>
          <a:p>
            <a:endParaRPr lang="en-US" altLang="zh-CN" sz="2200" dirty="0" smtClean="0">
              <a:latin typeface="华文新魏" panose="02010800040101010101" charset="-122"/>
              <a:ea typeface="华文新魏" panose="02010800040101010101" charset="-122"/>
              <a:cs typeface="华文新魏" panose="02010800040101010101" charset="-122"/>
            </a:endParaRPr>
          </a:p>
          <a:p>
            <a:r>
              <a:rPr lang="zh-CN" altLang="en-US" sz="2200" dirty="0" smtClean="0">
                <a:latin typeface="华文新魏" panose="02010800040101010101" charset="-122"/>
                <a:ea typeface="华文新魏" panose="02010800040101010101" charset="-122"/>
                <a:cs typeface="华文新魏" panose="02010800040101010101" charset="-122"/>
              </a:rPr>
              <a:t>弥补</a:t>
            </a:r>
            <a:r>
              <a:rPr lang="en-US" altLang="zh-CN" sz="2200" dirty="0" smtClean="0">
                <a:latin typeface="华文新魏" panose="02010800040101010101" charset="-122"/>
                <a:ea typeface="华文新魏" panose="02010800040101010101" charset="-122"/>
                <a:cs typeface="华文新魏" panose="02010800040101010101" charset="-122"/>
              </a:rPr>
              <a:t>《</a:t>
            </a:r>
            <a:r>
              <a:rPr lang="zh-CN" altLang="en-US" sz="2200" dirty="0" smtClean="0">
                <a:latin typeface="华文新魏" panose="02010800040101010101" charset="-122"/>
                <a:ea typeface="华文新魏" panose="02010800040101010101" charset="-122"/>
                <a:cs typeface="华文新魏" panose="02010800040101010101" charset="-122"/>
              </a:rPr>
              <a:t>公司法</a:t>
            </a:r>
            <a:r>
              <a:rPr lang="en-US" altLang="zh-CN" sz="2200" dirty="0" smtClean="0">
                <a:latin typeface="华文新魏" panose="02010800040101010101" charset="-122"/>
                <a:ea typeface="华文新魏" panose="02010800040101010101" charset="-122"/>
                <a:cs typeface="华文新魏" panose="02010800040101010101" charset="-122"/>
              </a:rPr>
              <a:t>》</a:t>
            </a:r>
            <a:r>
              <a:rPr lang="zh-CN" altLang="en-US" sz="2200" dirty="0" smtClean="0">
                <a:latin typeface="华文新魏" panose="02010800040101010101" charset="-122"/>
                <a:ea typeface="华文新魏" panose="02010800040101010101" charset="-122"/>
                <a:cs typeface="华文新魏" panose="02010800040101010101" charset="-122"/>
              </a:rPr>
              <a:t>第十六条无法直接适用于依然一人公司时形成的规则空白。</a:t>
            </a:r>
            <a:endParaRPr lang="en-US" altLang="zh-CN" sz="2200" dirty="0" smtClean="0">
              <a:latin typeface="华文新魏" panose="02010800040101010101" charset="-122"/>
              <a:ea typeface="华文新魏" panose="02010800040101010101" charset="-122"/>
              <a:cs typeface="华文新魏" panose="02010800040101010101" charset="-122"/>
            </a:endParaRPr>
          </a:p>
          <a:p>
            <a:r>
              <a:rPr lang="zh-CN" altLang="en-US" sz="2200" dirty="0" smtClean="0">
                <a:latin typeface="华文新魏" panose="02010800040101010101" charset="-122"/>
                <a:ea typeface="华文新魏" panose="02010800040101010101" charset="-122"/>
                <a:cs typeface="华文新魏" panose="02010800040101010101" charset="-122"/>
              </a:rPr>
              <a:t>一人公司的独立人格因财产混同而被否定，防止掏空公司。</a:t>
            </a:r>
            <a:endParaRPr lang="en-US" altLang="zh-CN" sz="2200" dirty="0" smtClean="0">
              <a:latin typeface="华文新魏" panose="02010800040101010101" charset="-122"/>
              <a:ea typeface="华文新魏" panose="02010800040101010101" charset="-122"/>
              <a:cs typeface="华文新魏" panose="02010800040101010101" charset="-122"/>
            </a:endParaRPr>
          </a:p>
          <a:p>
            <a:endParaRPr lang="en-US" altLang="zh-CN" sz="2200" dirty="0" smtClean="0">
              <a:latin typeface="华文新魏" panose="02010800040101010101" charset="-122"/>
              <a:ea typeface="华文新魏" panose="02010800040101010101" charset="-122"/>
              <a:cs typeface="华文新魏" panose="02010800040101010101" charset="-122"/>
            </a:endParaRPr>
          </a:p>
          <a:p>
            <a:endParaRPr lang="zh-CN" altLang="en-US" sz="2200" dirty="0">
              <a:latin typeface="华文新魏" panose="02010800040101010101" charset="-122"/>
              <a:ea typeface="华文新魏" panose="02010800040101010101" charset="-122"/>
              <a:cs typeface="华文新魏" panose="02010800040101010101" charset="-122"/>
            </a:endParaRPr>
          </a:p>
        </p:txBody>
      </p:sp>
    </p:spTree>
    <p:extLst>
      <p:ext uri="{BB962C8B-B14F-4D97-AF65-F5344CB8AC3E}">
        <p14:creationId xmlns:p14="http://schemas.microsoft.com/office/powerpoint/2010/main" val="26596931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12" y="332657"/>
            <a:ext cx="8229815" cy="5954156"/>
          </a:xfrm>
          <a:solidFill>
            <a:srgbClr val="92D050"/>
          </a:solidFill>
        </p:spPr>
        <p:txBody>
          <a:bodyPr>
            <a:noAutofit/>
          </a:bodyPr>
          <a:lstStyle/>
          <a:p>
            <a:r>
              <a:rPr lang="zh-CN" altLang="en-US" sz="2800" dirty="0">
                <a:latin typeface="华文新魏" panose="02010800040101010101" charset="-122"/>
                <a:ea typeface="华文新魏" panose="02010800040101010101" charset="-122"/>
                <a:cs typeface="华文新魏" panose="02010800040101010101" charset="-122"/>
              </a:rPr>
              <a:t>分支机构提供</a:t>
            </a:r>
            <a:r>
              <a:rPr lang="zh-CN" altLang="en-US" sz="2800" dirty="0" smtClean="0">
                <a:latin typeface="华文新魏" panose="02010800040101010101" charset="-122"/>
                <a:ea typeface="华文新魏" panose="02010800040101010101" charset="-122"/>
                <a:cs typeface="华文新魏" panose="02010800040101010101" charset="-122"/>
              </a:rPr>
              <a:t>担保</a:t>
            </a:r>
            <a:endParaRPr lang="en-US" altLang="zh-CN" sz="2800" dirty="0" smtClean="0">
              <a:latin typeface="华文新魏" panose="02010800040101010101" charset="-122"/>
              <a:ea typeface="华文新魏" panose="02010800040101010101" charset="-122"/>
              <a:cs typeface="华文新魏" panose="02010800040101010101" charset="-122"/>
            </a:endParaRPr>
          </a:p>
          <a:p>
            <a:r>
              <a:rPr lang="zh-CN" altLang="en-US" sz="2200" dirty="0" smtClean="0">
                <a:latin typeface="华文新魏" panose="02010800040101010101" charset="-122"/>
                <a:ea typeface="华文新魏" panose="02010800040101010101" charset="-122"/>
                <a:cs typeface="华文新魏" panose="02010800040101010101" charset="-122"/>
              </a:rPr>
              <a:t>第十一</a:t>
            </a:r>
            <a:r>
              <a:rPr lang="zh-CN" altLang="en-US" sz="2200" dirty="0">
                <a:latin typeface="华文新魏" panose="02010800040101010101" charset="-122"/>
                <a:ea typeface="华文新魏" panose="02010800040101010101" charset="-122"/>
                <a:cs typeface="华文新魏" panose="02010800040101010101" charset="-122"/>
              </a:rPr>
              <a:t>条 </a:t>
            </a:r>
            <a:r>
              <a:rPr lang="zh-CN" altLang="en-US" sz="2200" dirty="0">
                <a:solidFill>
                  <a:srgbClr val="7030A0"/>
                </a:solidFill>
                <a:latin typeface="华文新魏" panose="02010800040101010101" charset="-122"/>
                <a:ea typeface="华文新魏" panose="02010800040101010101" charset="-122"/>
                <a:cs typeface="华文新魏" panose="02010800040101010101" charset="-122"/>
              </a:rPr>
              <a:t>公司</a:t>
            </a:r>
            <a:r>
              <a:rPr lang="zh-CN" altLang="en-US" sz="2200" dirty="0">
                <a:latin typeface="华文新魏" panose="02010800040101010101" charset="-122"/>
                <a:ea typeface="华文新魏" panose="02010800040101010101" charset="-122"/>
                <a:cs typeface="华文新魏" panose="02010800040101010101" charset="-122"/>
              </a:rPr>
              <a:t>的 分支机构 </a:t>
            </a:r>
            <a:r>
              <a:rPr lang="zh-CN" altLang="en-US" sz="2200" dirty="0" smtClean="0">
                <a:latin typeface="华文新魏" panose="02010800040101010101" charset="-122"/>
                <a:ea typeface="华文新魏" panose="02010800040101010101" charset="-122"/>
                <a:cs typeface="华文新魏" panose="02010800040101010101" charset="-122"/>
              </a:rPr>
              <a:t>未经公司</a:t>
            </a:r>
            <a:r>
              <a:rPr lang="zh-CN" altLang="en-US" sz="2200" dirty="0">
                <a:latin typeface="华文新魏" panose="02010800040101010101" charset="-122"/>
                <a:ea typeface="华文新魏" panose="02010800040101010101" charset="-122"/>
                <a:cs typeface="华文新魏" panose="02010800040101010101" charset="-122"/>
              </a:rPr>
              <a:t>股东（大）会或者董事会 决议 以自己的名义对外提供 担 保 ，相对人</a:t>
            </a:r>
            <a:r>
              <a:rPr lang="zh-CN" altLang="en-US" sz="2200" dirty="0" smtClean="0">
                <a:latin typeface="华文新魏" panose="02010800040101010101" charset="-122"/>
                <a:ea typeface="华文新魏" panose="02010800040101010101" charset="-122"/>
                <a:cs typeface="华文新魏" panose="02010800040101010101" charset="-122"/>
              </a:rPr>
              <a:t>请求公司 </a:t>
            </a:r>
            <a:r>
              <a:rPr lang="zh-CN" altLang="en-US" sz="2200" dirty="0">
                <a:latin typeface="华文新魏" panose="02010800040101010101" charset="-122"/>
                <a:ea typeface="华文新魏" panose="02010800040101010101" charset="-122"/>
                <a:cs typeface="华文新魏" panose="02010800040101010101" charset="-122"/>
              </a:rPr>
              <a:t>或者 其分支机构 承担担保责任的，人民法院 不 </a:t>
            </a:r>
            <a:r>
              <a:rPr lang="zh-CN" altLang="en-US" sz="2200" dirty="0" smtClean="0">
                <a:latin typeface="华文新魏" panose="02010800040101010101" charset="-122"/>
                <a:ea typeface="华文新魏" panose="02010800040101010101" charset="-122"/>
                <a:cs typeface="华文新魏" panose="02010800040101010101" charset="-122"/>
              </a:rPr>
              <a:t>予支持 </a:t>
            </a:r>
            <a:r>
              <a:rPr lang="zh-CN" altLang="en-US" sz="2200" dirty="0">
                <a:latin typeface="华文新魏" panose="02010800040101010101" charset="-122"/>
                <a:ea typeface="华文新魏" panose="02010800040101010101" charset="-122"/>
                <a:cs typeface="华文新魏" panose="02010800040101010101" charset="-122"/>
              </a:rPr>
              <a:t>，但是相对</a:t>
            </a:r>
            <a:r>
              <a:rPr lang="zh-CN" altLang="en-US" sz="2200" dirty="0" smtClean="0">
                <a:latin typeface="华文新魏" panose="02010800040101010101" charset="-122"/>
                <a:ea typeface="华文新魏" panose="02010800040101010101" charset="-122"/>
                <a:cs typeface="华文新魏" panose="02010800040101010101" charset="-122"/>
              </a:rPr>
              <a:t>人不知 </a:t>
            </a:r>
            <a:r>
              <a:rPr lang="zh-CN" altLang="en-US" sz="2200" dirty="0">
                <a:latin typeface="华文新魏" panose="02010800040101010101" charset="-122"/>
                <a:ea typeface="华文新魏" panose="02010800040101010101" charset="-122"/>
                <a:cs typeface="华文新魏" panose="02010800040101010101" charset="-122"/>
              </a:rPr>
              <a:t>道</a:t>
            </a:r>
            <a:r>
              <a:rPr lang="zh-CN" altLang="en-US" sz="2200" dirty="0" smtClean="0">
                <a:latin typeface="华文新魏" panose="02010800040101010101" charset="-122"/>
                <a:ea typeface="华文新魏" panose="02010800040101010101" charset="-122"/>
                <a:cs typeface="华文新魏" panose="02010800040101010101" charset="-122"/>
              </a:rPr>
              <a:t>且不应当知道分支</a:t>
            </a:r>
            <a:r>
              <a:rPr lang="zh-CN" altLang="en-US" sz="2200" dirty="0">
                <a:latin typeface="华文新魏" panose="02010800040101010101" charset="-122"/>
                <a:ea typeface="华文新魏" panose="02010800040101010101" charset="-122"/>
                <a:cs typeface="华文新魏" panose="02010800040101010101" charset="-122"/>
              </a:rPr>
              <a:t>机构对外提供</a:t>
            </a:r>
            <a:r>
              <a:rPr lang="zh-CN" altLang="en-US" sz="2200" dirty="0" smtClean="0">
                <a:latin typeface="华文新魏" panose="02010800040101010101" charset="-122"/>
                <a:ea typeface="华文新魏" panose="02010800040101010101" charset="-122"/>
                <a:cs typeface="华文新魏" panose="02010800040101010101" charset="-122"/>
              </a:rPr>
              <a:t>担保</a:t>
            </a:r>
            <a:r>
              <a:rPr lang="zh-CN" altLang="en-US" sz="2200" dirty="0">
                <a:latin typeface="华文新魏" panose="02010800040101010101" charset="-122"/>
                <a:ea typeface="华文新魏" panose="02010800040101010101" charset="-122"/>
                <a:cs typeface="华文新魏" panose="02010800040101010101" charset="-122"/>
              </a:rPr>
              <a:t>未经公司决议程序的除外。</a:t>
            </a:r>
          </a:p>
          <a:p>
            <a:r>
              <a:rPr lang="zh-CN" altLang="en-US" sz="2200" dirty="0" smtClean="0">
                <a:solidFill>
                  <a:srgbClr val="7030A0"/>
                </a:solidFill>
                <a:latin typeface="华文新魏" panose="02010800040101010101" charset="-122"/>
                <a:ea typeface="华文新魏" panose="02010800040101010101" charset="-122"/>
                <a:cs typeface="华文新魏" panose="02010800040101010101" charset="-122"/>
              </a:rPr>
              <a:t>        金融机构</a:t>
            </a:r>
            <a:r>
              <a:rPr lang="zh-CN" altLang="en-US" sz="2200" dirty="0" smtClean="0">
                <a:latin typeface="华文新魏" panose="02010800040101010101" charset="-122"/>
                <a:ea typeface="华文新魏" panose="02010800040101010101" charset="-122"/>
                <a:cs typeface="华文新魏" panose="02010800040101010101" charset="-122"/>
              </a:rPr>
              <a:t>的分支</a:t>
            </a:r>
            <a:r>
              <a:rPr lang="zh-CN" altLang="en-US" sz="2200" dirty="0">
                <a:latin typeface="华文新魏" panose="02010800040101010101" charset="-122"/>
                <a:ea typeface="华文新魏" panose="02010800040101010101" charset="-122"/>
                <a:cs typeface="华文新魏" panose="02010800040101010101" charset="-122"/>
              </a:rPr>
              <a:t>机构在其营业执照记载</a:t>
            </a:r>
            <a:r>
              <a:rPr lang="zh-CN" altLang="en-US" sz="2200" dirty="0" smtClean="0">
                <a:latin typeface="华文新魏" panose="02010800040101010101" charset="-122"/>
                <a:ea typeface="华文新魏" panose="02010800040101010101" charset="-122"/>
                <a:cs typeface="华文新魏" panose="02010800040101010101" charset="-122"/>
              </a:rPr>
              <a:t>的经营范围内开立</a:t>
            </a:r>
            <a:r>
              <a:rPr lang="zh-CN" altLang="en-US" sz="2200" dirty="0" smtClean="0">
                <a:solidFill>
                  <a:srgbClr val="7030A0"/>
                </a:solidFill>
                <a:latin typeface="华文新魏" panose="02010800040101010101" charset="-122"/>
                <a:ea typeface="华文新魏" panose="02010800040101010101" charset="-122"/>
                <a:cs typeface="华文新魏" panose="02010800040101010101" charset="-122"/>
              </a:rPr>
              <a:t>保函</a:t>
            </a:r>
            <a:r>
              <a:rPr lang="zh-CN" altLang="en-US" sz="2200" dirty="0" smtClean="0">
                <a:latin typeface="华文新魏" panose="02010800040101010101" charset="-122"/>
                <a:ea typeface="华文新魏" panose="02010800040101010101" charset="-122"/>
                <a:cs typeface="华文新魏" panose="02010800040101010101" charset="-122"/>
              </a:rPr>
              <a:t> </a:t>
            </a:r>
            <a:r>
              <a:rPr lang="zh-CN" altLang="en-US" sz="2200" dirty="0">
                <a:latin typeface="华文新魏" panose="02010800040101010101" charset="-122"/>
                <a:ea typeface="华文新魏" panose="02010800040101010101" charset="-122"/>
                <a:cs typeface="华文新魏" panose="02010800040101010101" charset="-122"/>
              </a:rPr>
              <a:t>，</a:t>
            </a:r>
            <a:r>
              <a:rPr lang="zh-CN" altLang="en-US" sz="2200" dirty="0" smtClean="0">
                <a:latin typeface="华文新魏" panose="02010800040101010101" charset="-122"/>
                <a:ea typeface="华文新魏" panose="02010800040101010101" charset="-122"/>
                <a:cs typeface="华文新魏" panose="02010800040101010101" charset="-122"/>
              </a:rPr>
              <a:t>或者经有</a:t>
            </a:r>
            <a:r>
              <a:rPr lang="zh-CN" altLang="en-US" sz="2200" dirty="0">
                <a:latin typeface="华文新魏" panose="02010800040101010101" charset="-122"/>
                <a:ea typeface="华文新魏" panose="02010800040101010101" charset="-122"/>
                <a:cs typeface="华文新魏" panose="02010800040101010101" charset="-122"/>
              </a:rPr>
              <a:t>权从事担保业务的上级</a:t>
            </a:r>
            <a:r>
              <a:rPr lang="zh-CN" altLang="en-US" sz="2200" dirty="0" smtClean="0">
                <a:latin typeface="华文新魏" panose="02010800040101010101" charset="-122"/>
                <a:ea typeface="华文新魏" panose="02010800040101010101" charset="-122"/>
                <a:cs typeface="华文新魏" panose="02010800040101010101" charset="-122"/>
              </a:rPr>
              <a:t>机构授权开立</a:t>
            </a:r>
            <a:r>
              <a:rPr lang="zh-CN" altLang="en-US" sz="2200" dirty="0" smtClean="0">
                <a:solidFill>
                  <a:srgbClr val="7030A0"/>
                </a:solidFill>
                <a:latin typeface="华文新魏" panose="02010800040101010101" charset="-122"/>
                <a:ea typeface="华文新魏" panose="02010800040101010101" charset="-122"/>
                <a:cs typeface="华文新魏" panose="02010800040101010101" charset="-122"/>
              </a:rPr>
              <a:t>保函</a:t>
            </a:r>
            <a:r>
              <a:rPr lang="zh-CN" altLang="en-US" sz="2200" dirty="0" smtClean="0">
                <a:latin typeface="华文新魏" panose="02010800040101010101" charset="-122"/>
                <a:ea typeface="华文新魏" panose="02010800040101010101" charset="-122"/>
                <a:cs typeface="华文新魏" panose="02010800040101010101" charset="-122"/>
              </a:rPr>
              <a:t> </a:t>
            </a:r>
            <a:r>
              <a:rPr lang="zh-CN" altLang="en-US" sz="2200" dirty="0">
                <a:latin typeface="华文新魏" panose="02010800040101010101" charset="-122"/>
                <a:ea typeface="华文新魏" panose="02010800040101010101" charset="-122"/>
                <a:cs typeface="华文新魏" panose="02010800040101010101" charset="-122"/>
              </a:rPr>
              <a:t>，金融机构或者其分支机构以违反公司法关于公司对外担保决议程序的规定为由</a:t>
            </a:r>
            <a:r>
              <a:rPr lang="zh-CN" altLang="en-US" sz="2200" dirty="0" smtClean="0">
                <a:latin typeface="华文新魏" panose="02010800040101010101" charset="-122"/>
                <a:ea typeface="华文新魏" panose="02010800040101010101" charset="-122"/>
                <a:cs typeface="华文新魏" panose="02010800040101010101" charset="-122"/>
              </a:rPr>
              <a:t>主张不承担担保</a:t>
            </a:r>
            <a:r>
              <a:rPr lang="zh-CN" altLang="en-US" sz="2200" dirty="0">
                <a:latin typeface="华文新魏" panose="02010800040101010101" charset="-122"/>
                <a:ea typeface="华文新魏" panose="02010800040101010101" charset="-122"/>
                <a:cs typeface="华文新魏" panose="02010800040101010101" charset="-122"/>
              </a:rPr>
              <a:t>责任的</a:t>
            </a:r>
            <a:r>
              <a:rPr lang="zh-CN" altLang="en-US" sz="2200" dirty="0" smtClean="0">
                <a:latin typeface="华文新魏" panose="02010800040101010101" charset="-122"/>
                <a:ea typeface="华文新魏" panose="02010800040101010101" charset="-122"/>
                <a:cs typeface="华文新魏" panose="02010800040101010101" charset="-122"/>
              </a:rPr>
              <a:t>，人民法院不予支持 </a:t>
            </a:r>
            <a:r>
              <a:rPr lang="zh-CN" altLang="en-US" sz="2200" dirty="0">
                <a:latin typeface="华文新魏" panose="02010800040101010101" charset="-122"/>
                <a:ea typeface="华文新魏" panose="02010800040101010101" charset="-122"/>
                <a:cs typeface="华文新魏" panose="02010800040101010101" charset="-122"/>
              </a:rPr>
              <a:t>。金融机构</a:t>
            </a:r>
            <a:r>
              <a:rPr lang="zh-CN" altLang="en-US" sz="2200" dirty="0" smtClean="0">
                <a:latin typeface="华文新魏" panose="02010800040101010101" charset="-122"/>
                <a:ea typeface="华文新魏" panose="02010800040101010101" charset="-122"/>
                <a:cs typeface="华文新魏" panose="02010800040101010101" charset="-122"/>
              </a:rPr>
              <a:t>的分支机构未经</a:t>
            </a:r>
            <a:r>
              <a:rPr lang="zh-CN" altLang="en-US" sz="2200" dirty="0">
                <a:latin typeface="华文新魏" panose="02010800040101010101" charset="-122"/>
                <a:ea typeface="华文新魏" panose="02010800040101010101" charset="-122"/>
                <a:cs typeface="华文新魏" panose="02010800040101010101" charset="-122"/>
              </a:rPr>
              <a:t>金融机构授权</a:t>
            </a:r>
            <a:r>
              <a:rPr lang="zh-CN" altLang="en-US" sz="2200" dirty="0" smtClean="0">
                <a:latin typeface="华文新魏" panose="02010800040101010101" charset="-122"/>
                <a:ea typeface="华文新魏" panose="02010800040101010101" charset="-122"/>
                <a:cs typeface="华文新魏" panose="02010800040101010101" charset="-122"/>
              </a:rPr>
              <a:t>提供</a:t>
            </a:r>
            <a:r>
              <a:rPr lang="zh-CN" altLang="en-US" sz="2200" dirty="0" smtClean="0">
                <a:solidFill>
                  <a:srgbClr val="7030A0"/>
                </a:solidFill>
                <a:latin typeface="华文新魏" panose="02010800040101010101" charset="-122"/>
                <a:ea typeface="华文新魏" panose="02010800040101010101" charset="-122"/>
                <a:cs typeface="华文新魏" panose="02010800040101010101" charset="-122"/>
              </a:rPr>
              <a:t>保函之外的</a:t>
            </a:r>
            <a:r>
              <a:rPr lang="zh-CN" altLang="en-US" sz="2200" dirty="0">
                <a:solidFill>
                  <a:srgbClr val="7030A0"/>
                </a:solidFill>
                <a:latin typeface="华文新魏" panose="02010800040101010101" charset="-122"/>
                <a:ea typeface="华文新魏" panose="02010800040101010101" charset="-122"/>
                <a:cs typeface="华文新魏" panose="02010800040101010101" charset="-122"/>
              </a:rPr>
              <a:t>担保</a:t>
            </a:r>
            <a:r>
              <a:rPr lang="zh-CN" altLang="en-US" sz="2200" dirty="0">
                <a:latin typeface="华文新魏" panose="02010800040101010101" charset="-122"/>
                <a:ea typeface="华文新魏" panose="02010800040101010101" charset="-122"/>
                <a:cs typeface="华文新魏" panose="02010800040101010101" charset="-122"/>
              </a:rPr>
              <a:t>，金融机构或者其分支机构</a:t>
            </a:r>
            <a:r>
              <a:rPr lang="zh-CN" altLang="en-US" sz="2200" dirty="0" smtClean="0">
                <a:latin typeface="华文新魏" panose="02010800040101010101" charset="-122"/>
                <a:ea typeface="华文新魏" panose="02010800040101010101" charset="-122"/>
                <a:cs typeface="华文新魏" panose="02010800040101010101" charset="-122"/>
              </a:rPr>
              <a:t>主张不</a:t>
            </a:r>
            <a:r>
              <a:rPr lang="zh-CN" altLang="en-US" sz="2200" dirty="0">
                <a:latin typeface="华文新魏" panose="02010800040101010101" charset="-122"/>
                <a:ea typeface="华文新魏" panose="02010800040101010101" charset="-122"/>
                <a:cs typeface="华文新魏" panose="02010800040101010101" charset="-122"/>
              </a:rPr>
              <a:t>承 担 担保责任的，</a:t>
            </a:r>
            <a:r>
              <a:rPr lang="zh-CN" altLang="en-US" sz="2200" dirty="0" smtClean="0">
                <a:latin typeface="华文新魏" panose="02010800040101010101" charset="-122"/>
                <a:ea typeface="华文新魏" panose="02010800040101010101" charset="-122"/>
                <a:cs typeface="华文新魏" panose="02010800040101010101" charset="-122"/>
              </a:rPr>
              <a:t>人民法院应予支持 </a:t>
            </a:r>
            <a:r>
              <a:rPr lang="zh-CN" altLang="en-US" sz="2200" dirty="0">
                <a:latin typeface="华文新魏" panose="02010800040101010101" charset="-122"/>
                <a:ea typeface="华文新魏" panose="02010800040101010101" charset="-122"/>
                <a:cs typeface="华文新魏" panose="02010800040101010101" charset="-122"/>
              </a:rPr>
              <a:t>，但是相对人</a:t>
            </a:r>
            <a:r>
              <a:rPr lang="zh-CN" altLang="en-US" sz="2200" dirty="0" smtClean="0">
                <a:solidFill>
                  <a:srgbClr val="7030A0"/>
                </a:solidFill>
                <a:latin typeface="华文新魏" panose="02010800040101010101" charset="-122"/>
                <a:ea typeface="华文新魏" panose="02010800040101010101" charset="-122"/>
                <a:cs typeface="华文新魏" panose="02010800040101010101" charset="-122"/>
              </a:rPr>
              <a:t>不知 </a:t>
            </a:r>
            <a:r>
              <a:rPr lang="zh-CN" altLang="en-US" sz="2200" dirty="0">
                <a:solidFill>
                  <a:srgbClr val="7030A0"/>
                </a:solidFill>
                <a:latin typeface="华文新魏" panose="02010800040101010101" charset="-122"/>
                <a:ea typeface="华文新魏" panose="02010800040101010101" charset="-122"/>
                <a:cs typeface="华文新魏" panose="02010800040101010101" charset="-122"/>
              </a:rPr>
              <a:t>道</a:t>
            </a:r>
            <a:r>
              <a:rPr lang="zh-CN" altLang="en-US" sz="2200" dirty="0" smtClean="0">
                <a:solidFill>
                  <a:srgbClr val="7030A0"/>
                </a:solidFill>
                <a:latin typeface="华文新魏" panose="02010800040101010101" charset="-122"/>
                <a:ea typeface="华文新魏" panose="02010800040101010101" charset="-122"/>
                <a:cs typeface="华文新魏" panose="02010800040101010101" charset="-122"/>
              </a:rPr>
              <a:t>且不应当知道</a:t>
            </a:r>
            <a:r>
              <a:rPr lang="zh-CN" altLang="en-US" sz="2200" dirty="0" smtClean="0">
                <a:latin typeface="华文新魏" panose="02010800040101010101" charset="-122"/>
                <a:ea typeface="华文新魏" panose="02010800040101010101" charset="-122"/>
                <a:cs typeface="华文新魏" panose="02010800040101010101" charset="-122"/>
              </a:rPr>
              <a:t>分支</a:t>
            </a:r>
            <a:r>
              <a:rPr lang="zh-CN" altLang="en-US" sz="2200" dirty="0">
                <a:latin typeface="华文新魏" panose="02010800040101010101" charset="-122"/>
                <a:ea typeface="华文新魏" panose="02010800040101010101" charset="-122"/>
                <a:cs typeface="华文新魏" panose="02010800040101010101" charset="-122"/>
              </a:rPr>
              <a:t>机构对外提供担保未经金融机构</a:t>
            </a:r>
            <a:r>
              <a:rPr lang="zh-CN" altLang="en-US" sz="2200" dirty="0" smtClean="0">
                <a:latin typeface="华文新魏" panose="02010800040101010101" charset="-122"/>
                <a:ea typeface="华文新魏" panose="02010800040101010101" charset="-122"/>
                <a:cs typeface="华文新魏" panose="02010800040101010101" charset="-122"/>
              </a:rPr>
              <a:t>授权</a:t>
            </a:r>
            <a:r>
              <a:rPr lang="zh-CN" altLang="en-US" sz="2200" dirty="0">
                <a:latin typeface="华文新魏" panose="02010800040101010101" charset="-122"/>
                <a:ea typeface="华文新魏" panose="02010800040101010101" charset="-122"/>
                <a:cs typeface="华文新魏" panose="02010800040101010101" charset="-122"/>
              </a:rPr>
              <a:t>的除外</a:t>
            </a:r>
            <a:r>
              <a:rPr lang="zh-CN" altLang="en-US" sz="2200" dirty="0" smtClean="0">
                <a:latin typeface="华文新魏" panose="02010800040101010101" charset="-122"/>
                <a:ea typeface="华文新魏" panose="02010800040101010101" charset="-122"/>
                <a:cs typeface="华文新魏" panose="02010800040101010101" charset="-122"/>
              </a:rPr>
              <a:t>。</a:t>
            </a:r>
            <a:endParaRPr lang="zh-CN" altLang="en-US" sz="2200" dirty="0">
              <a:latin typeface="华文新魏" panose="02010800040101010101" charset="-122"/>
              <a:ea typeface="华文新魏" panose="02010800040101010101" charset="-122"/>
              <a:cs typeface="华文新魏" panose="02010800040101010101" charset="-122"/>
            </a:endParaRPr>
          </a:p>
        </p:txBody>
      </p:sp>
    </p:spTree>
    <p:extLst>
      <p:ext uri="{BB962C8B-B14F-4D97-AF65-F5344CB8AC3E}">
        <p14:creationId xmlns:p14="http://schemas.microsoft.com/office/powerpoint/2010/main" val="11524233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12" y="332657"/>
            <a:ext cx="8229815" cy="5954156"/>
          </a:xfrm>
          <a:solidFill>
            <a:srgbClr val="92D050"/>
          </a:solidFill>
        </p:spPr>
        <p:txBody>
          <a:bodyPr>
            <a:normAutofit/>
          </a:bodyPr>
          <a:lstStyle/>
          <a:p>
            <a:r>
              <a:rPr lang="zh-CN" altLang="en-US" sz="2400" dirty="0" smtClean="0">
                <a:solidFill>
                  <a:srgbClr val="7030A0"/>
                </a:solidFill>
                <a:latin typeface="华文新魏" panose="02010800040101010101" charset="-122"/>
                <a:ea typeface="华文新魏" panose="02010800040101010101" charset="-122"/>
                <a:cs typeface="华文新魏" panose="02010800040101010101" charset="-122"/>
              </a:rPr>
              <a:t>        担保</a:t>
            </a:r>
            <a:r>
              <a:rPr lang="zh-CN" altLang="en-US" sz="2400" dirty="0">
                <a:solidFill>
                  <a:srgbClr val="7030A0"/>
                </a:solidFill>
                <a:latin typeface="华文新魏" panose="02010800040101010101" charset="-122"/>
                <a:ea typeface="华文新魏" panose="02010800040101010101" charset="-122"/>
                <a:cs typeface="华文新魏" panose="02010800040101010101" charset="-122"/>
              </a:rPr>
              <a:t>公司的</a:t>
            </a:r>
            <a:r>
              <a:rPr lang="zh-CN" altLang="en-US" sz="2400" dirty="0">
                <a:latin typeface="华文新魏" panose="02010800040101010101" charset="-122"/>
                <a:ea typeface="华文新魏" panose="02010800040101010101" charset="-122"/>
                <a:cs typeface="华文新魏" panose="02010800040101010101" charset="-122"/>
              </a:rPr>
              <a:t>分支机构未经担保公司授权对外提供担保，担保公司或者其分支机构主张不承担担保责任的，人民法院应予支持 ，但是相对人不知道且不应当知道分支机构对外提供担保未经担保公司授权的除外。</a:t>
            </a:r>
          </a:p>
          <a:p>
            <a:r>
              <a:rPr lang="zh-CN" altLang="en-US" sz="2400" dirty="0" smtClean="0">
                <a:latin typeface="华文新魏" panose="02010800040101010101" charset="-122"/>
                <a:ea typeface="华文新魏" panose="02010800040101010101" charset="-122"/>
                <a:cs typeface="华文新魏" panose="02010800040101010101" charset="-122"/>
              </a:rPr>
              <a:t>        公司</a:t>
            </a:r>
            <a:r>
              <a:rPr lang="zh-CN" altLang="en-US" sz="2400" dirty="0">
                <a:latin typeface="华文新魏" panose="02010800040101010101" charset="-122"/>
                <a:ea typeface="华文新魏" panose="02010800040101010101" charset="-122"/>
                <a:cs typeface="华文新魏" panose="02010800040101010101" charset="-122"/>
              </a:rPr>
              <a:t>的分支机构对外提供担保，相对</a:t>
            </a:r>
            <a:r>
              <a:rPr lang="zh-CN" altLang="en-US" sz="2400" dirty="0" smtClean="0">
                <a:latin typeface="华文新魏" panose="02010800040101010101" charset="-122"/>
                <a:ea typeface="华文新魏" panose="02010800040101010101" charset="-122"/>
                <a:cs typeface="华文新魏" panose="02010800040101010101" charset="-122"/>
              </a:rPr>
              <a:t>人非善意，</a:t>
            </a:r>
            <a:r>
              <a:rPr lang="zh-CN" altLang="en-US" sz="2400" dirty="0">
                <a:latin typeface="华文新魏" panose="02010800040101010101" charset="-122"/>
                <a:ea typeface="华文新魏" panose="02010800040101010101" charset="-122"/>
                <a:cs typeface="华文新魏" panose="02010800040101010101" charset="-122"/>
              </a:rPr>
              <a:t>请求公司承担 赔偿</a:t>
            </a:r>
            <a:r>
              <a:rPr lang="zh-CN" altLang="en-US" sz="2400" dirty="0" smtClean="0">
                <a:latin typeface="华文新魏" panose="02010800040101010101" charset="-122"/>
                <a:ea typeface="华文新魏" panose="02010800040101010101" charset="-122"/>
                <a:cs typeface="华文新魏" panose="02010800040101010101" charset="-122"/>
              </a:rPr>
              <a:t>责任的</a:t>
            </a:r>
            <a:r>
              <a:rPr lang="zh-CN" altLang="en-US" sz="2400" dirty="0">
                <a:latin typeface="华文新魏" panose="02010800040101010101" charset="-122"/>
                <a:ea typeface="华文新魏" panose="02010800040101010101" charset="-122"/>
                <a:cs typeface="华文新魏" panose="02010800040101010101" charset="-122"/>
              </a:rPr>
              <a:t>，参照本解释第十七条的有关规定处理</a:t>
            </a:r>
            <a:r>
              <a:rPr lang="zh-CN" altLang="en-US" sz="2400" dirty="0" smtClean="0">
                <a:latin typeface="华文新魏" panose="02010800040101010101" charset="-122"/>
                <a:ea typeface="华文新魏" panose="02010800040101010101" charset="-122"/>
                <a:cs typeface="华文新魏" panose="02010800040101010101" charset="-122"/>
              </a:rPr>
              <a:t>。</a:t>
            </a:r>
            <a:endParaRPr lang="en-US" altLang="zh-CN" sz="2400" dirty="0" smtClean="0">
              <a:latin typeface="华文新魏" panose="02010800040101010101" charset="-122"/>
              <a:ea typeface="华文新魏" panose="02010800040101010101" charset="-122"/>
              <a:cs typeface="华文新魏" panose="02010800040101010101" charset="-122"/>
            </a:endParaRPr>
          </a:p>
          <a:p>
            <a:endParaRPr lang="en-US" altLang="zh-CN" sz="2400" dirty="0" smtClean="0">
              <a:latin typeface="华文新魏" panose="02010800040101010101" charset="-122"/>
              <a:ea typeface="华文新魏" panose="02010800040101010101" charset="-122"/>
              <a:cs typeface="华文新魏" panose="02010800040101010101" charset="-122"/>
            </a:endParaRPr>
          </a:p>
          <a:p>
            <a:r>
              <a:rPr lang="zh-CN" altLang="en-US" sz="2400" dirty="0" smtClean="0">
                <a:latin typeface="华文新魏" panose="02010800040101010101" charset="-122"/>
                <a:ea typeface="华文新魏" panose="02010800040101010101" charset="-122"/>
                <a:cs typeface="华文新魏" panose="02010800040101010101" charset="-122"/>
              </a:rPr>
              <a:t>先从主体（</a:t>
            </a:r>
            <a:r>
              <a:rPr lang="zh-CN" altLang="en-US" sz="2400" dirty="0" smtClean="0">
                <a:solidFill>
                  <a:srgbClr val="7030A0"/>
                </a:solidFill>
                <a:latin typeface="华文新魏" panose="02010800040101010101" charset="-122"/>
                <a:ea typeface="华文新魏" panose="02010800040101010101" charset="-122"/>
                <a:cs typeface="华文新魏" panose="02010800040101010101" charset="-122"/>
              </a:rPr>
              <a:t>一般公司、金融机构、担保公司</a:t>
            </a:r>
            <a:r>
              <a:rPr lang="zh-CN" altLang="en-US" sz="2400" dirty="0" smtClean="0">
                <a:latin typeface="华文新魏" panose="02010800040101010101" charset="-122"/>
                <a:ea typeface="华文新魏" panose="02010800040101010101" charset="-122"/>
                <a:cs typeface="华文新魏" panose="02010800040101010101" charset="-122"/>
              </a:rPr>
              <a:t>）上区别，后从担保内容（</a:t>
            </a:r>
            <a:r>
              <a:rPr lang="zh-CN" altLang="en-US" sz="2400" dirty="0" smtClean="0">
                <a:solidFill>
                  <a:srgbClr val="7030A0"/>
                </a:solidFill>
                <a:latin typeface="华文新魏" panose="02010800040101010101" charset="-122"/>
                <a:ea typeface="华文新魏" panose="02010800040101010101" charset="-122"/>
                <a:cs typeface="华文新魏" panose="02010800040101010101" charset="-122"/>
              </a:rPr>
              <a:t>保函、保函之外的担保</a:t>
            </a:r>
            <a:r>
              <a:rPr lang="zh-CN" altLang="en-US" sz="2400" dirty="0" smtClean="0">
                <a:latin typeface="华文新魏" panose="02010800040101010101" charset="-122"/>
                <a:ea typeface="华文新魏" panose="02010800040101010101" charset="-122"/>
                <a:cs typeface="华文新魏" panose="02010800040101010101" charset="-122"/>
              </a:rPr>
              <a:t>）上理解。</a:t>
            </a:r>
            <a:endParaRPr lang="zh-CN" altLang="en-US" sz="2400" dirty="0">
              <a:latin typeface="华文新魏" panose="02010800040101010101" charset="-122"/>
              <a:ea typeface="华文新魏" panose="02010800040101010101" charset="-122"/>
              <a:cs typeface="华文新魏" panose="02010800040101010101" charset="-122"/>
            </a:endParaRPr>
          </a:p>
          <a:p>
            <a:pPr marL="0" indent="0">
              <a:buNone/>
            </a:pPr>
            <a:endParaRPr lang="zh-CN" altLang="en-US" sz="2400" dirty="0">
              <a:latin typeface="华文新魏" panose="02010800040101010101" charset="-122"/>
              <a:ea typeface="华文新魏" panose="02010800040101010101" charset="-122"/>
              <a:cs typeface="华文新魏" panose="02010800040101010101" charset="-122"/>
            </a:endParaRPr>
          </a:p>
          <a:p>
            <a:r>
              <a:rPr lang="zh-CN" altLang="en-US" sz="2400" dirty="0" smtClean="0">
                <a:latin typeface="华文新魏" panose="02010800040101010101" charset="-122"/>
                <a:ea typeface="华文新魏" panose="02010800040101010101" charset="-122"/>
                <a:cs typeface="华文新魏" panose="02010800040101010101" charset="-122"/>
              </a:rPr>
              <a:t>相对人的举证责任：不知道且不应当知道</a:t>
            </a:r>
            <a:endParaRPr lang="zh-CN" altLang="en-US" sz="2400" dirty="0">
              <a:latin typeface="华文新魏" panose="02010800040101010101" charset="-122"/>
              <a:ea typeface="华文新魏" panose="02010800040101010101" charset="-122"/>
              <a:cs typeface="华文新魏" panose="02010800040101010101" charset="-122"/>
            </a:endParaRPr>
          </a:p>
        </p:txBody>
      </p:sp>
    </p:spTree>
    <p:extLst>
      <p:ext uri="{BB962C8B-B14F-4D97-AF65-F5344CB8AC3E}">
        <p14:creationId xmlns:p14="http://schemas.microsoft.com/office/powerpoint/2010/main" val="12245915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3" name="内容占位符 2"/>
          <p:cNvSpPr>
            <a:spLocks noGrp="1"/>
          </p:cNvSpPr>
          <p:nvPr>
            <p:ph idx="1"/>
          </p:nvPr>
        </p:nvSpPr>
        <p:spPr>
          <a:xfrm>
            <a:off x="457212" y="476673"/>
            <a:ext cx="8229815" cy="5810140"/>
          </a:xfrm>
        </p:spPr>
        <p:txBody>
          <a:bodyPr>
            <a:normAutofit/>
          </a:bodyPr>
          <a:lstStyle/>
          <a:p>
            <a:r>
              <a:rPr lang="zh-CN" altLang="en-US" sz="2800" dirty="0">
                <a:latin typeface="华文新魏" panose="02010800040101010101" charset="-122"/>
                <a:ea typeface="华文新魏" panose="02010800040101010101" charset="-122"/>
                <a:cs typeface="华文新魏" panose="02010800040101010101" charset="-122"/>
              </a:rPr>
              <a:t>债务加入准用担保</a:t>
            </a:r>
            <a:r>
              <a:rPr lang="zh-CN" altLang="en-US" sz="2800" dirty="0" smtClean="0">
                <a:latin typeface="华文新魏" panose="02010800040101010101" charset="-122"/>
                <a:ea typeface="华文新魏" panose="02010800040101010101" charset="-122"/>
                <a:cs typeface="华文新魏" panose="02010800040101010101" charset="-122"/>
              </a:rPr>
              <a:t>规则</a:t>
            </a:r>
            <a:endParaRPr lang="en-US" altLang="zh-CN" sz="2800" dirty="0" smtClean="0">
              <a:latin typeface="华文新魏" panose="02010800040101010101" charset="-122"/>
              <a:ea typeface="华文新魏" panose="02010800040101010101" charset="-122"/>
              <a:cs typeface="华文新魏" panose="02010800040101010101" charset="-122"/>
            </a:endParaRPr>
          </a:p>
          <a:p>
            <a:r>
              <a:rPr lang="zh-CN" altLang="en-US" sz="2200" dirty="0" smtClean="0">
                <a:latin typeface="华文新魏" panose="02010800040101010101" charset="-122"/>
                <a:ea typeface="华文新魏" panose="02010800040101010101" charset="-122"/>
                <a:cs typeface="华文新魏" panose="02010800040101010101" charset="-122"/>
              </a:rPr>
              <a:t>第十二</a:t>
            </a:r>
            <a:r>
              <a:rPr lang="zh-CN" altLang="en-US" sz="2200" dirty="0">
                <a:latin typeface="华文新魏" panose="02010800040101010101" charset="-122"/>
                <a:ea typeface="华文新魏" panose="02010800040101010101" charset="-122"/>
                <a:cs typeface="华文新魏" panose="02010800040101010101" charset="-122"/>
              </a:rPr>
              <a:t>条 法定代表人依照民法典第五百五十二条的规定以公司</a:t>
            </a:r>
            <a:r>
              <a:rPr lang="zh-CN" altLang="en-US" sz="2200" dirty="0" smtClean="0">
                <a:latin typeface="华文新魏" panose="02010800040101010101" charset="-122"/>
                <a:ea typeface="华文新魏" panose="02010800040101010101" charset="-122"/>
                <a:cs typeface="华文新魏" panose="02010800040101010101" charset="-122"/>
              </a:rPr>
              <a:t>名义加入债务</a:t>
            </a:r>
            <a:r>
              <a:rPr lang="zh-CN" altLang="en-US" sz="2200" dirty="0">
                <a:latin typeface="华文新魏" panose="02010800040101010101" charset="-122"/>
                <a:ea typeface="华文新魏" panose="02010800040101010101" charset="-122"/>
                <a:cs typeface="华文新魏" panose="02010800040101010101" charset="-122"/>
              </a:rPr>
              <a:t>的，人民法院在认定该行为</a:t>
            </a:r>
            <a:r>
              <a:rPr lang="zh-CN" altLang="en-US" sz="2200" dirty="0" smtClean="0">
                <a:latin typeface="华文新魏" panose="02010800040101010101" charset="-122"/>
                <a:ea typeface="华文新魏" panose="02010800040101010101" charset="-122"/>
                <a:cs typeface="华文新魏" panose="02010800040101010101" charset="-122"/>
              </a:rPr>
              <a:t>的效力时</a:t>
            </a:r>
            <a:r>
              <a:rPr lang="zh-CN" altLang="en-US" sz="2200" dirty="0">
                <a:latin typeface="华文新魏" panose="02010800040101010101" charset="-122"/>
                <a:ea typeface="华文新魏" panose="02010800040101010101" charset="-122"/>
                <a:cs typeface="华文新魏" panose="02010800040101010101" charset="-122"/>
              </a:rPr>
              <a:t>，可以参照本解释关于公司为他人</a:t>
            </a:r>
            <a:r>
              <a:rPr lang="zh-CN" altLang="en-US" sz="2200" dirty="0" smtClean="0">
                <a:latin typeface="华文新魏" panose="02010800040101010101" charset="-122"/>
                <a:ea typeface="华文新魏" panose="02010800040101010101" charset="-122"/>
                <a:cs typeface="华文新魏" panose="02010800040101010101" charset="-122"/>
              </a:rPr>
              <a:t>提供担保的有关规则</a:t>
            </a:r>
            <a:r>
              <a:rPr lang="zh-CN" altLang="en-US" sz="2200" dirty="0">
                <a:latin typeface="华文新魏" panose="02010800040101010101" charset="-122"/>
                <a:ea typeface="华文新魏" panose="02010800040101010101" charset="-122"/>
                <a:cs typeface="华文新魏" panose="02010800040101010101" charset="-122"/>
              </a:rPr>
              <a:t>处理</a:t>
            </a:r>
            <a:r>
              <a:rPr lang="zh-CN" altLang="en-US" sz="2200" dirty="0" smtClean="0">
                <a:latin typeface="华文新魏" panose="02010800040101010101" charset="-122"/>
                <a:ea typeface="华文新魏" panose="02010800040101010101" charset="-122"/>
                <a:cs typeface="华文新魏" panose="02010800040101010101" charset="-122"/>
              </a:rPr>
              <a:t>。（</a:t>
            </a:r>
            <a:r>
              <a:rPr lang="zh-CN" altLang="en-US" sz="2200" dirty="0" smtClean="0">
                <a:solidFill>
                  <a:srgbClr val="7030A0"/>
                </a:solidFill>
                <a:latin typeface="华文新魏" panose="02010800040101010101" charset="-122"/>
                <a:ea typeface="华文新魏" panose="02010800040101010101" charset="-122"/>
                <a:cs typeface="华文新魏" panose="02010800040101010101" charset="-122"/>
              </a:rPr>
              <a:t>具有担保功能的非典型担保</a:t>
            </a:r>
            <a:r>
              <a:rPr lang="zh-CN" altLang="en-US" sz="2200" dirty="0" smtClean="0">
                <a:latin typeface="华文新魏" panose="02010800040101010101" charset="-122"/>
                <a:ea typeface="华文新魏" panose="02010800040101010101" charset="-122"/>
                <a:cs typeface="华文新魏" panose="02010800040101010101" charset="-122"/>
              </a:rPr>
              <a:t>）</a:t>
            </a:r>
            <a:endParaRPr lang="en-US" altLang="zh-CN" sz="2200" dirty="0" smtClean="0">
              <a:latin typeface="华文新魏" panose="02010800040101010101" charset="-122"/>
              <a:ea typeface="华文新魏" panose="02010800040101010101" charset="-122"/>
              <a:cs typeface="华文新魏" panose="02010800040101010101" charset="-122"/>
            </a:endParaRPr>
          </a:p>
          <a:p>
            <a:endParaRPr lang="en-US" altLang="zh-CN" sz="2200" dirty="0">
              <a:latin typeface="华文新魏" panose="02010800040101010101" charset="-122"/>
              <a:ea typeface="华文新魏" panose="02010800040101010101" charset="-122"/>
              <a:cs typeface="华文新魏" panose="02010800040101010101" charset="-122"/>
            </a:endParaRPr>
          </a:p>
          <a:p>
            <a:r>
              <a:rPr lang="zh-CN" altLang="en-US" sz="2200" dirty="0" smtClean="0">
                <a:latin typeface="华文新魏" panose="02010800040101010101" charset="-122"/>
                <a:ea typeface="华文新魏" panose="02010800040101010101" charset="-122"/>
                <a:cs typeface="华文新魏" panose="02010800040101010101" charset="-122"/>
              </a:rPr>
              <a:t>并存的债务加入</a:t>
            </a:r>
            <a:endParaRPr lang="en-US" altLang="zh-CN" sz="2200" dirty="0" smtClean="0">
              <a:latin typeface="华文新魏" panose="02010800040101010101" charset="-122"/>
              <a:ea typeface="华文新魏" panose="02010800040101010101" charset="-122"/>
              <a:cs typeface="华文新魏" panose="02010800040101010101" charset="-122"/>
            </a:endParaRPr>
          </a:p>
          <a:p>
            <a:r>
              <a:rPr lang="en-US" altLang="zh-CN" sz="2200" dirty="0" smtClean="0">
                <a:latin typeface="华文新魏" panose="02010800040101010101" charset="-122"/>
                <a:ea typeface="华文新魏" panose="02010800040101010101" charset="-122"/>
                <a:cs typeface="华文新魏" panose="02010800040101010101" charset="-122"/>
              </a:rPr>
              <a:t>《</a:t>
            </a:r>
            <a:r>
              <a:rPr lang="zh-CN" altLang="en-US" sz="2200" dirty="0" smtClean="0">
                <a:latin typeface="华文新魏" panose="02010800040101010101" charset="-122"/>
                <a:ea typeface="华文新魏" panose="02010800040101010101" charset="-122"/>
                <a:cs typeface="华文新魏" panose="02010800040101010101" charset="-122"/>
              </a:rPr>
              <a:t>民法典</a:t>
            </a:r>
            <a:r>
              <a:rPr lang="en-US" altLang="zh-CN" sz="2200" dirty="0" smtClean="0">
                <a:latin typeface="华文新魏" panose="02010800040101010101" charset="-122"/>
                <a:ea typeface="华文新魏" panose="02010800040101010101" charset="-122"/>
                <a:cs typeface="华文新魏" panose="02010800040101010101" charset="-122"/>
              </a:rPr>
              <a:t>》</a:t>
            </a:r>
            <a:r>
              <a:rPr lang="zh-CN" altLang="en-US" sz="2200" dirty="0" smtClean="0">
                <a:latin typeface="华文新魏" panose="02010800040101010101" charset="-122"/>
                <a:ea typeface="华文新魏" panose="02010800040101010101" charset="-122"/>
                <a:cs typeface="华文新魏" panose="02010800040101010101" charset="-122"/>
              </a:rPr>
              <a:t>第五百五十二</a:t>
            </a:r>
            <a:r>
              <a:rPr lang="zh-CN" altLang="en-US" sz="2200" dirty="0">
                <a:latin typeface="华文新魏" panose="02010800040101010101" charset="-122"/>
                <a:ea typeface="华文新魏" panose="02010800040101010101" charset="-122"/>
                <a:cs typeface="华文新魏" panose="02010800040101010101" charset="-122"/>
              </a:rPr>
              <a:t>条 第三人与债务人约定加入债务并通知债权人，或者第三人向债权人表示愿意加入债务，债权人未在合理期限内明确拒绝的，债权人可以请求第三人在其愿意承担的债务范围内和债务人承担连带债务</a:t>
            </a:r>
            <a:r>
              <a:rPr lang="zh-CN" altLang="en-US" sz="2200" dirty="0" smtClean="0">
                <a:latin typeface="华文新魏" panose="02010800040101010101" charset="-122"/>
                <a:ea typeface="华文新魏" panose="02010800040101010101" charset="-122"/>
                <a:cs typeface="华文新魏" panose="02010800040101010101" charset="-122"/>
              </a:rPr>
              <a:t>。</a:t>
            </a:r>
            <a:endParaRPr lang="en-US" altLang="zh-CN" sz="2200" dirty="0" smtClean="0">
              <a:latin typeface="华文新魏" panose="02010800040101010101" charset="-122"/>
              <a:ea typeface="华文新魏" panose="02010800040101010101" charset="-122"/>
              <a:cs typeface="华文新魏" panose="02010800040101010101" charset="-122"/>
            </a:endParaRPr>
          </a:p>
          <a:p>
            <a:endParaRPr lang="zh-CN" altLang="en-US" sz="2200" dirty="0">
              <a:latin typeface="华文新魏" panose="02010800040101010101" charset="-122"/>
              <a:ea typeface="华文新魏" panose="02010800040101010101" charset="-122"/>
              <a:cs typeface="华文新魏" panose="02010800040101010101" charset="-122"/>
            </a:endParaRPr>
          </a:p>
        </p:txBody>
      </p:sp>
    </p:spTree>
    <p:extLst>
      <p:ext uri="{BB962C8B-B14F-4D97-AF65-F5344CB8AC3E}">
        <p14:creationId xmlns:p14="http://schemas.microsoft.com/office/powerpoint/2010/main" val="27111234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3" name="内容占位符 2"/>
          <p:cNvSpPr>
            <a:spLocks noGrp="1"/>
          </p:cNvSpPr>
          <p:nvPr>
            <p:ph idx="1"/>
          </p:nvPr>
        </p:nvSpPr>
        <p:spPr>
          <a:xfrm>
            <a:off x="457213" y="404664"/>
            <a:ext cx="8219244" cy="5976663"/>
          </a:xfrm>
        </p:spPr>
        <p:txBody>
          <a:bodyPr>
            <a:noAutofit/>
          </a:bodyPr>
          <a:lstStyle/>
          <a:p>
            <a:r>
              <a:rPr lang="zh-CN" altLang="en-US" sz="2800" dirty="0">
                <a:latin typeface="华文新魏" panose="02010800040101010101" charset="-122"/>
                <a:ea typeface="华文新魏" panose="02010800040101010101" charset="-122"/>
                <a:cs typeface="华文新魏" panose="02010800040101010101" charset="-122"/>
              </a:rPr>
              <a:t>共同担保追偿</a:t>
            </a:r>
            <a:r>
              <a:rPr lang="zh-CN" altLang="en-US" sz="2800" dirty="0" smtClean="0">
                <a:latin typeface="华文新魏" panose="02010800040101010101" charset="-122"/>
                <a:ea typeface="华文新魏" panose="02010800040101010101" charset="-122"/>
                <a:cs typeface="华文新魏" panose="02010800040101010101" charset="-122"/>
              </a:rPr>
              <a:t>权</a:t>
            </a:r>
            <a:endParaRPr lang="en-US" altLang="zh-CN" sz="2800" dirty="0" smtClean="0">
              <a:latin typeface="华文新魏" panose="02010800040101010101" charset="-122"/>
              <a:ea typeface="华文新魏" panose="02010800040101010101" charset="-122"/>
              <a:cs typeface="华文新魏" panose="02010800040101010101" charset="-122"/>
            </a:endParaRPr>
          </a:p>
          <a:p>
            <a:r>
              <a:rPr lang="zh-CN" altLang="en-US" sz="2200" dirty="0" smtClean="0">
                <a:latin typeface="华文新魏" panose="02010800040101010101" charset="-122"/>
                <a:ea typeface="华文新魏" panose="02010800040101010101" charset="-122"/>
                <a:cs typeface="华文新魏" panose="02010800040101010101" charset="-122"/>
              </a:rPr>
              <a:t>第十三条 同</a:t>
            </a:r>
            <a:r>
              <a:rPr lang="zh-CN" altLang="en-US" sz="2200" dirty="0">
                <a:latin typeface="华文新魏" panose="02010800040101010101" charset="-122"/>
                <a:ea typeface="华文新魏" panose="02010800040101010101" charset="-122"/>
                <a:cs typeface="华文新魏" panose="02010800040101010101" charset="-122"/>
              </a:rPr>
              <a:t>一债务有两个</a:t>
            </a:r>
            <a:r>
              <a:rPr lang="zh-CN" altLang="en-US" sz="2200" dirty="0" smtClean="0">
                <a:latin typeface="华文新魏" panose="02010800040101010101" charset="-122"/>
                <a:ea typeface="华文新魏" panose="02010800040101010101" charset="-122"/>
                <a:cs typeface="华文新魏" panose="02010800040101010101" charset="-122"/>
              </a:rPr>
              <a:t>以上第三人提供</a:t>
            </a:r>
            <a:r>
              <a:rPr lang="zh-CN" altLang="en-US" sz="2200" dirty="0">
                <a:latin typeface="华文新魏" panose="02010800040101010101" charset="-122"/>
                <a:ea typeface="华文新魏" panose="02010800040101010101" charset="-122"/>
                <a:cs typeface="华文新魏" panose="02010800040101010101" charset="-122"/>
              </a:rPr>
              <a:t>担保，担保人</a:t>
            </a:r>
            <a:r>
              <a:rPr lang="zh-CN" altLang="en-US" sz="2200" dirty="0" smtClean="0">
                <a:latin typeface="华文新魏" panose="02010800040101010101" charset="-122"/>
                <a:ea typeface="华文新魏" panose="02010800040101010101" charset="-122"/>
                <a:cs typeface="华文新魏" panose="02010800040101010101" charset="-122"/>
              </a:rPr>
              <a:t>之间约定相互追偿及分担份额 </a:t>
            </a:r>
            <a:r>
              <a:rPr lang="zh-CN" altLang="en-US" sz="2200" dirty="0">
                <a:latin typeface="华文新魏" panose="02010800040101010101" charset="-122"/>
                <a:ea typeface="华文新魏" panose="02010800040101010101" charset="-122"/>
                <a:cs typeface="华文新魏" panose="02010800040101010101" charset="-122"/>
              </a:rPr>
              <a:t>，</a:t>
            </a:r>
            <a:r>
              <a:rPr lang="zh-CN" altLang="en-US" sz="2200" dirty="0" smtClean="0">
                <a:latin typeface="华文新魏" panose="02010800040101010101" charset="-122"/>
                <a:ea typeface="华文新魏" panose="02010800040101010101" charset="-122"/>
                <a:cs typeface="华文新魏" panose="02010800040101010101" charset="-122"/>
              </a:rPr>
              <a:t>承担了担保</a:t>
            </a:r>
            <a:r>
              <a:rPr lang="zh-CN" altLang="en-US" sz="2200" dirty="0">
                <a:latin typeface="华文新魏" panose="02010800040101010101" charset="-122"/>
                <a:ea typeface="华文新魏" panose="02010800040101010101" charset="-122"/>
                <a:cs typeface="华文新魏" panose="02010800040101010101" charset="-122"/>
              </a:rPr>
              <a:t>责任</a:t>
            </a:r>
            <a:r>
              <a:rPr lang="zh-CN" altLang="en-US" sz="2200" dirty="0" smtClean="0">
                <a:latin typeface="华文新魏" panose="02010800040101010101" charset="-122"/>
                <a:ea typeface="华文新魏" panose="02010800040101010101" charset="-122"/>
                <a:cs typeface="华文新魏" panose="02010800040101010101" charset="-122"/>
              </a:rPr>
              <a:t>的担保人</a:t>
            </a:r>
            <a:r>
              <a:rPr lang="zh-CN" altLang="en-US" sz="2200" dirty="0">
                <a:latin typeface="华文新魏" panose="02010800040101010101" charset="-122"/>
                <a:ea typeface="华文新魏" panose="02010800040101010101" charset="-122"/>
                <a:cs typeface="华文新魏" panose="02010800040101010101" charset="-122"/>
              </a:rPr>
              <a:t>请求其他担保人按照</a:t>
            </a:r>
            <a:r>
              <a:rPr lang="zh-CN" altLang="en-US" sz="2200" dirty="0" smtClean="0">
                <a:latin typeface="华文新魏" panose="02010800040101010101" charset="-122"/>
                <a:ea typeface="华文新魏" panose="02010800040101010101" charset="-122"/>
                <a:cs typeface="华文新魏" panose="02010800040101010101" charset="-122"/>
              </a:rPr>
              <a:t>约定分担份额</a:t>
            </a:r>
            <a:r>
              <a:rPr lang="zh-CN" altLang="en-US" sz="2200" dirty="0">
                <a:latin typeface="华文新魏" panose="02010800040101010101" charset="-122"/>
                <a:ea typeface="华文新魏" panose="02010800040101010101" charset="-122"/>
                <a:cs typeface="华文新魏" panose="02010800040101010101" charset="-122"/>
              </a:rPr>
              <a:t>的，</a:t>
            </a:r>
            <a:r>
              <a:rPr lang="zh-CN" altLang="en-US" sz="2200" dirty="0" smtClean="0">
                <a:latin typeface="华文新魏" panose="02010800040101010101" charset="-122"/>
                <a:ea typeface="华文新魏" panose="02010800040101010101" charset="-122"/>
                <a:cs typeface="华文新魏" panose="02010800040101010101" charset="-122"/>
              </a:rPr>
              <a:t>人民法院应予支持；</a:t>
            </a:r>
            <a:r>
              <a:rPr lang="zh-CN" altLang="en-US" sz="2200" dirty="0">
                <a:latin typeface="华文新魏" panose="02010800040101010101" charset="-122"/>
                <a:ea typeface="华文新魏" panose="02010800040101010101" charset="-122"/>
                <a:cs typeface="华文新魏" panose="02010800040101010101" charset="-122"/>
              </a:rPr>
              <a:t>担保人之间约定</a:t>
            </a:r>
            <a:r>
              <a:rPr lang="zh-CN" altLang="en-US" sz="2200" dirty="0" smtClean="0">
                <a:latin typeface="华文新魏" panose="02010800040101010101" charset="-122"/>
                <a:ea typeface="华文新魏" panose="02010800040101010101" charset="-122"/>
                <a:cs typeface="华文新魏" panose="02010800040101010101" charset="-122"/>
              </a:rPr>
              <a:t>承担连带共同</a:t>
            </a:r>
            <a:r>
              <a:rPr lang="zh-CN" altLang="en-US" sz="2200" dirty="0">
                <a:latin typeface="华文新魏" panose="02010800040101010101" charset="-122"/>
                <a:ea typeface="华文新魏" panose="02010800040101010101" charset="-122"/>
                <a:cs typeface="华文新魏" panose="02010800040101010101" charset="-122"/>
              </a:rPr>
              <a:t>担保，</a:t>
            </a:r>
            <a:r>
              <a:rPr lang="zh-CN" altLang="en-US" sz="2200" dirty="0" smtClean="0">
                <a:latin typeface="华文新魏" panose="02010800040101010101" charset="-122"/>
                <a:ea typeface="华文新魏" panose="02010800040101010101" charset="-122"/>
                <a:cs typeface="华文新魏" panose="02010800040101010101" charset="-122"/>
              </a:rPr>
              <a:t>或者约定相互追偿 但是未约定分担份额的，各担保人按照比例分担向债务人不能追偿的</a:t>
            </a:r>
            <a:r>
              <a:rPr lang="zh-CN" altLang="en-US" sz="2200" dirty="0">
                <a:latin typeface="华文新魏" panose="02010800040101010101" charset="-122"/>
                <a:ea typeface="华文新魏" panose="02010800040101010101" charset="-122"/>
                <a:cs typeface="华文新魏" panose="02010800040101010101" charset="-122"/>
              </a:rPr>
              <a:t>部分。</a:t>
            </a:r>
          </a:p>
          <a:p>
            <a:r>
              <a:rPr lang="zh-CN" altLang="en-US" sz="2200" dirty="0" smtClean="0">
                <a:latin typeface="华文新魏" panose="02010800040101010101" charset="-122"/>
                <a:ea typeface="华文新魏" panose="02010800040101010101" charset="-122"/>
                <a:cs typeface="华文新魏" panose="02010800040101010101" charset="-122"/>
              </a:rPr>
              <a:t>        同</a:t>
            </a:r>
            <a:r>
              <a:rPr lang="zh-CN" altLang="en-US" sz="2200" dirty="0">
                <a:latin typeface="华文新魏" panose="02010800040101010101" charset="-122"/>
                <a:ea typeface="华文新魏" panose="02010800040101010101" charset="-122"/>
                <a:cs typeface="华文新魏" panose="02010800040101010101" charset="-122"/>
              </a:rPr>
              <a:t>一债务有两个</a:t>
            </a:r>
            <a:r>
              <a:rPr lang="zh-CN" altLang="en-US" sz="2200" dirty="0" smtClean="0">
                <a:latin typeface="华文新魏" panose="02010800040101010101" charset="-122"/>
                <a:ea typeface="华文新魏" panose="02010800040101010101" charset="-122"/>
                <a:cs typeface="华文新魏" panose="02010800040101010101" charset="-122"/>
              </a:rPr>
              <a:t>以上第三</a:t>
            </a:r>
            <a:r>
              <a:rPr lang="zh-CN" altLang="en-US" sz="2200" dirty="0">
                <a:latin typeface="华文新魏" panose="02010800040101010101" charset="-122"/>
                <a:ea typeface="华文新魏" panose="02010800040101010101" charset="-122"/>
                <a:cs typeface="华文新魏" panose="02010800040101010101" charset="-122"/>
              </a:rPr>
              <a:t>人 提供担保，担保人</a:t>
            </a:r>
            <a:r>
              <a:rPr lang="zh-CN" altLang="en-US" sz="2200" dirty="0" smtClean="0">
                <a:latin typeface="华文新魏" panose="02010800040101010101" charset="-122"/>
                <a:ea typeface="华文新魏" panose="02010800040101010101" charset="-122"/>
                <a:cs typeface="华文新魏" panose="02010800040101010101" charset="-122"/>
              </a:rPr>
              <a:t>之间未对相互追偿作出约定且未约定承担连带共同</a:t>
            </a:r>
            <a:r>
              <a:rPr lang="zh-CN" altLang="en-US" sz="2200" dirty="0">
                <a:latin typeface="华文新魏" panose="02010800040101010101" charset="-122"/>
                <a:ea typeface="华文新魏" panose="02010800040101010101" charset="-122"/>
                <a:cs typeface="华文新魏" panose="02010800040101010101" charset="-122"/>
              </a:rPr>
              <a:t>担保，</a:t>
            </a:r>
            <a:r>
              <a:rPr lang="zh-CN" altLang="en-US" sz="2200" dirty="0" smtClean="0">
                <a:latin typeface="华文新魏" panose="02010800040101010101" charset="-122"/>
                <a:ea typeface="华文新魏" panose="02010800040101010101" charset="-122"/>
                <a:cs typeface="华文新魏" panose="02010800040101010101" charset="-122"/>
              </a:rPr>
              <a:t>但是各</a:t>
            </a:r>
            <a:r>
              <a:rPr lang="zh-CN" altLang="en-US" sz="2200" dirty="0">
                <a:latin typeface="华文新魏" panose="02010800040101010101" charset="-122"/>
                <a:ea typeface="华文新魏" panose="02010800040101010101" charset="-122"/>
                <a:cs typeface="华文新魏" panose="02010800040101010101" charset="-122"/>
              </a:rPr>
              <a:t>担保人</a:t>
            </a:r>
            <a:r>
              <a:rPr lang="zh-CN" altLang="en-US" sz="2200" dirty="0" smtClean="0">
                <a:latin typeface="华文新魏" panose="02010800040101010101" charset="-122"/>
                <a:ea typeface="华文新魏" panose="02010800040101010101" charset="-122"/>
                <a:cs typeface="华文新魏" panose="02010800040101010101" charset="-122"/>
              </a:rPr>
              <a:t>在同一份合同书</a:t>
            </a:r>
            <a:r>
              <a:rPr lang="zh-CN" altLang="en-US" sz="2200" dirty="0">
                <a:latin typeface="华文新魏" panose="02010800040101010101" charset="-122"/>
                <a:ea typeface="华文新魏" panose="02010800040101010101" charset="-122"/>
                <a:cs typeface="华文新魏" panose="02010800040101010101" charset="-122"/>
              </a:rPr>
              <a:t>上签字、盖章或者按指印，承担了担保责任的担保人请求 其他担 保人 </a:t>
            </a:r>
            <a:r>
              <a:rPr lang="zh-CN" altLang="en-US" sz="2200" dirty="0" smtClean="0">
                <a:latin typeface="华文新魏" panose="02010800040101010101" charset="-122"/>
                <a:ea typeface="华文新魏" panose="02010800040101010101" charset="-122"/>
                <a:cs typeface="华文新魏" panose="02010800040101010101" charset="-122"/>
              </a:rPr>
              <a:t>按照比例分担向债务人不能追偿部分</a:t>
            </a:r>
            <a:r>
              <a:rPr lang="zh-CN" altLang="en-US" sz="2200" dirty="0">
                <a:latin typeface="华文新魏" panose="02010800040101010101" charset="-122"/>
                <a:ea typeface="华文新魏" panose="02010800040101010101" charset="-122"/>
                <a:cs typeface="华文新魏" panose="02010800040101010101" charset="-122"/>
              </a:rPr>
              <a:t>的，</a:t>
            </a:r>
            <a:r>
              <a:rPr lang="zh-CN" altLang="en-US" sz="2200" dirty="0" smtClean="0">
                <a:latin typeface="华文新魏" panose="02010800040101010101" charset="-122"/>
                <a:ea typeface="华文新魏" panose="02010800040101010101" charset="-122"/>
                <a:cs typeface="华文新魏" panose="02010800040101010101" charset="-122"/>
              </a:rPr>
              <a:t>人民法院应予支持 </a:t>
            </a:r>
            <a:r>
              <a:rPr lang="zh-CN" altLang="en-US" sz="2200" dirty="0">
                <a:latin typeface="华文新魏" panose="02010800040101010101" charset="-122"/>
                <a:ea typeface="华文新魏" panose="02010800040101010101" charset="-122"/>
                <a:cs typeface="华文新魏" panose="02010800040101010101" charset="-122"/>
              </a:rPr>
              <a:t>。</a:t>
            </a:r>
          </a:p>
          <a:p>
            <a:r>
              <a:rPr lang="zh-CN" altLang="en-US" sz="2200" dirty="0" smtClean="0">
                <a:latin typeface="华文新魏" panose="02010800040101010101" charset="-122"/>
                <a:ea typeface="华文新魏" panose="02010800040101010101" charset="-122"/>
                <a:cs typeface="华文新魏" panose="02010800040101010101" charset="-122"/>
              </a:rPr>
              <a:t>        除</a:t>
            </a:r>
            <a:r>
              <a:rPr lang="zh-CN" altLang="en-US" sz="2200" dirty="0">
                <a:latin typeface="华文新魏" panose="02010800040101010101" charset="-122"/>
                <a:ea typeface="华文新魏" panose="02010800040101010101" charset="-122"/>
                <a:cs typeface="华文新魏" panose="02010800040101010101" charset="-122"/>
              </a:rPr>
              <a:t>前两款规定的情形外，承担了担保责任的担保人请求其他</a:t>
            </a:r>
            <a:r>
              <a:rPr lang="zh-CN" altLang="en-US" sz="2200" dirty="0" smtClean="0">
                <a:latin typeface="华文新魏" panose="02010800040101010101" charset="-122"/>
                <a:ea typeface="华文新魏" panose="02010800040101010101" charset="-122"/>
                <a:cs typeface="华文新魏" panose="02010800040101010101" charset="-122"/>
              </a:rPr>
              <a:t>担保人分担向</a:t>
            </a:r>
            <a:r>
              <a:rPr lang="zh-CN" altLang="en-US" sz="2200" dirty="0">
                <a:latin typeface="华文新魏" panose="02010800040101010101" charset="-122"/>
                <a:ea typeface="华文新魏" panose="02010800040101010101" charset="-122"/>
                <a:cs typeface="华文新魏" panose="02010800040101010101" charset="-122"/>
              </a:rPr>
              <a:t>债务人不能追偿部分的，</a:t>
            </a:r>
            <a:r>
              <a:rPr lang="zh-CN" altLang="en-US" sz="2200" dirty="0" smtClean="0">
                <a:latin typeface="华文新魏" panose="02010800040101010101" charset="-122"/>
                <a:ea typeface="华文新魏" panose="02010800040101010101" charset="-122"/>
                <a:cs typeface="华文新魏" panose="02010800040101010101" charset="-122"/>
              </a:rPr>
              <a:t>人民法院不予支持。</a:t>
            </a:r>
            <a:endParaRPr lang="en-US" altLang="zh-CN" sz="2200" dirty="0" smtClean="0">
              <a:latin typeface="华文新魏" panose="02010800040101010101" charset="-122"/>
              <a:ea typeface="华文新魏" panose="02010800040101010101" charset="-122"/>
              <a:cs typeface="华文新魏" panose="02010800040101010101" charset="-122"/>
            </a:endParaRPr>
          </a:p>
        </p:txBody>
      </p:sp>
    </p:spTree>
    <p:extLst>
      <p:ext uri="{BB962C8B-B14F-4D97-AF65-F5344CB8AC3E}">
        <p14:creationId xmlns:p14="http://schemas.microsoft.com/office/powerpoint/2010/main" val="8898690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12" y="260649"/>
            <a:ext cx="8229815" cy="6026164"/>
          </a:xfrm>
          <a:solidFill>
            <a:srgbClr val="92D050"/>
          </a:solidFill>
        </p:spPr>
        <p:txBody>
          <a:bodyPr/>
          <a:lstStyle/>
          <a:p>
            <a:endParaRPr lang="en-US" altLang="zh-CN" sz="2200" dirty="0" smtClean="0">
              <a:latin typeface="华文新魏" panose="02010800040101010101" charset="-122"/>
              <a:ea typeface="华文新魏" panose="02010800040101010101" charset="-122"/>
              <a:cs typeface="华文新魏" panose="02010800040101010101" charset="-122"/>
            </a:endParaRPr>
          </a:p>
          <a:p>
            <a:r>
              <a:rPr lang="zh-CN" altLang="en-US" sz="2200" dirty="0" smtClean="0">
                <a:solidFill>
                  <a:srgbClr val="7030A0"/>
                </a:solidFill>
                <a:latin typeface="华文新魏" panose="02010800040101010101" charset="-122"/>
                <a:ea typeface="华文新魏" panose="02010800040101010101" charset="-122"/>
                <a:cs typeface="华文新魏" panose="02010800040101010101" charset="-122"/>
              </a:rPr>
              <a:t>理解</a:t>
            </a:r>
            <a:r>
              <a:rPr lang="zh-CN" altLang="en-US" sz="2200" dirty="0" smtClean="0">
                <a:latin typeface="华文新魏" panose="02010800040101010101" charset="-122"/>
                <a:ea typeface="华文新魏" panose="02010800040101010101" charset="-122"/>
                <a:cs typeface="华文新魏" panose="02010800040101010101" charset="-122"/>
              </a:rPr>
              <a:t>：保证人之间的相互追偿仅限于连带共同担保，且仅为三种情形：</a:t>
            </a:r>
            <a:endParaRPr lang="en-US" altLang="zh-CN" sz="2200" dirty="0" smtClean="0">
              <a:latin typeface="华文新魏" panose="02010800040101010101" charset="-122"/>
              <a:ea typeface="华文新魏" panose="02010800040101010101" charset="-122"/>
              <a:cs typeface="华文新魏" panose="02010800040101010101" charset="-122"/>
            </a:endParaRPr>
          </a:p>
          <a:p>
            <a:r>
              <a:rPr lang="en-US" altLang="zh-CN" sz="2200" dirty="0" smtClean="0">
                <a:latin typeface="华文新魏" panose="02010800040101010101" charset="-122"/>
                <a:ea typeface="华文新魏" panose="02010800040101010101" charset="-122"/>
                <a:cs typeface="华文新魏" panose="02010800040101010101" charset="-122"/>
              </a:rPr>
              <a:t>1.</a:t>
            </a:r>
            <a:r>
              <a:rPr lang="zh-CN" altLang="en-US" sz="2200" dirty="0" smtClean="0">
                <a:latin typeface="华文新魏" panose="02010800040101010101" charset="-122"/>
                <a:ea typeface="华文新魏" panose="02010800040101010101" charset="-122"/>
                <a:cs typeface="华文新魏" panose="02010800040101010101" charset="-122"/>
              </a:rPr>
              <a:t>担保人之间约定承担连带共同担保；</a:t>
            </a:r>
            <a:endParaRPr lang="en-US" altLang="zh-CN" sz="2200" dirty="0" smtClean="0">
              <a:latin typeface="华文新魏" panose="02010800040101010101" charset="-122"/>
              <a:ea typeface="华文新魏" panose="02010800040101010101" charset="-122"/>
              <a:cs typeface="华文新魏" panose="02010800040101010101" charset="-122"/>
            </a:endParaRPr>
          </a:p>
          <a:p>
            <a:r>
              <a:rPr lang="en-US" altLang="zh-CN" sz="2200" dirty="0" smtClean="0">
                <a:latin typeface="华文新魏" panose="02010800040101010101" charset="-122"/>
                <a:ea typeface="华文新魏" panose="02010800040101010101" charset="-122"/>
                <a:cs typeface="华文新魏" panose="02010800040101010101" charset="-122"/>
              </a:rPr>
              <a:t>2.</a:t>
            </a:r>
            <a:r>
              <a:rPr lang="zh-CN" altLang="en-US" sz="2200" dirty="0" smtClean="0">
                <a:latin typeface="华文新魏" panose="02010800040101010101" charset="-122"/>
                <a:ea typeface="华文新魏" panose="02010800040101010101" charset="-122"/>
                <a:cs typeface="华文新魏" panose="02010800040101010101" charset="-122"/>
              </a:rPr>
              <a:t>担保人之间约定可以相互追偿；</a:t>
            </a:r>
            <a:endParaRPr lang="en-US" altLang="zh-CN" sz="2200" dirty="0" smtClean="0">
              <a:latin typeface="华文新魏" panose="02010800040101010101" charset="-122"/>
              <a:ea typeface="华文新魏" panose="02010800040101010101" charset="-122"/>
              <a:cs typeface="华文新魏" panose="02010800040101010101" charset="-122"/>
            </a:endParaRPr>
          </a:p>
          <a:p>
            <a:r>
              <a:rPr lang="en-US" altLang="zh-CN" sz="2200" dirty="0" smtClean="0">
                <a:latin typeface="华文新魏" panose="02010800040101010101" charset="-122"/>
                <a:ea typeface="华文新魏" panose="02010800040101010101" charset="-122"/>
                <a:cs typeface="华文新魏" panose="02010800040101010101" charset="-122"/>
              </a:rPr>
              <a:t>3.</a:t>
            </a:r>
            <a:r>
              <a:rPr lang="zh-CN" altLang="en-US" sz="2200" dirty="0" smtClean="0">
                <a:latin typeface="华文新魏" panose="02010800040101010101" charset="-122"/>
                <a:ea typeface="华文新魏" panose="02010800040101010101" charset="-122"/>
                <a:cs typeface="华文新魏" panose="02010800040101010101" charset="-122"/>
              </a:rPr>
              <a:t>各担保人在同一份合同书上签字、盖章或者按指印。</a:t>
            </a:r>
            <a:endParaRPr lang="en-US" altLang="zh-CN" sz="2200" dirty="0" smtClean="0">
              <a:latin typeface="华文新魏" panose="02010800040101010101" charset="-122"/>
              <a:ea typeface="华文新魏" panose="02010800040101010101" charset="-122"/>
              <a:cs typeface="华文新魏" panose="02010800040101010101" charset="-122"/>
            </a:endParaRPr>
          </a:p>
          <a:p>
            <a:r>
              <a:rPr lang="zh-CN" altLang="en-US" sz="2200" dirty="0" smtClean="0">
                <a:latin typeface="华文新魏" panose="02010800040101010101" charset="-122"/>
                <a:ea typeface="华文新魏" panose="02010800040101010101" charset="-122"/>
                <a:cs typeface="华文新魏" panose="02010800040101010101" charset="-122"/>
              </a:rPr>
              <a:t>追偿权范围仅为：向债务人不能追偿的部分</a:t>
            </a:r>
            <a:endParaRPr lang="en-US" altLang="zh-CN" sz="2200" dirty="0" smtClean="0">
              <a:latin typeface="华文新魏" panose="02010800040101010101" charset="-122"/>
              <a:ea typeface="华文新魏" panose="02010800040101010101" charset="-122"/>
              <a:cs typeface="华文新魏" panose="02010800040101010101" charset="-122"/>
            </a:endParaRPr>
          </a:p>
          <a:p>
            <a:endParaRPr lang="en-US" altLang="zh-CN" sz="2200" dirty="0" smtClean="0">
              <a:latin typeface="华文新魏" panose="02010800040101010101" charset="-122"/>
              <a:ea typeface="华文新魏" panose="02010800040101010101" charset="-122"/>
              <a:cs typeface="华文新魏" panose="02010800040101010101" charset="-122"/>
            </a:endParaRPr>
          </a:p>
          <a:p>
            <a:r>
              <a:rPr lang="zh-CN" altLang="en-US" sz="2200" dirty="0" smtClean="0">
                <a:solidFill>
                  <a:srgbClr val="7030A0"/>
                </a:solidFill>
                <a:latin typeface="华文新魏" panose="02010800040101010101" charset="-122"/>
                <a:ea typeface="华文新魏" panose="02010800040101010101" charset="-122"/>
                <a:cs typeface="华文新魏" panose="02010800040101010101" charset="-122"/>
              </a:rPr>
              <a:t>注意风险  </a:t>
            </a:r>
            <a:r>
              <a:rPr lang="en-US" altLang="zh-CN" sz="2200" dirty="0" smtClean="0">
                <a:latin typeface="华文新魏" panose="02010800040101010101" charset="-122"/>
                <a:ea typeface="华文新魏" panose="02010800040101010101" charset="-122"/>
                <a:cs typeface="华文新魏" panose="02010800040101010101" charset="-122"/>
              </a:rPr>
              <a:t>《</a:t>
            </a:r>
            <a:r>
              <a:rPr lang="zh-CN" altLang="en-US" sz="2200" dirty="0" smtClean="0">
                <a:latin typeface="华文新魏" panose="02010800040101010101" charset="-122"/>
                <a:ea typeface="华文新魏" panose="02010800040101010101" charset="-122"/>
                <a:cs typeface="华文新魏" panose="02010800040101010101" charset="-122"/>
              </a:rPr>
              <a:t>民法典</a:t>
            </a:r>
            <a:r>
              <a:rPr lang="en-US" altLang="zh-CN" sz="2200" dirty="0" smtClean="0">
                <a:latin typeface="华文新魏" panose="02010800040101010101" charset="-122"/>
                <a:ea typeface="华文新魏" panose="02010800040101010101" charset="-122"/>
                <a:cs typeface="华文新魏" panose="02010800040101010101" charset="-122"/>
              </a:rPr>
              <a:t>》</a:t>
            </a:r>
            <a:r>
              <a:rPr lang="zh-CN" altLang="en-US" sz="2200" dirty="0" smtClean="0">
                <a:latin typeface="华文新魏" panose="02010800040101010101" charset="-122"/>
                <a:ea typeface="华文新魏" panose="02010800040101010101" charset="-122"/>
                <a:cs typeface="华文新魏" panose="02010800040101010101" charset="-122"/>
              </a:rPr>
              <a:t>改变了担保法和担保法司法解释的按份共同保证和连带共同保证非此即彼的区分，当事人之间没有约定各保证人承担保证责任的份额的，不再推定为连带共同保证。</a:t>
            </a:r>
            <a:endParaRPr lang="en-US" altLang="zh-CN" sz="2200" dirty="0" smtClean="0">
              <a:latin typeface="华文新魏" panose="02010800040101010101" charset="-122"/>
              <a:ea typeface="华文新魏" panose="02010800040101010101" charset="-122"/>
              <a:cs typeface="华文新魏" panose="02010800040101010101" charset="-122"/>
            </a:endParaRPr>
          </a:p>
          <a:p>
            <a:endParaRPr lang="en-US" altLang="zh-CN" sz="2200" dirty="0" smtClean="0">
              <a:latin typeface="华文新魏" panose="02010800040101010101" charset="-122"/>
              <a:ea typeface="华文新魏" panose="02010800040101010101" charset="-122"/>
              <a:cs typeface="华文新魏" panose="02010800040101010101" charset="-122"/>
            </a:endParaRPr>
          </a:p>
          <a:p>
            <a:r>
              <a:rPr lang="en-US" altLang="zh-CN" sz="2200" dirty="0" smtClean="0">
                <a:latin typeface="华文新魏" panose="02010800040101010101" charset="-122"/>
                <a:ea typeface="华文新魏" panose="02010800040101010101" charset="-122"/>
                <a:cs typeface="华文新魏" panose="02010800040101010101" charset="-122"/>
              </a:rPr>
              <a:t>《</a:t>
            </a:r>
            <a:r>
              <a:rPr lang="zh-CN" altLang="en-US" sz="2200" dirty="0" smtClean="0">
                <a:latin typeface="华文新魏" panose="02010800040101010101" charset="-122"/>
                <a:ea typeface="华文新魏" panose="02010800040101010101" charset="-122"/>
                <a:cs typeface="华文新魏" panose="02010800040101010101" charset="-122"/>
              </a:rPr>
              <a:t>民法典</a:t>
            </a:r>
            <a:r>
              <a:rPr lang="en-US" altLang="zh-CN" sz="2200" dirty="0" smtClean="0">
                <a:latin typeface="华文新魏" panose="02010800040101010101" charset="-122"/>
                <a:ea typeface="华文新魏" panose="02010800040101010101" charset="-122"/>
                <a:cs typeface="华文新魏" panose="02010800040101010101" charset="-122"/>
              </a:rPr>
              <a:t>》</a:t>
            </a:r>
            <a:r>
              <a:rPr lang="zh-CN" altLang="en-US" sz="2200" dirty="0" smtClean="0">
                <a:latin typeface="华文新魏" panose="02010800040101010101" charset="-122"/>
                <a:ea typeface="华文新魏" panose="02010800040101010101" charset="-122"/>
                <a:cs typeface="华文新魏" panose="02010800040101010101" charset="-122"/>
              </a:rPr>
              <a:t>第六百九十九条  同一债务有两个以上保证人的，保证人应当按照保证合同约定的保证份额，承担保证责任；没有约定保证份额的，债权人可以请求任何一个保证人在其保证范围内承担保证责任。</a:t>
            </a:r>
          </a:p>
          <a:p>
            <a:endParaRPr lang="zh-CN" alt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3" name="内容占位符 2"/>
          <p:cNvSpPr>
            <a:spLocks noGrp="1"/>
          </p:cNvSpPr>
          <p:nvPr>
            <p:ph idx="1"/>
          </p:nvPr>
        </p:nvSpPr>
        <p:spPr>
          <a:xfrm>
            <a:off x="457212" y="620689"/>
            <a:ext cx="8229815" cy="5666124"/>
          </a:xfrm>
        </p:spPr>
        <p:txBody>
          <a:bodyPr>
            <a:normAutofit/>
          </a:bodyPr>
          <a:lstStyle/>
          <a:p>
            <a:r>
              <a:rPr lang="zh-CN" altLang="en-US" sz="2800" dirty="0">
                <a:latin typeface="华文新魏" panose="02010800040101010101" charset="-122"/>
                <a:ea typeface="华文新魏" panose="02010800040101010101" charset="-122"/>
                <a:cs typeface="华文新魏" panose="02010800040101010101" charset="-122"/>
              </a:rPr>
              <a:t>担保人受让债权</a:t>
            </a:r>
            <a:endParaRPr lang="en-US" altLang="zh-CN" sz="2800" dirty="0">
              <a:latin typeface="华文新魏" panose="02010800040101010101" charset="-122"/>
              <a:ea typeface="华文新魏" panose="02010800040101010101" charset="-122"/>
              <a:cs typeface="华文新魏" panose="02010800040101010101" charset="-122"/>
            </a:endParaRPr>
          </a:p>
          <a:p>
            <a:r>
              <a:rPr lang="zh-CN" altLang="en-US" sz="2200" dirty="0">
                <a:latin typeface="华文新魏" panose="02010800040101010101" charset="-122"/>
                <a:ea typeface="华文新魏" panose="02010800040101010101" charset="-122"/>
                <a:cs typeface="华文新魏" panose="02010800040101010101" charset="-122"/>
              </a:rPr>
              <a:t>第十四条 同一债务有两个</a:t>
            </a:r>
            <a:r>
              <a:rPr lang="zh-CN" altLang="en-US" sz="2200" dirty="0" smtClean="0">
                <a:latin typeface="华文新魏" panose="02010800040101010101" charset="-122"/>
                <a:ea typeface="华文新魏" panose="02010800040101010101" charset="-122"/>
                <a:cs typeface="华文新魏" panose="02010800040101010101" charset="-122"/>
              </a:rPr>
              <a:t>以上第三</a:t>
            </a:r>
            <a:r>
              <a:rPr lang="zh-CN" altLang="en-US" sz="2200" dirty="0">
                <a:latin typeface="华文新魏" panose="02010800040101010101" charset="-122"/>
                <a:ea typeface="华文新魏" panose="02010800040101010101" charset="-122"/>
                <a:cs typeface="华文新魏" panose="02010800040101010101" charset="-122"/>
              </a:rPr>
              <a:t>人 </a:t>
            </a:r>
            <a:r>
              <a:rPr lang="zh-CN" altLang="en-US" sz="2200" dirty="0" smtClean="0">
                <a:latin typeface="华文新魏" panose="02010800040101010101" charset="-122"/>
                <a:ea typeface="华文新魏" panose="02010800040101010101" charset="-122"/>
                <a:cs typeface="华文新魏" panose="02010800040101010101" charset="-122"/>
              </a:rPr>
              <a:t>提供担保 </a:t>
            </a:r>
            <a:r>
              <a:rPr lang="zh-CN" altLang="en-US" sz="2200" dirty="0">
                <a:latin typeface="华文新魏" panose="02010800040101010101" charset="-122"/>
                <a:ea typeface="华文新魏" panose="02010800040101010101" charset="-122"/>
                <a:cs typeface="华文新魏" panose="02010800040101010101" charset="-122"/>
              </a:rPr>
              <a:t>，</a:t>
            </a:r>
            <a:r>
              <a:rPr lang="zh-CN" altLang="en-US" sz="2200" dirty="0" smtClean="0">
                <a:latin typeface="华文新魏" panose="02010800040101010101" charset="-122"/>
                <a:ea typeface="华文新魏" panose="02010800040101010101" charset="-122"/>
                <a:cs typeface="华文新魏" panose="02010800040101010101" charset="-122"/>
              </a:rPr>
              <a:t>担保人受让 债权的</a:t>
            </a:r>
            <a:r>
              <a:rPr lang="zh-CN" altLang="en-US" sz="2200" dirty="0">
                <a:latin typeface="华文新魏" panose="02010800040101010101" charset="-122"/>
                <a:ea typeface="华文新魏" panose="02010800040101010101" charset="-122"/>
                <a:cs typeface="华文新魏" panose="02010800040101010101" charset="-122"/>
              </a:rPr>
              <a:t>，人民法院应当认定该行为</a:t>
            </a:r>
            <a:r>
              <a:rPr lang="zh-CN" altLang="en-US" sz="2200" dirty="0">
                <a:solidFill>
                  <a:srgbClr val="7030A0"/>
                </a:solidFill>
                <a:latin typeface="华文新魏" panose="02010800040101010101" charset="-122"/>
                <a:ea typeface="华文新魏" panose="02010800040101010101" charset="-122"/>
                <a:cs typeface="华文新魏" panose="02010800040101010101" charset="-122"/>
              </a:rPr>
              <a:t>系承担担保责任</a:t>
            </a:r>
            <a:r>
              <a:rPr lang="zh-CN" altLang="en-US" sz="2200" dirty="0">
                <a:latin typeface="华文新魏" panose="02010800040101010101" charset="-122"/>
                <a:ea typeface="华文新魏" panose="02010800040101010101" charset="-122"/>
                <a:cs typeface="华文新魏" panose="02010800040101010101" charset="-122"/>
              </a:rPr>
              <a:t>。受让债权的 担 </a:t>
            </a:r>
            <a:r>
              <a:rPr lang="zh-CN" altLang="en-US" sz="2200" dirty="0" smtClean="0">
                <a:latin typeface="华文新魏" panose="02010800040101010101" charset="-122"/>
                <a:ea typeface="华文新魏" panose="02010800040101010101" charset="-122"/>
                <a:cs typeface="华文新魏" panose="02010800040101010101" charset="-122"/>
              </a:rPr>
              <a:t>保人作为债权人</a:t>
            </a:r>
            <a:r>
              <a:rPr lang="zh-CN" altLang="en-US" sz="2200" dirty="0">
                <a:latin typeface="华文新魏" panose="02010800040101010101" charset="-122"/>
                <a:ea typeface="华文新魏" panose="02010800040101010101" charset="-122"/>
                <a:cs typeface="华文新魏" panose="02010800040101010101" charset="-122"/>
              </a:rPr>
              <a:t>请求其他担保人</a:t>
            </a:r>
            <a:r>
              <a:rPr lang="zh-CN" altLang="en-US" sz="2200" dirty="0" smtClean="0">
                <a:latin typeface="华文新魏" panose="02010800040101010101" charset="-122"/>
                <a:ea typeface="华文新魏" panose="02010800040101010101" charset="-122"/>
                <a:cs typeface="华文新魏" panose="02010800040101010101" charset="-122"/>
              </a:rPr>
              <a:t>承担担保责任的</a:t>
            </a:r>
            <a:r>
              <a:rPr lang="zh-CN" altLang="en-US" sz="2200" dirty="0">
                <a:latin typeface="华文新魏" panose="02010800040101010101" charset="-122"/>
                <a:ea typeface="华文新魏" panose="02010800040101010101" charset="-122"/>
                <a:cs typeface="华文新魏" panose="02010800040101010101" charset="-122"/>
              </a:rPr>
              <a:t>，人民法院不予支持 ；该担保人请求其他</a:t>
            </a:r>
            <a:r>
              <a:rPr lang="zh-CN" altLang="en-US" sz="2200" dirty="0" smtClean="0">
                <a:latin typeface="华文新魏" panose="02010800040101010101" charset="-122"/>
                <a:ea typeface="华文新魏" panose="02010800040101010101" charset="-122"/>
                <a:cs typeface="华文新魏" panose="02010800040101010101" charset="-122"/>
              </a:rPr>
              <a:t>担保人分担相应</a:t>
            </a:r>
            <a:r>
              <a:rPr lang="zh-CN" altLang="en-US" sz="2200" dirty="0">
                <a:latin typeface="华文新魏" panose="02010800040101010101" charset="-122"/>
                <a:ea typeface="华文新魏" panose="02010800040101010101" charset="-122"/>
                <a:cs typeface="华文新魏" panose="02010800040101010101" charset="-122"/>
              </a:rPr>
              <a:t>份额的，依照本解释第十三条的规定</a:t>
            </a:r>
            <a:r>
              <a:rPr lang="zh-CN" altLang="en-US" sz="2200" dirty="0" smtClean="0">
                <a:latin typeface="华文新魏" panose="02010800040101010101" charset="-122"/>
                <a:ea typeface="华文新魏" panose="02010800040101010101" charset="-122"/>
                <a:cs typeface="华文新魏" panose="02010800040101010101" charset="-122"/>
              </a:rPr>
              <a:t>处理。</a:t>
            </a:r>
            <a:endParaRPr lang="en-US" altLang="zh-CN" sz="2200" dirty="0" smtClean="0">
              <a:latin typeface="华文新魏" panose="02010800040101010101" charset="-122"/>
              <a:ea typeface="华文新魏" panose="02010800040101010101" charset="-122"/>
              <a:cs typeface="华文新魏" panose="02010800040101010101" charset="-122"/>
            </a:endParaRPr>
          </a:p>
          <a:p>
            <a:endParaRPr lang="en-US" altLang="zh-CN" sz="2200" dirty="0" smtClean="0">
              <a:latin typeface="华文新魏" panose="02010800040101010101" charset="-122"/>
              <a:ea typeface="华文新魏" panose="02010800040101010101" charset="-122"/>
              <a:cs typeface="华文新魏" panose="02010800040101010101" charset="-122"/>
            </a:endParaRPr>
          </a:p>
          <a:p>
            <a:r>
              <a:rPr lang="zh-CN" altLang="en-US" sz="2200" dirty="0" smtClean="0">
                <a:latin typeface="华文新魏" panose="02010800040101010101" charset="-122"/>
                <a:ea typeface="华文新魏" panose="02010800040101010101" charset="-122"/>
                <a:cs typeface="华文新魏" panose="02010800040101010101" charset="-122"/>
              </a:rPr>
              <a:t>理解：担保人虽取得债权人地位，但对其他债权人不能行使担保权利，仅能行使</a:t>
            </a:r>
            <a:r>
              <a:rPr lang="zh-CN" altLang="en-US" sz="2200" dirty="0" smtClean="0">
                <a:solidFill>
                  <a:srgbClr val="7030A0"/>
                </a:solidFill>
                <a:latin typeface="华文新魏" panose="02010800040101010101" charset="-122"/>
                <a:ea typeface="华文新魏" panose="02010800040101010101" charset="-122"/>
                <a:cs typeface="华文新魏" panose="02010800040101010101" charset="-122"/>
              </a:rPr>
              <a:t>分担请求权</a:t>
            </a:r>
            <a:r>
              <a:rPr lang="zh-CN" altLang="en-US" sz="2200" dirty="0" smtClean="0">
                <a:latin typeface="华文新魏" panose="02010800040101010101" charset="-122"/>
                <a:ea typeface="华文新魏" panose="02010800040101010101" charset="-122"/>
                <a:cs typeface="华文新魏" panose="02010800040101010101" charset="-122"/>
              </a:rPr>
              <a:t>。（</a:t>
            </a:r>
            <a:r>
              <a:rPr lang="zh-CN" altLang="en-US" sz="2200" dirty="0" smtClean="0">
                <a:solidFill>
                  <a:srgbClr val="7030A0"/>
                </a:solidFill>
                <a:latin typeface="华文新魏" panose="02010800040101010101" charset="-122"/>
                <a:ea typeface="华文新魏" panose="02010800040101010101" charset="-122"/>
                <a:cs typeface="华文新魏" panose="02010800040101010101" charset="-122"/>
              </a:rPr>
              <a:t>法理</a:t>
            </a:r>
            <a:r>
              <a:rPr lang="zh-CN" altLang="en-US" sz="2200" dirty="0" smtClean="0">
                <a:latin typeface="华文新魏" panose="02010800040101010101" charset="-122"/>
                <a:ea typeface="华文新魏" panose="02010800040101010101" charset="-122"/>
                <a:cs typeface="华文新魏" panose="02010800040101010101" charset="-122"/>
              </a:rPr>
              <a:t>：等同于承担了全部担保责任，此时应认为其他担保人的担保责任一并消灭）</a:t>
            </a:r>
            <a:endParaRPr lang="zh-CN" altLang="en-US" sz="2200" dirty="0">
              <a:latin typeface="华文新魏" panose="02010800040101010101" charset="-122"/>
              <a:ea typeface="华文新魏" panose="02010800040101010101" charset="-122"/>
              <a:cs typeface="华文新魏" panose="02010800040101010101" charset="-122"/>
            </a:endParaRPr>
          </a:p>
        </p:txBody>
      </p:sp>
    </p:spTree>
    <p:extLst>
      <p:ext uri="{BB962C8B-B14F-4D97-AF65-F5344CB8AC3E}">
        <p14:creationId xmlns:p14="http://schemas.microsoft.com/office/powerpoint/2010/main" val="242052557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3" name="内容占位符 2"/>
          <p:cNvSpPr>
            <a:spLocks noGrp="1"/>
          </p:cNvSpPr>
          <p:nvPr>
            <p:ph idx="1"/>
          </p:nvPr>
        </p:nvSpPr>
        <p:spPr>
          <a:xfrm>
            <a:off x="457212" y="260648"/>
            <a:ext cx="8229815" cy="6192688"/>
          </a:xfrm>
        </p:spPr>
        <p:txBody>
          <a:bodyPr>
            <a:normAutofit lnSpcReduction="10000"/>
          </a:bodyPr>
          <a:lstStyle/>
          <a:p>
            <a:r>
              <a:rPr lang="zh-CN" altLang="en-US" sz="3000" dirty="0" smtClean="0">
                <a:latin typeface="华文新魏" panose="02010800040101010101" charset="-122"/>
                <a:ea typeface="华文新魏" panose="02010800040101010101" charset="-122"/>
                <a:cs typeface="华文新魏" panose="02010800040101010101" charset="-122"/>
              </a:rPr>
              <a:t>最</a:t>
            </a:r>
            <a:r>
              <a:rPr lang="zh-CN" altLang="en-US" sz="3000" dirty="0">
                <a:latin typeface="华文新魏" panose="02010800040101010101" charset="-122"/>
                <a:ea typeface="华文新魏" panose="02010800040101010101" charset="-122"/>
                <a:cs typeface="华文新魏" panose="02010800040101010101" charset="-122"/>
              </a:rPr>
              <a:t>高额担保之最高债权额范围</a:t>
            </a:r>
            <a:endParaRPr lang="en-US" altLang="zh-CN" sz="3000" dirty="0">
              <a:latin typeface="华文新魏" panose="02010800040101010101" charset="-122"/>
              <a:ea typeface="华文新魏" panose="02010800040101010101" charset="-122"/>
              <a:cs typeface="华文新魏" panose="02010800040101010101" charset="-122"/>
            </a:endParaRPr>
          </a:p>
          <a:p>
            <a:r>
              <a:rPr lang="zh-CN" altLang="en-US" sz="2200" dirty="0">
                <a:latin typeface="华文新魏" panose="02010800040101010101" charset="-122"/>
                <a:ea typeface="华文新魏" panose="02010800040101010101" charset="-122"/>
                <a:cs typeface="华文新魏" panose="02010800040101010101" charset="-122"/>
              </a:rPr>
              <a:t>第十五条 最高额担保中</a:t>
            </a:r>
            <a:r>
              <a:rPr lang="zh-CN" altLang="en-US" sz="2200" dirty="0" smtClean="0">
                <a:latin typeface="华文新魏" panose="02010800040101010101" charset="-122"/>
                <a:ea typeface="华文新魏" panose="02010800040101010101" charset="-122"/>
                <a:cs typeface="华文新魏" panose="02010800040101010101" charset="-122"/>
              </a:rPr>
              <a:t>的最高债权额，</a:t>
            </a:r>
            <a:r>
              <a:rPr lang="zh-CN" altLang="en-US" sz="2200" dirty="0">
                <a:latin typeface="华文新魏" panose="02010800040101010101" charset="-122"/>
                <a:ea typeface="华文新魏" panose="02010800040101010101" charset="-122"/>
                <a:cs typeface="华文新魏" panose="02010800040101010101" charset="-122"/>
              </a:rPr>
              <a:t>是指</a:t>
            </a:r>
            <a:r>
              <a:rPr lang="zh-CN" altLang="en-US" sz="2200" dirty="0" smtClean="0">
                <a:latin typeface="华文新魏" panose="02010800040101010101" charset="-122"/>
                <a:ea typeface="华文新魏" panose="02010800040101010101" charset="-122"/>
                <a:cs typeface="华文新魏" panose="02010800040101010101" charset="-122"/>
              </a:rPr>
              <a:t>包括</a:t>
            </a:r>
            <a:r>
              <a:rPr lang="zh-CN" altLang="en-US" sz="2200" dirty="0" smtClean="0">
                <a:solidFill>
                  <a:srgbClr val="7030A0"/>
                </a:solidFill>
                <a:latin typeface="华文新魏" panose="02010800040101010101" charset="-122"/>
                <a:ea typeface="华文新魏" panose="02010800040101010101" charset="-122"/>
                <a:cs typeface="华文新魏" panose="02010800040101010101" charset="-122"/>
              </a:rPr>
              <a:t>主债权</a:t>
            </a:r>
            <a:r>
              <a:rPr lang="zh-CN" altLang="en-US" sz="2200" dirty="0" smtClean="0">
                <a:latin typeface="华文新魏" panose="02010800040101010101" charset="-122"/>
                <a:ea typeface="华文新魏" panose="02010800040101010101" charset="-122"/>
                <a:cs typeface="华文新魏" panose="02010800040101010101" charset="-122"/>
              </a:rPr>
              <a:t>及其利息违约金、损害赔偿金 、保管担保</a:t>
            </a:r>
            <a:r>
              <a:rPr lang="zh-CN" altLang="en-US" sz="2200" dirty="0">
                <a:latin typeface="华文新魏" panose="02010800040101010101" charset="-122"/>
                <a:ea typeface="华文新魏" panose="02010800040101010101" charset="-122"/>
                <a:cs typeface="华文新魏" panose="02010800040101010101" charset="-122"/>
              </a:rPr>
              <a:t>财产的费用</a:t>
            </a:r>
            <a:r>
              <a:rPr lang="zh-CN" altLang="en-US" sz="2200" dirty="0" smtClean="0">
                <a:latin typeface="华文新魏" panose="02010800040101010101" charset="-122"/>
                <a:ea typeface="华文新魏" panose="02010800040101010101" charset="-122"/>
                <a:cs typeface="华文新魏" panose="02010800040101010101" charset="-122"/>
              </a:rPr>
              <a:t>、实现债权</a:t>
            </a:r>
            <a:r>
              <a:rPr lang="zh-CN" altLang="en-US" sz="2200" dirty="0">
                <a:latin typeface="华文新魏" panose="02010800040101010101" charset="-122"/>
                <a:ea typeface="华文新魏" panose="02010800040101010101" charset="-122"/>
                <a:cs typeface="华文新魏" panose="02010800040101010101" charset="-122"/>
              </a:rPr>
              <a:t>或者实现担保物权的费用</a:t>
            </a:r>
            <a:r>
              <a:rPr lang="zh-CN" altLang="en-US" sz="2200" dirty="0" smtClean="0">
                <a:latin typeface="华文新魏" panose="02010800040101010101" charset="-122"/>
                <a:ea typeface="华文新魏" panose="02010800040101010101" charset="-122"/>
                <a:cs typeface="华文新魏" panose="02010800040101010101" charset="-122"/>
              </a:rPr>
              <a:t>等（</a:t>
            </a:r>
            <a:r>
              <a:rPr lang="zh-CN" altLang="en-US" sz="2200" dirty="0" smtClean="0">
                <a:solidFill>
                  <a:srgbClr val="7030A0"/>
                </a:solidFill>
                <a:latin typeface="华文新魏" panose="02010800040101010101" charset="-122"/>
                <a:ea typeface="华文新魏" panose="02010800040101010101" charset="-122"/>
                <a:cs typeface="华文新魏" panose="02010800040101010101" charset="-122"/>
              </a:rPr>
              <a:t>从债权 </a:t>
            </a:r>
            <a:r>
              <a:rPr lang="zh-CN" altLang="en-US" sz="2200" dirty="0" smtClean="0">
                <a:latin typeface="华文新魏" panose="02010800040101010101" charset="-122"/>
                <a:ea typeface="华文新魏" panose="02010800040101010101" charset="-122"/>
                <a:cs typeface="华文新魏" panose="02010800040101010101" charset="-122"/>
              </a:rPr>
              <a:t>）在内的全部债权，</a:t>
            </a:r>
            <a:r>
              <a:rPr lang="zh-CN" altLang="en-US" sz="2200" dirty="0">
                <a:latin typeface="华文新魏" panose="02010800040101010101" charset="-122"/>
                <a:ea typeface="华文新魏" panose="02010800040101010101" charset="-122"/>
                <a:cs typeface="华文新魏" panose="02010800040101010101" charset="-122"/>
              </a:rPr>
              <a:t>但是</a:t>
            </a:r>
            <a:r>
              <a:rPr lang="zh-CN" altLang="en-US" sz="2200" dirty="0" smtClean="0">
                <a:latin typeface="华文新魏" panose="02010800040101010101" charset="-122"/>
                <a:ea typeface="华文新魏" panose="02010800040101010101" charset="-122"/>
                <a:cs typeface="华文新魏" panose="02010800040101010101" charset="-122"/>
              </a:rPr>
              <a:t>当事人另</a:t>
            </a:r>
            <a:r>
              <a:rPr lang="zh-CN" altLang="en-US" sz="2200" dirty="0">
                <a:latin typeface="华文新魏" panose="02010800040101010101" charset="-122"/>
                <a:ea typeface="华文新魏" panose="02010800040101010101" charset="-122"/>
                <a:cs typeface="华文新魏" panose="02010800040101010101" charset="-122"/>
              </a:rPr>
              <a:t>有</a:t>
            </a:r>
            <a:r>
              <a:rPr lang="zh-CN" altLang="en-US" sz="2200" dirty="0" smtClean="0">
                <a:solidFill>
                  <a:srgbClr val="7030A0"/>
                </a:solidFill>
                <a:latin typeface="华文新魏" panose="02010800040101010101" charset="-122"/>
                <a:ea typeface="华文新魏" panose="02010800040101010101" charset="-122"/>
                <a:cs typeface="华文新魏" panose="02010800040101010101" charset="-122"/>
              </a:rPr>
              <a:t>约定</a:t>
            </a:r>
            <a:r>
              <a:rPr lang="zh-CN" altLang="en-US" sz="2200" dirty="0" smtClean="0">
                <a:latin typeface="华文新魏" panose="02010800040101010101" charset="-122"/>
                <a:ea typeface="华文新魏" panose="02010800040101010101" charset="-122"/>
                <a:cs typeface="华文新魏" panose="02010800040101010101" charset="-122"/>
              </a:rPr>
              <a:t>的</a:t>
            </a:r>
            <a:r>
              <a:rPr lang="zh-CN" altLang="en-US" sz="2200" dirty="0">
                <a:latin typeface="华文新魏" panose="02010800040101010101" charset="-122"/>
                <a:ea typeface="华文新魏" panose="02010800040101010101" charset="-122"/>
                <a:cs typeface="华文新魏" panose="02010800040101010101" charset="-122"/>
              </a:rPr>
              <a:t>除外</a:t>
            </a:r>
            <a:r>
              <a:rPr lang="zh-CN" altLang="en-US" sz="2200" dirty="0" smtClean="0">
                <a:latin typeface="华文新魏" panose="02010800040101010101" charset="-122"/>
                <a:ea typeface="华文新魏" panose="02010800040101010101" charset="-122"/>
                <a:cs typeface="华文新魏" panose="02010800040101010101" charset="-122"/>
              </a:rPr>
              <a:t>。（</a:t>
            </a:r>
            <a:r>
              <a:rPr lang="zh-CN" altLang="en-US" sz="2200" dirty="0" smtClean="0">
                <a:solidFill>
                  <a:srgbClr val="7030A0"/>
                </a:solidFill>
                <a:latin typeface="华文新魏" panose="02010800040101010101" charset="-122"/>
                <a:ea typeface="华文新魏" panose="02010800040101010101" charset="-122"/>
                <a:cs typeface="华文新魏" panose="02010800040101010101" charset="-122"/>
              </a:rPr>
              <a:t>法定最高额 </a:t>
            </a:r>
            <a:r>
              <a:rPr lang="zh-CN" altLang="en-US" sz="2200" dirty="0" smtClean="0">
                <a:latin typeface="华文新魏" panose="02010800040101010101" charset="-122"/>
                <a:ea typeface="华文新魏" panose="02010800040101010101" charset="-122"/>
                <a:cs typeface="华文新魏" panose="02010800040101010101" charset="-122"/>
              </a:rPr>
              <a:t>与</a:t>
            </a:r>
            <a:r>
              <a:rPr lang="zh-CN" altLang="en-US" sz="2200" dirty="0" smtClean="0">
                <a:solidFill>
                  <a:srgbClr val="7030A0"/>
                </a:solidFill>
                <a:latin typeface="华文新魏" panose="02010800040101010101" charset="-122"/>
                <a:ea typeface="华文新魏" panose="02010800040101010101" charset="-122"/>
                <a:cs typeface="华文新魏" panose="02010800040101010101" charset="-122"/>
              </a:rPr>
              <a:t>约定最高额</a:t>
            </a:r>
            <a:r>
              <a:rPr lang="zh-CN" altLang="en-US" sz="2200" dirty="0" smtClean="0">
                <a:latin typeface="华文新魏" panose="02010800040101010101" charset="-122"/>
                <a:ea typeface="华文新魏" panose="02010800040101010101" charset="-122"/>
                <a:cs typeface="华文新魏" panose="02010800040101010101" charset="-122"/>
              </a:rPr>
              <a:t>）</a:t>
            </a:r>
            <a:endParaRPr lang="zh-CN" altLang="en-US" sz="2200" dirty="0">
              <a:latin typeface="华文新魏" panose="02010800040101010101" charset="-122"/>
              <a:ea typeface="华文新魏" panose="02010800040101010101" charset="-122"/>
              <a:cs typeface="华文新魏" panose="02010800040101010101" charset="-122"/>
            </a:endParaRPr>
          </a:p>
          <a:p>
            <a:r>
              <a:rPr lang="zh-CN" altLang="en-US" sz="2200" dirty="0" smtClean="0">
                <a:latin typeface="华文新魏" panose="02010800040101010101" charset="-122"/>
                <a:ea typeface="华文新魏" panose="02010800040101010101" charset="-122"/>
                <a:cs typeface="华文新魏" panose="02010800040101010101" charset="-122"/>
              </a:rPr>
              <a:t>        登记的</a:t>
            </a:r>
            <a:r>
              <a:rPr lang="zh-CN" altLang="en-US" sz="2200" dirty="0">
                <a:latin typeface="华文新魏" panose="02010800040101010101" charset="-122"/>
                <a:ea typeface="华文新魏" panose="02010800040101010101" charset="-122"/>
                <a:cs typeface="华文新魏" panose="02010800040101010101" charset="-122"/>
              </a:rPr>
              <a:t>最高债权额与</a:t>
            </a:r>
            <a:r>
              <a:rPr lang="zh-CN" altLang="en-US" sz="2200" dirty="0" smtClean="0">
                <a:latin typeface="华文新魏" panose="02010800040101010101" charset="-122"/>
                <a:ea typeface="华文新魏" panose="02010800040101010101" charset="-122"/>
                <a:cs typeface="华文新魏" panose="02010800040101010101" charset="-122"/>
              </a:rPr>
              <a:t>当事人约定的</a:t>
            </a:r>
            <a:r>
              <a:rPr lang="zh-CN" altLang="en-US" sz="2200" dirty="0">
                <a:latin typeface="华文新魏" panose="02010800040101010101" charset="-122"/>
                <a:ea typeface="华文新魏" panose="02010800040101010101" charset="-122"/>
                <a:cs typeface="华文新魏" panose="02010800040101010101" charset="-122"/>
              </a:rPr>
              <a:t>最高债权</a:t>
            </a:r>
            <a:r>
              <a:rPr lang="zh-CN" altLang="en-US" sz="2200" dirty="0" smtClean="0">
                <a:latin typeface="华文新魏" panose="02010800040101010101" charset="-122"/>
                <a:ea typeface="华文新魏" panose="02010800040101010101" charset="-122"/>
                <a:cs typeface="华文新魏" panose="02010800040101010101" charset="-122"/>
              </a:rPr>
              <a:t>额不一致的</a:t>
            </a:r>
            <a:r>
              <a:rPr lang="zh-CN" altLang="en-US" sz="2200" dirty="0">
                <a:latin typeface="华文新魏" panose="02010800040101010101" charset="-122"/>
                <a:ea typeface="华文新魏" panose="02010800040101010101" charset="-122"/>
                <a:cs typeface="华文新魏" panose="02010800040101010101" charset="-122"/>
              </a:rPr>
              <a:t>，人民法院应当</a:t>
            </a:r>
            <a:r>
              <a:rPr lang="zh-CN" altLang="en-US" sz="2200" dirty="0" smtClean="0">
                <a:latin typeface="华文新魏" panose="02010800040101010101" charset="-122"/>
                <a:ea typeface="华文新魏" panose="02010800040101010101" charset="-122"/>
                <a:cs typeface="华文新魏" panose="02010800040101010101" charset="-122"/>
              </a:rPr>
              <a:t>依据</a:t>
            </a:r>
            <a:r>
              <a:rPr lang="zh-CN" altLang="en-US" sz="2200" dirty="0" smtClean="0">
                <a:solidFill>
                  <a:srgbClr val="7030A0"/>
                </a:solidFill>
                <a:latin typeface="华文新魏" panose="02010800040101010101" charset="-122"/>
                <a:ea typeface="华文新魏" panose="02010800040101010101" charset="-122"/>
                <a:cs typeface="华文新魏" panose="02010800040101010101" charset="-122"/>
              </a:rPr>
              <a:t>登记</a:t>
            </a:r>
            <a:r>
              <a:rPr lang="zh-CN" altLang="en-US" sz="2200" dirty="0" smtClean="0">
                <a:latin typeface="华文新魏" panose="02010800040101010101" charset="-122"/>
                <a:ea typeface="华文新魏" panose="02010800040101010101" charset="-122"/>
                <a:cs typeface="华文新魏" panose="02010800040101010101" charset="-122"/>
              </a:rPr>
              <a:t>的</a:t>
            </a:r>
            <a:r>
              <a:rPr lang="zh-CN" altLang="en-US" sz="2200" dirty="0">
                <a:latin typeface="华文新魏" panose="02010800040101010101" charset="-122"/>
                <a:ea typeface="华文新魏" panose="02010800040101010101" charset="-122"/>
                <a:cs typeface="华文新魏" panose="02010800040101010101" charset="-122"/>
              </a:rPr>
              <a:t>最高债权额确定债权人优先受偿的范围</a:t>
            </a:r>
            <a:r>
              <a:rPr lang="zh-CN" altLang="en-US" sz="2200" dirty="0" smtClean="0">
                <a:latin typeface="华文新魏" panose="02010800040101010101" charset="-122"/>
                <a:ea typeface="华文新魏" panose="02010800040101010101" charset="-122"/>
                <a:cs typeface="华文新魏" panose="02010800040101010101" charset="-122"/>
              </a:rPr>
              <a:t>。（</a:t>
            </a:r>
            <a:r>
              <a:rPr lang="zh-CN" altLang="en-US" sz="2200" dirty="0" smtClean="0">
                <a:solidFill>
                  <a:srgbClr val="7030A0"/>
                </a:solidFill>
                <a:latin typeface="华文新魏" panose="02010800040101010101" charset="-122"/>
                <a:ea typeface="华文新魏" panose="02010800040101010101" charset="-122"/>
                <a:cs typeface="华文新魏" panose="02010800040101010101" charset="-122"/>
              </a:rPr>
              <a:t>物权公示原则</a:t>
            </a:r>
            <a:r>
              <a:rPr lang="zh-CN" altLang="en-US" sz="2200" dirty="0" smtClean="0">
                <a:latin typeface="华文新魏" panose="02010800040101010101" charset="-122"/>
                <a:ea typeface="华文新魏" panose="02010800040101010101" charset="-122"/>
                <a:cs typeface="华文新魏" panose="02010800040101010101" charset="-122"/>
              </a:rPr>
              <a:t>）</a:t>
            </a:r>
            <a:endParaRPr lang="en-US" altLang="zh-CN" sz="2200" dirty="0" smtClean="0">
              <a:latin typeface="华文新魏" panose="02010800040101010101" charset="-122"/>
              <a:ea typeface="华文新魏" panose="02010800040101010101" charset="-122"/>
              <a:cs typeface="华文新魏" panose="02010800040101010101" charset="-122"/>
            </a:endParaRPr>
          </a:p>
          <a:p>
            <a:endParaRPr lang="en-US" altLang="zh-CN" sz="2200" dirty="0" smtClean="0">
              <a:latin typeface="华文新魏" panose="02010800040101010101" charset="-122"/>
              <a:ea typeface="华文新魏" panose="02010800040101010101" charset="-122"/>
              <a:cs typeface="华文新魏" panose="02010800040101010101" charset="-122"/>
            </a:endParaRPr>
          </a:p>
          <a:p>
            <a:r>
              <a:rPr lang="zh-CN" altLang="en-US" sz="2200" dirty="0" smtClean="0">
                <a:latin typeface="华文新魏" panose="02010800040101010101" charset="-122"/>
                <a:ea typeface="华文新魏" panose="02010800040101010101" charset="-122"/>
                <a:cs typeface="华文新魏" panose="02010800040101010101" charset="-122"/>
              </a:rPr>
              <a:t>民</a:t>
            </a:r>
            <a:r>
              <a:rPr lang="zh-CN" altLang="en-US" sz="2200" dirty="0">
                <a:latin typeface="华文新魏" panose="02010800040101010101" charset="-122"/>
                <a:ea typeface="华文新魏" panose="02010800040101010101" charset="-122"/>
                <a:cs typeface="华文新魏" panose="02010800040101010101" charset="-122"/>
              </a:rPr>
              <a:t>法典第四百二十</a:t>
            </a:r>
            <a:r>
              <a:rPr lang="zh-CN" altLang="en-US" sz="2200" dirty="0" smtClean="0">
                <a:latin typeface="华文新魏" panose="02010800040101010101" charset="-122"/>
                <a:ea typeface="华文新魏" panose="02010800040101010101" charset="-122"/>
                <a:cs typeface="华文新魏" panose="02010800040101010101" charset="-122"/>
              </a:rPr>
              <a:t>条  为担保债务的履行，债务人或者第三人对一定期间内将要连续发生的债权提供担保财产的，债务人不履行到期债务或者发生当事人约定的实现抵押权的情形，抵押权人有权在最高债权额限度内就该担保财产优先受偿。</a:t>
            </a:r>
            <a:endParaRPr lang="en-US" altLang="zh-CN" sz="2200" dirty="0" smtClean="0">
              <a:latin typeface="华文新魏" panose="02010800040101010101" charset="-122"/>
              <a:ea typeface="华文新魏" panose="02010800040101010101" charset="-122"/>
              <a:cs typeface="华文新魏" panose="02010800040101010101" charset="-122"/>
            </a:endParaRPr>
          </a:p>
          <a:p>
            <a:r>
              <a:rPr lang="zh-CN" altLang="en-US" sz="2200" dirty="0" smtClean="0">
                <a:latin typeface="华文新魏" panose="02010800040101010101" charset="-122"/>
                <a:ea typeface="华文新魏" panose="02010800040101010101" charset="-122"/>
                <a:cs typeface="华文新魏" panose="02010800040101010101" charset="-122"/>
              </a:rPr>
              <a:t>第六百九十条  保证人与债权人可以协商订立最高额保证的合同，约定在最高债权额限度内就一定期间连续发生的债权提供保证。</a:t>
            </a:r>
          </a:p>
          <a:p>
            <a:endParaRPr lang="zh-CN" altLang="en-US" sz="2200" dirty="0" smtClean="0">
              <a:latin typeface="华文新魏" panose="02010800040101010101" charset="-122"/>
              <a:ea typeface="华文新魏" panose="02010800040101010101" charset="-122"/>
              <a:cs typeface="华文新魏" panose="02010800040101010101" charset="-122"/>
            </a:endParaRPr>
          </a:p>
          <a:p>
            <a:r>
              <a:rPr lang="zh-CN" altLang="en-US" sz="2200" dirty="0" smtClean="0">
                <a:latin typeface="华文新魏" panose="02010800040101010101" charset="-122"/>
                <a:ea typeface="华文新魏" panose="02010800040101010101" charset="-122"/>
                <a:cs typeface="华文新魏" panose="02010800040101010101" charset="-122"/>
              </a:rPr>
              <a:t>最高债权额是债权最高额还是本金最高额？</a:t>
            </a:r>
            <a:endParaRPr lang="zh-CN" altLang="en-US" sz="2200" dirty="0">
              <a:latin typeface="华文新魏" panose="02010800040101010101" charset="-122"/>
              <a:ea typeface="华文新魏" panose="02010800040101010101" charset="-122"/>
              <a:cs typeface="华文新魏" panose="02010800040101010101" charset="-122"/>
            </a:endParaRPr>
          </a:p>
        </p:txBody>
      </p:sp>
    </p:spTree>
    <p:extLst>
      <p:ext uri="{BB962C8B-B14F-4D97-AF65-F5344CB8AC3E}">
        <p14:creationId xmlns:p14="http://schemas.microsoft.com/office/powerpoint/2010/main" val="15749760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3" name="内容占位符 2"/>
          <p:cNvSpPr>
            <a:spLocks noGrp="1"/>
          </p:cNvSpPr>
          <p:nvPr>
            <p:ph idx="1"/>
          </p:nvPr>
        </p:nvSpPr>
        <p:spPr>
          <a:xfrm>
            <a:off x="457212" y="404664"/>
            <a:ext cx="8229815" cy="6048671"/>
          </a:xfrm>
        </p:spPr>
        <p:txBody>
          <a:bodyPr>
            <a:normAutofit/>
          </a:bodyPr>
          <a:lstStyle/>
          <a:p>
            <a:r>
              <a:rPr lang="zh-CN" altLang="en-US" sz="2800" dirty="0" smtClean="0">
                <a:latin typeface="华文新魏" panose="02010800040101010101" charset="-122"/>
                <a:ea typeface="华文新魏" panose="02010800040101010101" charset="-122"/>
                <a:cs typeface="华文新魏" panose="02010800040101010101" charset="-122"/>
              </a:rPr>
              <a:t>借新还旧中担保责任</a:t>
            </a:r>
            <a:endParaRPr lang="en-US" altLang="zh-CN" sz="2800" dirty="0" smtClean="0">
              <a:latin typeface="华文新魏" panose="02010800040101010101" charset="-122"/>
              <a:ea typeface="华文新魏" panose="02010800040101010101" charset="-122"/>
              <a:cs typeface="华文新魏" panose="02010800040101010101" charset="-122"/>
            </a:endParaRPr>
          </a:p>
          <a:p>
            <a:r>
              <a:rPr lang="zh-CN" altLang="zh-CN" sz="2200" dirty="0" smtClean="0">
                <a:latin typeface="华文新魏" panose="02010800040101010101" charset="-122"/>
                <a:ea typeface="华文新魏" panose="02010800040101010101" charset="-122"/>
                <a:cs typeface="华文新魏" panose="02010800040101010101" charset="-122"/>
              </a:rPr>
              <a:t>第十六条  主合同当事人协议以新贷偿还旧贷，债权人请求旧贷的担保人承担担保责任的，人民法院不予支持；债权人请求新贷的担保人承担担保责任的，按照下列情形处理：</a:t>
            </a:r>
          </a:p>
          <a:p>
            <a:r>
              <a:rPr lang="zh-CN" altLang="zh-CN" sz="2200" dirty="0" smtClean="0">
                <a:latin typeface="华文新魏" panose="02010800040101010101" charset="-122"/>
                <a:ea typeface="华文新魏" panose="02010800040101010101" charset="-122"/>
                <a:cs typeface="华文新魏" panose="02010800040101010101" charset="-122"/>
              </a:rPr>
              <a:t>（一）新贷与旧贷的担保人</a:t>
            </a:r>
            <a:r>
              <a:rPr lang="zh-CN" altLang="zh-CN" sz="2200" dirty="0" smtClean="0">
                <a:solidFill>
                  <a:srgbClr val="7030A0"/>
                </a:solidFill>
                <a:latin typeface="华文新魏" panose="02010800040101010101" charset="-122"/>
                <a:ea typeface="华文新魏" panose="02010800040101010101" charset="-122"/>
                <a:cs typeface="华文新魏" panose="02010800040101010101" charset="-122"/>
              </a:rPr>
              <a:t>相同</a:t>
            </a:r>
            <a:r>
              <a:rPr lang="zh-CN" altLang="zh-CN" sz="2200" dirty="0" smtClean="0">
                <a:latin typeface="华文新魏" panose="02010800040101010101" charset="-122"/>
                <a:ea typeface="华文新魏" panose="02010800040101010101" charset="-122"/>
                <a:cs typeface="华文新魏" panose="02010800040101010101" charset="-122"/>
              </a:rPr>
              <a:t>的，人民法院应予支持；</a:t>
            </a:r>
          </a:p>
          <a:p>
            <a:r>
              <a:rPr lang="zh-CN" altLang="zh-CN" sz="2200" dirty="0" smtClean="0">
                <a:latin typeface="华文新魏" panose="02010800040101010101" charset="-122"/>
                <a:ea typeface="华文新魏" panose="02010800040101010101" charset="-122"/>
                <a:cs typeface="华文新魏" panose="02010800040101010101" charset="-122"/>
              </a:rPr>
              <a:t>（二）新贷与旧贷的担保人</a:t>
            </a:r>
            <a:r>
              <a:rPr lang="zh-CN" altLang="zh-CN" sz="2200" dirty="0" smtClean="0">
                <a:solidFill>
                  <a:srgbClr val="7030A0"/>
                </a:solidFill>
                <a:latin typeface="华文新魏" panose="02010800040101010101" charset="-122"/>
                <a:ea typeface="华文新魏" panose="02010800040101010101" charset="-122"/>
                <a:cs typeface="华文新魏" panose="02010800040101010101" charset="-122"/>
              </a:rPr>
              <a:t>不同</a:t>
            </a:r>
            <a:r>
              <a:rPr lang="zh-CN" altLang="zh-CN" sz="2200" dirty="0" smtClean="0">
                <a:latin typeface="华文新魏" panose="02010800040101010101" charset="-122"/>
                <a:ea typeface="华文新魏" panose="02010800040101010101" charset="-122"/>
                <a:cs typeface="华文新魏" panose="02010800040101010101" charset="-122"/>
              </a:rPr>
              <a:t>，或者</a:t>
            </a:r>
            <a:r>
              <a:rPr lang="zh-CN" altLang="zh-CN" sz="2200" dirty="0" smtClean="0">
                <a:solidFill>
                  <a:srgbClr val="7030A0"/>
                </a:solidFill>
                <a:latin typeface="华文新魏" panose="02010800040101010101" charset="-122"/>
                <a:ea typeface="华文新魏" panose="02010800040101010101" charset="-122"/>
                <a:cs typeface="华文新魏" panose="02010800040101010101" charset="-122"/>
              </a:rPr>
              <a:t>旧贷无担保新贷有担保</a:t>
            </a:r>
            <a:r>
              <a:rPr lang="zh-CN" altLang="zh-CN" sz="2200" dirty="0" smtClean="0">
                <a:latin typeface="华文新魏" panose="02010800040101010101" charset="-122"/>
                <a:ea typeface="华文新魏" panose="02010800040101010101" charset="-122"/>
                <a:cs typeface="华文新魏" panose="02010800040101010101" charset="-122"/>
              </a:rPr>
              <a:t>的，人民法院不予支持，但是债权人有</a:t>
            </a:r>
            <a:r>
              <a:rPr lang="zh-CN" altLang="zh-CN" sz="2200" dirty="0" smtClean="0">
                <a:solidFill>
                  <a:srgbClr val="7030A0"/>
                </a:solidFill>
                <a:latin typeface="华文新魏" panose="02010800040101010101" charset="-122"/>
                <a:ea typeface="华文新魏" panose="02010800040101010101" charset="-122"/>
                <a:cs typeface="华文新魏" panose="02010800040101010101" charset="-122"/>
              </a:rPr>
              <a:t>证据证明</a:t>
            </a:r>
            <a:r>
              <a:rPr lang="zh-CN" altLang="zh-CN" sz="2200" dirty="0" smtClean="0">
                <a:latin typeface="华文新魏" panose="02010800040101010101" charset="-122"/>
                <a:ea typeface="华文新魏" panose="02010800040101010101" charset="-122"/>
                <a:cs typeface="华文新魏" panose="02010800040101010101" charset="-122"/>
              </a:rPr>
              <a:t>新贷的担保人提供担保时对以新贷偿还旧贷的事实知道或者应当知道的除外。</a:t>
            </a:r>
          </a:p>
          <a:p>
            <a:r>
              <a:rPr lang="en-US" altLang="zh-CN" sz="2200" dirty="0" smtClean="0">
                <a:latin typeface="华文新魏" panose="02010800040101010101" charset="-122"/>
                <a:ea typeface="华文新魏" panose="02010800040101010101" charset="-122"/>
                <a:cs typeface="华文新魏" panose="02010800040101010101" charset="-122"/>
              </a:rPr>
              <a:t>        </a:t>
            </a:r>
            <a:r>
              <a:rPr lang="zh-CN" altLang="zh-CN" sz="2200" dirty="0" smtClean="0">
                <a:latin typeface="华文新魏" panose="02010800040101010101" charset="-122"/>
                <a:ea typeface="华文新魏" panose="02010800040101010101" charset="-122"/>
                <a:cs typeface="华文新魏" panose="02010800040101010101" charset="-122"/>
              </a:rPr>
              <a:t>主合同当事人协议以新贷偿还旧贷，旧贷的物的担保人在</a:t>
            </a:r>
            <a:r>
              <a:rPr lang="zh-CN" altLang="zh-CN" sz="2200" dirty="0" smtClean="0">
                <a:solidFill>
                  <a:srgbClr val="7030A0"/>
                </a:solidFill>
                <a:latin typeface="华文新魏" panose="02010800040101010101" charset="-122"/>
                <a:ea typeface="华文新魏" panose="02010800040101010101" charset="-122"/>
                <a:cs typeface="华文新魏" panose="02010800040101010101" charset="-122"/>
              </a:rPr>
              <a:t>登记尚未注销</a:t>
            </a:r>
            <a:r>
              <a:rPr lang="zh-CN" altLang="zh-CN" sz="2200" dirty="0" smtClean="0">
                <a:latin typeface="华文新魏" panose="02010800040101010101" charset="-122"/>
                <a:ea typeface="华文新魏" panose="02010800040101010101" charset="-122"/>
                <a:cs typeface="华文新魏" panose="02010800040101010101" charset="-122"/>
              </a:rPr>
              <a:t>的情形下同意继续为新贷提供担保，在订立新的贷款合同前又以该担保财产为</a:t>
            </a:r>
            <a:r>
              <a:rPr lang="zh-CN" altLang="zh-CN" sz="2200" dirty="0" smtClean="0">
                <a:solidFill>
                  <a:srgbClr val="7030A0"/>
                </a:solidFill>
                <a:latin typeface="华文新魏" panose="02010800040101010101" charset="-122"/>
                <a:ea typeface="华文新魏" panose="02010800040101010101" charset="-122"/>
                <a:cs typeface="华文新魏" panose="02010800040101010101" charset="-122"/>
              </a:rPr>
              <a:t>其他债权人</a:t>
            </a:r>
            <a:r>
              <a:rPr lang="zh-CN" altLang="zh-CN" sz="2200" dirty="0" smtClean="0">
                <a:latin typeface="华文新魏" panose="02010800040101010101" charset="-122"/>
                <a:ea typeface="华文新魏" panose="02010800040101010101" charset="-122"/>
                <a:cs typeface="华文新魏" panose="02010800040101010101" charset="-122"/>
              </a:rPr>
              <a:t>设立担保物权，其他债权人主张其担保物权顺位优先于</a:t>
            </a:r>
            <a:r>
              <a:rPr lang="zh-CN" altLang="zh-CN" sz="2200" dirty="0" smtClean="0">
                <a:solidFill>
                  <a:srgbClr val="7030A0"/>
                </a:solidFill>
                <a:latin typeface="华文新魏" panose="02010800040101010101" charset="-122"/>
                <a:ea typeface="华文新魏" panose="02010800040101010101" charset="-122"/>
                <a:cs typeface="华文新魏" panose="02010800040101010101" charset="-122"/>
              </a:rPr>
              <a:t>新贷债权人</a:t>
            </a:r>
            <a:r>
              <a:rPr lang="zh-CN" altLang="zh-CN" sz="2200" dirty="0" smtClean="0">
                <a:latin typeface="华文新魏" panose="02010800040101010101" charset="-122"/>
                <a:ea typeface="华文新魏" panose="02010800040101010101" charset="-122"/>
                <a:cs typeface="华文新魏" panose="02010800040101010101" charset="-122"/>
              </a:rPr>
              <a:t>的，人民法院不予支持。</a:t>
            </a:r>
            <a:r>
              <a:rPr lang="zh-CN" altLang="en-US" sz="2200" dirty="0" smtClean="0">
                <a:latin typeface="华文新魏" panose="02010800040101010101" charset="-122"/>
                <a:ea typeface="华文新魏" panose="02010800040101010101" charset="-122"/>
                <a:cs typeface="华文新魏" panose="02010800040101010101" charset="-122"/>
              </a:rPr>
              <a:t>（担保物权能否设立？担保物权何时设立？担保物权的顺位仍然维系原来因旧贷而确立的担保物权登记时点。）</a:t>
            </a:r>
            <a:endParaRPr lang="zh-CN" altLang="zh-CN" sz="2200" dirty="0" smtClean="0">
              <a:latin typeface="华文新魏" panose="02010800040101010101" charset="-122"/>
              <a:ea typeface="华文新魏" panose="02010800040101010101" charset="-122"/>
              <a:cs typeface="华文新魏" panose="02010800040101010101" charset="-122"/>
            </a:endParaRPr>
          </a:p>
          <a:p>
            <a:endParaRPr lang="zh-CN" altLang="en-US" sz="2200" dirty="0">
              <a:latin typeface="华文新魏" panose="02010800040101010101" charset="-122"/>
              <a:ea typeface="华文新魏" panose="02010800040101010101" charset="-122"/>
              <a:cs typeface="华文新魏" panose="02010800040101010101" charset="-122"/>
            </a:endParaRPr>
          </a:p>
        </p:txBody>
      </p:sp>
    </p:spTree>
    <p:extLst>
      <p:ext uri="{BB962C8B-B14F-4D97-AF65-F5344CB8AC3E}">
        <p14:creationId xmlns:p14="http://schemas.microsoft.com/office/powerpoint/2010/main" val="64179711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12" y="404664"/>
            <a:ext cx="8229815" cy="6120680"/>
          </a:xfrm>
          <a:solidFill>
            <a:srgbClr val="92D050"/>
          </a:solidFill>
        </p:spPr>
        <p:txBody>
          <a:bodyPr>
            <a:normAutofit fontScale="70000" lnSpcReduction="20000"/>
          </a:bodyPr>
          <a:lstStyle/>
          <a:p>
            <a:r>
              <a:rPr lang="zh-CN" altLang="zh-CN" sz="3200" dirty="0">
                <a:latin typeface="华文新魏" panose="02010800040101010101" charset="-122"/>
                <a:ea typeface="华文新魏" panose="02010800040101010101" charset="-122"/>
                <a:cs typeface="华文新魏" panose="02010800040101010101" charset="-122"/>
              </a:rPr>
              <a:t>新贷与旧贷</a:t>
            </a:r>
            <a:r>
              <a:rPr lang="zh-CN" altLang="en-US" sz="3200" dirty="0">
                <a:latin typeface="华文新魏" panose="02010800040101010101" charset="-122"/>
                <a:ea typeface="华文新魏" panose="02010800040101010101" charset="-122"/>
                <a:cs typeface="华文新魏" panose="02010800040101010101" charset="-122"/>
              </a:rPr>
              <a:t>当事人具有同一性、</a:t>
            </a:r>
            <a:r>
              <a:rPr lang="zh-CN" altLang="zh-CN" sz="3200" dirty="0">
                <a:latin typeface="华文新魏" panose="02010800040101010101" charset="-122"/>
                <a:ea typeface="华文新魏" panose="02010800040101010101" charset="-122"/>
                <a:cs typeface="华文新魏" panose="02010800040101010101" charset="-122"/>
              </a:rPr>
              <a:t>新贷与旧贷</a:t>
            </a:r>
            <a:r>
              <a:rPr lang="zh-CN" altLang="en-US" sz="3200" dirty="0">
                <a:latin typeface="华文新魏" panose="02010800040101010101" charset="-122"/>
                <a:ea typeface="华文新魏" panose="02010800040101010101" charset="-122"/>
                <a:cs typeface="华文新魏" panose="02010800040101010101" charset="-122"/>
              </a:rPr>
              <a:t>之间具有</a:t>
            </a:r>
            <a:r>
              <a:rPr lang="zh-CN" altLang="en-US" sz="3200" dirty="0" smtClean="0">
                <a:latin typeface="华文新魏" panose="02010800040101010101" charset="-122"/>
                <a:ea typeface="华文新魏" panose="02010800040101010101" charset="-122"/>
                <a:cs typeface="华文新魏" panose="02010800040101010101" charset="-122"/>
              </a:rPr>
              <a:t>关联性</a:t>
            </a:r>
            <a:endParaRPr lang="en-US" altLang="zh-CN" sz="3200" dirty="0" smtClean="0">
              <a:latin typeface="华文新魏" panose="02010800040101010101" charset="-122"/>
              <a:ea typeface="华文新魏" panose="02010800040101010101" charset="-122"/>
              <a:cs typeface="华文新魏" panose="02010800040101010101" charset="-122"/>
            </a:endParaRPr>
          </a:p>
          <a:p>
            <a:endParaRPr lang="en-US" altLang="zh-CN" sz="3200" dirty="0" smtClean="0">
              <a:latin typeface="华文新魏" panose="02010800040101010101" pitchFamily="2" charset="-122"/>
              <a:ea typeface="华文新魏" panose="02010800040101010101" pitchFamily="2" charset="-122"/>
            </a:endParaRPr>
          </a:p>
          <a:p>
            <a:r>
              <a:rPr lang="zh-CN" altLang="zh-CN" sz="3200" dirty="0" smtClean="0">
                <a:latin typeface="华文新魏" panose="02010800040101010101" pitchFamily="2" charset="-122"/>
                <a:ea typeface="华文新魏" panose="02010800040101010101" pitchFamily="2" charset="-122"/>
              </a:rPr>
              <a:t>贷款</a:t>
            </a:r>
            <a:r>
              <a:rPr lang="zh-CN" altLang="zh-CN" sz="3200" dirty="0">
                <a:latin typeface="华文新魏" panose="02010800040101010101" pitchFamily="2" charset="-122"/>
                <a:ea typeface="华文新魏" panose="02010800040101010101" pitchFamily="2" charset="-122"/>
              </a:rPr>
              <a:t>到期后，借款人与贷款人订立新的借款合同，将新贷用于归还旧贷，旧贷因清偿而消灭，为旧贷设立的担保物权也随之消灭</a:t>
            </a:r>
            <a:r>
              <a:rPr lang="zh-CN" altLang="en-US" sz="3200" dirty="0">
                <a:latin typeface="华文新魏" panose="02010800040101010101" pitchFamily="2" charset="-122"/>
                <a:ea typeface="华文新魏" panose="02010800040101010101" pitchFamily="2" charset="-122"/>
              </a:rPr>
              <a:t>（</a:t>
            </a:r>
            <a:r>
              <a:rPr lang="zh-CN" altLang="en-US" sz="3200" dirty="0">
                <a:solidFill>
                  <a:srgbClr val="7030A0"/>
                </a:solidFill>
                <a:latin typeface="华文新魏" panose="02010800040101010101" pitchFamily="2" charset="-122"/>
                <a:ea typeface="华文新魏" panose="02010800040101010101" pitchFamily="2" charset="-122"/>
              </a:rPr>
              <a:t>即</a:t>
            </a:r>
            <a:r>
              <a:rPr lang="zh-CN" altLang="zh-CN" sz="3200" dirty="0">
                <a:solidFill>
                  <a:srgbClr val="7030A0"/>
                </a:solidFill>
                <a:latin typeface="华文新魏" panose="02010800040101010101" pitchFamily="2" charset="-122"/>
                <a:ea typeface="华文新魏" panose="02010800040101010101" pitchFamily="2" charset="-122"/>
              </a:rPr>
              <a:t>借新还旧</a:t>
            </a:r>
            <a:r>
              <a:rPr lang="zh-CN" altLang="en-US" sz="3200" dirty="0">
                <a:solidFill>
                  <a:srgbClr val="7030A0"/>
                </a:solidFill>
                <a:latin typeface="华文新魏" panose="02010800040101010101" pitchFamily="2" charset="-122"/>
                <a:ea typeface="华文新魏" panose="02010800040101010101" pitchFamily="2" charset="-122"/>
              </a:rPr>
              <a:t>，两个不同的法律关系</a:t>
            </a:r>
            <a:r>
              <a:rPr lang="zh-CN" altLang="en-US" sz="3200" dirty="0">
                <a:latin typeface="华文新魏" panose="02010800040101010101" pitchFamily="2" charset="-122"/>
                <a:ea typeface="华文新魏" panose="02010800040101010101" pitchFamily="2" charset="-122"/>
              </a:rPr>
              <a:t>）</a:t>
            </a:r>
            <a:endParaRPr lang="en-US" altLang="zh-CN" sz="3200" dirty="0"/>
          </a:p>
          <a:p>
            <a:endParaRPr lang="en-US" altLang="zh-CN" sz="3200" dirty="0" smtClean="0">
              <a:latin typeface="华文新魏" panose="02010800040101010101" charset="-122"/>
              <a:ea typeface="华文新魏" panose="02010800040101010101" charset="-122"/>
              <a:cs typeface="华文新魏" panose="02010800040101010101" charset="-122"/>
            </a:endParaRPr>
          </a:p>
          <a:p>
            <a:r>
              <a:rPr lang="zh-CN" altLang="en-US" sz="3200" dirty="0" smtClean="0">
                <a:latin typeface="华文新魏" panose="02010800040101010101" charset="-122"/>
                <a:ea typeface="华文新魏" panose="02010800040101010101" charset="-122"/>
                <a:cs typeface="华文新魏" panose="02010800040101010101" charset="-122"/>
              </a:rPr>
              <a:t>三步法：</a:t>
            </a:r>
            <a:endParaRPr lang="en-US" altLang="zh-CN" sz="3200" dirty="0" smtClean="0">
              <a:latin typeface="华文新魏" panose="02010800040101010101" charset="-122"/>
              <a:ea typeface="华文新魏" panose="02010800040101010101" charset="-122"/>
              <a:cs typeface="华文新魏" panose="02010800040101010101" charset="-122"/>
            </a:endParaRPr>
          </a:p>
          <a:p>
            <a:r>
              <a:rPr lang="en-US" altLang="zh-CN" sz="3200" dirty="0" smtClean="0">
                <a:latin typeface="华文新魏" panose="02010800040101010101" charset="-122"/>
                <a:ea typeface="华文新魏" panose="02010800040101010101" charset="-122"/>
                <a:cs typeface="华文新魏" panose="02010800040101010101" charset="-122"/>
              </a:rPr>
              <a:t>1.</a:t>
            </a:r>
            <a:r>
              <a:rPr lang="zh-CN" altLang="en-US" sz="3200" dirty="0" smtClean="0">
                <a:latin typeface="华文新魏" panose="02010800040101010101" charset="-122"/>
                <a:ea typeface="华文新魏" panose="02010800040101010101" charset="-122"/>
                <a:cs typeface="华文新魏" panose="02010800040101010101" charset="-122"/>
              </a:rPr>
              <a:t>债权人</a:t>
            </a:r>
            <a:r>
              <a:rPr lang="zh-CN" altLang="en-US" sz="3200" dirty="0">
                <a:latin typeface="华文新魏" panose="02010800040101010101" charset="-122"/>
                <a:ea typeface="华文新魏" panose="02010800040101010101" charset="-122"/>
                <a:cs typeface="华文新魏" panose="02010800040101010101" charset="-122"/>
              </a:rPr>
              <a:t>是请求旧贷的担保人，还是新贷的担保人。</a:t>
            </a:r>
            <a:r>
              <a:rPr lang="zh-CN" altLang="en-US" sz="3200" dirty="0" smtClean="0">
                <a:latin typeface="华文新魏" panose="02010800040101010101" charset="-122"/>
                <a:ea typeface="华文新魏" panose="02010800040101010101" charset="-122"/>
                <a:cs typeface="华文新魏" panose="02010800040101010101" charset="-122"/>
              </a:rPr>
              <a:t>若为前者，</a:t>
            </a:r>
            <a:r>
              <a:rPr lang="zh-CN" altLang="en-US" sz="3200" dirty="0">
                <a:latin typeface="华文新魏" panose="02010800040101010101" charset="-122"/>
                <a:ea typeface="华文新魏" panose="02010800040101010101" charset="-122"/>
                <a:cs typeface="华文新魏" panose="02010800040101010101" charset="-122"/>
              </a:rPr>
              <a:t>则因旧贷已经被清偿</a:t>
            </a:r>
            <a:r>
              <a:rPr lang="zh-CN" altLang="en-US" sz="3200" dirty="0" smtClean="0">
                <a:latin typeface="华文新魏" panose="02010800040101010101" charset="-122"/>
                <a:ea typeface="华文新魏" panose="02010800040101010101" charset="-122"/>
                <a:cs typeface="华文新魏" panose="02010800040101010101" charset="-122"/>
              </a:rPr>
              <a:t>，无须</a:t>
            </a:r>
            <a:r>
              <a:rPr lang="zh-CN" altLang="en-US" sz="3200" dirty="0">
                <a:latin typeface="华文新魏" panose="02010800040101010101" charset="-122"/>
                <a:ea typeface="华文新魏" panose="02010800040101010101" charset="-122"/>
                <a:cs typeface="华文新魏" panose="02010800040101010101" charset="-122"/>
              </a:rPr>
              <a:t>承担担保责任</a:t>
            </a:r>
            <a:r>
              <a:rPr lang="zh-CN" altLang="en-US" sz="3200" dirty="0" smtClean="0">
                <a:latin typeface="华文新魏" panose="02010800040101010101" charset="-122"/>
                <a:ea typeface="华文新魏" panose="02010800040101010101" charset="-122"/>
                <a:cs typeface="华文新魏" panose="02010800040101010101" charset="-122"/>
              </a:rPr>
              <a:t>。</a:t>
            </a:r>
            <a:endParaRPr lang="en-US" altLang="zh-CN" sz="3200" dirty="0" smtClean="0">
              <a:latin typeface="华文新魏" panose="02010800040101010101" charset="-122"/>
              <a:ea typeface="华文新魏" panose="02010800040101010101" charset="-122"/>
              <a:cs typeface="华文新魏" panose="02010800040101010101" charset="-122"/>
            </a:endParaRPr>
          </a:p>
          <a:p>
            <a:r>
              <a:rPr lang="en-US" altLang="zh-CN" sz="3200" dirty="0" smtClean="0">
                <a:latin typeface="华文新魏" panose="02010800040101010101" charset="-122"/>
                <a:ea typeface="华文新魏" panose="02010800040101010101" charset="-122"/>
                <a:cs typeface="华文新魏" panose="02010800040101010101" charset="-122"/>
              </a:rPr>
              <a:t>2.</a:t>
            </a:r>
            <a:r>
              <a:rPr lang="zh-CN" altLang="en-US" sz="3200" dirty="0" smtClean="0">
                <a:latin typeface="华文新魏" panose="02010800040101010101" charset="-122"/>
                <a:ea typeface="华文新魏" panose="02010800040101010101" charset="-122"/>
                <a:cs typeface="华文新魏" panose="02010800040101010101" charset="-122"/>
              </a:rPr>
              <a:t>新</a:t>
            </a:r>
            <a:r>
              <a:rPr lang="zh-CN" altLang="en-US" sz="3200" dirty="0">
                <a:latin typeface="华文新魏" panose="02010800040101010101" charset="-122"/>
                <a:ea typeface="华文新魏" panose="02010800040101010101" charset="-122"/>
                <a:cs typeface="华文新魏" panose="02010800040101010101" charset="-122"/>
              </a:rPr>
              <a:t>贷与旧贷的担保人是否相同</a:t>
            </a:r>
            <a:r>
              <a:rPr lang="zh-CN" altLang="en-US" sz="3200" dirty="0" smtClean="0">
                <a:latin typeface="华文新魏" panose="02010800040101010101" charset="-122"/>
                <a:ea typeface="华文新魏" panose="02010800040101010101" charset="-122"/>
                <a:cs typeface="华文新魏" panose="02010800040101010101" charset="-122"/>
              </a:rPr>
              <a:t>。如果相同，</a:t>
            </a:r>
            <a:r>
              <a:rPr lang="zh-CN" altLang="en-US" sz="3200" dirty="0">
                <a:latin typeface="华文新魏" panose="02010800040101010101" charset="-122"/>
                <a:ea typeface="华文新魏" panose="02010800040101010101" charset="-122"/>
                <a:cs typeface="华文新魏" panose="02010800040101010101" charset="-122"/>
              </a:rPr>
              <a:t>则新贷的担保人应当承担担保</a:t>
            </a:r>
            <a:r>
              <a:rPr lang="zh-CN" altLang="en-US" sz="3200" dirty="0" smtClean="0">
                <a:latin typeface="华文新魏" panose="02010800040101010101" charset="-122"/>
                <a:ea typeface="华文新魏" panose="02010800040101010101" charset="-122"/>
                <a:cs typeface="华文新魏" panose="02010800040101010101" charset="-122"/>
              </a:rPr>
              <a:t>责任。</a:t>
            </a:r>
            <a:endParaRPr lang="zh-CN" altLang="en-US" sz="3200" dirty="0">
              <a:latin typeface="华文新魏" panose="02010800040101010101" charset="-122"/>
              <a:ea typeface="华文新魏" panose="02010800040101010101" charset="-122"/>
              <a:cs typeface="华文新魏" panose="02010800040101010101" charset="-122"/>
            </a:endParaRPr>
          </a:p>
          <a:p>
            <a:r>
              <a:rPr lang="en-US" altLang="zh-CN" sz="3200" dirty="0" smtClean="0">
                <a:latin typeface="华文新魏" panose="02010800040101010101" charset="-122"/>
                <a:ea typeface="华文新魏" panose="02010800040101010101" charset="-122"/>
                <a:cs typeface="华文新魏" panose="02010800040101010101" charset="-122"/>
              </a:rPr>
              <a:t>3</a:t>
            </a:r>
            <a:r>
              <a:rPr lang="zh-CN" altLang="en-US" sz="3200" dirty="0" smtClean="0">
                <a:latin typeface="华文新魏" panose="02010800040101010101" charset="-122"/>
                <a:ea typeface="华文新魏" panose="02010800040101010101" charset="-122"/>
                <a:cs typeface="华文新魏" panose="02010800040101010101" charset="-122"/>
              </a:rPr>
              <a:t>，债权人</a:t>
            </a:r>
            <a:r>
              <a:rPr lang="zh-CN" altLang="en-US" sz="3200" dirty="0">
                <a:latin typeface="华文新魏" panose="02010800040101010101" charset="-122"/>
                <a:ea typeface="华文新魏" panose="02010800040101010101" charset="-122"/>
                <a:cs typeface="华文新魏" panose="02010800040101010101" charset="-122"/>
              </a:rPr>
              <a:t>是否有证据证明新贷的担保人在提供担保时知道或者应当知道以新贷偿还旧贷的事实</a:t>
            </a:r>
            <a:r>
              <a:rPr lang="zh-CN" altLang="en-US" sz="3200" dirty="0" smtClean="0">
                <a:latin typeface="华文新魏" panose="02010800040101010101" charset="-122"/>
                <a:ea typeface="华文新魏" panose="02010800040101010101" charset="-122"/>
                <a:cs typeface="华文新魏" panose="02010800040101010101" charset="-122"/>
              </a:rPr>
              <a:t>。如果是</a:t>
            </a:r>
            <a:r>
              <a:rPr lang="zh-CN" altLang="en-US" sz="3200" dirty="0">
                <a:latin typeface="华文新魏" panose="02010800040101010101" charset="-122"/>
                <a:ea typeface="华文新魏" panose="02010800040101010101" charset="-122"/>
                <a:cs typeface="华文新魏" panose="02010800040101010101" charset="-122"/>
              </a:rPr>
              <a:t>，则新贷的担保人应当承担担保责任</a:t>
            </a:r>
            <a:r>
              <a:rPr lang="zh-CN" altLang="en-US" sz="3200" dirty="0" smtClean="0">
                <a:latin typeface="华文新魏" panose="02010800040101010101" charset="-122"/>
                <a:ea typeface="华文新魏" panose="02010800040101010101" charset="-122"/>
                <a:cs typeface="华文新魏" panose="02010800040101010101" charset="-122"/>
              </a:rPr>
              <a:t>；如果不是，</a:t>
            </a:r>
            <a:r>
              <a:rPr lang="zh-CN" altLang="en-US" sz="3200" dirty="0">
                <a:latin typeface="华文新魏" panose="02010800040101010101" charset="-122"/>
                <a:ea typeface="华文新魏" panose="02010800040101010101" charset="-122"/>
                <a:cs typeface="华文新魏" panose="02010800040101010101" charset="-122"/>
              </a:rPr>
              <a:t>则新贷的担保人无须承担担保责任。</a:t>
            </a:r>
            <a:endParaRPr lang="en-US" altLang="zh-CN" sz="3200" dirty="0">
              <a:latin typeface="华文新魏" panose="02010800040101010101" charset="-122"/>
              <a:ea typeface="华文新魏" panose="02010800040101010101" charset="-122"/>
              <a:cs typeface="华文新魏" panose="02010800040101010101" charset="-122"/>
            </a:endParaRPr>
          </a:p>
          <a:p>
            <a:endParaRPr lang="en-US" altLang="zh-CN" sz="3200" dirty="0" smtClean="0">
              <a:latin typeface="华文新魏" panose="02010800040101010101" pitchFamily="2" charset="-122"/>
              <a:ea typeface="华文新魏" panose="02010800040101010101" pitchFamily="2" charset="-122"/>
            </a:endParaRPr>
          </a:p>
          <a:p>
            <a:r>
              <a:rPr lang="zh-CN" altLang="en-US" dirty="0" smtClean="0">
                <a:latin typeface="华文新魏" panose="02010800040101010101" pitchFamily="2" charset="-122"/>
                <a:ea typeface="华文新魏" panose="02010800040101010101" pitchFamily="2" charset="-122"/>
              </a:rPr>
              <a:t>与</a:t>
            </a:r>
            <a:r>
              <a:rPr lang="zh-CN" altLang="en-US" dirty="0">
                <a:solidFill>
                  <a:srgbClr val="7030A0"/>
                </a:solidFill>
                <a:latin typeface="华文新魏" panose="02010800040101010101" pitchFamily="2" charset="-122"/>
                <a:ea typeface="华文新魏" panose="02010800040101010101" pitchFamily="2" charset="-122"/>
              </a:rPr>
              <a:t>过桥贷</a:t>
            </a:r>
            <a:r>
              <a:rPr lang="zh-CN" altLang="en-US" dirty="0">
                <a:latin typeface="华文新魏" panose="02010800040101010101" pitchFamily="2" charset="-122"/>
                <a:ea typeface="华文新魏" panose="02010800040101010101" pitchFamily="2" charset="-122"/>
              </a:rPr>
              <a:t>区别：借款人与银行之间是借新还旧的关系。与一般借新还旧不需要实际偿还旧债不同，过桥贷需要先用一笔资金偿还旧贷，然后再贷出新的贷款。</a:t>
            </a:r>
            <a:endParaRPr lang="en-US" altLang="zh-CN" dirty="0">
              <a:latin typeface="华文新魏" panose="02010800040101010101" pitchFamily="2" charset="-122"/>
              <a:ea typeface="华文新魏" panose="02010800040101010101" pitchFamily="2" charset="-122"/>
            </a:endParaRPr>
          </a:p>
          <a:p>
            <a:r>
              <a:rPr lang="zh-CN" altLang="en-US" dirty="0">
                <a:latin typeface="华文新魏" panose="02010800040101010101" pitchFamily="2" charset="-122"/>
                <a:ea typeface="华文新魏" panose="02010800040101010101" pitchFamily="2" charset="-122"/>
              </a:rPr>
              <a:t>如有约定，一旦银行不贷，则要承担违约责任。（借款人承担证明责任）</a:t>
            </a:r>
          </a:p>
          <a:p>
            <a:endParaRPr lang="zh-CN" altLang="en-US" dirty="0"/>
          </a:p>
        </p:txBody>
      </p:sp>
    </p:spTree>
    <p:extLst>
      <p:ext uri="{BB962C8B-B14F-4D97-AF65-F5344CB8AC3E}">
        <p14:creationId xmlns:p14="http://schemas.microsoft.com/office/powerpoint/2010/main" val="348377494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12" y="548680"/>
            <a:ext cx="8229815" cy="5904655"/>
          </a:xfrm>
          <a:solidFill>
            <a:srgbClr val="92D050"/>
          </a:solidFill>
        </p:spPr>
        <p:txBody>
          <a:bodyPr/>
          <a:lstStyle/>
          <a:p>
            <a:r>
              <a:rPr lang="zh-CN" altLang="en-US" sz="2800" dirty="0" smtClean="0">
                <a:latin typeface="华文新魏" panose="02010800040101010101" charset="-122"/>
                <a:ea typeface="华文新魏" panose="02010800040101010101" charset="-122"/>
                <a:cs typeface="华文新魏" panose="02010800040101010101" charset="-122"/>
              </a:rPr>
              <a:t>担保人的追偿权与清偿承受权</a:t>
            </a:r>
            <a:endParaRPr lang="en-US" altLang="zh-CN" sz="2800" dirty="0" smtClean="0">
              <a:latin typeface="华文新魏" panose="02010800040101010101" charset="-122"/>
              <a:ea typeface="华文新魏" panose="02010800040101010101" charset="-122"/>
              <a:cs typeface="华文新魏" panose="02010800040101010101" charset="-122"/>
            </a:endParaRPr>
          </a:p>
          <a:p>
            <a:r>
              <a:rPr lang="zh-CN" altLang="zh-CN" sz="2200" dirty="0" smtClean="0">
                <a:latin typeface="华文新魏" panose="02010800040101010101" charset="-122"/>
                <a:ea typeface="华文新魏" panose="02010800040101010101" charset="-122"/>
                <a:cs typeface="华文新魏" panose="02010800040101010101" charset="-122"/>
              </a:rPr>
              <a:t>第十八条  承担了担保责任或者赔偿责任的担保人，在其承担责任的范围内向债务人追偿的，人民法院应予支持。</a:t>
            </a:r>
          </a:p>
          <a:p>
            <a:r>
              <a:rPr lang="en-US" altLang="zh-CN" sz="2200" dirty="0" smtClean="0">
                <a:latin typeface="华文新魏" panose="02010800040101010101" charset="-122"/>
                <a:ea typeface="华文新魏" panose="02010800040101010101" charset="-122"/>
                <a:cs typeface="华文新魏" panose="02010800040101010101" charset="-122"/>
              </a:rPr>
              <a:t>        </a:t>
            </a:r>
            <a:r>
              <a:rPr lang="zh-CN" altLang="zh-CN" sz="2200" dirty="0" smtClean="0">
                <a:latin typeface="华文新魏" panose="02010800040101010101" charset="-122"/>
                <a:ea typeface="华文新魏" panose="02010800040101010101" charset="-122"/>
                <a:cs typeface="华文新魏" panose="02010800040101010101" charset="-122"/>
              </a:rPr>
              <a:t>同一债权既有债务人自己提供的物的担保，又有第三人提供的担保，承担了担保责任或者赔偿责任的第三人，主张行使债权人对债务人享有的担保物权的，人民法院应予支持。</a:t>
            </a:r>
            <a:endParaRPr lang="en-US" altLang="zh-CN" sz="2200" dirty="0" smtClean="0">
              <a:latin typeface="华文新魏" panose="02010800040101010101" charset="-122"/>
              <a:ea typeface="华文新魏" panose="02010800040101010101" charset="-122"/>
              <a:cs typeface="华文新魏" panose="02010800040101010101" charset="-122"/>
            </a:endParaRPr>
          </a:p>
          <a:p>
            <a:endParaRPr lang="en-US" altLang="zh-CN" sz="2200" dirty="0" smtClean="0">
              <a:latin typeface="华文新魏" panose="02010800040101010101" charset="-122"/>
              <a:ea typeface="华文新魏" panose="02010800040101010101" charset="-122"/>
              <a:cs typeface="华文新魏" panose="02010800040101010101" charset="-122"/>
            </a:endParaRPr>
          </a:p>
          <a:p>
            <a:r>
              <a:rPr lang="zh-CN" altLang="en-US" sz="2200" dirty="0" smtClean="0">
                <a:latin typeface="华文新魏" panose="02010800040101010101" charset="-122"/>
                <a:ea typeface="华文新魏" panose="02010800040101010101" charset="-122"/>
                <a:cs typeface="华文新魏" panose="02010800040101010101" charset="-122"/>
              </a:rPr>
              <a:t>清偿承受权即担保人代位权</a:t>
            </a:r>
            <a:endParaRPr lang="en-US" altLang="zh-CN" sz="2200" dirty="0" smtClean="0">
              <a:latin typeface="华文新魏" panose="02010800040101010101" charset="-122"/>
              <a:ea typeface="华文新魏" panose="02010800040101010101" charset="-122"/>
              <a:cs typeface="华文新魏" panose="02010800040101010101" charset="-122"/>
            </a:endParaRPr>
          </a:p>
          <a:p>
            <a:r>
              <a:rPr lang="zh-CN" altLang="en-US" sz="2200" dirty="0" smtClean="0">
                <a:latin typeface="华文新魏" panose="02010800040101010101" charset="-122"/>
                <a:ea typeface="华文新魏" panose="02010800040101010101" charset="-122"/>
                <a:cs typeface="华文新魏" panose="02010800040101010101" charset="-122"/>
              </a:rPr>
              <a:t>民法典第七百条  保证人承担保证责任后，除当事人另有约定外，有权在其承担保证责任的范围内向债务人追偿，享有债权人对债务人的权利，但是不得损害债权人的利益（</a:t>
            </a:r>
            <a:r>
              <a:rPr lang="zh-CN" altLang="en-US" sz="2200" dirty="0" smtClean="0">
                <a:solidFill>
                  <a:srgbClr val="7030A0"/>
                </a:solidFill>
                <a:latin typeface="华文新魏" panose="02010800040101010101" charset="-122"/>
                <a:ea typeface="华文新魏" panose="02010800040101010101" charset="-122"/>
                <a:cs typeface="华文新魏" panose="02010800040101010101" charset="-122"/>
              </a:rPr>
              <a:t>担保人承受的债权不能与原债权人的剩余债权平等受偿</a:t>
            </a:r>
            <a:r>
              <a:rPr lang="zh-CN" altLang="en-US" sz="2200" dirty="0" smtClean="0">
                <a:latin typeface="华文新魏" panose="02010800040101010101" charset="-122"/>
                <a:ea typeface="华文新魏" panose="02010800040101010101" charset="-122"/>
                <a:cs typeface="华文新魏" panose="02010800040101010101" charset="-122"/>
              </a:rPr>
              <a:t>）。</a:t>
            </a:r>
          </a:p>
          <a:p>
            <a:endParaRPr lang="zh-CN" altLang="zh-CN" sz="2200" dirty="0" smtClean="0">
              <a:latin typeface="华文新魏" panose="02010800040101010101" charset="-122"/>
              <a:ea typeface="华文新魏" panose="02010800040101010101" charset="-122"/>
              <a:cs typeface="华文新魏" panose="02010800040101010101" charset="-122"/>
            </a:endParaRPr>
          </a:p>
          <a:p>
            <a:endParaRPr lang="zh-CN" altLang="en-US" dirty="0"/>
          </a:p>
        </p:txBody>
      </p:sp>
    </p:spTree>
    <p:extLst>
      <p:ext uri="{BB962C8B-B14F-4D97-AF65-F5344CB8AC3E}">
        <p14:creationId xmlns:p14="http://schemas.microsoft.com/office/powerpoint/2010/main" val="64179711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12" y="548680"/>
            <a:ext cx="8229815" cy="5904655"/>
          </a:xfrm>
          <a:solidFill>
            <a:srgbClr val="92D050"/>
          </a:solidFill>
        </p:spPr>
        <p:txBody>
          <a:bodyPr/>
          <a:lstStyle/>
          <a:p>
            <a:r>
              <a:rPr lang="zh-CN" altLang="en-US" sz="2800" dirty="0">
                <a:latin typeface="华文新魏" panose="02010800040101010101" charset="-122"/>
                <a:ea typeface="华文新魏" panose="02010800040101010101" charset="-122"/>
                <a:cs typeface="华文新魏" panose="02010800040101010101" charset="-122"/>
              </a:rPr>
              <a:t>反担保人</a:t>
            </a:r>
            <a:r>
              <a:rPr lang="zh-CN" altLang="en-US" sz="2800" dirty="0" smtClean="0">
                <a:latin typeface="华文新魏" panose="02010800040101010101" charset="-122"/>
                <a:ea typeface="华文新魏" panose="02010800040101010101" charset="-122"/>
                <a:cs typeface="华文新魏" panose="02010800040101010101" charset="-122"/>
              </a:rPr>
              <a:t>责任</a:t>
            </a:r>
            <a:endParaRPr lang="en-US" altLang="zh-CN" sz="2800" dirty="0" smtClean="0">
              <a:latin typeface="华文新魏" panose="02010800040101010101" charset="-122"/>
              <a:ea typeface="华文新魏" panose="02010800040101010101" charset="-122"/>
              <a:cs typeface="华文新魏" panose="02010800040101010101" charset="-122"/>
            </a:endParaRPr>
          </a:p>
          <a:p>
            <a:r>
              <a:rPr lang="zh-CN" altLang="zh-CN" sz="2200" dirty="0" smtClean="0">
                <a:latin typeface="华文新魏" panose="02010800040101010101" charset="-122"/>
                <a:ea typeface="华文新魏" panose="02010800040101010101" charset="-122"/>
                <a:cs typeface="华文新魏" panose="02010800040101010101" charset="-122"/>
              </a:rPr>
              <a:t>第十九条  担保合同无效，承担了赔偿责任的担保人按照反担保合同的约定，在其承担赔偿责任的范围内请求反担保人承担担保责任的，人民法院应予支持。</a:t>
            </a:r>
          </a:p>
          <a:p>
            <a:r>
              <a:rPr lang="zh-CN" altLang="zh-CN" sz="2200" dirty="0" smtClean="0">
                <a:latin typeface="华文新魏" panose="02010800040101010101" charset="-122"/>
                <a:ea typeface="华文新魏" panose="02010800040101010101" charset="-122"/>
                <a:cs typeface="华文新魏" panose="02010800040101010101" charset="-122"/>
              </a:rPr>
              <a:t>反担保合同无效的，依照本解释第十七条的有关规定处理。当事人仅以担保合同无效为由主张反担保合同无效的，人民法院不予支持。</a:t>
            </a:r>
          </a:p>
          <a:p>
            <a:endParaRPr lang="zh-CN" altLang="en-US" dirty="0"/>
          </a:p>
        </p:txBody>
      </p:sp>
    </p:spTree>
    <p:extLst>
      <p:ext uri="{BB962C8B-B14F-4D97-AF65-F5344CB8AC3E}">
        <p14:creationId xmlns:p14="http://schemas.microsoft.com/office/powerpoint/2010/main" val="6417971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12" y="476673"/>
            <a:ext cx="8229815" cy="5810140"/>
          </a:xfrm>
        </p:spPr>
        <p:txBody>
          <a:bodyPr/>
          <a:lstStyle/>
          <a:p>
            <a:endParaRPr lang="en-US" altLang="zh-CN" dirty="0" smtClean="0"/>
          </a:p>
          <a:p>
            <a:endParaRPr lang="zh-CN" altLang="en-US" dirty="0"/>
          </a:p>
        </p:txBody>
      </p:sp>
      <p:sp>
        <p:nvSpPr>
          <p:cNvPr id="4" name="矩形 3"/>
          <p:cNvSpPr/>
          <p:nvPr/>
        </p:nvSpPr>
        <p:spPr>
          <a:xfrm>
            <a:off x="827584" y="1124744"/>
            <a:ext cx="1944216" cy="5040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t>主债务人</a:t>
            </a:r>
            <a:endParaRPr lang="zh-CN" altLang="en-US" dirty="0"/>
          </a:p>
        </p:txBody>
      </p:sp>
      <p:sp>
        <p:nvSpPr>
          <p:cNvPr id="5" name="矩形 4"/>
          <p:cNvSpPr/>
          <p:nvPr/>
        </p:nvSpPr>
        <p:spPr>
          <a:xfrm>
            <a:off x="5004048" y="1052736"/>
            <a:ext cx="1584176" cy="5040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t>债权人</a:t>
            </a:r>
            <a:endParaRPr lang="zh-CN" altLang="en-US" dirty="0"/>
          </a:p>
        </p:txBody>
      </p:sp>
      <p:sp>
        <p:nvSpPr>
          <p:cNvPr id="6" name="矩形 5"/>
          <p:cNvSpPr/>
          <p:nvPr/>
        </p:nvSpPr>
        <p:spPr>
          <a:xfrm>
            <a:off x="2771800" y="2420888"/>
            <a:ext cx="1944216" cy="4320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t>担保人</a:t>
            </a:r>
            <a:endParaRPr lang="zh-CN" altLang="en-US" dirty="0"/>
          </a:p>
        </p:txBody>
      </p:sp>
      <p:sp>
        <p:nvSpPr>
          <p:cNvPr id="10" name="圆角矩形 9"/>
          <p:cNvSpPr/>
          <p:nvPr/>
        </p:nvSpPr>
        <p:spPr>
          <a:xfrm>
            <a:off x="2915816" y="1196752"/>
            <a:ext cx="1944216" cy="28803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t>主合同关系</a:t>
            </a:r>
            <a:endParaRPr lang="zh-CN" altLang="en-US" dirty="0"/>
          </a:p>
        </p:txBody>
      </p:sp>
      <p:cxnSp>
        <p:nvCxnSpPr>
          <p:cNvPr id="16" name="直接连接符 15"/>
          <p:cNvCxnSpPr/>
          <p:nvPr/>
        </p:nvCxnSpPr>
        <p:spPr>
          <a:xfrm flipH="1">
            <a:off x="4716016" y="1556792"/>
            <a:ext cx="1008112" cy="1224136"/>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直接连接符 17"/>
          <p:cNvCxnSpPr>
            <a:endCxn id="6" idx="1"/>
          </p:cNvCxnSpPr>
          <p:nvPr/>
        </p:nvCxnSpPr>
        <p:spPr>
          <a:xfrm>
            <a:off x="1547664" y="1628800"/>
            <a:ext cx="1224136" cy="1008112"/>
          </a:xfrm>
          <a:prstGeom prst="line">
            <a:avLst/>
          </a:prstGeom>
        </p:spPr>
        <p:style>
          <a:lnRef idx="1">
            <a:schemeClr val="accent1"/>
          </a:lnRef>
          <a:fillRef idx="0">
            <a:schemeClr val="accent1"/>
          </a:fillRef>
          <a:effectRef idx="0">
            <a:schemeClr val="accent1"/>
          </a:effectRef>
          <a:fontRef idx="minor">
            <a:schemeClr val="tx1"/>
          </a:fontRef>
        </p:style>
      </p:cxnSp>
      <p:sp>
        <p:nvSpPr>
          <p:cNvPr id="19" name="圆角矩形 18"/>
          <p:cNvSpPr/>
          <p:nvPr/>
        </p:nvSpPr>
        <p:spPr>
          <a:xfrm>
            <a:off x="251520" y="2348880"/>
            <a:ext cx="1368152" cy="28803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t>委托关系</a:t>
            </a:r>
            <a:endParaRPr lang="zh-CN" altLang="en-US" dirty="0"/>
          </a:p>
        </p:txBody>
      </p:sp>
      <p:sp>
        <p:nvSpPr>
          <p:cNvPr id="21" name="圆角矩形 20"/>
          <p:cNvSpPr/>
          <p:nvPr/>
        </p:nvSpPr>
        <p:spPr>
          <a:xfrm>
            <a:off x="5796136" y="2276872"/>
            <a:ext cx="1368152" cy="28803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t>担保关系</a:t>
            </a:r>
            <a:endParaRPr lang="zh-CN" altLang="en-US" dirty="0"/>
          </a:p>
        </p:txBody>
      </p:sp>
      <p:cxnSp>
        <p:nvCxnSpPr>
          <p:cNvPr id="24" name="直接箭头连接符 23"/>
          <p:cNvCxnSpPr>
            <a:stCxn id="21" idx="1"/>
          </p:cNvCxnSpPr>
          <p:nvPr/>
        </p:nvCxnSpPr>
        <p:spPr>
          <a:xfrm flipH="1" flipV="1">
            <a:off x="5364088" y="2276872"/>
            <a:ext cx="432048" cy="14401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6" name="直接箭头连接符 25"/>
          <p:cNvCxnSpPr>
            <a:stCxn id="19" idx="3"/>
          </p:cNvCxnSpPr>
          <p:nvPr/>
        </p:nvCxnSpPr>
        <p:spPr>
          <a:xfrm flipV="1">
            <a:off x="1619672" y="2420888"/>
            <a:ext cx="792088" cy="7200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9" name="矩形 28"/>
          <p:cNvSpPr/>
          <p:nvPr/>
        </p:nvSpPr>
        <p:spPr>
          <a:xfrm>
            <a:off x="1115616" y="4077072"/>
            <a:ext cx="1656184" cy="4320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t>主债务人</a:t>
            </a:r>
            <a:endParaRPr lang="zh-CN" altLang="en-US" dirty="0"/>
          </a:p>
        </p:txBody>
      </p:sp>
      <p:sp>
        <p:nvSpPr>
          <p:cNvPr id="30" name="矩形 29"/>
          <p:cNvSpPr/>
          <p:nvPr/>
        </p:nvSpPr>
        <p:spPr>
          <a:xfrm>
            <a:off x="4644008" y="4077072"/>
            <a:ext cx="1944216" cy="5040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t> 担保人（债权人）</a:t>
            </a:r>
            <a:endParaRPr lang="zh-CN" altLang="en-US" dirty="0"/>
          </a:p>
        </p:txBody>
      </p:sp>
      <p:sp>
        <p:nvSpPr>
          <p:cNvPr id="31" name="矩形 30"/>
          <p:cNvSpPr/>
          <p:nvPr/>
        </p:nvSpPr>
        <p:spPr>
          <a:xfrm>
            <a:off x="1835696" y="5589240"/>
            <a:ext cx="1944216" cy="4320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t>第三人（担保人）</a:t>
            </a:r>
            <a:endParaRPr lang="zh-CN" altLang="en-US" dirty="0"/>
          </a:p>
        </p:txBody>
      </p:sp>
      <p:sp>
        <p:nvSpPr>
          <p:cNvPr id="32" name="矩形 31"/>
          <p:cNvSpPr/>
          <p:nvPr/>
        </p:nvSpPr>
        <p:spPr>
          <a:xfrm>
            <a:off x="7020272" y="5445224"/>
            <a:ext cx="1656184" cy="4320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t>物上担保人</a:t>
            </a:r>
            <a:endParaRPr lang="zh-CN" altLang="en-US" dirty="0"/>
          </a:p>
        </p:txBody>
      </p:sp>
      <p:sp>
        <p:nvSpPr>
          <p:cNvPr id="33" name="圆角矩形 32"/>
          <p:cNvSpPr/>
          <p:nvPr/>
        </p:nvSpPr>
        <p:spPr>
          <a:xfrm>
            <a:off x="3059832" y="4221088"/>
            <a:ext cx="1224136" cy="21602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t>求偿关系</a:t>
            </a:r>
            <a:endParaRPr lang="zh-CN" altLang="en-US" dirty="0"/>
          </a:p>
        </p:txBody>
      </p:sp>
      <p:sp>
        <p:nvSpPr>
          <p:cNvPr id="34" name="矩形 33"/>
          <p:cNvSpPr/>
          <p:nvPr/>
        </p:nvSpPr>
        <p:spPr>
          <a:xfrm>
            <a:off x="179512" y="5085184"/>
            <a:ext cx="1584176" cy="36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t>无因管理关系</a:t>
            </a:r>
            <a:endParaRPr lang="zh-CN" altLang="en-US" dirty="0"/>
          </a:p>
        </p:txBody>
      </p:sp>
      <p:cxnSp>
        <p:nvCxnSpPr>
          <p:cNvPr id="36" name="直接连接符 35"/>
          <p:cNvCxnSpPr>
            <a:stCxn id="29" idx="2"/>
          </p:cNvCxnSpPr>
          <p:nvPr/>
        </p:nvCxnSpPr>
        <p:spPr>
          <a:xfrm>
            <a:off x="1943708" y="4509120"/>
            <a:ext cx="684076" cy="1008112"/>
          </a:xfrm>
          <a:prstGeom prst="line">
            <a:avLst/>
          </a:prstGeom>
        </p:spPr>
        <p:style>
          <a:lnRef idx="1">
            <a:schemeClr val="accent1"/>
          </a:lnRef>
          <a:fillRef idx="0">
            <a:schemeClr val="accent1"/>
          </a:fillRef>
          <a:effectRef idx="0">
            <a:schemeClr val="accent1"/>
          </a:effectRef>
          <a:fontRef idx="minor">
            <a:schemeClr val="tx1"/>
          </a:fontRef>
        </p:style>
      </p:cxnSp>
      <p:cxnSp>
        <p:nvCxnSpPr>
          <p:cNvPr id="38" name="直接箭头连接符 37"/>
          <p:cNvCxnSpPr>
            <a:stCxn id="34" idx="3"/>
          </p:cNvCxnSpPr>
          <p:nvPr/>
        </p:nvCxnSpPr>
        <p:spPr>
          <a:xfrm flipV="1">
            <a:off x="1763688" y="5229200"/>
            <a:ext cx="648072" cy="3600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flipV="1">
            <a:off x="3779912" y="4653136"/>
            <a:ext cx="1512168" cy="936104"/>
          </a:xfrm>
          <a:prstGeom prst="line">
            <a:avLst/>
          </a:prstGeom>
        </p:spPr>
        <p:style>
          <a:lnRef idx="1">
            <a:schemeClr val="accent1"/>
          </a:lnRef>
          <a:fillRef idx="0">
            <a:schemeClr val="accent1"/>
          </a:fillRef>
          <a:effectRef idx="0">
            <a:schemeClr val="accent1"/>
          </a:effectRef>
          <a:fontRef idx="minor">
            <a:schemeClr val="tx1"/>
          </a:fontRef>
        </p:style>
      </p:cxnSp>
      <p:sp>
        <p:nvSpPr>
          <p:cNvPr id="43" name="圆角矩形 42"/>
          <p:cNvSpPr/>
          <p:nvPr/>
        </p:nvSpPr>
        <p:spPr>
          <a:xfrm>
            <a:off x="4644008" y="5517232"/>
            <a:ext cx="1656184" cy="43204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t>求偿担保关系</a:t>
            </a:r>
            <a:endParaRPr lang="zh-CN" altLang="en-US" dirty="0"/>
          </a:p>
        </p:txBody>
      </p:sp>
      <p:cxnSp>
        <p:nvCxnSpPr>
          <p:cNvPr id="45" name="直接箭头连接符 44"/>
          <p:cNvCxnSpPr>
            <a:stCxn id="43" idx="0"/>
          </p:cNvCxnSpPr>
          <p:nvPr/>
        </p:nvCxnSpPr>
        <p:spPr>
          <a:xfrm flipH="1" flipV="1">
            <a:off x="4499992" y="5229200"/>
            <a:ext cx="972108" cy="2880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7" name="直接连接符 46"/>
          <p:cNvCxnSpPr>
            <a:stCxn id="32" idx="0"/>
          </p:cNvCxnSpPr>
          <p:nvPr/>
        </p:nvCxnSpPr>
        <p:spPr>
          <a:xfrm flipH="1" flipV="1">
            <a:off x="6156176" y="4581128"/>
            <a:ext cx="1692188" cy="864096"/>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12" y="548680"/>
            <a:ext cx="8229815" cy="5904655"/>
          </a:xfrm>
          <a:solidFill>
            <a:srgbClr val="92D050"/>
          </a:solidFill>
        </p:spPr>
        <p:txBody>
          <a:bodyPr>
            <a:normAutofit/>
          </a:bodyPr>
          <a:lstStyle/>
          <a:p>
            <a:r>
              <a:rPr lang="zh-CN" altLang="en-US" sz="2800" dirty="0">
                <a:latin typeface="华文新魏" panose="02010800040101010101" charset="-122"/>
                <a:ea typeface="华文新魏" panose="02010800040101010101" charset="-122"/>
                <a:cs typeface="华文新魏" panose="02010800040101010101" charset="-122"/>
              </a:rPr>
              <a:t>物保人可以适用保证人权利保护</a:t>
            </a:r>
            <a:r>
              <a:rPr lang="zh-CN" altLang="en-US" sz="2800" dirty="0" smtClean="0">
                <a:latin typeface="华文新魏" panose="02010800040101010101" charset="-122"/>
                <a:ea typeface="华文新魏" panose="02010800040101010101" charset="-122"/>
                <a:cs typeface="华文新魏" panose="02010800040101010101" charset="-122"/>
              </a:rPr>
              <a:t>规则</a:t>
            </a:r>
            <a:endParaRPr lang="en-US" altLang="zh-CN" sz="2800" dirty="0" smtClean="0">
              <a:latin typeface="华文新魏" panose="02010800040101010101" charset="-122"/>
              <a:ea typeface="华文新魏" panose="02010800040101010101" charset="-122"/>
              <a:cs typeface="华文新魏" panose="02010800040101010101" charset="-122"/>
            </a:endParaRPr>
          </a:p>
          <a:p>
            <a:r>
              <a:rPr lang="zh-CN" altLang="zh-CN" sz="2200" dirty="0" smtClean="0">
                <a:latin typeface="华文新魏" panose="02010800040101010101" charset="-122"/>
                <a:ea typeface="华文新魏" panose="02010800040101010101" charset="-122"/>
                <a:cs typeface="华文新魏" panose="02010800040101010101" charset="-122"/>
              </a:rPr>
              <a:t>第二十</a:t>
            </a:r>
            <a:r>
              <a:rPr lang="zh-CN" altLang="zh-CN" sz="2200" dirty="0">
                <a:latin typeface="华文新魏" panose="02010800040101010101" charset="-122"/>
                <a:ea typeface="华文新魏" panose="02010800040101010101" charset="-122"/>
                <a:cs typeface="华文新魏" panose="02010800040101010101" charset="-122"/>
              </a:rPr>
              <a:t>条  人民法院在审理第三人提供的物的担保纠纷案件时，可以适用民法典第六百九十五条第一款、第六百九十六条第一款、第六百九十七条第二款、第六百九十九条、第七百条、第七百零一条、第七百零二条等关于保证合同的规定</a:t>
            </a:r>
            <a:r>
              <a:rPr lang="zh-CN" altLang="zh-CN" sz="2200" dirty="0" smtClean="0">
                <a:latin typeface="华文新魏" panose="02010800040101010101" charset="-122"/>
                <a:ea typeface="华文新魏" panose="02010800040101010101" charset="-122"/>
                <a:cs typeface="华文新魏" panose="02010800040101010101" charset="-122"/>
              </a:rPr>
              <a:t>。</a:t>
            </a:r>
            <a:endParaRPr lang="en-US" altLang="zh-CN" sz="2200" dirty="0" smtClean="0">
              <a:latin typeface="华文新魏" panose="02010800040101010101" charset="-122"/>
              <a:ea typeface="华文新魏" panose="02010800040101010101" charset="-122"/>
              <a:cs typeface="华文新魏" panose="02010800040101010101" charset="-122"/>
            </a:endParaRPr>
          </a:p>
          <a:p>
            <a:endParaRPr lang="en-US" altLang="zh-CN" sz="2200" dirty="0" smtClean="0">
              <a:latin typeface="华文新魏" panose="02010800040101010101" charset="-122"/>
              <a:ea typeface="华文新魏" panose="02010800040101010101" charset="-122"/>
              <a:cs typeface="华文新魏" panose="02010800040101010101" charset="-122"/>
            </a:endParaRPr>
          </a:p>
          <a:p>
            <a:r>
              <a:rPr lang="zh-CN" altLang="en-US" sz="2200" dirty="0" smtClean="0">
                <a:latin typeface="华文新魏" panose="02010800040101010101" charset="-122"/>
                <a:ea typeface="华文新魏" panose="02010800040101010101" charset="-122"/>
                <a:cs typeface="华文新魏" panose="02010800040101010101" charset="-122"/>
              </a:rPr>
              <a:t>均为担保</a:t>
            </a:r>
            <a:endParaRPr lang="zh-CN" altLang="en-US" sz="2200" dirty="0">
              <a:latin typeface="华文新魏" panose="02010800040101010101" charset="-122"/>
              <a:ea typeface="华文新魏" panose="02010800040101010101" charset="-122"/>
              <a:cs typeface="华文新魏" panose="02010800040101010101" charset="-122"/>
            </a:endParaRPr>
          </a:p>
        </p:txBody>
      </p:sp>
    </p:spTree>
    <p:extLst>
      <p:ext uri="{BB962C8B-B14F-4D97-AF65-F5344CB8AC3E}">
        <p14:creationId xmlns:p14="http://schemas.microsoft.com/office/powerpoint/2010/main" val="64179711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12" y="548680"/>
            <a:ext cx="8229815" cy="5904655"/>
          </a:xfrm>
          <a:solidFill>
            <a:srgbClr val="92D050"/>
          </a:solidFill>
        </p:spPr>
        <p:txBody>
          <a:bodyPr/>
          <a:lstStyle/>
          <a:p>
            <a:r>
              <a:rPr lang="zh-CN" altLang="en-US" sz="2800" dirty="0" smtClean="0">
                <a:latin typeface="华文新魏" panose="02010800040101010101" charset="-122"/>
                <a:ea typeface="华文新魏" panose="02010800040101010101" charset="-122"/>
                <a:cs typeface="华文新魏" panose="02010800040101010101" charset="-122"/>
              </a:rPr>
              <a:t>管辖</a:t>
            </a:r>
            <a:endParaRPr lang="en-US" altLang="zh-CN" sz="2800" dirty="0" smtClean="0">
              <a:latin typeface="华文新魏" panose="02010800040101010101" charset="-122"/>
              <a:ea typeface="华文新魏" panose="02010800040101010101" charset="-122"/>
              <a:cs typeface="华文新魏" panose="02010800040101010101" charset="-122"/>
            </a:endParaRPr>
          </a:p>
          <a:p>
            <a:r>
              <a:rPr lang="zh-CN" altLang="zh-CN" sz="2200" dirty="0" smtClean="0">
                <a:latin typeface="华文新魏" panose="02010800040101010101" charset="-122"/>
                <a:ea typeface="华文新魏" panose="02010800040101010101" charset="-122"/>
                <a:cs typeface="华文新魏" panose="02010800040101010101" charset="-122"/>
              </a:rPr>
              <a:t>第二十一</a:t>
            </a:r>
            <a:r>
              <a:rPr lang="zh-CN" altLang="zh-CN" sz="2200" dirty="0">
                <a:latin typeface="华文新魏" panose="02010800040101010101" charset="-122"/>
                <a:ea typeface="华文新魏" panose="02010800040101010101" charset="-122"/>
                <a:cs typeface="华文新魏" panose="02010800040101010101" charset="-122"/>
              </a:rPr>
              <a:t>条  主合同或者担保合同约定了仲裁条款的，人民法院对约定仲裁条款的合同当事人之间的纠纷无管辖权</a:t>
            </a:r>
            <a:r>
              <a:rPr lang="zh-CN" altLang="zh-CN" sz="2200" dirty="0" smtClean="0">
                <a:latin typeface="华文新魏" panose="02010800040101010101" charset="-122"/>
                <a:ea typeface="华文新魏" panose="02010800040101010101" charset="-122"/>
                <a:cs typeface="华文新魏" panose="02010800040101010101" charset="-122"/>
              </a:rPr>
              <a:t>。</a:t>
            </a:r>
            <a:r>
              <a:rPr lang="zh-CN" altLang="en-US" sz="2200" dirty="0" smtClean="0">
                <a:latin typeface="华文新魏" panose="02010800040101010101" charset="-122"/>
                <a:ea typeface="华文新魏" panose="02010800040101010101" charset="-122"/>
                <a:cs typeface="华文新魏" panose="02010800040101010101" charset="-122"/>
              </a:rPr>
              <a:t>（</a:t>
            </a:r>
            <a:r>
              <a:rPr lang="zh-CN" altLang="en-US" sz="2200" dirty="0">
                <a:solidFill>
                  <a:srgbClr val="7030A0"/>
                </a:solidFill>
                <a:latin typeface="华文新魏" panose="02010800040101010101" charset="-122"/>
                <a:ea typeface="华文新魏" panose="02010800040101010101" charset="-122"/>
                <a:cs typeface="华文新魏" panose="02010800040101010101" charset="-122"/>
              </a:rPr>
              <a:t>有效的仲裁协议排斥法院</a:t>
            </a:r>
            <a:r>
              <a:rPr lang="zh-CN" altLang="en-US" sz="2200" dirty="0" smtClean="0">
                <a:solidFill>
                  <a:srgbClr val="7030A0"/>
                </a:solidFill>
                <a:latin typeface="华文新魏" panose="02010800040101010101" charset="-122"/>
                <a:ea typeface="华文新魏" panose="02010800040101010101" charset="-122"/>
                <a:cs typeface="华文新魏" panose="02010800040101010101" charset="-122"/>
              </a:rPr>
              <a:t>管辖</a:t>
            </a:r>
            <a:r>
              <a:rPr lang="zh-CN" altLang="en-US" sz="2200" dirty="0">
                <a:latin typeface="华文新魏" panose="02010800040101010101" charset="-122"/>
                <a:ea typeface="华文新魏" panose="02010800040101010101" charset="-122"/>
                <a:cs typeface="华文新魏" panose="02010800040101010101" charset="-122"/>
              </a:rPr>
              <a:t>）</a:t>
            </a:r>
            <a:endParaRPr lang="zh-CN" altLang="zh-CN" sz="2200" dirty="0">
              <a:latin typeface="华文新魏" panose="02010800040101010101" charset="-122"/>
              <a:ea typeface="华文新魏" panose="02010800040101010101" charset="-122"/>
              <a:cs typeface="华文新魏" panose="02010800040101010101" charset="-122"/>
            </a:endParaRPr>
          </a:p>
          <a:p>
            <a:r>
              <a:rPr lang="en-US" altLang="zh-CN" sz="2200" dirty="0" smtClean="0">
                <a:latin typeface="华文新魏" panose="02010800040101010101" charset="-122"/>
                <a:ea typeface="华文新魏" panose="02010800040101010101" charset="-122"/>
                <a:cs typeface="华文新魏" panose="02010800040101010101" charset="-122"/>
              </a:rPr>
              <a:t>        </a:t>
            </a:r>
            <a:r>
              <a:rPr lang="zh-CN" altLang="zh-CN" sz="2200" dirty="0" smtClean="0">
                <a:latin typeface="华文新魏" panose="02010800040101010101" charset="-122"/>
                <a:ea typeface="华文新魏" panose="02010800040101010101" charset="-122"/>
                <a:cs typeface="华文新魏" panose="02010800040101010101" charset="-122"/>
              </a:rPr>
              <a:t>债权人</a:t>
            </a:r>
            <a:r>
              <a:rPr lang="zh-CN" altLang="zh-CN" sz="2200" dirty="0">
                <a:latin typeface="华文新魏" panose="02010800040101010101" charset="-122"/>
                <a:ea typeface="华文新魏" panose="02010800040101010101" charset="-122"/>
                <a:cs typeface="华文新魏" panose="02010800040101010101" charset="-122"/>
              </a:rPr>
              <a:t>一并起诉债务人和担保人的，应当根据主合同确定管辖法院</a:t>
            </a:r>
            <a:r>
              <a:rPr lang="zh-CN" altLang="zh-CN" sz="2200" dirty="0" smtClean="0">
                <a:latin typeface="华文新魏" panose="02010800040101010101" charset="-122"/>
                <a:ea typeface="华文新魏" panose="02010800040101010101" charset="-122"/>
                <a:cs typeface="华文新魏" panose="02010800040101010101" charset="-122"/>
              </a:rPr>
              <a:t>。</a:t>
            </a:r>
            <a:r>
              <a:rPr lang="zh-CN" altLang="en-US" sz="2200" dirty="0" smtClean="0">
                <a:latin typeface="华文新魏" panose="02010800040101010101" charset="-122"/>
                <a:ea typeface="华文新魏" panose="02010800040101010101" charset="-122"/>
                <a:cs typeface="华文新魏" panose="02010800040101010101" charset="-122"/>
              </a:rPr>
              <a:t>（</a:t>
            </a:r>
            <a:r>
              <a:rPr lang="zh-CN" altLang="en-US" sz="2200" dirty="0">
                <a:solidFill>
                  <a:srgbClr val="7030A0"/>
                </a:solidFill>
                <a:latin typeface="华文新魏" panose="02010800040101010101" charset="-122"/>
                <a:ea typeface="华文新魏" panose="02010800040101010101" charset="-122"/>
                <a:cs typeface="华文新魏" panose="02010800040101010101" charset="-122"/>
              </a:rPr>
              <a:t>担保合同的从属性</a:t>
            </a:r>
            <a:r>
              <a:rPr lang="zh-CN" altLang="en-US" sz="2200" dirty="0" smtClean="0">
                <a:latin typeface="华文新魏" panose="02010800040101010101" charset="-122"/>
                <a:ea typeface="华文新魏" panose="02010800040101010101" charset="-122"/>
                <a:cs typeface="华文新魏" panose="02010800040101010101" charset="-122"/>
              </a:rPr>
              <a:t>）</a:t>
            </a:r>
            <a:endParaRPr lang="zh-CN" altLang="zh-CN" sz="2200" dirty="0">
              <a:latin typeface="华文新魏" panose="02010800040101010101" charset="-122"/>
              <a:ea typeface="华文新魏" panose="02010800040101010101" charset="-122"/>
              <a:cs typeface="华文新魏" panose="02010800040101010101" charset="-122"/>
            </a:endParaRPr>
          </a:p>
          <a:p>
            <a:r>
              <a:rPr lang="en-US" altLang="zh-CN" sz="2200" dirty="0" smtClean="0">
                <a:latin typeface="华文新魏" panose="02010800040101010101" charset="-122"/>
                <a:ea typeface="华文新魏" panose="02010800040101010101" charset="-122"/>
                <a:cs typeface="华文新魏" panose="02010800040101010101" charset="-122"/>
              </a:rPr>
              <a:t>        </a:t>
            </a:r>
            <a:r>
              <a:rPr lang="zh-CN" altLang="zh-CN" sz="2200" dirty="0" smtClean="0">
                <a:latin typeface="华文新魏" panose="02010800040101010101" charset="-122"/>
                <a:ea typeface="华文新魏" panose="02010800040101010101" charset="-122"/>
                <a:cs typeface="华文新魏" panose="02010800040101010101" charset="-122"/>
              </a:rPr>
              <a:t>债权人</a:t>
            </a:r>
            <a:r>
              <a:rPr lang="zh-CN" altLang="zh-CN" sz="2200" dirty="0">
                <a:latin typeface="华文新魏" panose="02010800040101010101" charset="-122"/>
                <a:ea typeface="华文新魏" panose="02010800040101010101" charset="-122"/>
                <a:cs typeface="华文新魏" panose="02010800040101010101" charset="-122"/>
              </a:rPr>
              <a:t>依法可以单独起诉担保人且仅起诉担保人的，应当根据担保合同确定管辖法院。</a:t>
            </a:r>
          </a:p>
          <a:p>
            <a:r>
              <a:rPr lang="zh-CN" altLang="en-US" sz="2200" dirty="0" smtClean="0">
                <a:solidFill>
                  <a:srgbClr val="FF0000"/>
                </a:solidFill>
                <a:latin typeface="华文新魏" panose="02010800040101010101" charset="-122"/>
                <a:ea typeface="华文新魏" panose="02010800040101010101" charset="-122"/>
                <a:cs typeface="华文新魏" panose="02010800040101010101" charset="-122"/>
              </a:rPr>
              <a:t>（</a:t>
            </a:r>
            <a:r>
              <a:rPr lang="zh-CN" altLang="en-US" sz="2200" dirty="0">
                <a:solidFill>
                  <a:srgbClr val="7030A0"/>
                </a:solidFill>
                <a:latin typeface="华文新魏" panose="02010800040101010101" charset="-122"/>
                <a:ea typeface="华文新魏" panose="02010800040101010101" charset="-122"/>
                <a:cs typeface="华文新魏" panose="02010800040101010101" charset="-122"/>
              </a:rPr>
              <a:t>除一般</a:t>
            </a:r>
            <a:r>
              <a:rPr lang="zh-CN" altLang="en-US" sz="2200" dirty="0" smtClean="0">
                <a:solidFill>
                  <a:srgbClr val="7030A0"/>
                </a:solidFill>
                <a:latin typeface="华文新魏" panose="02010800040101010101" charset="-122"/>
                <a:ea typeface="华文新魏" panose="02010800040101010101" charset="-122"/>
                <a:cs typeface="华文新魏" panose="02010800040101010101" charset="-122"/>
              </a:rPr>
              <a:t>保证人外</a:t>
            </a:r>
            <a:r>
              <a:rPr lang="zh-CN" altLang="en-US" sz="2200" dirty="0">
                <a:solidFill>
                  <a:srgbClr val="7030A0"/>
                </a:solidFill>
                <a:latin typeface="华文新魏" panose="02010800040101010101" charset="-122"/>
                <a:ea typeface="华文新魏" panose="02010800040101010101" charset="-122"/>
                <a:cs typeface="华文新魏" panose="02010800040101010101" charset="-122"/>
              </a:rPr>
              <a:t>，其他担保人均可以被单独起诉</a:t>
            </a:r>
            <a:r>
              <a:rPr lang="zh-CN" altLang="en-US" sz="2200" dirty="0" smtClean="0">
                <a:solidFill>
                  <a:srgbClr val="FF0000"/>
                </a:solidFill>
                <a:latin typeface="华文新魏" panose="02010800040101010101" charset="-122"/>
                <a:ea typeface="华文新魏" panose="02010800040101010101" charset="-122"/>
                <a:cs typeface="华文新魏" panose="02010800040101010101" charset="-122"/>
              </a:rPr>
              <a:t>。）</a:t>
            </a:r>
            <a:endParaRPr lang="zh-CN" altLang="en-US" sz="2200" dirty="0">
              <a:solidFill>
                <a:srgbClr val="FF0000"/>
              </a:solidFill>
              <a:latin typeface="华文新魏" panose="02010800040101010101" charset="-122"/>
              <a:ea typeface="华文新魏" panose="02010800040101010101" charset="-122"/>
              <a:cs typeface="华文新魏" panose="02010800040101010101" charset="-122"/>
            </a:endParaRPr>
          </a:p>
        </p:txBody>
      </p:sp>
    </p:spTree>
    <p:extLst>
      <p:ext uri="{BB962C8B-B14F-4D97-AF65-F5344CB8AC3E}">
        <p14:creationId xmlns:p14="http://schemas.microsoft.com/office/powerpoint/2010/main" val="64179711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12" y="548680"/>
            <a:ext cx="8229815" cy="5904655"/>
          </a:xfrm>
          <a:solidFill>
            <a:srgbClr val="92D050"/>
          </a:solidFill>
        </p:spPr>
        <p:txBody>
          <a:bodyPr>
            <a:normAutofit/>
          </a:bodyPr>
          <a:lstStyle/>
          <a:p>
            <a:r>
              <a:rPr lang="zh-CN" altLang="en-US" sz="2800" dirty="0">
                <a:latin typeface="华文新魏" panose="02010800040101010101" charset="-122"/>
                <a:ea typeface="华文新魏" panose="02010800040101010101" charset="-122"/>
                <a:cs typeface="华文新魏" panose="02010800040101010101" charset="-122"/>
              </a:rPr>
              <a:t>债务人破产时担保债务停止计息</a:t>
            </a:r>
            <a:endParaRPr lang="en-US" altLang="zh-CN" sz="2800" dirty="0">
              <a:latin typeface="华文新魏" panose="02010800040101010101" charset="-122"/>
              <a:ea typeface="华文新魏" panose="02010800040101010101" charset="-122"/>
              <a:cs typeface="华文新魏" panose="02010800040101010101" charset="-122"/>
            </a:endParaRPr>
          </a:p>
          <a:p>
            <a:r>
              <a:rPr lang="zh-CN" altLang="zh-CN" sz="2200" dirty="0">
                <a:latin typeface="华文新魏" panose="02010800040101010101" charset="-122"/>
                <a:ea typeface="华文新魏" panose="02010800040101010101" charset="-122"/>
                <a:cs typeface="华文新魏" panose="02010800040101010101" charset="-122"/>
              </a:rPr>
              <a:t>第二十二条  人民法院受理债务人破产案件后，债权人请求担保人承担担保责任，担保人主张担保债务自人民法院受理破产申请之</a:t>
            </a:r>
            <a:r>
              <a:rPr lang="zh-CN" altLang="zh-CN" sz="2200" dirty="0" smtClean="0">
                <a:latin typeface="华文新魏" panose="02010800040101010101" charset="-122"/>
                <a:ea typeface="华文新魏" panose="02010800040101010101" charset="-122"/>
                <a:cs typeface="华文新魏" panose="02010800040101010101" charset="-122"/>
              </a:rPr>
              <a:t>日起</a:t>
            </a:r>
            <a:r>
              <a:rPr lang="zh-CN" altLang="zh-CN" sz="2200" dirty="0">
                <a:latin typeface="华文新魏" panose="02010800040101010101" charset="-122"/>
                <a:ea typeface="华文新魏" panose="02010800040101010101" charset="-122"/>
                <a:cs typeface="华文新魏" panose="02010800040101010101" charset="-122"/>
              </a:rPr>
              <a:t>停止计息的，人民法院对担保人的主张应予支持</a:t>
            </a:r>
            <a:r>
              <a:rPr lang="zh-CN" altLang="zh-CN" sz="2200" dirty="0" smtClean="0">
                <a:latin typeface="华文新魏" panose="02010800040101010101" charset="-122"/>
                <a:ea typeface="华文新魏" panose="02010800040101010101" charset="-122"/>
                <a:cs typeface="华文新魏" panose="02010800040101010101" charset="-122"/>
              </a:rPr>
              <a:t>。</a:t>
            </a:r>
            <a:endParaRPr lang="en-US" altLang="zh-CN" sz="2200" dirty="0" smtClean="0">
              <a:latin typeface="华文新魏" panose="02010800040101010101" charset="-122"/>
              <a:ea typeface="华文新魏" panose="02010800040101010101" charset="-122"/>
              <a:cs typeface="华文新魏" panose="02010800040101010101" charset="-122"/>
            </a:endParaRPr>
          </a:p>
          <a:p>
            <a:endParaRPr lang="en-US" altLang="zh-CN" sz="2200" dirty="0">
              <a:latin typeface="华文新魏" panose="02010800040101010101" charset="-122"/>
              <a:ea typeface="华文新魏" panose="02010800040101010101" charset="-122"/>
              <a:cs typeface="华文新魏" panose="02010800040101010101" charset="-122"/>
            </a:endParaRPr>
          </a:p>
          <a:p>
            <a:r>
              <a:rPr lang="zh-CN" altLang="en-US" sz="2200" dirty="0" smtClean="0">
                <a:latin typeface="华文新魏" panose="02010800040101010101" charset="-122"/>
                <a:ea typeface="华文新魏" panose="02010800040101010101" charset="-122"/>
                <a:cs typeface="华文新魏" panose="02010800040101010101" charset="-122"/>
              </a:rPr>
              <a:t>担保从属性</a:t>
            </a:r>
            <a:endParaRPr lang="en-US" altLang="zh-CN" sz="2200" dirty="0" smtClean="0">
              <a:latin typeface="华文新魏" panose="02010800040101010101" charset="-122"/>
              <a:ea typeface="华文新魏" panose="02010800040101010101" charset="-122"/>
              <a:cs typeface="华文新魏" panose="02010800040101010101" charset="-122"/>
            </a:endParaRPr>
          </a:p>
          <a:p>
            <a:r>
              <a:rPr lang="en-US" altLang="zh-CN" sz="2200" dirty="0" smtClean="0">
                <a:latin typeface="华文新魏" panose="02010800040101010101" charset="-122"/>
                <a:ea typeface="华文新魏" panose="02010800040101010101" charset="-122"/>
                <a:cs typeface="华文新魏" panose="02010800040101010101" charset="-122"/>
              </a:rPr>
              <a:t>《</a:t>
            </a:r>
            <a:r>
              <a:rPr lang="zh-CN" altLang="en-US" sz="2200" dirty="0" smtClean="0">
                <a:latin typeface="华文新魏" panose="02010800040101010101" charset="-122"/>
                <a:ea typeface="华文新魏" panose="02010800040101010101" charset="-122"/>
                <a:cs typeface="华文新魏" panose="02010800040101010101" charset="-122"/>
              </a:rPr>
              <a:t>企业破产法</a:t>
            </a:r>
            <a:r>
              <a:rPr lang="en-US" altLang="zh-CN" sz="2200" dirty="0" smtClean="0">
                <a:latin typeface="华文新魏" panose="02010800040101010101" charset="-122"/>
                <a:ea typeface="华文新魏" panose="02010800040101010101" charset="-122"/>
                <a:cs typeface="华文新魏" panose="02010800040101010101" charset="-122"/>
              </a:rPr>
              <a:t>》46</a:t>
            </a:r>
            <a:r>
              <a:rPr lang="zh-CN" altLang="en-US" sz="2200" dirty="0" smtClean="0">
                <a:latin typeface="华文新魏" panose="02010800040101010101" charset="-122"/>
                <a:ea typeface="华文新魏" panose="02010800040101010101" charset="-122"/>
                <a:cs typeface="华文新魏" panose="02010800040101010101" charset="-122"/>
              </a:rPr>
              <a:t>条 付利息的债权自破产申请受理时停止计息。</a:t>
            </a:r>
            <a:endParaRPr lang="en-US" altLang="zh-CN" sz="2200" dirty="0" smtClean="0">
              <a:latin typeface="华文新魏" panose="02010800040101010101" charset="-122"/>
              <a:ea typeface="华文新魏" panose="02010800040101010101" charset="-122"/>
              <a:cs typeface="华文新魏" panose="02010800040101010101" charset="-122"/>
            </a:endParaRPr>
          </a:p>
          <a:p>
            <a:endParaRPr lang="zh-CN" altLang="en-US" sz="2200" dirty="0">
              <a:latin typeface="华文新魏" panose="02010800040101010101" charset="-122"/>
              <a:ea typeface="华文新魏" panose="02010800040101010101" charset="-122"/>
              <a:cs typeface="华文新魏" panose="02010800040101010101" charset="-122"/>
            </a:endParaRPr>
          </a:p>
        </p:txBody>
      </p:sp>
    </p:spTree>
    <p:extLst>
      <p:ext uri="{BB962C8B-B14F-4D97-AF65-F5344CB8AC3E}">
        <p14:creationId xmlns:p14="http://schemas.microsoft.com/office/powerpoint/2010/main" val="64179711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12" y="548680"/>
            <a:ext cx="8229815" cy="5904655"/>
          </a:xfrm>
          <a:solidFill>
            <a:srgbClr val="92D050"/>
          </a:solidFill>
        </p:spPr>
        <p:txBody>
          <a:bodyPr>
            <a:normAutofit lnSpcReduction="10000"/>
          </a:bodyPr>
          <a:lstStyle/>
          <a:p>
            <a:r>
              <a:rPr lang="zh-CN" altLang="en-US" sz="2800" dirty="0">
                <a:latin typeface="华文新魏" panose="02010800040101010101" charset="-122"/>
                <a:ea typeface="华文新魏" panose="02010800040101010101" charset="-122"/>
                <a:cs typeface="华文新魏" panose="02010800040101010101" charset="-122"/>
              </a:rPr>
              <a:t>破产程序与担保责任衔接</a:t>
            </a:r>
            <a:endParaRPr lang="en-US" altLang="zh-CN" sz="2800" dirty="0">
              <a:latin typeface="华文新魏" panose="02010800040101010101" charset="-122"/>
              <a:ea typeface="华文新魏" panose="02010800040101010101" charset="-122"/>
              <a:cs typeface="华文新魏" panose="02010800040101010101" charset="-122"/>
            </a:endParaRPr>
          </a:p>
          <a:p>
            <a:r>
              <a:rPr lang="zh-CN" altLang="zh-CN" sz="2400" dirty="0">
                <a:latin typeface="华文新魏" panose="02010800040101010101" charset="-122"/>
                <a:ea typeface="华文新魏" panose="02010800040101010101" charset="-122"/>
                <a:cs typeface="华文新魏" panose="02010800040101010101" charset="-122"/>
              </a:rPr>
              <a:t>第二十三条  人民法院受理债务人破产案件，债权人在破产程序中申报债权后又向人民法院提起诉讼，请求担保人承担担保责任的，人民法院依法予以支持</a:t>
            </a:r>
            <a:r>
              <a:rPr lang="zh-CN" altLang="zh-CN" sz="2400" dirty="0" smtClean="0">
                <a:latin typeface="华文新魏" panose="02010800040101010101" charset="-122"/>
                <a:ea typeface="华文新魏" panose="02010800040101010101" charset="-122"/>
                <a:cs typeface="华文新魏" panose="02010800040101010101" charset="-122"/>
              </a:rPr>
              <a:t>。</a:t>
            </a:r>
            <a:r>
              <a:rPr lang="zh-CN" altLang="en-US" sz="2400" dirty="0">
                <a:latin typeface="华文新魏" panose="02010800040101010101" charset="-122"/>
                <a:ea typeface="华文新魏" panose="02010800040101010101" charset="-122"/>
                <a:cs typeface="华文新魏" panose="02010800040101010101" charset="-122"/>
              </a:rPr>
              <a:t>（</a:t>
            </a:r>
            <a:r>
              <a:rPr lang="zh-CN" altLang="en-US" sz="2400" dirty="0">
                <a:solidFill>
                  <a:srgbClr val="7030A0"/>
                </a:solidFill>
                <a:latin typeface="华文新魏" panose="02010800040101010101" charset="-122"/>
                <a:ea typeface="华文新魏" panose="02010800040101010101" charset="-122"/>
                <a:cs typeface="华文新魏" panose="02010800040101010101" charset="-122"/>
              </a:rPr>
              <a:t>已申报破产债权不</a:t>
            </a:r>
            <a:r>
              <a:rPr lang="zh-CN" altLang="en-US" sz="2400" dirty="0" smtClean="0">
                <a:solidFill>
                  <a:srgbClr val="7030A0"/>
                </a:solidFill>
                <a:latin typeface="华文新魏" panose="02010800040101010101" charset="-122"/>
                <a:ea typeface="华文新魏" panose="02010800040101010101" charset="-122"/>
                <a:cs typeface="华文新魏" panose="02010800040101010101" charset="-122"/>
              </a:rPr>
              <a:t>影响担保责任</a:t>
            </a:r>
            <a:r>
              <a:rPr lang="zh-CN" altLang="en-US" sz="2400" dirty="0">
                <a:solidFill>
                  <a:srgbClr val="7030A0"/>
                </a:solidFill>
                <a:latin typeface="华文新魏" panose="02010800040101010101" charset="-122"/>
                <a:ea typeface="华文新魏" panose="02010800040101010101" charset="-122"/>
                <a:cs typeface="华文新魏" panose="02010800040101010101" charset="-122"/>
              </a:rPr>
              <a:t>承担</a:t>
            </a:r>
            <a:r>
              <a:rPr lang="zh-CN" altLang="en-US" sz="2400" dirty="0" smtClean="0">
                <a:latin typeface="华文新魏" panose="02010800040101010101" charset="-122"/>
                <a:ea typeface="华文新魏" panose="02010800040101010101" charset="-122"/>
                <a:cs typeface="华文新魏" panose="02010800040101010101" charset="-122"/>
              </a:rPr>
              <a:t>）</a:t>
            </a:r>
            <a:endParaRPr lang="zh-CN" altLang="zh-CN" sz="2400" dirty="0">
              <a:latin typeface="华文新魏" panose="02010800040101010101" charset="-122"/>
              <a:ea typeface="华文新魏" panose="02010800040101010101" charset="-122"/>
              <a:cs typeface="华文新魏" panose="02010800040101010101" charset="-122"/>
            </a:endParaRPr>
          </a:p>
          <a:p>
            <a:r>
              <a:rPr lang="en-US" altLang="zh-CN" sz="2400" dirty="0" smtClean="0">
                <a:latin typeface="华文新魏" panose="02010800040101010101" charset="-122"/>
                <a:ea typeface="华文新魏" panose="02010800040101010101" charset="-122"/>
                <a:cs typeface="华文新魏" panose="02010800040101010101" charset="-122"/>
              </a:rPr>
              <a:t>        </a:t>
            </a:r>
            <a:r>
              <a:rPr lang="zh-CN" altLang="zh-CN" sz="2400" dirty="0" smtClean="0">
                <a:latin typeface="华文新魏" panose="02010800040101010101" charset="-122"/>
                <a:ea typeface="华文新魏" panose="02010800040101010101" charset="-122"/>
                <a:cs typeface="华文新魏" panose="02010800040101010101" charset="-122"/>
              </a:rPr>
              <a:t>担保人</a:t>
            </a:r>
            <a:r>
              <a:rPr lang="zh-CN" altLang="zh-CN" sz="2400" dirty="0">
                <a:latin typeface="华文新魏" panose="02010800040101010101" charset="-122"/>
                <a:ea typeface="华文新魏" panose="02010800040101010101" charset="-122"/>
                <a:cs typeface="华文新魏" panose="02010800040101010101" charset="-122"/>
              </a:rPr>
              <a:t>清偿债权人的全部债权后，可以代替债权人在破产程序中受偿；在债权人的债权未获全部清偿前，担保人不得代替债权人在破产程序中受偿，但是有权就债权人通过破产分配和实现担保债权等方式获得清偿总额中超出债权的部分，在其承担担保责任的范围内请求债权人</a:t>
            </a:r>
            <a:r>
              <a:rPr lang="zh-CN" altLang="zh-CN" sz="2400" dirty="0" smtClean="0">
                <a:latin typeface="华文新魏" panose="02010800040101010101" charset="-122"/>
                <a:ea typeface="华文新魏" panose="02010800040101010101" charset="-122"/>
                <a:cs typeface="华文新魏" panose="02010800040101010101" charset="-122"/>
              </a:rPr>
              <a:t>返还</a:t>
            </a:r>
            <a:r>
              <a:rPr lang="zh-CN" altLang="en-US" sz="2400" dirty="0" smtClean="0">
                <a:latin typeface="华文新魏" panose="02010800040101010101" charset="-122"/>
                <a:ea typeface="华文新魏" panose="02010800040101010101" charset="-122"/>
                <a:cs typeface="华文新魏" panose="02010800040101010101" charset="-122"/>
              </a:rPr>
              <a:t>（</a:t>
            </a:r>
            <a:r>
              <a:rPr lang="zh-CN" altLang="en-US" sz="2400" dirty="0">
                <a:solidFill>
                  <a:srgbClr val="7030A0"/>
                </a:solidFill>
                <a:latin typeface="华文新魏" panose="02010800040101010101" charset="-122"/>
                <a:ea typeface="华文新魏" panose="02010800040101010101" charset="-122"/>
                <a:cs typeface="华文新魏" panose="02010800040101010101" charset="-122"/>
              </a:rPr>
              <a:t>不当得利</a:t>
            </a:r>
            <a:r>
              <a:rPr lang="zh-CN" altLang="en-US" sz="2400" dirty="0" smtClean="0">
                <a:latin typeface="华文新魏" panose="02010800040101010101" charset="-122"/>
                <a:ea typeface="华文新魏" panose="02010800040101010101" charset="-122"/>
                <a:cs typeface="华文新魏" panose="02010800040101010101" charset="-122"/>
              </a:rPr>
              <a:t>）</a:t>
            </a:r>
            <a:r>
              <a:rPr lang="zh-CN" altLang="zh-CN" sz="2400" dirty="0" smtClean="0">
                <a:latin typeface="华文新魏" panose="02010800040101010101" charset="-122"/>
                <a:ea typeface="华文新魏" panose="02010800040101010101" charset="-122"/>
                <a:cs typeface="华文新魏" panose="02010800040101010101" charset="-122"/>
              </a:rPr>
              <a:t>。</a:t>
            </a:r>
            <a:endParaRPr lang="zh-CN" altLang="zh-CN" sz="2400" dirty="0">
              <a:latin typeface="华文新魏" panose="02010800040101010101" charset="-122"/>
              <a:ea typeface="华文新魏" panose="02010800040101010101" charset="-122"/>
              <a:cs typeface="华文新魏" panose="02010800040101010101" charset="-122"/>
            </a:endParaRPr>
          </a:p>
          <a:p>
            <a:r>
              <a:rPr lang="en-US" altLang="zh-CN" sz="2400" dirty="0" smtClean="0">
                <a:latin typeface="华文新魏" panose="02010800040101010101" charset="-122"/>
                <a:ea typeface="华文新魏" panose="02010800040101010101" charset="-122"/>
                <a:cs typeface="华文新魏" panose="02010800040101010101" charset="-122"/>
              </a:rPr>
              <a:t>        </a:t>
            </a:r>
            <a:r>
              <a:rPr lang="zh-CN" altLang="zh-CN" sz="2400" dirty="0" smtClean="0">
                <a:latin typeface="华文新魏" panose="02010800040101010101" charset="-122"/>
                <a:ea typeface="华文新魏" panose="02010800040101010101" charset="-122"/>
                <a:cs typeface="华文新魏" panose="02010800040101010101" charset="-122"/>
              </a:rPr>
              <a:t>债权人</a:t>
            </a:r>
            <a:r>
              <a:rPr lang="zh-CN" altLang="zh-CN" sz="2400" dirty="0">
                <a:latin typeface="华文新魏" panose="02010800040101010101" charset="-122"/>
                <a:ea typeface="华文新魏" panose="02010800040101010101" charset="-122"/>
                <a:cs typeface="华文新魏" panose="02010800040101010101" charset="-122"/>
              </a:rPr>
              <a:t>在债务人破产程序中未获全部清偿，请求担保人继续承担担保责任的，人民法院应予支持；担保人承担担保责任后，向和解协议或者重整计划执行完毕后的债务人追偿的，人民法院不予支持</a:t>
            </a:r>
            <a:r>
              <a:rPr lang="zh-CN" altLang="zh-CN" sz="2400" dirty="0" smtClean="0">
                <a:latin typeface="华文新魏" panose="02010800040101010101" charset="-122"/>
                <a:ea typeface="华文新魏" panose="02010800040101010101" charset="-122"/>
                <a:cs typeface="华文新魏" panose="02010800040101010101" charset="-122"/>
              </a:rPr>
              <a:t>。</a:t>
            </a:r>
            <a:r>
              <a:rPr lang="zh-CN" altLang="en-US" sz="2400" dirty="0">
                <a:latin typeface="华文新魏" panose="02010800040101010101" charset="-122"/>
                <a:ea typeface="华文新魏" panose="02010800040101010101" charset="-122"/>
                <a:cs typeface="华文新魏" panose="02010800040101010101" charset="-122"/>
              </a:rPr>
              <a:t>（</a:t>
            </a:r>
            <a:r>
              <a:rPr lang="zh-CN" altLang="en-US" sz="2400" dirty="0">
                <a:solidFill>
                  <a:srgbClr val="7030A0"/>
                </a:solidFill>
                <a:latin typeface="华文新魏" panose="02010800040101010101" charset="-122"/>
                <a:ea typeface="华文新魏" panose="02010800040101010101" charset="-122"/>
                <a:cs typeface="华文新魏" panose="02010800040101010101" charset="-122"/>
              </a:rPr>
              <a:t>破产程序</a:t>
            </a:r>
            <a:r>
              <a:rPr lang="zh-CN" altLang="en-US" sz="2400" dirty="0" smtClean="0">
                <a:solidFill>
                  <a:srgbClr val="7030A0"/>
                </a:solidFill>
                <a:latin typeface="华文新魏" panose="02010800040101010101" charset="-122"/>
                <a:ea typeface="华文新魏" panose="02010800040101010101" charset="-122"/>
                <a:cs typeface="华文新魏" panose="02010800040101010101" charset="-122"/>
              </a:rPr>
              <a:t>结束不影响担保</a:t>
            </a:r>
            <a:r>
              <a:rPr lang="zh-CN" altLang="en-US" sz="2400" dirty="0">
                <a:solidFill>
                  <a:srgbClr val="7030A0"/>
                </a:solidFill>
                <a:latin typeface="华文新魏" panose="02010800040101010101" charset="-122"/>
                <a:ea typeface="华文新魏" panose="02010800040101010101" charset="-122"/>
                <a:cs typeface="华文新魏" panose="02010800040101010101" charset="-122"/>
              </a:rPr>
              <a:t>责任</a:t>
            </a:r>
            <a:r>
              <a:rPr lang="zh-CN" altLang="en-US" sz="2400" dirty="0" smtClean="0">
                <a:solidFill>
                  <a:srgbClr val="7030A0"/>
                </a:solidFill>
                <a:latin typeface="华文新魏" panose="02010800040101010101" charset="-122"/>
                <a:ea typeface="华文新魏" panose="02010800040101010101" charset="-122"/>
                <a:cs typeface="华文新魏" panose="02010800040101010101" charset="-122"/>
              </a:rPr>
              <a:t>承担</a:t>
            </a:r>
            <a:r>
              <a:rPr lang="zh-CN" altLang="en-US" sz="2400" dirty="0" smtClean="0">
                <a:latin typeface="华文新魏" panose="02010800040101010101" charset="-122"/>
                <a:ea typeface="华文新魏" panose="02010800040101010101" charset="-122"/>
                <a:cs typeface="华文新魏" panose="02010800040101010101" charset="-122"/>
              </a:rPr>
              <a:t>）</a:t>
            </a:r>
            <a:endParaRPr lang="zh-CN" altLang="zh-CN" sz="2400" dirty="0">
              <a:latin typeface="华文新魏" panose="02010800040101010101" charset="-122"/>
              <a:ea typeface="华文新魏" panose="02010800040101010101" charset="-122"/>
              <a:cs typeface="华文新魏" panose="02010800040101010101" charset="-122"/>
            </a:endParaRPr>
          </a:p>
          <a:p>
            <a:endParaRPr lang="zh-CN" altLang="en-US" dirty="0"/>
          </a:p>
        </p:txBody>
      </p:sp>
    </p:spTree>
    <p:extLst>
      <p:ext uri="{BB962C8B-B14F-4D97-AF65-F5344CB8AC3E}">
        <p14:creationId xmlns:p14="http://schemas.microsoft.com/office/powerpoint/2010/main" val="64179711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12" y="548680"/>
            <a:ext cx="8229815" cy="5904655"/>
          </a:xfrm>
          <a:solidFill>
            <a:srgbClr val="92D050"/>
          </a:solidFill>
        </p:spPr>
        <p:txBody>
          <a:bodyPr>
            <a:normAutofit/>
          </a:bodyPr>
          <a:lstStyle/>
          <a:p>
            <a:r>
              <a:rPr lang="zh-CN" altLang="en-US" sz="2800" dirty="0">
                <a:latin typeface="华文新魏" panose="02010800040101010101" charset="-122"/>
                <a:ea typeface="华文新魏" panose="02010800040101010101" charset="-122"/>
                <a:cs typeface="华文新魏" panose="02010800040101010101" charset="-122"/>
              </a:rPr>
              <a:t>因债权人原因致使担保人不能预先行使追偿权法律后果</a:t>
            </a:r>
            <a:endParaRPr lang="en-US" altLang="zh-CN" sz="2800" dirty="0">
              <a:latin typeface="华文新魏" panose="02010800040101010101" charset="-122"/>
              <a:ea typeface="华文新魏" panose="02010800040101010101" charset="-122"/>
              <a:cs typeface="华文新魏" panose="02010800040101010101" charset="-122"/>
            </a:endParaRPr>
          </a:p>
          <a:p>
            <a:r>
              <a:rPr lang="zh-CN" altLang="zh-CN" sz="2200" dirty="0">
                <a:latin typeface="华文新魏" panose="02010800040101010101" charset="-122"/>
                <a:ea typeface="华文新魏" panose="02010800040101010101" charset="-122"/>
                <a:cs typeface="华文新魏" panose="02010800040101010101" charset="-122"/>
              </a:rPr>
              <a:t>第二十四条  债权人知道或者应当知道债务人破产，既未申报债权也未通知担保人，致使担保人不能预先行使追偿权的，担保人就该债权在破产程序中可能受偿的范围内免除担保责任，但是担保人因自身过错未行使追偿权的除外</a:t>
            </a:r>
            <a:r>
              <a:rPr lang="zh-CN" altLang="zh-CN" sz="2200" dirty="0" smtClean="0">
                <a:latin typeface="华文新魏" panose="02010800040101010101" charset="-122"/>
                <a:ea typeface="华文新魏" panose="02010800040101010101" charset="-122"/>
                <a:cs typeface="华文新魏" panose="02010800040101010101" charset="-122"/>
              </a:rPr>
              <a:t>。</a:t>
            </a:r>
            <a:endParaRPr lang="en-US" altLang="zh-CN" sz="2200" dirty="0" smtClean="0">
              <a:latin typeface="华文新魏" panose="02010800040101010101" charset="-122"/>
              <a:ea typeface="华文新魏" panose="02010800040101010101" charset="-122"/>
              <a:cs typeface="华文新魏" panose="02010800040101010101" charset="-122"/>
            </a:endParaRPr>
          </a:p>
          <a:p>
            <a:endParaRPr lang="en-US" altLang="zh-CN" sz="2200" dirty="0">
              <a:latin typeface="华文新魏" panose="02010800040101010101" charset="-122"/>
              <a:ea typeface="华文新魏" panose="02010800040101010101" charset="-122"/>
              <a:cs typeface="华文新魏" panose="02010800040101010101" charset="-122"/>
            </a:endParaRPr>
          </a:p>
          <a:p>
            <a:r>
              <a:rPr lang="zh-CN" altLang="en-US" sz="2200" dirty="0" smtClean="0">
                <a:latin typeface="华文新魏" panose="02010800040101010101" charset="-122"/>
                <a:ea typeface="华文新魏" panose="02010800040101010101" charset="-122"/>
                <a:cs typeface="华文新魏" panose="02010800040101010101" charset="-122"/>
              </a:rPr>
              <a:t>担保人从人保拓展到物保</a:t>
            </a:r>
            <a:endParaRPr lang="en-US" altLang="zh-CN" sz="2200" dirty="0" smtClean="0">
              <a:latin typeface="华文新魏" panose="02010800040101010101" charset="-122"/>
              <a:ea typeface="华文新魏" panose="02010800040101010101" charset="-122"/>
              <a:cs typeface="华文新魏" panose="02010800040101010101" charset="-122"/>
            </a:endParaRPr>
          </a:p>
          <a:p>
            <a:r>
              <a:rPr lang="en-US" altLang="zh-CN" sz="2200" dirty="0" smtClean="0">
                <a:latin typeface="华文新魏" panose="02010800040101010101" charset="-122"/>
                <a:ea typeface="华文新魏" panose="02010800040101010101" charset="-122"/>
                <a:cs typeface="华文新魏" panose="02010800040101010101" charset="-122"/>
              </a:rPr>
              <a:t>《</a:t>
            </a:r>
            <a:r>
              <a:rPr lang="zh-CN" altLang="en-US" sz="2200" dirty="0" smtClean="0">
                <a:latin typeface="华文新魏" panose="02010800040101010101" charset="-122"/>
                <a:ea typeface="华文新魏" panose="02010800040101010101" charset="-122"/>
                <a:cs typeface="华文新魏" panose="02010800040101010101" charset="-122"/>
              </a:rPr>
              <a:t>担保法解释</a:t>
            </a:r>
            <a:r>
              <a:rPr lang="en-US" altLang="zh-CN" sz="2200" dirty="0" smtClean="0">
                <a:latin typeface="华文新魏" panose="02010800040101010101" charset="-122"/>
                <a:ea typeface="华文新魏" panose="02010800040101010101" charset="-122"/>
                <a:cs typeface="华文新魏" panose="02010800040101010101" charset="-122"/>
              </a:rPr>
              <a:t>》</a:t>
            </a:r>
            <a:r>
              <a:rPr lang="zh-CN" altLang="en-US" sz="2200" dirty="0" smtClean="0">
                <a:latin typeface="华文新魏" panose="02010800040101010101" charset="-122"/>
                <a:ea typeface="华文新魏" panose="02010800040101010101" charset="-122"/>
                <a:cs typeface="华文新魏" panose="02010800040101010101" charset="-122"/>
              </a:rPr>
              <a:t>第 </a:t>
            </a:r>
            <a:r>
              <a:rPr lang="en-US" altLang="zh-CN" sz="2200" dirty="0" smtClean="0">
                <a:latin typeface="华文新魏" panose="02010800040101010101" charset="-122"/>
                <a:ea typeface="华文新魏" panose="02010800040101010101" charset="-122"/>
                <a:cs typeface="华文新魏" panose="02010800040101010101" charset="-122"/>
              </a:rPr>
              <a:t> 45  </a:t>
            </a:r>
            <a:r>
              <a:rPr lang="zh-CN" altLang="en-US" sz="2200" dirty="0" smtClean="0">
                <a:latin typeface="华文新魏" panose="02010800040101010101" charset="-122"/>
                <a:ea typeface="华文新魏" panose="02010800040101010101" charset="-122"/>
                <a:cs typeface="华文新魏" panose="02010800040101010101" charset="-122"/>
              </a:rPr>
              <a:t>条 债权人知道或者应当知道债务人破产，既未申报债权也未通知保证人，致使保证人不能预先行使追偿权的，保证人在该债权在破产程序中可能受偿的范围内免除保证责任。</a:t>
            </a:r>
            <a:endParaRPr lang="zh-CN" altLang="en-US" sz="2200" dirty="0">
              <a:latin typeface="华文新魏" panose="02010800040101010101" charset="-122"/>
              <a:ea typeface="华文新魏" panose="02010800040101010101" charset="-122"/>
              <a:cs typeface="华文新魏" panose="02010800040101010101" charset="-122"/>
            </a:endParaRPr>
          </a:p>
        </p:txBody>
      </p:sp>
    </p:spTree>
    <p:extLst>
      <p:ext uri="{BB962C8B-B14F-4D97-AF65-F5344CB8AC3E}">
        <p14:creationId xmlns:p14="http://schemas.microsoft.com/office/powerpoint/2010/main" val="64179711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12" y="548680"/>
            <a:ext cx="8229815" cy="5904655"/>
          </a:xfrm>
          <a:solidFill>
            <a:srgbClr val="92D050"/>
          </a:solidFill>
        </p:spPr>
        <p:txBody>
          <a:bodyPr>
            <a:normAutofit lnSpcReduction="10000"/>
          </a:bodyPr>
          <a:lstStyle/>
          <a:p>
            <a:r>
              <a:rPr lang="zh-CN" altLang="zh-CN" sz="2800" dirty="0">
                <a:latin typeface="华文新魏" panose="02010800040101010101" charset="-122"/>
                <a:ea typeface="华文新魏" panose="02010800040101010101" charset="-122"/>
                <a:cs typeface="华文新魏" panose="02010800040101010101" charset="-122"/>
              </a:rPr>
              <a:t>二、关于保证合同</a:t>
            </a:r>
          </a:p>
          <a:p>
            <a:r>
              <a:rPr lang="zh-CN" altLang="en-US" sz="2800" dirty="0">
                <a:latin typeface="华文新魏" panose="02010800040101010101" charset="-122"/>
                <a:ea typeface="华文新魏" panose="02010800040101010101" charset="-122"/>
                <a:cs typeface="华文新魏" panose="02010800040101010101" charset="-122"/>
              </a:rPr>
              <a:t>保证方式</a:t>
            </a:r>
            <a:endParaRPr lang="en-US" altLang="zh-CN" sz="2800" dirty="0">
              <a:latin typeface="华文新魏" panose="02010800040101010101" charset="-122"/>
              <a:ea typeface="华文新魏" panose="02010800040101010101" charset="-122"/>
              <a:cs typeface="华文新魏" panose="02010800040101010101" charset="-122"/>
            </a:endParaRPr>
          </a:p>
          <a:p>
            <a:r>
              <a:rPr lang="zh-CN" altLang="zh-CN" sz="2200" dirty="0">
                <a:latin typeface="华文新魏" panose="02010800040101010101" charset="-122"/>
                <a:ea typeface="华文新魏" panose="02010800040101010101" charset="-122"/>
                <a:cs typeface="华文新魏" panose="02010800040101010101" charset="-122"/>
              </a:rPr>
              <a:t>第二十五条  当事人在保证合同中约定了保证人在债务人</a:t>
            </a:r>
            <a:r>
              <a:rPr lang="zh-CN" altLang="zh-CN" sz="2200" dirty="0">
                <a:solidFill>
                  <a:srgbClr val="7030A0"/>
                </a:solidFill>
                <a:latin typeface="华文新魏" panose="02010800040101010101" charset="-122"/>
                <a:ea typeface="华文新魏" panose="02010800040101010101" charset="-122"/>
                <a:cs typeface="华文新魏" panose="02010800040101010101" charset="-122"/>
              </a:rPr>
              <a:t>不能</a:t>
            </a:r>
            <a:r>
              <a:rPr lang="zh-CN" altLang="zh-CN" sz="2200" dirty="0">
                <a:latin typeface="华文新魏" panose="02010800040101010101" charset="-122"/>
                <a:ea typeface="华文新魏" panose="02010800040101010101" charset="-122"/>
                <a:cs typeface="华文新魏" panose="02010800040101010101" charset="-122"/>
              </a:rPr>
              <a:t>履行债务或者</a:t>
            </a:r>
            <a:r>
              <a:rPr lang="zh-CN" altLang="zh-CN" sz="2200" dirty="0">
                <a:solidFill>
                  <a:srgbClr val="7030A0"/>
                </a:solidFill>
                <a:latin typeface="华文新魏" panose="02010800040101010101" charset="-122"/>
                <a:ea typeface="华文新魏" panose="02010800040101010101" charset="-122"/>
                <a:cs typeface="华文新魏" panose="02010800040101010101" charset="-122"/>
              </a:rPr>
              <a:t>无力</a:t>
            </a:r>
            <a:r>
              <a:rPr lang="zh-CN" altLang="zh-CN" sz="2200" dirty="0">
                <a:latin typeface="华文新魏" panose="02010800040101010101" charset="-122"/>
                <a:ea typeface="华文新魏" panose="02010800040101010101" charset="-122"/>
                <a:cs typeface="华文新魏" panose="02010800040101010101" charset="-122"/>
              </a:rPr>
              <a:t>偿还债务时才承担保证责任等类似内容，具有债务人应当先承担责任的意思表示的，人民法院应当将其认定为一般保证</a:t>
            </a:r>
            <a:r>
              <a:rPr lang="zh-CN" altLang="zh-CN" sz="2200" dirty="0" smtClean="0">
                <a:latin typeface="华文新魏" panose="02010800040101010101" charset="-122"/>
                <a:ea typeface="华文新魏" panose="02010800040101010101" charset="-122"/>
                <a:cs typeface="华文新魏" panose="02010800040101010101" charset="-122"/>
              </a:rPr>
              <a:t>。</a:t>
            </a:r>
            <a:r>
              <a:rPr lang="zh-CN" altLang="en-US" sz="2200" dirty="0" smtClean="0">
                <a:latin typeface="华文新魏" panose="02010800040101010101" charset="-122"/>
                <a:ea typeface="华文新魏" panose="02010800040101010101" charset="-122"/>
                <a:cs typeface="华文新魏" panose="02010800040101010101" charset="-122"/>
              </a:rPr>
              <a:t>（</a:t>
            </a:r>
            <a:r>
              <a:rPr lang="zh-CN" altLang="en-US" sz="2200" dirty="0">
                <a:solidFill>
                  <a:srgbClr val="7030A0"/>
                </a:solidFill>
                <a:latin typeface="华文新魏" panose="02010800040101010101" charset="-122"/>
                <a:ea typeface="华文新魏" panose="02010800040101010101" charset="-122"/>
                <a:cs typeface="华文新魏" panose="02010800040101010101" charset="-122"/>
              </a:rPr>
              <a:t>一般</a:t>
            </a:r>
            <a:r>
              <a:rPr lang="zh-CN" altLang="en-US" sz="2200" dirty="0" smtClean="0">
                <a:solidFill>
                  <a:srgbClr val="7030A0"/>
                </a:solidFill>
                <a:latin typeface="华文新魏" panose="02010800040101010101" charset="-122"/>
                <a:ea typeface="华文新魏" panose="02010800040101010101" charset="-122"/>
                <a:cs typeface="华文新魏" panose="02010800040101010101" charset="-122"/>
              </a:rPr>
              <a:t>保证人的先</a:t>
            </a:r>
            <a:r>
              <a:rPr lang="zh-CN" altLang="en-US" sz="2200" dirty="0">
                <a:solidFill>
                  <a:srgbClr val="7030A0"/>
                </a:solidFill>
                <a:latin typeface="华文新魏" panose="02010800040101010101" charset="-122"/>
                <a:ea typeface="华文新魏" panose="02010800040101010101" charset="-122"/>
                <a:cs typeface="华文新魏" panose="02010800040101010101" charset="-122"/>
              </a:rPr>
              <a:t>诉抗辩</a:t>
            </a:r>
            <a:r>
              <a:rPr lang="zh-CN" altLang="en-US" sz="2200" dirty="0" smtClean="0">
                <a:solidFill>
                  <a:srgbClr val="7030A0"/>
                </a:solidFill>
                <a:latin typeface="华文新魏" panose="02010800040101010101" charset="-122"/>
                <a:ea typeface="华文新魏" panose="02010800040101010101" charset="-122"/>
                <a:cs typeface="华文新魏" panose="02010800040101010101" charset="-122"/>
              </a:rPr>
              <a:t>权</a:t>
            </a:r>
            <a:r>
              <a:rPr lang="zh-CN" altLang="en-US" sz="2200" dirty="0" smtClean="0">
                <a:latin typeface="华文新魏" panose="02010800040101010101" charset="-122"/>
                <a:ea typeface="华文新魏" panose="02010800040101010101" charset="-122"/>
                <a:cs typeface="华文新魏" panose="02010800040101010101" charset="-122"/>
              </a:rPr>
              <a:t>）</a:t>
            </a:r>
            <a:endParaRPr lang="en-US" altLang="zh-CN" sz="2200" dirty="0" smtClean="0">
              <a:latin typeface="华文新魏" panose="02010800040101010101" charset="-122"/>
              <a:ea typeface="华文新魏" panose="02010800040101010101" charset="-122"/>
              <a:cs typeface="华文新魏" panose="02010800040101010101" charset="-122"/>
            </a:endParaRPr>
          </a:p>
          <a:p>
            <a:r>
              <a:rPr lang="en-US" altLang="zh-CN" sz="2200" dirty="0">
                <a:latin typeface="华文新魏" panose="02010800040101010101" charset="-122"/>
                <a:ea typeface="华文新魏" panose="02010800040101010101" charset="-122"/>
                <a:cs typeface="华文新魏" panose="02010800040101010101" charset="-122"/>
              </a:rPr>
              <a:t> </a:t>
            </a:r>
            <a:r>
              <a:rPr lang="en-US" altLang="zh-CN" sz="2200" dirty="0" smtClean="0">
                <a:latin typeface="华文新魏" panose="02010800040101010101" charset="-122"/>
                <a:ea typeface="华文新魏" panose="02010800040101010101" charset="-122"/>
                <a:cs typeface="华文新魏" panose="02010800040101010101" charset="-122"/>
              </a:rPr>
              <a:t>       </a:t>
            </a:r>
            <a:r>
              <a:rPr lang="zh-CN" altLang="zh-CN" sz="2200" dirty="0" smtClean="0">
                <a:latin typeface="华文新魏" panose="02010800040101010101" charset="-122"/>
                <a:ea typeface="华文新魏" panose="02010800040101010101" charset="-122"/>
                <a:cs typeface="华文新魏" panose="02010800040101010101" charset="-122"/>
              </a:rPr>
              <a:t>当事人</a:t>
            </a:r>
            <a:r>
              <a:rPr lang="zh-CN" altLang="zh-CN" sz="2200" dirty="0">
                <a:latin typeface="华文新魏" panose="02010800040101010101" charset="-122"/>
                <a:ea typeface="华文新魏" panose="02010800040101010101" charset="-122"/>
                <a:cs typeface="华文新魏" panose="02010800040101010101" charset="-122"/>
              </a:rPr>
              <a:t>在保证合同中约定了保证人在债务人</a:t>
            </a:r>
            <a:r>
              <a:rPr lang="zh-CN" altLang="zh-CN" sz="2200" dirty="0">
                <a:solidFill>
                  <a:srgbClr val="7030A0"/>
                </a:solidFill>
                <a:latin typeface="华文新魏" panose="02010800040101010101" charset="-122"/>
                <a:ea typeface="华文新魏" panose="02010800040101010101" charset="-122"/>
                <a:cs typeface="华文新魏" panose="02010800040101010101" charset="-122"/>
              </a:rPr>
              <a:t>不</a:t>
            </a:r>
            <a:r>
              <a:rPr lang="zh-CN" altLang="zh-CN" sz="2200" dirty="0">
                <a:latin typeface="华文新魏" panose="02010800040101010101" charset="-122"/>
                <a:ea typeface="华文新魏" panose="02010800040101010101" charset="-122"/>
                <a:cs typeface="华文新魏" panose="02010800040101010101" charset="-122"/>
              </a:rPr>
              <a:t>履行债务或者</a:t>
            </a:r>
            <a:r>
              <a:rPr lang="zh-CN" altLang="zh-CN" sz="2200" dirty="0">
                <a:solidFill>
                  <a:srgbClr val="7030A0"/>
                </a:solidFill>
                <a:latin typeface="华文新魏" panose="02010800040101010101" charset="-122"/>
                <a:ea typeface="华文新魏" panose="02010800040101010101" charset="-122"/>
                <a:cs typeface="华文新魏" panose="02010800040101010101" charset="-122"/>
              </a:rPr>
              <a:t>未</a:t>
            </a:r>
            <a:r>
              <a:rPr lang="zh-CN" altLang="zh-CN" sz="2200" dirty="0">
                <a:latin typeface="华文新魏" panose="02010800040101010101" charset="-122"/>
                <a:ea typeface="华文新魏" panose="02010800040101010101" charset="-122"/>
                <a:cs typeface="华文新魏" panose="02010800040101010101" charset="-122"/>
              </a:rPr>
              <a:t>偿还债务时即承担保证责任、无条件承担保证责任等类似内容，不具有债务人应当先承担责任的意思表示的，人民法院应当将其认定为连带责任保证</a:t>
            </a:r>
            <a:r>
              <a:rPr lang="zh-CN" altLang="zh-CN" sz="2200" dirty="0" smtClean="0">
                <a:latin typeface="华文新魏" panose="02010800040101010101" charset="-122"/>
                <a:ea typeface="华文新魏" panose="02010800040101010101" charset="-122"/>
                <a:cs typeface="华文新魏" panose="02010800040101010101" charset="-122"/>
              </a:rPr>
              <a:t>。</a:t>
            </a:r>
            <a:endParaRPr lang="en-US" altLang="zh-CN" sz="2200" dirty="0" smtClean="0">
              <a:latin typeface="华文新魏" panose="02010800040101010101" charset="-122"/>
              <a:ea typeface="华文新魏" panose="02010800040101010101" charset="-122"/>
              <a:cs typeface="华文新魏" panose="02010800040101010101" charset="-122"/>
            </a:endParaRPr>
          </a:p>
          <a:p>
            <a:endParaRPr lang="en-US" altLang="zh-CN" sz="2200" dirty="0">
              <a:latin typeface="华文新魏" panose="02010800040101010101" charset="-122"/>
              <a:ea typeface="华文新魏" panose="02010800040101010101" charset="-122"/>
              <a:cs typeface="华文新魏" panose="02010800040101010101" charset="-122"/>
            </a:endParaRPr>
          </a:p>
          <a:p>
            <a:r>
              <a:rPr lang="zh-CN" altLang="en-US" sz="2200" dirty="0" smtClean="0">
                <a:latin typeface="华文新魏" panose="02010800040101010101" charset="-122"/>
                <a:ea typeface="华文新魏" panose="02010800040101010101" charset="-122"/>
                <a:cs typeface="华文新魏" panose="02010800040101010101" charset="-122"/>
              </a:rPr>
              <a:t>是否</a:t>
            </a:r>
            <a:r>
              <a:rPr lang="zh-CN" altLang="en-US" sz="2200" dirty="0">
                <a:latin typeface="华文新魏" panose="02010800040101010101" charset="-122"/>
                <a:ea typeface="华文新魏" panose="02010800040101010101" charset="-122"/>
                <a:cs typeface="华文新魏" panose="02010800040101010101" charset="-122"/>
              </a:rPr>
              <a:t>具有</a:t>
            </a:r>
            <a:r>
              <a:rPr lang="zh-CN" altLang="en-US" sz="2200" dirty="0" smtClean="0">
                <a:latin typeface="华文新魏" panose="02010800040101010101" charset="-122"/>
                <a:ea typeface="华文新魏" panose="02010800040101010101" charset="-122"/>
                <a:cs typeface="华文新魏" panose="02010800040101010101" charset="-122"/>
              </a:rPr>
              <a:t>债务人先</a:t>
            </a:r>
            <a:r>
              <a:rPr lang="zh-CN" altLang="en-US" sz="2200" dirty="0">
                <a:latin typeface="华文新魏" panose="02010800040101010101" charset="-122"/>
                <a:ea typeface="华文新魏" panose="02010800040101010101" charset="-122"/>
                <a:cs typeface="华文新魏" panose="02010800040101010101" charset="-122"/>
              </a:rPr>
              <a:t>承担责任的意思</a:t>
            </a:r>
            <a:r>
              <a:rPr lang="zh-CN" altLang="en-US" sz="2200" dirty="0" smtClean="0">
                <a:latin typeface="华文新魏" panose="02010800040101010101" charset="-122"/>
                <a:ea typeface="华文新魏" panose="02010800040101010101" charset="-122"/>
                <a:cs typeface="华文新魏" panose="02010800040101010101" charset="-122"/>
              </a:rPr>
              <a:t>表示，即补充性</a:t>
            </a:r>
            <a:endParaRPr lang="en-US" altLang="zh-CN" sz="2200" dirty="0" smtClean="0">
              <a:latin typeface="华文新魏" panose="02010800040101010101" charset="-122"/>
              <a:ea typeface="华文新魏" panose="02010800040101010101" charset="-122"/>
              <a:cs typeface="华文新魏" panose="02010800040101010101" charset="-122"/>
            </a:endParaRPr>
          </a:p>
          <a:p>
            <a:endParaRPr lang="en-US" altLang="zh-CN" sz="2200" dirty="0" smtClean="0">
              <a:latin typeface="华文新魏" panose="02010800040101010101" charset="-122"/>
              <a:ea typeface="华文新魏" panose="02010800040101010101" charset="-122"/>
              <a:cs typeface="华文新魏" panose="02010800040101010101" charset="-122"/>
            </a:endParaRPr>
          </a:p>
          <a:p>
            <a:r>
              <a:rPr lang="zh-CN" altLang="en-US" sz="2200" dirty="0" smtClean="0">
                <a:latin typeface="华文新魏" panose="02010800040101010101" charset="-122"/>
                <a:ea typeface="华文新魏" panose="02010800040101010101" charset="-122"/>
                <a:cs typeface="华文新魏" panose="02010800040101010101" charset="-122"/>
              </a:rPr>
              <a:t>老王出不来，或者生意失败，我来还</a:t>
            </a:r>
            <a:endParaRPr lang="en-US" altLang="zh-CN" sz="2200" dirty="0" smtClean="0">
              <a:latin typeface="华文新魏" panose="02010800040101010101" charset="-122"/>
              <a:ea typeface="华文新魏" panose="02010800040101010101" charset="-122"/>
              <a:cs typeface="华文新魏" panose="02010800040101010101" charset="-122"/>
            </a:endParaRPr>
          </a:p>
          <a:p>
            <a:r>
              <a:rPr lang="zh-CN" altLang="en-US" sz="2200" dirty="0" smtClean="0">
                <a:latin typeface="华文新魏" panose="02010800040101010101" charset="-122"/>
                <a:ea typeface="华文新魏" panose="02010800040101010101" charset="-122"/>
                <a:cs typeface="华文新魏" panose="02010800040101010101" charset="-122"/>
              </a:rPr>
              <a:t>老王到期不能还</a:t>
            </a:r>
            <a:r>
              <a:rPr lang="zh-CN" altLang="en-US" sz="2200" dirty="0">
                <a:latin typeface="华文新魏" panose="02010800040101010101" charset="-122"/>
                <a:ea typeface="华文新魏" panose="02010800040101010101" charset="-122"/>
                <a:cs typeface="华文新魏" panose="02010800040101010101" charset="-122"/>
              </a:rPr>
              <a:t>，我来还</a:t>
            </a:r>
            <a:endParaRPr lang="zh-CN" altLang="zh-CN" sz="2200" dirty="0">
              <a:latin typeface="华文新魏" panose="02010800040101010101" charset="-122"/>
              <a:ea typeface="华文新魏" panose="02010800040101010101" charset="-122"/>
              <a:cs typeface="华文新魏" panose="02010800040101010101" charset="-122"/>
            </a:endParaRPr>
          </a:p>
          <a:p>
            <a:r>
              <a:rPr lang="zh-CN" altLang="en-US" sz="2200" dirty="0" smtClean="0">
                <a:latin typeface="华文新魏" panose="02010800040101010101" charset="-122"/>
                <a:ea typeface="华文新魏" panose="02010800040101010101" charset="-122"/>
                <a:cs typeface="华文新魏" panose="02010800040101010101" charset="-122"/>
              </a:rPr>
              <a:t>老王不还，我来还</a:t>
            </a:r>
            <a:endParaRPr lang="zh-CN" altLang="zh-CN" sz="2200" dirty="0">
              <a:latin typeface="华文新魏" panose="02010800040101010101" charset="-122"/>
              <a:ea typeface="华文新魏" panose="02010800040101010101" charset="-122"/>
              <a:cs typeface="华文新魏" panose="02010800040101010101" charset="-122"/>
            </a:endParaRPr>
          </a:p>
          <a:p>
            <a:endParaRPr lang="zh-CN" altLang="en-US" dirty="0"/>
          </a:p>
        </p:txBody>
      </p:sp>
    </p:spTree>
    <p:extLst>
      <p:ext uri="{BB962C8B-B14F-4D97-AF65-F5344CB8AC3E}">
        <p14:creationId xmlns:p14="http://schemas.microsoft.com/office/powerpoint/2010/main" val="64179711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12" y="548680"/>
            <a:ext cx="8229815" cy="5904655"/>
          </a:xfrm>
          <a:solidFill>
            <a:srgbClr val="92D050"/>
          </a:solidFill>
        </p:spPr>
        <p:txBody>
          <a:bodyPr/>
          <a:lstStyle/>
          <a:p>
            <a:r>
              <a:rPr lang="zh-CN" altLang="en-US" sz="2800" dirty="0">
                <a:latin typeface="华文新魏" panose="02010800040101010101" charset="-122"/>
                <a:ea typeface="华文新魏" panose="02010800040101010101" charset="-122"/>
                <a:cs typeface="华文新魏" panose="02010800040101010101" charset="-122"/>
              </a:rPr>
              <a:t>一般保证</a:t>
            </a:r>
            <a:r>
              <a:rPr lang="zh-CN" altLang="en-US" sz="2800" dirty="0" smtClean="0">
                <a:latin typeface="华文新魏" panose="02010800040101010101" charset="-122"/>
                <a:ea typeface="华文新魏" panose="02010800040101010101" charset="-122"/>
                <a:cs typeface="华文新魏" panose="02010800040101010101" charset="-122"/>
              </a:rPr>
              <a:t>当事人</a:t>
            </a:r>
            <a:endParaRPr lang="en-US" altLang="zh-CN" sz="2800" dirty="0" smtClean="0">
              <a:latin typeface="华文新魏" panose="02010800040101010101" charset="-122"/>
              <a:ea typeface="华文新魏" panose="02010800040101010101" charset="-122"/>
              <a:cs typeface="华文新魏" panose="02010800040101010101" charset="-122"/>
            </a:endParaRPr>
          </a:p>
          <a:p>
            <a:r>
              <a:rPr lang="zh-CN" altLang="zh-CN" sz="2200" dirty="0" smtClean="0">
                <a:latin typeface="华文新魏" panose="02010800040101010101" charset="-122"/>
                <a:ea typeface="华文新魏" panose="02010800040101010101" charset="-122"/>
                <a:cs typeface="华文新魏" panose="02010800040101010101" charset="-122"/>
              </a:rPr>
              <a:t>第二十六</a:t>
            </a:r>
            <a:r>
              <a:rPr lang="zh-CN" altLang="zh-CN" sz="2200" dirty="0">
                <a:latin typeface="华文新魏" panose="02010800040101010101" charset="-122"/>
                <a:ea typeface="华文新魏" panose="02010800040101010101" charset="-122"/>
                <a:cs typeface="华文新魏" panose="02010800040101010101" charset="-122"/>
              </a:rPr>
              <a:t>条  一般保证中，债权人以债务人为被告提起诉讼的，人民法院应予受理。债权人未就主合同纠纷提起诉讼或者申请仲裁，仅起诉一般保证人的，人民法院应当驳回起诉。</a:t>
            </a:r>
          </a:p>
          <a:p>
            <a:r>
              <a:rPr lang="en-US" altLang="zh-CN" sz="2200" dirty="0" smtClean="0">
                <a:latin typeface="华文新魏" panose="02010800040101010101" charset="-122"/>
                <a:ea typeface="华文新魏" panose="02010800040101010101" charset="-122"/>
                <a:cs typeface="华文新魏" panose="02010800040101010101" charset="-122"/>
              </a:rPr>
              <a:t>        </a:t>
            </a:r>
            <a:r>
              <a:rPr lang="zh-CN" altLang="zh-CN" sz="2200" dirty="0" smtClean="0">
                <a:latin typeface="华文新魏" panose="02010800040101010101" charset="-122"/>
                <a:ea typeface="华文新魏" panose="02010800040101010101" charset="-122"/>
                <a:cs typeface="华文新魏" panose="02010800040101010101" charset="-122"/>
              </a:rPr>
              <a:t>一般</a:t>
            </a:r>
            <a:r>
              <a:rPr lang="zh-CN" altLang="zh-CN" sz="2200" dirty="0">
                <a:latin typeface="华文新魏" panose="02010800040101010101" charset="-122"/>
                <a:ea typeface="华文新魏" panose="02010800040101010101" charset="-122"/>
                <a:cs typeface="华文新魏" panose="02010800040101010101" charset="-122"/>
              </a:rPr>
              <a:t>保证中，债权人一并起诉债务人和保证人的，人民法院可以受理，但是在作出判决时，除有民法典第六百八十七条第二款但书规定的情形外，应当在判决书主文中明确，保证人仅对债务人财产依法强制执行后仍不能履行的部分承担保证责任。</a:t>
            </a:r>
          </a:p>
          <a:p>
            <a:r>
              <a:rPr lang="en-US" altLang="zh-CN" sz="2200" dirty="0" smtClean="0">
                <a:latin typeface="华文新魏" panose="02010800040101010101" charset="-122"/>
                <a:ea typeface="华文新魏" panose="02010800040101010101" charset="-122"/>
                <a:cs typeface="华文新魏" panose="02010800040101010101" charset="-122"/>
              </a:rPr>
              <a:t>        </a:t>
            </a:r>
            <a:r>
              <a:rPr lang="zh-CN" altLang="zh-CN" sz="2200" dirty="0" smtClean="0">
                <a:latin typeface="华文新魏" panose="02010800040101010101" charset="-122"/>
                <a:ea typeface="华文新魏" panose="02010800040101010101" charset="-122"/>
                <a:cs typeface="华文新魏" panose="02010800040101010101" charset="-122"/>
              </a:rPr>
              <a:t>债权人</a:t>
            </a:r>
            <a:r>
              <a:rPr lang="zh-CN" altLang="zh-CN" sz="2200" dirty="0">
                <a:latin typeface="华文新魏" panose="02010800040101010101" charset="-122"/>
                <a:ea typeface="华文新魏" panose="02010800040101010101" charset="-122"/>
                <a:cs typeface="华文新魏" panose="02010800040101010101" charset="-122"/>
              </a:rPr>
              <a:t>未对债务人的财产申请保全，或者保全的债务人的财产足以清偿债务，债权人申请对一般保证人的财产进行保全的，人民法院不予准许</a:t>
            </a:r>
            <a:r>
              <a:rPr lang="zh-CN" altLang="zh-CN" sz="2200" dirty="0" smtClean="0">
                <a:latin typeface="华文新魏" panose="02010800040101010101" charset="-122"/>
                <a:ea typeface="华文新魏" panose="02010800040101010101" charset="-122"/>
                <a:cs typeface="华文新魏" panose="02010800040101010101" charset="-122"/>
              </a:rPr>
              <a:t>。</a:t>
            </a:r>
            <a:endParaRPr lang="en-US" altLang="zh-CN" sz="2200" dirty="0" smtClean="0">
              <a:latin typeface="华文新魏" panose="02010800040101010101" charset="-122"/>
              <a:ea typeface="华文新魏" panose="02010800040101010101" charset="-122"/>
              <a:cs typeface="华文新魏" panose="02010800040101010101" charset="-122"/>
            </a:endParaRPr>
          </a:p>
          <a:p>
            <a:endParaRPr lang="en-US" altLang="zh-CN" sz="2200" dirty="0">
              <a:latin typeface="华文新魏" panose="02010800040101010101" charset="-122"/>
              <a:ea typeface="华文新魏" panose="02010800040101010101" charset="-122"/>
              <a:cs typeface="华文新魏" panose="02010800040101010101" charset="-122"/>
            </a:endParaRPr>
          </a:p>
          <a:p>
            <a:r>
              <a:rPr lang="zh-CN" altLang="en-US" sz="2200" dirty="0" smtClean="0">
                <a:solidFill>
                  <a:srgbClr val="7030A0"/>
                </a:solidFill>
                <a:latin typeface="华文新魏" panose="02010800040101010101" charset="-122"/>
                <a:ea typeface="华文新魏" panose="02010800040101010101" charset="-122"/>
                <a:cs typeface="华文新魏" panose="02010800040101010101" charset="-122"/>
              </a:rPr>
              <a:t>一般保证人的先诉抗辩权</a:t>
            </a:r>
            <a:endParaRPr lang="zh-CN" altLang="zh-CN" sz="2200" dirty="0">
              <a:solidFill>
                <a:srgbClr val="7030A0"/>
              </a:solidFill>
              <a:latin typeface="华文新魏" panose="02010800040101010101" charset="-122"/>
              <a:ea typeface="华文新魏" panose="02010800040101010101" charset="-122"/>
              <a:cs typeface="华文新魏" panose="02010800040101010101" charset="-122"/>
            </a:endParaRPr>
          </a:p>
          <a:p>
            <a:endParaRPr lang="zh-CN" altLang="en-US" dirty="0"/>
          </a:p>
        </p:txBody>
      </p:sp>
    </p:spTree>
    <p:extLst>
      <p:ext uri="{BB962C8B-B14F-4D97-AF65-F5344CB8AC3E}">
        <p14:creationId xmlns:p14="http://schemas.microsoft.com/office/powerpoint/2010/main" val="64179711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12" y="548681"/>
            <a:ext cx="8229815" cy="5738132"/>
          </a:xfrm>
          <a:solidFill>
            <a:srgbClr val="92D050"/>
          </a:solidFill>
        </p:spPr>
        <p:txBody>
          <a:bodyPr>
            <a:normAutofit/>
          </a:bodyPr>
          <a:lstStyle/>
          <a:p>
            <a:r>
              <a:rPr lang="en-US" altLang="zh-CN" sz="2200" dirty="0">
                <a:latin typeface="华文新魏" panose="02010800040101010101" charset="-122"/>
                <a:ea typeface="华文新魏" panose="02010800040101010101" charset="-122"/>
                <a:cs typeface="华文新魏" panose="02010800040101010101" charset="-122"/>
              </a:rPr>
              <a:t>《</a:t>
            </a:r>
            <a:r>
              <a:rPr lang="zh-CN" altLang="en-US" sz="2200" dirty="0">
                <a:latin typeface="华文新魏" panose="02010800040101010101" charset="-122"/>
                <a:ea typeface="华文新魏" panose="02010800040101010101" charset="-122"/>
                <a:cs typeface="华文新魏" panose="02010800040101010101" charset="-122"/>
              </a:rPr>
              <a:t>民法典</a:t>
            </a:r>
            <a:r>
              <a:rPr lang="en-US" altLang="zh-CN" sz="2200" dirty="0">
                <a:latin typeface="华文新魏" panose="02010800040101010101" charset="-122"/>
                <a:ea typeface="华文新魏" panose="02010800040101010101" charset="-122"/>
                <a:cs typeface="华文新魏" panose="02010800040101010101" charset="-122"/>
              </a:rPr>
              <a:t>》</a:t>
            </a:r>
            <a:r>
              <a:rPr lang="zh-CN" altLang="en-US" sz="2200" dirty="0">
                <a:latin typeface="华文新魏" panose="02010800040101010101" charset="-122"/>
                <a:ea typeface="华文新魏" panose="02010800040101010101" charset="-122"/>
                <a:cs typeface="华文新魏" panose="02010800040101010101" charset="-122"/>
              </a:rPr>
              <a:t>第 </a:t>
            </a:r>
            <a:r>
              <a:rPr lang="en-US" altLang="zh-CN" sz="2200" dirty="0">
                <a:latin typeface="华文新魏" panose="02010800040101010101" charset="-122"/>
                <a:ea typeface="华文新魏" panose="02010800040101010101" charset="-122"/>
                <a:cs typeface="华文新魏" panose="02010800040101010101" charset="-122"/>
              </a:rPr>
              <a:t>687 </a:t>
            </a:r>
            <a:r>
              <a:rPr lang="zh-CN" altLang="en-US" sz="2200" dirty="0">
                <a:latin typeface="华文新魏" panose="02010800040101010101" charset="-122"/>
                <a:ea typeface="华文新魏" panose="02010800040101010101" charset="-122"/>
                <a:cs typeface="华文新魏" panose="02010800040101010101" charset="-122"/>
              </a:rPr>
              <a:t>条</a:t>
            </a:r>
            <a:r>
              <a:rPr lang="zh-CN" altLang="en-US" sz="2200" dirty="0" smtClean="0">
                <a:latin typeface="华文新魏" panose="02010800040101010101" charset="-122"/>
                <a:ea typeface="华文新魏" panose="02010800040101010101" charset="-122"/>
                <a:cs typeface="华文新魏" panose="02010800040101010101" charset="-122"/>
              </a:rPr>
              <a:t>第</a:t>
            </a:r>
            <a:r>
              <a:rPr lang="en-US" altLang="zh-CN" sz="2200" dirty="0" smtClean="0">
                <a:latin typeface="华文新魏" panose="02010800040101010101" charset="-122"/>
                <a:ea typeface="华文新魏" panose="02010800040101010101" charset="-122"/>
                <a:cs typeface="华文新魏" panose="02010800040101010101" charset="-122"/>
              </a:rPr>
              <a:t>2 </a:t>
            </a:r>
            <a:r>
              <a:rPr lang="zh-CN" altLang="en-US" sz="2200" dirty="0">
                <a:latin typeface="华文新魏" panose="02010800040101010101" charset="-122"/>
                <a:ea typeface="华文新魏" panose="02010800040101010101" charset="-122"/>
                <a:cs typeface="华文新魏" panose="02010800040101010101" charset="-122"/>
              </a:rPr>
              <a:t>款 一般保证的保证人在主合同纠纷未经审判或者仲裁，并就债务人财产依法强制执行仍不能履行</a:t>
            </a:r>
            <a:r>
              <a:rPr lang="zh-CN" altLang="en-US" sz="2200" dirty="0" smtClean="0">
                <a:latin typeface="华文新魏" panose="02010800040101010101" charset="-122"/>
                <a:ea typeface="华文新魏" panose="02010800040101010101" charset="-122"/>
                <a:cs typeface="华文新魏" panose="02010800040101010101" charset="-122"/>
              </a:rPr>
              <a:t>债务</a:t>
            </a:r>
            <a:r>
              <a:rPr lang="zh-CN" altLang="en-US" sz="2200" dirty="0">
                <a:latin typeface="华文新魏" panose="02010800040101010101" charset="-122"/>
                <a:ea typeface="华文新魏" panose="02010800040101010101" charset="-122"/>
                <a:cs typeface="华文新魏" panose="02010800040101010101" charset="-122"/>
              </a:rPr>
              <a:t>前，有权拒绝向债权人承担保证责任，但是有下列情形之一的除外：</a:t>
            </a:r>
            <a:endParaRPr lang="en-US" altLang="zh-CN" sz="2200" dirty="0">
              <a:latin typeface="华文新魏" panose="02010800040101010101" charset="-122"/>
              <a:ea typeface="华文新魏" panose="02010800040101010101" charset="-122"/>
              <a:cs typeface="华文新魏" panose="02010800040101010101" charset="-122"/>
            </a:endParaRPr>
          </a:p>
          <a:p>
            <a:r>
              <a:rPr lang="zh-CN" altLang="en-US" sz="2200" dirty="0">
                <a:latin typeface="华文新魏" panose="02010800040101010101" charset="-122"/>
                <a:ea typeface="华文新魏" panose="02010800040101010101" charset="-122"/>
                <a:cs typeface="华文新魏" panose="02010800040101010101" charset="-122"/>
              </a:rPr>
              <a:t>（一）债务人下落不明，且无财产可供执行</a:t>
            </a:r>
            <a:r>
              <a:rPr lang="zh-CN" altLang="en-US" sz="2200" dirty="0" smtClean="0">
                <a:latin typeface="华文新魏" panose="02010800040101010101" charset="-122"/>
                <a:ea typeface="华文新魏" panose="02010800040101010101" charset="-122"/>
                <a:cs typeface="华文新魏" panose="02010800040101010101" charset="-122"/>
              </a:rPr>
              <a:t>；</a:t>
            </a:r>
            <a:endParaRPr lang="en-US" altLang="zh-CN" sz="2200" dirty="0" smtClean="0">
              <a:latin typeface="华文新魏" panose="02010800040101010101" charset="-122"/>
              <a:ea typeface="华文新魏" panose="02010800040101010101" charset="-122"/>
              <a:cs typeface="华文新魏" panose="02010800040101010101" charset="-122"/>
            </a:endParaRPr>
          </a:p>
          <a:p>
            <a:r>
              <a:rPr lang="zh-CN" altLang="en-US" sz="2200" dirty="0" smtClean="0">
                <a:latin typeface="华文新魏" panose="02010800040101010101" charset="-122"/>
                <a:ea typeface="华文新魏" panose="02010800040101010101" charset="-122"/>
                <a:cs typeface="华文新魏" panose="02010800040101010101" charset="-122"/>
              </a:rPr>
              <a:t>（</a:t>
            </a:r>
            <a:r>
              <a:rPr lang="zh-CN" altLang="en-US" sz="2200" dirty="0">
                <a:latin typeface="华文新魏" panose="02010800040101010101" charset="-122"/>
                <a:ea typeface="华文新魏" panose="02010800040101010101" charset="-122"/>
                <a:cs typeface="华文新魏" panose="02010800040101010101" charset="-122"/>
              </a:rPr>
              <a:t>二）人民法院已经受理债务人破产案件；</a:t>
            </a:r>
            <a:endParaRPr lang="en-US" altLang="zh-CN" sz="2200" dirty="0">
              <a:latin typeface="华文新魏" panose="02010800040101010101" charset="-122"/>
              <a:ea typeface="华文新魏" panose="02010800040101010101" charset="-122"/>
              <a:cs typeface="华文新魏" panose="02010800040101010101" charset="-122"/>
            </a:endParaRPr>
          </a:p>
          <a:p>
            <a:r>
              <a:rPr lang="zh-CN" altLang="en-US" sz="2200" dirty="0">
                <a:latin typeface="华文新魏" panose="02010800040101010101" charset="-122"/>
                <a:ea typeface="华文新魏" panose="02010800040101010101" charset="-122"/>
                <a:cs typeface="华文新魏" panose="02010800040101010101" charset="-122"/>
              </a:rPr>
              <a:t>（三）债权人有证据证明债务人的财产不足以履行全部债务或者丧失履行债务能力；</a:t>
            </a:r>
            <a:endParaRPr lang="en-US" altLang="zh-CN" sz="2200" dirty="0">
              <a:latin typeface="华文新魏" panose="02010800040101010101" charset="-122"/>
              <a:ea typeface="华文新魏" panose="02010800040101010101" charset="-122"/>
              <a:cs typeface="华文新魏" panose="02010800040101010101" charset="-122"/>
            </a:endParaRPr>
          </a:p>
          <a:p>
            <a:r>
              <a:rPr lang="zh-CN" altLang="en-US" sz="2200" dirty="0">
                <a:latin typeface="华文新魏" panose="02010800040101010101" charset="-122"/>
                <a:ea typeface="华文新魏" panose="02010800040101010101" charset="-122"/>
                <a:cs typeface="华文新魏" panose="02010800040101010101" charset="-122"/>
              </a:rPr>
              <a:t>（四）保证人书面表示放弃本款规定的权利。</a:t>
            </a:r>
          </a:p>
        </p:txBody>
      </p:sp>
    </p:spTree>
    <p:extLst>
      <p:ext uri="{BB962C8B-B14F-4D97-AF65-F5344CB8AC3E}">
        <p14:creationId xmlns:p14="http://schemas.microsoft.com/office/powerpoint/2010/main" val="76545525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12" y="548680"/>
            <a:ext cx="8229815" cy="5904655"/>
          </a:xfrm>
          <a:solidFill>
            <a:srgbClr val="92D050"/>
          </a:solidFill>
        </p:spPr>
        <p:txBody>
          <a:bodyPr>
            <a:normAutofit/>
          </a:bodyPr>
          <a:lstStyle/>
          <a:p>
            <a:r>
              <a:rPr lang="zh-CN" altLang="en-US" sz="2800" dirty="0">
                <a:latin typeface="华文新魏" panose="02010800040101010101" charset="-122"/>
                <a:ea typeface="华文新魏" panose="02010800040101010101" charset="-122"/>
                <a:cs typeface="华文新魏" panose="02010800040101010101" charset="-122"/>
              </a:rPr>
              <a:t>公证债权</a:t>
            </a:r>
            <a:r>
              <a:rPr lang="zh-CN" altLang="en-US" sz="2800" dirty="0" smtClean="0">
                <a:latin typeface="华文新魏" panose="02010800040101010101" charset="-122"/>
                <a:ea typeface="华文新魏" panose="02010800040101010101" charset="-122"/>
                <a:cs typeface="华文新魏" panose="02010800040101010101" charset="-122"/>
              </a:rPr>
              <a:t>文书</a:t>
            </a:r>
            <a:endParaRPr lang="en-US" altLang="zh-CN" sz="2800" dirty="0" smtClean="0">
              <a:latin typeface="华文新魏" panose="02010800040101010101" charset="-122"/>
              <a:ea typeface="华文新魏" panose="02010800040101010101" charset="-122"/>
              <a:cs typeface="华文新魏" panose="02010800040101010101" charset="-122"/>
            </a:endParaRPr>
          </a:p>
          <a:p>
            <a:r>
              <a:rPr lang="zh-CN" altLang="zh-CN" sz="2200" dirty="0" smtClean="0">
                <a:latin typeface="华文新魏" panose="02010800040101010101" charset="-122"/>
                <a:ea typeface="华文新魏" panose="02010800040101010101" charset="-122"/>
                <a:cs typeface="华文新魏" panose="02010800040101010101" charset="-122"/>
              </a:rPr>
              <a:t>第二十七</a:t>
            </a:r>
            <a:r>
              <a:rPr lang="zh-CN" altLang="zh-CN" sz="2200" dirty="0">
                <a:latin typeface="华文新魏" panose="02010800040101010101" charset="-122"/>
                <a:ea typeface="华文新魏" panose="02010800040101010101" charset="-122"/>
                <a:cs typeface="华文新魏" panose="02010800040101010101" charset="-122"/>
              </a:rPr>
              <a:t>条  一般保证的债权人取得对债务人赋予强制执行效力的公证债权文书后，在保证期间内向人民法院申请强制执行，保证人以债权人未在保证期间内对债务人提起诉讼或者申请仲裁为由主张不承担保证责任的，人民法院不予支持</a:t>
            </a:r>
            <a:r>
              <a:rPr lang="zh-CN" altLang="zh-CN" sz="2200" dirty="0" smtClean="0">
                <a:latin typeface="华文新魏" panose="02010800040101010101" charset="-122"/>
                <a:ea typeface="华文新魏" panose="02010800040101010101" charset="-122"/>
                <a:cs typeface="华文新魏" panose="02010800040101010101" charset="-122"/>
              </a:rPr>
              <a:t>。</a:t>
            </a:r>
            <a:endParaRPr lang="en-US" altLang="zh-CN" sz="2200" dirty="0" smtClean="0">
              <a:latin typeface="华文新魏" panose="02010800040101010101" charset="-122"/>
              <a:ea typeface="华文新魏" panose="02010800040101010101" charset="-122"/>
              <a:cs typeface="华文新魏" panose="02010800040101010101" charset="-122"/>
            </a:endParaRPr>
          </a:p>
          <a:p>
            <a:endParaRPr lang="en-US" altLang="zh-CN" sz="2200" dirty="0">
              <a:latin typeface="华文新魏" panose="02010800040101010101" charset="-122"/>
              <a:ea typeface="华文新魏" panose="02010800040101010101" charset="-122"/>
              <a:cs typeface="华文新魏" panose="02010800040101010101" charset="-122"/>
            </a:endParaRPr>
          </a:p>
          <a:p>
            <a:endParaRPr lang="en-US" altLang="zh-CN" sz="2200" dirty="0" smtClean="0">
              <a:latin typeface="华文新魏" panose="02010800040101010101" charset="-122"/>
              <a:ea typeface="华文新魏" panose="02010800040101010101" charset="-122"/>
              <a:cs typeface="华文新魏" panose="02010800040101010101" charset="-122"/>
            </a:endParaRPr>
          </a:p>
          <a:p>
            <a:r>
              <a:rPr lang="zh-CN" altLang="en-US" sz="2200" dirty="0" smtClean="0">
                <a:latin typeface="华文新魏" panose="02010800040101010101" charset="-122"/>
                <a:ea typeface="华文新魏" panose="02010800040101010101" charset="-122"/>
                <a:cs typeface="华文新魏" panose="02010800040101010101" charset="-122"/>
              </a:rPr>
              <a:t>“</a:t>
            </a:r>
            <a:r>
              <a:rPr lang="zh-CN" altLang="en-US" sz="2200" dirty="0">
                <a:latin typeface="华文新魏" panose="02010800040101010101" charset="-122"/>
                <a:ea typeface="华文新魏" panose="02010800040101010101" charset="-122"/>
                <a:cs typeface="华文新魏" panose="02010800040101010101" charset="-122"/>
              </a:rPr>
              <a:t>取得对债务人赋予强制执行效力的公证债权文书且在保证期间内向法院申请强制执行”与“在</a:t>
            </a:r>
            <a:r>
              <a:rPr lang="zh-CN" altLang="en-US" sz="2200" dirty="0" smtClean="0">
                <a:latin typeface="华文新魏" panose="02010800040101010101" charset="-122"/>
                <a:ea typeface="华文新魏" panose="02010800040101010101" charset="-122"/>
                <a:cs typeface="华文新魏" panose="02010800040101010101" charset="-122"/>
              </a:rPr>
              <a:t>保证期间</a:t>
            </a:r>
            <a:r>
              <a:rPr lang="zh-CN" altLang="en-US" sz="2200" dirty="0">
                <a:latin typeface="华文新魏" panose="02010800040101010101" charset="-122"/>
                <a:ea typeface="华文新魏" panose="02010800040101010101" charset="-122"/>
                <a:cs typeface="华文新魏" panose="02010800040101010101" charset="-122"/>
              </a:rPr>
              <a:t>内对债务人起诉或者仲裁”的法律</a:t>
            </a:r>
            <a:r>
              <a:rPr lang="zh-CN" altLang="en-US" sz="2200" dirty="0" smtClean="0">
                <a:latin typeface="华文新魏" panose="02010800040101010101" charset="-122"/>
                <a:ea typeface="华文新魏" panose="02010800040101010101" charset="-122"/>
                <a:cs typeface="华文新魏" panose="02010800040101010101" charset="-122"/>
              </a:rPr>
              <a:t>效力等同</a:t>
            </a:r>
            <a:endParaRPr lang="zh-CN" altLang="en-US" sz="2200" dirty="0">
              <a:latin typeface="华文新魏" panose="02010800040101010101" charset="-122"/>
              <a:ea typeface="华文新魏" panose="02010800040101010101" charset="-122"/>
              <a:cs typeface="华文新魏" panose="02010800040101010101" charset="-122"/>
            </a:endParaRPr>
          </a:p>
        </p:txBody>
      </p:sp>
    </p:spTree>
    <p:extLst>
      <p:ext uri="{BB962C8B-B14F-4D97-AF65-F5344CB8AC3E}">
        <p14:creationId xmlns:p14="http://schemas.microsoft.com/office/powerpoint/2010/main" val="64179711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12" y="260648"/>
            <a:ext cx="8229815" cy="6264696"/>
          </a:xfrm>
        </p:spPr>
        <p:txBody>
          <a:bodyPr>
            <a:normAutofit/>
          </a:bodyPr>
          <a:lstStyle/>
          <a:p>
            <a:r>
              <a:rPr lang="zh-CN" altLang="en-US" sz="2800" dirty="0">
                <a:latin typeface="华文新魏" panose="02010800040101010101" charset="-122"/>
                <a:ea typeface="华文新魏" panose="02010800040101010101" charset="-122"/>
                <a:cs typeface="华文新魏" panose="02010800040101010101" charset="-122"/>
              </a:rPr>
              <a:t>一般保证诉讼时效</a:t>
            </a:r>
            <a:r>
              <a:rPr lang="zh-CN" altLang="en-US" sz="2800" dirty="0" smtClean="0">
                <a:latin typeface="华文新魏" panose="02010800040101010101" charset="-122"/>
                <a:ea typeface="华文新魏" panose="02010800040101010101" charset="-122"/>
                <a:cs typeface="华文新魏" panose="02010800040101010101" charset="-122"/>
              </a:rPr>
              <a:t>起算</a:t>
            </a:r>
            <a:endParaRPr lang="en-US" altLang="zh-CN" sz="2800" dirty="0" smtClean="0">
              <a:latin typeface="华文新魏" panose="02010800040101010101" charset="-122"/>
              <a:ea typeface="华文新魏" panose="02010800040101010101" charset="-122"/>
              <a:cs typeface="华文新魏" panose="02010800040101010101" charset="-122"/>
            </a:endParaRPr>
          </a:p>
          <a:p>
            <a:r>
              <a:rPr lang="zh-CN" altLang="zh-CN" sz="2200" dirty="0" smtClean="0">
                <a:latin typeface="华文新魏" panose="02010800040101010101" charset="-122"/>
                <a:ea typeface="华文新魏" panose="02010800040101010101" charset="-122"/>
                <a:cs typeface="华文新魏" panose="02010800040101010101" charset="-122"/>
              </a:rPr>
              <a:t>第二十八</a:t>
            </a:r>
            <a:r>
              <a:rPr lang="zh-CN" altLang="zh-CN" sz="2200" dirty="0">
                <a:latin typeface="华文新魏" panose="02010800040101010101" charset="-122"/>
                <a:ea typeface="华文新魏" panose="02010800040101010101" charset="-122"/>
                <a:cs typeface="华文新魏" panose="02010800040101010101" charset="-122"/>
              </a:rPr>
              <a:t>条  一般保证中，债权人依据生效法律文书对债务人的财产依法申请强制执行，</a:t>
            </a:r>
            <a:r>
              <a:rPr lang="zh-CN" altLang="zh-CN" sz="2200" dirty="0">
                <a:solidFill>
                  <a:srgbClr val="00B050"/>
                </a:solidFill>
                <a:latin typeface="华文新魏" panose="02010800040101010101" charset="-122"/>
                <a:ea typeface="华文新魏" panose="02010800040101010101" charset="-122"/>
                <a:cs typeface="华文新魏" panose="02010800040101010101" charset="-122"/>
              </a:rPr>
              <a:t>保证债务诉讼时效的起算时间</a:t>
            </a:r>
            <a:r>
              <a:rPr lang="zh-CN" altLang="zh-CN" sz="2200" dirty="0">
                <a:latin typeface="华文新魏" panose="02010800040101010101" charset="-122"/>
                <a:ea typeface="华文新魏" panose="02010800040101010101" charset="-122"/>
                <a:cs typeface="华文新魏" panose="02010800040101010101" charset="-122"/>
              </a:rPr>
              <a:t>按照下列规则确定：</a:t>
            </a:r>
          </a:p>
          <a:p>
            <a:r>
              <a:rPr lang="en-US" altLang="zh-CN" sz="2200" dirty="0" smtClean="0">
                <a:latin typeface="华文新魏" panose="02010800040101010101" charset="-122"/>
                <a:ea typeface="华文新魏" panose="02010800040101010101" charset="-122"/>
                <a:cs typeface="华文新魏" panose="02010800040101010101" charset="-122"/>
              </a:rPr>
              <a:t>        </a:t>
            </a:r>
            <a:r>
              <a:rPr lang="zh-CN" altLang="zh-CN" sz="2200" dirty="0" smtClean="0">
                <a:latin typeface="华文新魏" panose="02010800040101010101" charset="-122"/>
                <a:ea typeface="华文新魏" panose="02010800040101010101" charset="-122"/>
                <a:cs typeface="华文新魏" panose="02010800040101010101" charset="-122"/>
              </a:rPr>
              <a:t>（</a:t>
            </a:r>
            <a:r>
              <a:rPr lang="zh-CN" altLang="zh-CN" sz="2200" dirty="0">
                <a:latin typeface="华文新魏" panose="02010800040101010101" charset="-122"/>
                <a:ea typeface="华文新魏" panose="02010800040101010101" charset="-122"/>
                <a:cs typeface="华文新魏" panose="02010800040101010101" charset="-122"/>
              </a:rPr>
              <a:t>一）人民法院作出终结本次执行程序裁定，或者依照</a:t>
            </a:r>
            <a:r>
              <a:rPr lang="en-US" altLang="zh-CN" sz="2200" dirty="0" err="1">
                <a:latin typeface="华文新魏" panose="02010800040101010101" charset="-122"/>
                <a:ea typeface="华文新魏" panose="02010800040101010101" charset="-122"/>
                <a:cs typeface="华文新魏" panose="02010800040101010101" charset="-122"/>
                <a:hlinkClick r:id="rId2"/>
              </a:rPr>
              <a:t>民事诉讼法</a:t>
            </a:r>
            <a:r>
              <a:rPr lang="zh-CN" altLang="zh-CN" sz="2200" dirty="0">
                <a:latin typeface="华文新魏" panose="02010800040101010101" charset="-122"/>
                <a:ea typeface="华文新魏" panose="02010800040101010101" charset="-122"/>
                <a:cs typeface="华文新魏" panose="02010800040101010101" charset="-122"/>
              </a:rPr>
              <a:t>第</a:t>
            </a:r>
            <a:r>
              <a:rPr lang="en-US" altLang="zh-CN" sz="2200" dirty="0" err="1">
                <a:latin typeface="华文新魏" panose="02010800040101010101" charset="-122"/>
                <a:ea typeface="华文新魏" panose="02010800040101010101" charset="-122"/>
                <a:cs typeface="华文新魏" panose="02010800040101010101" charset="-122"/>
                <a:hlinkClick r:id="rId2"/>
              </a:rPr>
              <a:t>二百五十七条</a:t>
            </a:r>
            <a:r>
              <a:rPr lang="zh-CN" altLang="zh-CN" sz="2200" dirty="0">
                <a:latin typeface="华文新魏" panose="02010800040101010101" charset="-122"/>
                <a:ea typeface="华文新魏" panose="02010800040101010101" charset="-122"/>
                <a:cs typeface="华文新魏" panose="02010800040101010101" charset="-122"/>
              </a:rPr>
              <a:t>第三</a:t>
            </a:r>
            <a:r>
              <a:rPr lang="zh-CN" altLang="zh-CN" sz="2200" dirty="0" smtClean="0">
                <a:latin typeface="华文新魏" panose="02010800040101010101" charset="-122"/>
                <a:ea typeface="华文新魏" panose="02010800040101010101" charset="-122"/>
                <a:cs typeface="华文新魏" panose="02010800040101010101" charset="-122"/>
              </a:rPr>
              <a:t>项</a:t>
            </a:r>
            <a:r>
              <a:rPr lang="zh-CN" altLang="en-US" sz="2200" dirty="0">
                <a:latin typeface="华文新魏" panose="02010800040101010101" charset="-122"/>
                <a:ea typeface="华文新魏" panose="02010800040101010101" charset="-122"/>
                <a:cs typeface="华文新魏" panose="02010800040101010101" charset="-122"/>
              </a:rPr>
              <a:t>（</a:t>
            </a:r>
            <a:r>
              <a:rPr lang="zh-CN" altLang="en-US" sz="2200" dirty="0">
                <a:solidFill>
                  <a:srgbClr val="00B050"/>
                </a:solidFill>
                <a:latin typeface="华文新魏" panose="02010800040101010101" charset="-122"/>
                <a:ea typeface="华文新魏" panose="02010800040101010101" charset="-122"/>
                <a:cs typeface="华文新魏" panose="02010800040101010101" charset="-122"/>
              </a:rPr>
              <a:t>即作为被执行</a:t>
            </a:r>
            <a:r>
              <a:rPr lang="zh-CN" altLang="en-US" sz="2200" dirty="0" smtClean="0">
                <a:solidFill>
                  <a:srgbClr val="00B050"/>
                </a:solidFill>
                <a:latin typeface="华文新魏" panose="02010800040101010101" charset="-122"/>
                <a:ea typeface="华文新魏" panose="02010800040101010101" charset="-122"/>
                <a:cs typeface="华文新魏" panose="02010800040101010101" charset="-122"/>
              </a:rPr>
              <a:t>人的</a:t>
            </a:r>
            <a:r>
              <a:rPr lang="zh-CN" altLang="en-US" sz="2200" dirty="0">
                <a:solidFill>
                  <a:srgbClr val="00B050"/>
                </a:solidFill>
                <a:latin typeface="华文新魏" panose="02010800040101010101" charset="-122"/>
                <a:ea typeface="华文新魏" panose="02010800040101010101" charset="-122"/>
                <a:cs typeface="华文新魏" panose="02010800040101010101" charset="-122"/>
              </a:rPr>
              <a:t>公民 死亡 ， </a:t>
            </a:r>
            <a:r>
              <a:rPr lang="zh-CN" altLang="en-US" sz="2200" dirty="0" smtClean="0">
                <a:solidFill>
                  <a:srgbClr val="00B050"/>
                </a:solidFill>
                <a:latin typeface="华文新魏" panose="02010800040101010101" charset="-122"/>
                <a:ea typeface="华文新魏" panose="02010800040101010101" charset="-122"/>
                <a:cs typeface="华文新魏" panose="02010800040101010101" charset="-122"/>
              </a:rPr>
              <a:t>无遗产可</a:t>
            </a:r>
            <a:r>
              <a:rPr lang="zh-CN" altLang="en-US" sz="2200" dirty="0">
                <a:solidFill>
                  <a:srgbClr val="00B050"/>
                </a:solidFill>
                <a:latin typeface="华文新魏" panose="02010800040101010101" charset="-122"/>
                <a:ea typeface="华文新魏" panose="02010800040101010101" charset="-122"/>
                <a:cs typeface="华文新魏" panose="02010800040101010101" charset="-122"/>
              </a:rPr>
              <a:t>供执行</a:t>
            </a:r>
            <a:r>
              <a:rPr lang="zh-CN" altLang="en-US" sz="2200" dirty="0" smtClean="0">
                <a:solidFill>
                  <a:srgbClr val="00B050"/>
                </a:solidFill>
                <a:latin typeface="华文新魏" panose="02010800040101010101" charset="-122"/>
                <a:ea typeface="华文新魏" panose="02010800040101010101" charset="-122"/>
                <a:cs typeface="华文新魏" panose="02010800040101010101" charset="-122"/>
              </a:rPr>
              <a:t>，又无</a:t>
            </a:r>
            <a:r>
              <a:rPr lang="zh-CN" altLang="en-US" sz="2200" dirty="0">
                <a:solidFill>
                  <a:srgbClr val="00B050"/>
                </a:solidFill>
                <a:latin typeface="华文新魏" panose="02010800040101010101" charset="-122"/>
                <a:ea typeface="华文新魏" panose="02010800040101010101" charset="-122"/>
                <a:cs typeface="华文新魏" panose="02010800040101010101" charset="-122"/>
              </a:rPr>
              <a:t>义务 承担人</a:t>
            </a:r>
            <a:r>
              <a:rPr lang="zh-CN" altLang="en-US" sz="2200" dirty="0" smtClean="0">
                <a:solidFill>
                  <a:srgbClr val="00B050"/>
                </a:solidFill>
                <a:latin typeface="华文新魏" panose="02010800040101010101" charset="-122"/>
                <a:ea typeface="华文新魏" panose="02010800040101010101" charset="-122"/>
                <a:cs typeface="华文新魏" panose="02010800040101010101" charset="-122"/>
              </a:rPr>
              <a:t>的</a:t>
            </a:r>
            <a:r>
              <a:rPr lang="zh-CN" altLang="en-US" sz="2200" dirty="0" smtClean="0">
                <a:latin typeface="华文新魏" panose="02010800040101010101" charset="-122"/>
                <a:ea typeface="华文新魏" panose="02010800040101010101" charset="-122"/>
                <a:cs typeface="华文新魏" panose="02010800040101010101" charset="-122"/>
              </a:rPr>
              <a:t>）</a:t>
            </a:r>
            <a:r>
              <a:rPr lang="zh-CN" altLang="zh-CN" sz="2200" dirty="0" smtClean="0">
                <a:latin typeface="华文新魏" panose="02010800040101010101" charset="-122"/>
                <a:ea typeface="华文新魏" panose="02010800040101010101" charset="-122"/>
                <a:cs typeface="华文新魏" panose="02010800040101010101" charset="-122"/>
              </a:rPr>
              <a:t>、</a:t>
            </a:r>
            <a:r>
              <a:rPr lang="zh-CN" altLang="zh-CN" sz="2200" dirty="0">
                <a:latin typeface="华文新魏" panose="02010800040101010101" charset="-122"/>
                <a:ea typeface="华文新魏" panose="02010800040101010101" charset="-122"/>
                <a:cs typeface="华文新魏" panose="02010800040101010101" charset="-122"/>
              </a:rPr>
              <a:t>第五项的</a:t>
            </a:r>
            <a:r>
              <a:rPr lang="zh-CN" altLang="zh-CN" sz="2200" dirty="0" smtClean="0">
                <a:latin typeface="华文新魏" panose="02010800040101010101" charset="-122"/>
                <a:ea typeface="华文新魏" panose="02010800040101010101" charset="-122"/>
                <a:cs typeface="华文新魏" panose="02010800040101010101" charset="-122"/>
              </a:rPr>
              <a:t>规定</a:t>
            </a:r>
            <a:r>
              <a:rPr lang="zh-CN" altLang="en-US" sz="2200" dirty="0">
                <a:latin typeface="华文新魏" panose="02010800040101010101" charset="-122"/>
                <a:ea typeface="华文新魏" panose="02010800040101010101" charset="-122"/>
                <a:cs typeface="华文新魏" panose="02010800040101010101" charset="-122"/>
              </a:rPr>
              <a:t>（</a:t>
            </a:r>
            <a:r>
              <a:rPr lang="zh-CN" altLang="en-US" sz="2200" dirty="0">
                <a:solidFill>
                  <a:srgbClr val="00B050"/>
                </a:solidFill>
                <a:latin typeface="华文新魏" panose="02010800040101010101" charset="-122"/>
                <a:ea typeface="华文新魏" panose="02010800040101010101" charset="-122"/>
                <a:cs typeface="华文新魏" panose="02010800040101010101" charset="-122"/>
              </a:rPr>
              <a:t>作为被执行人的公民因 </a:t>
            </a:r>
            <a:r>
              <a:rPr lang="zh-CN" altLang="en-US" sz="2200" dirty="0" smtClean="0">
                <a:solidFill>
                  <a:srgbClr val="00B050"/>
                </a:solidFill>
                <a:latin typeface="华文新魏" panose="02010800040101010101" charset="-122"/>
                <a:ea typeface="华文新魏" panose="02010800040101010101" charset="-122"/>
                <a:cs typeface="华文新魏" panose="02010800040101010101" charset="-122"/>
              </a:rPr>
              <a:t>生活困难无力偿还</a:t>
            </a:r>
            <a:r>
              <a:rPr lang="zh-CN" altLang="en-US" sz="2200" dirty="0">
                <a:solidFill>
                  <a:srgbClr val="00B050"/>
                </a:solidFill>
                <a:latin typeface="华文新魏" panose="02010800040101010101" charset="-122"/>
                <a:ea typeface="华文新魏" panose="02010800040101010101" charset="-122"/>
                <a:cs typeface="华文新魏" panose="02010800040101010101" charset="-122"/>
              </a:rPr>
              <a:t>借款， 无 收入 来 源 ， 又</a:t>
            </a:r>
            <a:r>
              <a:rPr lang="zh-CN" altLang="en-US" sz="2200" dirty="0" smtClean="0">
                <a:solidFill>
                  <a:srgbClr val="00B050"/>
                </a:solidFill>
                <a:latin typeface="华文新魏" panose="02010800040101010101" charset="-122"/>
                <a:ea typeface="华文新魏" panose="02010800040101010101" charset="-122"/>
                <a:cs typeface="华文新魏" panose="02010800040101010101" charset="-122"/>
              </a:rPr>
              <a:t>丧失劳动能力的</a:t>
            </a:r>
            <a:r>
              <a:rPr lang="zh-CN" altLang="en-US" sz="2200" dirty="0">
                <a:latin typeface="华文新魏" panose="02010800040101010101" charset="-122"/>
                <a:ea typeface="华文新魏" panose="02010800040101010101" charset="-122"/>
                <a:cs typeface="华文新魏" panose="02010800040101010101" charset="-122"/>
              </a:rPr>
              <a:t>）</a:t>
            </a:r>
            <a:r>
              <a:rPr lang="zh-CN" altLang="zh-CN" sz="2200" dirty="0" smtClean="0">
                <a:latin typeface="华文新魏" panose="02010800040101010101" charset="-122"/>
                <a:ea typeface="华文新魏" panose="02010800040101010101" charset="-122"/>
                <a:cs typeface="华文新魏" panose="02010800040101010101" charset="-122"/>
              </a:rPr>
              <a:t>作出</a:t>
            </a:r>
            <a:r>
              <a:rPr lang="zh-CN" altLang="zh-CN" sz="2200" dirty="0">
                <a:latin typeface="华文新魏" panose="02010800040101010101" charset="-122"/>
                <a:ea typeface="华文新魏" panose="02010800040101010101" charset="-122"/>
                <a:cs typeface="华文新魏" panose="02010800040101010101" charset="-122"/>
              </a:rPr>
              <a:t>终结执行裁定的，自裁定送达债权人之日起开始计算</a:t>
            </a:r>
            <a:r>
              <a:rPr lang="zh-CN" altLang="zh-CN" sz="2200" dirty="0" smtClean="0">
                <a:latin typeface="华文新魏" panose="02010800040101010101" charset="-122"/>
                <a:ea typeface="华文新魏" panose="02010800040101010101" charset="-122"/>
                <a:cs typeface="华文新魏" panose="02010800040101010101" charset="-122"/>
              </a:rPr>
              <a:t>；</a:t>
            </a:r>
            <a:r>
              <a:rPr lang="zh-CN" altLang="en-US" sz="2200" dirty="0" smtClean="0">
                <a:latin typeface="华文新魏" panose="02010800040101010101" charset="-122"/>
                <a:ea typeface="华文新魏" panose="02010800040101010101" charset="-122"/>
                <a:cs typeface="华文新魏" panose="02010800040101010101" charset="-122"/>
              </a:rPr>
              <a:t>（</a:t>
            </a:r>
            <a:r>
              <a:rPr lang="zh-CN" altLang="en-US" sz="2200" dirty="0">
                <a:solidFill>
                  <a:srgbClr val="7030A0"/>
                </a:solidFill>
                <a:latin typeface="华文新魏" panose="02010800040101010101" charset="-122"/>
                <a:ea typeface="华文新魏" panose="02010800040101010101" charset="-122"/>
                <a:cs typeface="华文新魏" panose="02010800040101010101" charset="-122"/>
              </a:rPr>
              <a:t>时效的起算取决于法院是否作出终结</a:t>
            </a:r>
            <a:r>
              <a:rPr lang="zh-CN" altLang="en-US" sz="2200" dirty="0" smtClean="0">
                <a:solidFill>
                  <a:srgbClr val="7030A0"/>
                </a:solidFill>
                <a:latin typeface="华文新魏" panose="02010800040101010101" charset="-122"/>
                <a:ea typeface="华文新魏" panose="02010800040101010101" charset="-122"/>
                <a:cs typeface="华文新魏" panose="02010800040101010101" charset="-122"/>
              </a:rPr>
              <a:t>裁定。</a:t>
            </a:r>
            <a:r>
              <a:rPr lang="zh-CN" altLang="en-US" sz="2200" dirty="0" smtClean="0">
                <a:latin typeface="华文新魏" panose="02010800040101010101" charset="-122"/>
                <a:ea typeface="华文新魏" panose="02010800040101010101" charset="-122"/>
                <a:cs typeface="华文新魏" panose="02010800040101010101" charset="-122"/>
              </a:rPr>
              <a:t>）</a:t>
            </a:r>
            <a:r>
              <a:rPr lang="en-US" altLang="zh-CN" sz="2200" dirty="0" smtClean="0">
                <a:latin typeface="华文新魏" panose="02010800040101010101" charset="-122"/>
                <a:ea typeface="华文新魏" panose="02010800040101010101" charset="-122"/>
                <a:cs typeface="华文新魏" panose="02010800040101010101" charset="-122"/>
              </a:rPr>
              <a:t>        </a:t>
            </a:r>
          </a:p>
          <a:p>
            <a:r>
              <a:rPr lang="en-US" altLang="zh-CN" sz="2200" dirty="0">
                <a:latin typeface="华文新魏" panose="02010800040101010101" charset="-122"/>
                <a:ea typeface="华文新魏" panose="02010800040101010101" charset="-122"/>
                <a:cs typeface="华文新魏" panose="02010800040101010101" charset="-122"/>
              </a:rPr>
              <a:t> </a:t>
            </a:r>
            <a:r>
              <a:rPr lang="en-US" altLang="zh-CN" sz="2200" dirty="0" smtClean="0">
                <a:latin typeface="华文新魏" panose="02010800040101010101" charset="-122"/>
                <a:ea typeface="华文新魏" panose="02010800040101010101" charset="-122"/>
                <a:cs typeface="华文新魏" panose="02010800040101010101" charset="-122"/>
              </a:rPr>
              <a:t>       </a:t>
            </a:r>
            <a:r>
              <a:rPr lang="zh-CN" altLang="zh-CN" sz="2200" dirty="0" smtClean="0">
                <a:latin typeface="华文新魏" panose="02010800040101010101" charset="-122"/>
                <a:ea typeface="华文新魏" panose="02010800040101010101" charset="-122"/>
                <a:cs typeface="华文新魏" panose="02010800040101010101" charset="-122"/>
              </a:rPr>
              <a:t>（</a:t>
            </a:r>
            <a:r>
              <a:rPr lang="zh-CN" altLang="zh-CN" sz="2200" dirty="0">
                <a:latin typeface="华文新魏" panose="02010800040101010101" charset="-122"/>
                <a:ea typeface="华文新魏" panose="02010800040101010101" charset="-122"/>
                <a:cs typeface="华文新魏" panose="02010800040101010101" charset="-122"/>
              </a:rPr>
              <a:t>二）人民法院自收到申请执行书之日起一年内未作出前项裁定的，自人民法院收到申请执行书满一年之日起开始计算，但是保证人有证据证明债务人仍有财产可供执行的除外</a:t>
            </a:r>
            <a:r>
              <a:rPr lang="zh-CN" altLang="zh-CN" sz="2200" dirty="0" smtClean="0">
                <a:latin typeface="华文新魏" panose="02010800040101010101" charset="-122"/>
                <a:ea typeface="华文新魏" panose="02010800040101010101" charset="-122"/>
                <a:cs typeface="华文新魏" panose="02010800040101010101" charset="-122"/>
              </a:rPr>
              <a:t>。</a:t>
            </a:r>
            <a:endParaRPr lang="zh-CN" altLang="zh-CN" sz="2200" dirty="0">
              <a:latin typeface="华文新魏" panose="02010800040101010101" charset="-122"/>
              <a:ea typeface="华文新魏" panose="02010800040101010101" charset="-122"/>
              <a:cs typeface="华文新魏" panose="02010800040101010101" charset="-122"/>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12" y="548681"/>
            <a:ext cx="8229815" cy="5738132"/>
          </a:xfrm>
          <a:solidFill>
            <a:srgbClr val="92D050"/>
          </a:solidFill>
        </p:spPr>
        <p:txBody>
          <a:bodyPr>
            <a:normAutofit/>
          </a:bodyPr>
          <a:lstStyle/>
          <a:p>
            <a:r>
              <a:rPr lang="en-US" altLang="zh-CN" sz="3200" dirty="0" smtClean="0">
                <a:latin typeface="华文新魏" panose="02010800040101010101" charset="-122"/>
                <a:ea typeface="华文新魏" panose="02010800040101010101" charset="-122"/>
                <a:cs typeface="华文新魏" panose="02010800040101010101" charset="-122"/>
              </a:rPr>
              <a:t>      </a:t>
            </a:r>
            <a:r>
              <a:rPr lang="zh-CN" altLang="zh-CN" sz="2400" dirty="0" smtClean="0">
                <a:latin typeface="华文新魏" panose="02010800040101010101" charset="-122"/>
                <a:ea typeface="华文新魏" panose="02010800040101010101" charset="-122"/>
                <a:cs typeface="华文新魏" panose="02010800040101010101" charset="-122"/>
              </a:rPr>
              <a:t>一般</a:t>
            </a:r>
            <a:r>
              <a:rPr lang="zh-CN" altLang="zh-CN" sz="2400" dirty="0">
                <a:latin typeface="华文新魏" panose="02010800040101010101" charset="-122"/>
                <a:ea typeface="华文新魏" panose="02010800040101010101" charset="-122"/>
                <a:cs typeface="华文新魏" panose="02010800040101010101" charset="-122"/>
              </a:rPr>
              <a:t>保证的债权人在保证期间届满前对债务人提起诉讼或者申请仲裁，债权人举证证明存在民法典第六百八十七条第二款但书规定情形的</a:t>
            </a:r>
            <a:r>
              <a:rPr lang="zh-CN" altLang="en-US" sz="2400" dirty="0">
                <a:latin typeface="华文新魏" panose="02010800040101010101" charset="-122"/>
                <a:ea typeface="华文新魏" panose="02010800040101010101" charset="-122"/>
                <a:cs typeface="华文新魏" panose="02010800040101010101" charset="-122"/>
              </a:rPr>
              <a:t>（</a:t>
            </a:r>
            <a:r>
              <a:rPr lang="zh-CN" altLang="en-US" sz="2400" dirty="0">
                <a:solidFill>
                  <a:srgbClr val="7030A0"/>
                </a:solidFill>
                <a:latin typeface="华文新魏" panose="02010800040101010101" charset="-122"/>
                <a:ea typeface="华文新魏" panose="02010800040101010101" charset="-122"/>
                <a:cs typeface="华文新魏" panose="02010800040101010101" charset="-122"/>
              </a:rPr>
              <a:t>人民法院已经受理债务人破产案件：阻却先诉抗辩权的情形</a:t>
            </a:r>
            <a:r>
              <a:rPr lang="zh-CN" altLang="en-US" sz="2400" dirty="0">
                <a:latin typeface="华文新魏" panose="02010800040101010101" charset="-122"/>
                <a:ea typeface="华文新魏" panose="02010800040101010101" charset="-122"/>
                <a:cs typeface="华文新魏" panose="02010800040101010101" charset="-122"/>
              </a:rPr>
              <a:t>）</a:t>
            </a:r>
            <a:r>
              <a:rPr lang="zh-CN" altLang="zh-CN" sz="2400" dirty="0">
                <a:latin typeface="华文新魏" panose="02010800040101010101" charset="-122"/>
                <a:ea typeface="华文新魏" panose="02010800040101010101" charset="-122"/>
                <a:cs typeface="华文新魏" panose="02010800040101010101" charset="-122"/>
              </a:rPr>
              <a:t>，保证债务的诉讼时效自债权人知道或者应当知道该情形之日起开始计算</a:t>
            </a:r>
            <a:r>
              <a:rPr lang="zh-CN" altLang="zh-CN" sz="2400" dirty="0" smtClean="0">
                <a:latin typeface="华文新魏" panose="02010800040101010101" charset="-122"/>
                <a:ea typeface="华文新魏" panose="02010800040101010101" charset="-122"/>
                <a:cs typeface="华文新魏" panose="02010800040101010101" charset="-122"/>
              </a:rPr>
              <a:t>。</a:t>
            </a:r>
            <a:endParaRPr lang="en-US" altLang="zh-CN" sz="2400" dirty="0" smtClean="0">
              <a:latin typeface="华文新魏" panose="02010800040101010101" charset="-122"/>
              <a:ea typeface="华文新魏" panose="02010800040101010101" charset="-122"/>
              <a:cs typeface="华文新魏" panose="02010800040101010101" charset="-122"/>
            </a:endParaRPr>
          </a:p>
          <a:p>
            <a:endParaRPr lang="en-US" altLang="zh-CN" sz="2400" dirty="0" smtClean="0">
              <a:latin typeface="华文新魏" panose="02010800040101010101" charset="-122"/>
              <a:ea typeface="华文新魏" panose="02010800040101010101" charset="-122"/>
              <a:cs typeface="华文新魏" panose="02010800040101010101" charset="-122"/>
            </a:endParaRPr>
          </a:p>
          <a:p>
            <a:endParaRPr lang="en-US" altLang="zh-CN" sz="2400" dirty="0">
              <a:latin typeface="华文新魏" panose="02010800040101010101" charset="-122"/>
              <a:ea typeface="华文新魏" panose="02010800040101010101" charset="-122"/>
              <a:cs typeface="华文新魏" panose="02010800040101010101" charset="-122"/>
            </a:endParaRPr>
          </a:p>
          <a:p>
            <a:r>
              <a:rPr lang="en-US" altLang="zh-CN" sz="2400" dirty="0" smtClean="0">
                <a:latin typeface="华文新魏" panose="02010800040101010101" charset="-122"/>
                <a:ea typeface="华文新魏" panose="02010800040101010101" charset="-122"/>
                <a:cs typeface="华文新魏" panose="02010800040101010101" charset="-122"/>
              </a:rPr>
              <a:t>《</a:t>
            </a:r>
            <a:r>
              <a:rPr lang="zh-CN" altLang="en-US" sz="2400" dirty="0">
                <a:latin typeface="华文新魏" panose="02010800040101010101" charset="-122"/>
                <a:ea typeface="华文新魏" panose="02010800040101010101" charset="-122"/>
                <a:cs typeface="华文新魏" panose="02010800040101010101" charset="-122"/>
              </a:rPr>
              <a:t>民法典</a:t>
            </a:r>
            <a:r>
              <a:rPr lang="en-US" altLang="zh-CN" sz="2400" dirty="0">
                <a:latin typeface="华文新魏" panose="02010800040101010101" charset="-122"/>
                <a:ea typeface="华文新魏" panose="02010800040101010101" charset="-122"/>
                <a:cs typeface="华文新魏" panose="02010800040101010101" charset="-122"/>
              </a:rPr>
              <a:t>》</a:t>
            </a:r>
            <a:r>
              <a:rPr lang="zh-CN" altLang="en-US" sz="2400" dirty="0">
                <a:latin typeface="华文新魏" panose="02010800040101010101" charset="-122"/>
                <a:ea typeface="华文新魏" panose="02010800040101010101" charset="-122"/>
                <a:cs typeface="华文新魏" panose="02010800040101010101" charset="-122"/>
              </a:rPr>
              <a:t>第 </a:t>
            </a:r>
            <a:r>
              <a:rPr lang="en-US" altLang="zh-CN" sz="2400" dirty="0">
                <a:latin typeface="华文新魏" panose="02010800040101010101" charset="-122"/>
                <a:ea typeface="华文新魏" panose="02010800040101010101" charset="-122"/>
                <a:cs typeface="华文新魏" panose="02010800040101010101" charset="-122"/>
              </a:rPr>
              <a:t>694 </a:t>
            </a:r>
            <a:r>
              <a:rPr lang="zh-CN" altLang="en-US" sz="2400" dirty="0">
                <a:latin typeface="华文新魏" panose="02010800040101010101" charset="-122"/>
                <a:ea typeface="华文新魏" panose="02010800040101010101" charset="-122"/>
                <a:cs typeface="华文新魏" panose="02010800040101010101" charset="-122"/>
              </a:rPr>
              <a:t>条第 </a:t>
            </a:r>
            <a:r>
              <a:rPr lang="en-US" altLang="zh-CN" sz="2400" dirty="0">
                <a:latin typeface="华文新魏" panose="02010800040101010101" charset="-122"/>
                <a:ea typeface="华文新魏" panose="02010800040101010101" charset="-122"/>
                <a:cs typeface="华文新魏" panose="02010800040101010101" charset="-122"/>
              </a:rPr>
              <a:t>1 </a:t>
            </a:r>
            <a:r>
              <a:rPr lang="zh-CN" altLang="en-US" sz="2400" dirty="0">
                <a:latin typeface="华文新魏" panose="02010800040101010101" charset="-122"/>
                <a:ea typeface="华文新魏" panose="02010800040101010101" charset="-122"/>
                <a:cs typeface="华文新魏" panose="02010800040101010101" charset="-122"/>
              </a:rPr>
              <a:t>款  一般保证的债权人在保证期间届满前对债务人提起诉讼或者申请仲裁的，从</a:t>
            </a:r>
            <a:r>
              <a:rPr lang="zh-CN" altLang="en-US" sz="2400" dirty="0">
                <a:solidFill>
                  <a:srgbClr val="7030A0"/>
                </a:solidFill>
                <a:latin typeface="华文新魏" panose="02010800040101010101" charset="-122"/>
                <a:ea typeface="华文新魏" panose="02010800040101010101" charset="-122"/>
                <a:cs typeface="华文新魏" panose="02010800040101010101" charset="-122"/>
              </a:rPr>
              <a:t>保证人拒绝承担保证责任的权利消灭之日</a:t>
            </a:r>
            <a:r>
              <a:rPr lang="zh-CN" altLang="en-US" sz="2400" dirty="0">
                <a:latin typeface="华文新魏" panose="02010800040101010101" charset="-122"/>
                <a:ea typeface="华文新魏" panose="02010800040101010101" charset="-122"/>
                <a:cs typeface="华文新魏" panose="02010800040101010101" charset="-122"/>
              </a:rPr>
              <a:t>起，开始计算</a:t>
            </a:r>
            <a:r>
              <a:rPr lang="zh-CN" altLang="en-US" sz="2400" dirty="0">
                <a:solidFill>
                  <a:srgbClr val="7030A0"/>
                </a:solidFill>
                <a:latin typeface="华文新魏" panose="02010800040101010101" charset="-122"/>
                <a:ea typeface="华文新魏" panose="02010800040101010101" charset="-122"/>
                <a:cs typeface="华文新魏" panose="02010800040101010101" charset="-122"/>
              </a:rPr>
              <a:t>保证债务的诉讼时效</a:t>
            </a:r>
            <a:r>
              <a:rPr lang="zh-CN" altLang="en-US" sz="2400" dirty="0">
                <a:latin typeface="华文新魏" panose="02010800040101010101" charset="-122"/>
                <a:ea typeface="华文新魏" panose="02010800040101010101" charset="-122"/>
                <a:cs typeface="华文新魏" panose="02010800040101010101" charset="-122"/>
              </a:rPr>
              <a:t>。</a:t>
            </a:r>
          </a:p>
          <a:p>
            <a:endParaRPr lang="zh-CN" altLang="en-US" dirty="0"/>
          </a:p>
        </p:txBody>
      </p:sp>
    </p:spTree>
    <p:extLst>
      <p:ext uri="{BB962C8B-B14F-4D97-AF65-F5344CB8AC3E}">
        <p14:creationId xmlns:p14="http://schemas.microsoft.com/office/powerpoint/2010/main" val="354276211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12" y="476673"/>
            <a:ext cx="8229815" cy="5810140"/>
          </a:xfrm>
          <a:solidFill>
            <a:srgbClr val="92D050"/>
          </a:solidFill>
        </p:spPr>
        <p:txBody>
          <a:bodyPr>
            <a:normAutofit/>
          </a:bodyPr>
          <a:lstStyle/>
          <a:p>
            <a:r>
              <a:rPr lang="zh-CN" altLang="en-US" sz="2800" dirty="0">
                <a:latin typeface="华文新魏" panose="02010800040101010101" charset="-122"/>
                <a:ea typeface="华文新魏" panose="02010800040101010101" charset="-122"/>
                <a:cs typeface="华文新魏" panose="02010800040101010101" charset="-122"/>
              </a:rPr>
              <a:t>共同</a:t>
            </a:r>
            <a:r>
              <a:rPr lang="zh-CN" altLang="en-US" sz="2800" dirty="0" smtClean="0">
                <a:latin typeface="华文新魏" panose="02010800040101010101" charset="-122"/>
                <a:ea typeface="华文新魏" panose="02010800040101010101" charset="-122"/>
                <a:cs typeface="华文新魏" panose="02010800040101010101" charset="-122"/>
              </a:rPr>
              <a:t>保证的保证期间</a:t>
            </a:r>
            <a:endParaRPr lang="en-US" altLang="zh-CN" sz="2800" dirty="0" smtClean="0">
              <a:latin typeface="华文新魏" panose="02010800040101010101" charset="-122"/>
              <a:ea typeface="华文新魏" panose="02010800040101010101" charset="-122"/>
              <a:cs typeface="华文新魏" panose="02010800040101010101" charset="-122"/>
            </a:endParaRPr>
          </a:p>
          <a:p>
            <a:r>
              <a:rPr lang="zh-CN" altLang="zh-CN" sz="2400" dirty="0" smtClean="0">
                <a:latin typeface="华文新魏" panose="02010800040101010101" charset="-122"/>
                <a:ea typeface="华文新魏" panose="02010800040101010101" charset="-122"/>
                <a:cs typeface="华文新魏" panose="02010800040101010101" charset="-122"/>
              </a:rPr>
              <a:t>第二十九</a:t>
            </a:r>
            <a:r>
              <a:rPr lang="zh-CN" altLang="zh-CN" sz="2400" dirty="0">
                <a:latin typeface="华文新魏" panose="02010800040101010101" charset="-122"/>
                <a:ea typeface="华文新魏" panose="02010800040101010101" charset="-122"/>
                <a:cs typeface="华文新魏" panose="02010800040101010101" charset="-122"/>
              </a:rPr>
              <a:t>条  同一债务有两个以上保证人，债权人以其已经在保证期间内依法向</a:t>
            </a:r>
            <a:r>
              <a:rPr lang="zh-CN" altLang="zh-CN" sz="2400" dirty="0">
                <a:solidFill>
                  <a:srgbClr val="7030A0"/>
                </a:solidFill>
                <a:latin typeface="华文新魏" panose="02010800040101010101" charset="-122"/>
                <a:ea typeface="华文新魏" panose="02010800040101010101" charset="-122"/>
                <a:cs typeface="华文新魏" panose="02010800040101010101" charset="-122"/>
              </a:rPr>
              <a:t>部分保证人</a:t>
            </a:r>
            <a:r>
              <a:rPr lang="zh-CN" altLang="zh-CN" sz="2400" dirty="0">
                <a:latin typeface="华文新魏" panose="02010800040101010101" charset="-122"/>
                <a:ea typeface="华文新魏" panose="02010800040101010101" charset="-122"/>
                <a:cs typeface="华文新魏" panose="02010800040101010101" charset="-122"/>
              </a:rPr>
              <a:t>行使权利为由，主张已经在保证期间内向</a:t>
            </a:r>
            <a:r>
              <a:rPr lang="zh-CN" altLang="zh-CN" sz="2400" dirty="0">
                <a:solidFill>
                  <a:srgbClr val="7030A0"/>
                </a:solidFill>
                <a:latin typeface="华文新魏" panose="02010800040101010101" charset="-122"/>
                <a:ea typeface="华文新魏" panose="02010800040101010101" charset="-122"/>
                <a:cs typeface="华文新魏" panose="02010800040101010101" charset="-122"/>
              </a:rPr>
              <a:t>其他保证人</a:t>
            </a:r>
            <a:r>
              <a:rPr lang="zh-CN" altLang="zh-CN" sz="2400" dirty="0">
                <a:latin typeface="华文新魏" panose="02010800040101010101" charset="-122"/>
                <a:ea typeface="华文新魏" panose="02010800040101010101" charset="-122"/>
                <a:cs typeface="华文新魏" panose="02010800040101010101" charset="-122"/>
              </a:rPr>
              <a:t>行使权利的，人民法院不予支持。</a:t>
            </a:r>
          </a:p>
          <a:p>
            <a:r>
              <a:rPr lang="en-US" altLang="zh-CN" sz="2400" dirty="0" smtClean="0">
                <a:latin typeface="华文新魏" panose="02010800040101010101" charset="-122"/>
                <a:ea typeface="华文新魏" panose="02010800040101010101" charset="-122"/>
                <a:cs typeface="华文新魏" panose="02010800040101010101" charset="-122"/>
              </a:rPr>
              <a:t>        </a:t>
            </a:r>
            <a:r>
              <a:rPr lang="zh-CN" altLang="zh-CN" sz="2400" dirty="0" smtClean="0">
                <a:latin typeface="华文新魏" panose="02010800040101010101" charset="-122"/>
                <a:ea typeface="华文新魏" panose="02010800040101010101" charset="-122"/>
                <a:cs typeface="华文新魏" panose="02010800040101010101" charset="-122"/>
              </a:rPr>
              <a:t>同</a:t>
            </a:r>
            <a:r>
              <a:rPr lang="zh-CN" altLang="zh-CN" sz="2400" dirty="0">
                <a:latin typeface="华文新魏" panose="02010800040101010101" charset="-122"/>
                <a:ea typeface="华文新魏" panose="02010800040101010101" charset="-122"/>
                <a:cs typeface="华文新魏" panose="02010800040101010101" charset="-122"/>
              </a:rPr>
              <a:t>一债务有两个以上保证人，保证人之间相互有追偿权，债权人未在保证期间内依法向</a:t>
            </a:r>
            <a:r>
              <a:rPr lang="zh-CN" altLang="zh-CN" sz="2400" dirty="0">
                <a:solidFill>
                  <a:srgbClr val="7030A0"/>
                </a:solidFill>
                <a:latin typeface="华文新魏" panose="02010800040101010101" charset="-122"/>
                <a:ea typeface="华文新魏" panose="02010800040101010101" charset="-122"/>
                <a:cs typeface="华文新魏" panose="02010800040101010101" charset="-122"/>
              </a:rPr>
              <a:t>部分保证人</a:t>
            </a:r>
            <a:r>
              <a:rPr lang="zh-CN" altLang="zh-CN" sz="2400" dirty="0">
                <a:latin typeface="华文新魏" panose="02010800040101010101" charset="-122"/>
                <a:ea typeface="华文新魏" panose="02010800040101010101" charset="-122"/>
                <a:cs typeface="华文新魏" panose="02010800040101010101" charset="-122"/>
              </a:rPr>
              <a:t>行使权利，导致</a:t>
            </a:r>
            <a:r>
              <a:rPr lang="zh-CN" altLang="zh-CN" sz="2400" dirty="0">
                <a:solidFill>
                  <a:srgbClr val="7030A0"/>
                </a:solidFill>
                <a:latin typeface="华文新魏" panose="02010800040101010101" charset="-122"/>
                <a:ea typeface="华文新魏" panose="02010800040101010101" charset="-122"/>
                <a:cs typeface="华文新魏" panose="02010800040101010101" charset="-122"/>
              </a:rPr>
              <a:t>其他保证人</a:t>
            </a:r>
            <a:r>
              <a:rPr lang="zh-CN" altLang="zh-CN" sz="2400" dirty="0">
                <a:latin typeface="华文新魏" panose="02010800040101010101" charset="-122"/>
                <a:ea typeface="华文新魏" panose="02010800040101010101" charset="-122"/>
                <a:cs typeface="华文新魏" panose="02010800040101010101" charset="-122"/>
              </a:rPr>
              <a:t>在承担保证责任后</a:t>
            </a:r>
            <a:r>
              <a:rPr lang="zh-CN" altLang="zh-CN" sz="2400" dirty="0">
                <a:solidFill>
                  <a:srgbClr val="7030A0"/>
                </a:solidFill>
                <a:latin typeface="华文新魏" panose="02010800040101010101" charset="-122"/>
                <a:ea typeface="华文新魏" panose="02010800040101010101" charset="-122"/>
                <a:cs typeface="华文新魏" panose="02010800040101010101" charset="-122"/>
              </a:rPr>
              <a:t>丧失追偿权</a:t>
            </a:r>
            <a:r>
              <a:rPr lang="zh-CN" altLang="zh-CN" sz="2400" dirty="0">
                <a:latin typeface="华文新魏" panose="02010800040101010101" charset="-122"/>
                <a:ea typeface="华文新魏" panose="02010800040101010101" charset="-122"/>
                <a:cs typeface="华文新魏" panose="02010800040101010101" charset="-122"/>
              </a:rPr>
              <a:t>，其他保证人主张在其不能追偿的范围内免除保证责任的，人民法院应予支持</a:t>
            </a:r>
            <a:r>
              <a:rPr lang="zh-CN" altLang="zh-CN" sz="2400" dirty="0" smtClean="0">
                <a:latin typeface="华文新魏" panose="02010800040101010101" charset="-122"/>
                <a:ea typeface="华文新魏" panose="02010800040101010101" charset="-122"/>
                <a:cs typeface="华文新魏" panose="02010800040101010101" charset="-122"/>
              </a:rPr>
              <a:t>。</a:t>
            </a:r>
            <a:r>
              <a:rPr lang="zh-CN" altLang="en-US" sz="2400" dirty="0" smtClean="0">
                <a:latin typeface="华文新魏" panose="02010800040101010101" charset="-122"/>
                <a:ea typeface="华文新魏" panose="02010800040101010101" charset="-122"/>
                <a:cs typeface="华文新魏" panose="02010800040101010101" charset="-122"/>
              </a:rPr>
              <a:t>（</a:t>
            </a:r>
            <a:r>
              <a:rPr lang="zh-CN" altLang="en-US" sz="2400" dirty="0" smtClean="0">
                <a:solidFill>
                  <a:srgbClr val="7030A0"/>
                </a:solidFill>
                <a:latin typeface="华文新魏" panose="02010800040101010101" charset="-122"/>
                <a:ea typeface="华文新魏" panose="02010800040101010101" charset="-122"/>
                <a:cs typeface="华文新魏" panose="02010800040101010101" charset="-122"/>
              </a:rPr>
              <a:t>债权人的风险</a:t>
            </a:r>
            <a:r>
              <a:rPr lang="zh-CN" altLang="en-US" sz="2400" dirty="0" smtClean="0">
                <a:latin typeface="华文新魏" panose="02010800040101010101" charset="-122"/>
                <a:ea typeface="华文新魏" panose="02010800040101010101" charset="-122"/>
                <a:cs typeface="华文新魏" panose="02010800040101010101" charset="-122"/>
              </a:rPr>
              <a:t>）</a:t>
            </a:r>
            <a:endParaRPr lang="en-US" altLang="zh-CN" sz="2400" dirty="0" smtClean="0">
              <a:latin typeface="华文新魏" panose="02010800040101010101" charset="-122"/>
              <a:ea typeface="华文新魏" panose="02010800040101010101" charset="-122"/>
              <a:cs typeface="华文新魏" panose="02010800040101010101" charset="-122"/>
            </a:endParaRPr>
          </a:p>
          <a:p>
            <a:endParaRPr lang="en-US" altLang="zh-CN" sz="2400" dirty="0">
              <a:latin typeface="华文新魏" panose="02010800040101010101" charset="-122"/>
              <a:ea typeface="华文新魏" panose="02010800040101010101" charset="-122"/>
              <a:cs typeface="华文新魏" panose="02010800040101010101" charset="-122"/>
            </a:endParaRPr>
          </a:p>
          <a:p>
            <a:r>
              <a:rPr lang="zh-CN" altLang="en-US" sz="2400" dirty="0" smtClean="0">
                <a:solidFill>
                  <a:srgbClr val="7030A0"/>
                </a:solidFill>
                <a:latin typeface="华文新魏" panose="02010800040101010101" charset="-122"/>
                <a:ea typeface="华文新魏" panose="02010800040101010101" charset="-122"/>
                <a:cs typeface="华文新魏" panose="02010800040101010101" charset="-122"/>
              </a:rPr>
              <a:t>理解</a:t>
            </a:r>
            <a:r>
              <a:rPr lang="en-US" altLang="zh-CN" sz="2400" dirty="0" smtClean="0">
                <a:latin typeface="华文新魏" panose="02010800040101010101" charset="-122"/>
                <a:ea typeface="华文新魏" panose="02010800040101010101" charset="-122"/>
                <a:cs typeface="华文新魏" panose="02010800040101010101" charset="-122"/>
              </a:rPr>
              <a:t>:</a:t>
            </a:r>
            <a:r>
              <a:rPr lang="zh-CN" altLang="en-US" sz="2400" dirty="0" smtClean="0">
                <a:latin typeface="华文新魏" panose="02010800040101010101" charset="-122"/>
                <a:ea typeface="华文新魏" panose="02010800040101010101" charset="-122"/>
                <a:cs typeface="华文新魏" panose="02010800040101010101" charset="-122"/>
              </a:rPr>
              <a:t>数</a:t>
            </a:r>
            <a:r>
              <a:rPr lang="zh-CN" altLang="en-US" sz="2400" dirty="0">
                <a:latin typeface="华文新魏" panose="02010800040101010101" charset="-122"/>
                <a:ea typeface="华文新魏" panose="02010800040101010101" charset="-122"/>
                <a:cs typeface="华文新魏" panose="02010800040101010101" charset="-122"/>
              </a:rPr>
              <a:t>个共同</a:t>
            </a:r>
            <a:r>
              <a:rPr lang="zh-CN" altLang="en-US" sz="2400" dirty="0" smtClean="0">
                <a:latin typeface="华文新魏" panose="02010800040101010101" charset="-122"/>
                <a:ea typeface="华文新魏" panose="02010800040101010101" charset="-122"/>
                <a:cs typeface="华文新魏" panose="02010800040101010101" charset="-122"/>
              </a:rPr>
              <a:t>保证人相互独立</a:t>
            </a:r>
            <a:r>
              <a:rPr lang="en-US" altLang="zh-CN" sz="2400" dirty="0" smtClean="0">
                <a:latin typeface="华文新魏" panose="02010800040101010101" charset="-122"/>
                <a:ea typeface="华文新魏" panose="02010800040101010101" charset="-122"/>
                <a:cs typeface="华文新魏" panose="02010800040101010101" charset="-122"/>
              </a:rPr>
              <a:t>,</a:t>
            </a:r>
            <a:r>
              <a:rPr lang="zh-CN" altLang="en-US" sz="2400" dirty="0" smtClean="0">
                <a:latin typeface="华文新魏" panose="02010800040101010101" charset="-122"/>
                <a:ea typeface="华文新魏" panose="02010800040101010101" charset="-122"/>
                <a:cs typeface="华文新魏" panose="02010800040101010101" charset="-122"/>
              </a:rPr>
              <a:t>只有</a:t>
            </a:r>
            <a:r>
              <a:rPr lang="zh-CN" altLang="en-US" sz="2400" dirty="0">
                <a:latin typeface="华文新魏" panose="02010800040101010101" charset="-122"/>
                <a:ea typeface="华文新魏" panose="02010800040101010101" charset="-122"/>
                <a:cs typeface="华文新魏" panose="02010800040101010101" charset="-122"/>
              </a:rPr>
              <a:t>债权人在保证期间内依法</a:t>
            </a:r>
            <a:r>
              <a:rPr lang="zh-CN" altLang="en-US" sz="2400" dirty="0" smtClean="0">
                <a:latin typeface="华文新魏" panose="02010800040101010101" charset="-122"/>
                <a:ea typeface="华文新魏" panose="02010800040101010101" charset="-122"/>
                <a:cs typeface="华文新魏" panose="02010800040101010101" charset="-122"/>
              </a:rPr>
              <a:t>向所有</a:t>
            </a:r>
            <a:r>
              <a:rPr lang="zh-CN" altLang="en-US" sz="2400" dirty="0">
                <a:latin typeface="华文新魏" panose="02010800040101010101" charset="-122"/>
                <a:ea typeface="华文新魏" panose="02010800040101010101" charset="-122"/>
                <a:cs typeface="华文新魏" panose="02010800040101010101" charset="-122"/>
              </a:rPr>
              <a:t>的保证人行使</a:t>
            </a:r>
            <a:r>
              <a:rPr lang="zh-CN" altLang="en-US" sz="2400" dirty="0" smtClean="0">
                <a:latin typeface="华文新魏" panose="02010800040101010101" charset="-122"/>
                <a:ea typeface="华文新魏" panose="02010800040101010101" charset="-122"/>
                <a:cs typeface="华文新魏" panose="02010800040101010101" charset="-122"/>
              </a:rPr>
              <a:t>权利</a:t>
            </a:r>
            <a:r>
              <a:rPr lang="zh-CN" altLang="en-US" sz="2400" dirty="0">
                <a:latin typeface="华文新魏" panose="02010800040101010101" charset="-122"/>
                <a:ea typeface="华文新魏" panose="02010800040101010101" charset="-122"/>
                <a:cs typeface="华文新魏" panose="02010800040101010101" charset="-122"/>
              </a:rPr>
              <a:t>的</a:t>
            </a:r>
            <a:r>
              <a:rPr lang="zh-CN" altLang="en-US" sz="2400" dirty="0" smtClean="0">
                <a:latin typeface="华文新魏" panose="02010800040101010101" charset="-122"/>
                <a:ea typeface="华文新魏" panose="02010800040101010101" charset="-122"/>
                <a:cs typeface="华文新魏" panose="02010800040101010101" charset="-122"/>
              </a:rPr>
              <a:t>，</a:t>
            </a:r>
            <a:r>
              <a:rPr lang="zh-CN" altLang="en-US" sz="2400" dirty="0">
                <a:latin typeface="华文新魏" panose="02010800040101010101" charset="-122"/>
                <a:ea typeface="华文新魏" panose="02010800040101010101" charset="-122"/>
                <a:cs typeface="华文新魏" panose="02010800040101010101" charset="-122"/>
              </a:rPr>
              <a:t>保证人才无权以保证期间已经经过</a:t>
            </a:r>
            <a:r>
              <a:rPr lang="zh-CN" altLang="en-US" sz="2400" dirty="0" smtClean="0">
                <a:latin typeface="华文新魏" panose="02010800040101010101" charset="-122"/>
                <a:ea typeface="华文新魏" panose="02010800040101010101" charset="-122"/>
                <a:cs typeface="华文新魏" panose="02010800040101010101" charset="-122"/>
              </a:rPr>
              <a:t>为由，主张不</a:t>
            </a:r>
            <a:r>
              <a:rPr lang="zh-CN" altLang="en-US" sz="2400" dirty="0">
                <a:latin typeface="华文新魏" panose="02010800040101010101" charset="-122"/>
                <a:ea typeface="华文新魏" panose="02010800040101010101" charset="-122"/>
                <a:cs typeface="华文新魏" panose="02010800040101010101" charset="-122"/>
              </a:rPr>
              <a:t>承担保证责任。</a:t>
            </a:r>
            <a:endParaRPr lang="zh-CN" altLang="zh-CN" sz="2400" dirty="0">
              <a:latin typeface="华文新魏" panose="02010800040101010101" charset="-122"/>
              <a:ea typeface="华文新魏" panose="02010800040101010101" charset="-122"/>
              <a:cs typeface="华文新魏" panose="02010800040101010101" charset="-122"/>
            </a:endParaRPr>
          </a:p>
          <a:p>
            <a:endParaRPr lang="zh-CN" altLang="en-US"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12" y="476673"/>
            <a:ext cx="8229815" cy="5810140"/>
          </a:xfrm>
          <a:solidFill>
            <a:srgbClr val="92D050"/>
          </a:solidFill>
        </p:spPr>
        <p:txBody>
          <a:bodyPr>
            <a:normAutofit fontScale="92500" lnSpcReduction="20000"/>
          </a:bodyPr>
          <a:lstStyle/>
          <a:p>
            <a:r>
              <a:rPr lang="zh-CN" altLang="en-US" sz="3000" dirty="0">
                <a:latin typeface="华文新魏" panose="02010800040101010101" charset="-122"/>
                <a:ea typeface="华文新魏" panose="02010800040101010101" charset="-122"/>
                <a:cs typeface="华文新魏" panose="02010800040101010101" charset="-122"/>
              </a:rPr>
              <a:t>最高额保证保证期间</a:t>
            </a:r>
            <a:endParaRPr lang="en-US" altLang="zh-CN" sz="3000" dirty="0">
              <a:latin typeface="华文新魏" panose="02010800040101010101" charset="-122"/>
              <a:ea typeface="华文新魏" panose="02010800040101010101" charset="-122"/>
              <a:cs typeface="华文新魏" panose="02010800040101010101" charset="-122"/>
            </a:endParaRPr>
          </a:p>
          <a:p>
            <a:r>
              <a:rPr lang="zh-CN" altLang="zh-CN" sz="2400" dirty="0">
                <a:latin typeface="华文新魏" panose="02010800040101010101" charset="-122"/>
                <a:ea typeface="华文新魏" panose="02010800040101010101" charset="-122"/>
                <a:cs typeface="华文新魏" panose="02010800040101010101" charset="-122"/>
              </a:rPr>
              <a:t>第三十条  最高额保证合同对保证期间的计算方式、起算时间等有约定的，按照其约定。</a:t>
            </a:r>
          </a:p>
          <a:p>
            <a:r>
              <a:rPr lang="en-US" altLang="zh-CN" sz="2400" dirty="0" smtClean="0">
                <a:latin typeface="华文新魏" panose="02010800040101010101" charset="-122"/>
                <a:ea typeface="华文新魏" panose="02010800040101010101" charset="-122"/>
                <a:cs typeface="华文新魏" panose="02010800040101010101" charset="-122"/>
              </a:rPr>
              <a:t>        </a:t>
            </a:r>
            <a:r>
              <a:rPr lang="zh-CN" altLang="zh-CN" sz="2400" dirty="0" smtClean="0">
                <a:latin typeface="华文新魏" panose="02010800040101010101" charset="-122"/>
                <a:ea typeface="华文新魏" panose="02010800040101010101" charset="-122"/>
                <a:cs typeface="华文新魏" panose="02010800040101010101" charset="-122"/>
              </a:rPr>
              <a:t>最</a:t>
            </a:r>
            <a:r>
              <a:rPr lang="zh-CN" altLang="zh-CN" sz="2400" dirty="0">
                <a:latin typeface="华文新魏" panose="02010800040101010101" charset="-122"/>
                <a:ea typeface="华文新魏" panose="02010800040101010101" charset="-122"/>
                <a:cs typeface="华文新魏" panose="02010800040101010101" charset="-122"/>
              </a:rPr>
              <a:t>高额保证合同对保证期间的计算方式、起算时间等没有约定或者约定不明，被担保债权的履行期限均已届满的，保证期间自债权确定之日起开始计算；被担保债权的履行期限尚未届满的，保证期间自最后到期债权的履行期限届满之日起开始计算。</a:t>
            </a:r>
          </a:p>
          <a:p>
            <a:r>
              <a:rPr lang="en-US" altLang="zh-CN" sz="2400" dirty="0" smtClean="0">
                <a:latin typeface="华文新魏" panose="02010800040101010101" charset="-122"/>
                <a:ea typeface="华文新魏" panose="02010800040101010101" charset="-122"/>
                <a:cs typeface="华文新魏" panose="02010800040101010101" charset="-122"/>
              </a:rPr>
              <a:t>        </a:t>
            </a:r>
            <a:r>
              <a:rPr lang="zh-CN" altLang="zh-CN" sz="2400" dirty="0" smtClean="0">
                <a:latin typeface="华文新魏" panose="02010800040101010101" charset="-122"/>
                <a:ea typeface="华文新魏" panose="02010800040101010101" charset="-122"/>
                <a:cs typeface="华文新魏" panose="02010800040101010101" charset="-122"/>
              </a:rPr>
              <a:t>前</a:t>
            </a:r>
            <a:r>
              <a:rPr lang="zh-CN" altLang="zh-CN" sz="2400" dirty="0">
                <a:latin typeface="华文新魏" panose="02010800040101010101" charset="-122"/>
                <a:ea typeface="华文新魏" panose="02010800040101010101" charset="-122"/>
                <a:cs typeface="华文新魏" panose="02010800040101010101" charset="-122"/>
              </a:rPr>
              <a:t>款所称债权确定之日，依照民法典第四百二十三条的规定认定</a:t>
            </a:r>
            <a:r>
              <a:rPr lang="zh-CN" altLang="zh-CN" sz="2400" dirty="0" smtClean="0">
                <a:latin typeface="华文新魏" panose="02010800040101010101" charset="-122"/>
                <a:ea typeface="华文新魏" panose="02010800040101010101" charset="-122"/>
                <a:cs typeface="华文新魏" panose="02010800040101010101" charset="-122"/>
              </a:rPr>
              <a:t>。</a:t>
            </a:r>
            <a:endParaRPr lang="en-US" altLang="zh-CN" sz="2400" dirty="0" smtClean="0">
              <a:latin typeface="华文新魏" panose="02010800040101010101" charset="-122"/>
              <a:ea typeface="华文新魏" panose="02010800040101010101" charset="-122"/>
              <a:cs typeface="华文新魏" panose="02010800040101010101" charset="-122"/>
            </a:endParaRPr>
          </a:p>
          <a:p>
            <a:endParaRPr lang="en-US" altLang="zh-CN" sz="2400" dirty="0">
              <a:latin typeface="华文新魏" panose="02010800040101010101" charset="-122"/>
              <a:ea typeface="华文新魏" panose="02010800040101010101" charset="-122"/>
              <a:cs typeface="华文新魏" panose="02010800040101010101" charset="-122"/>
            </a:endParaRPr>
          </a:p>
          <a:p>
            <a:r>
              <a:rPr lang="en-US" altLang="zh-CN" sz="1900" dirty="0">
                <a:latin typeface="华文新魏" panose="02010800040101010101" charset="-122"/>
                <a:ea typeface="华文新魏" panose="02010800040101010101" charset="-122"/>
                <a:cs typeface="华文新魏" panose="02010800040101010101" charset="-122"/>
              </a:rPr>
              <a:t>《 </a:t>
            </a:r>
            <a:r>
              <a:rPr lang="zh-CN" altLang="en-US" sz="1900" dirty="0">
                <a:latin typeface="华文新魏" panose="02010800040101010101" charset="-122"/>
                <a:ea typeface="华文新魏" panose="02010800040101010101" charset="-122"/>
                <a:cs typeface="华文新魏" panose="02010800040101010101" charset="-122"/>
              </a:rPr>
              <a:t>民法典</a:t>
            </a:r>
            <a:r>
              <a:rPr lang="en-US" altLang="zh-CN" sz="1900" dirty="0">
                <a:latin typeface="华文新魏" panose="02010800040101010101" charset="-122"/>
                <a:ea typeface="华文新魏" panose="02010800040101010101" charset="-122"/>
                <a:cs typeface="华文新魏" panose="02010800040101010101" charset="-122"/>
              </a:rPr>
              <a:t>》</a:t>
            </a:r>
            <a:r>
              <a:rPr lang="zh-CN" altLang="en-US" sz="1900" dirty="0">
                <a:latin typeface="华文新魏" panose="02010800040101010101" charset="-122"/>
                <a:ea typeface="华文新魏" panose="02010800040101010101" charset="-122"/>
                <a:cs typeface="华文新魏" panose="02010800040101010101" charset="-122"/>
              </a:rPr>
              <a:t>第 </a:t>
            </a:r>
            <a:r>
              <a:rPr lang="en-US" altLang="zh-CN" sz="1900" dirty="0" smtClean="0">
                <a:latin typeface="华文新魏" panose="02010800040101010101" charset="-122"/>
                <a:ea typeface="华文新魏" panose="02010800040101010101" charset="-122"/>
                <a:cs typeface="华文新魏" panose="02010800040101010101" charset="-122"/>
              </a:rPr>
              <a:t>423 </a:t>
            </a:r>
            <a:r>
              <a:rPr lang="zh-CN" altLang="en-US" sz="1900" dirty="0">
                <a:latin typeface="华文新魏" panose="02010800040101010101" charset="-122"/>
                <a:ea typeface="华文新魏" panose="02010800040101010101" charset="-122"/>
                <a:cs typeface="华文新魏" panose="02010800040101010101" charset="-122"/>
              </a:rPr>
              <a:t>条 有下列情形之一的，抵押权人的债权确定：（一）约定的债权确定期间届满</a:t>
            </a:r>
            <a:r>
              <a:rPr lang="zh-CN" altLang="en-US" sz="1900" dirty="0" smtClean="0">
                <a:latin typeface="华文新魏" panose="02010800040101010101" charset="-122"/>
                <a:ea typeface="华文新魏" panose="02010800040101010101" charset="-122"/>
                <a:cs typeface="华文新魏" panose="02010800040101010101" charset="-122"/>
              </a:rPr>
              <a:t>；</a:t>
            </a:r>
            <a:endParaRPr lang="en-US" altLang="zh-CN" sz="1900" dirty="0" smtClean="0">
              <a:latin typeface="华文新魏" panose="02010800040101010101" charset="-122"/>
              <a:ea typeface="华文新魏" panose="02010800040101010101" charset="-122"/>
              <a:cs typeface="华文新魏" panose="02010800040101010101" charset="-122"/>
            </a:endParaRPr>
          </a:p>
          <a:p>
            <a:r>
              <a:rPr lang="zh-CN" altLang="en-US" sz="1900" dirty="0" smtClean="0">
                <a:latin typeface="华文新魏" panose="02010800040101010101" charset="-122"/>
                <a:ea typeface="华文新魏" panose="02010800040101010101" charset="-122"/>
                <a:cs typeface="华文新魏" panose="02010800040101010101" charset="-122"/>
              </a:rPr>
              <a:t>（</a:t>
            </a:r>
            <a:r>
              <a:rPr lang="zh-CN" altLang="en-US" sz="1900" dirty="0">
                <a:latin typeface="华文新魏" panose="02010800040101010101" charset="-122"/>
                <a:ea typeface="华文新魏" panose="02010800040101010101" charset="-122"/>
                <a:cs typeface="华文新魏" panose="02010800040101010101" charset="-122"/>
              </a:rPr>
              <a:t>二）没有约定债权确定</a:t>
            </a:r>
            <a:r>
              <a:rPr lang="zh-CN" altLang="en-US" sz="1900" dirty="0" smtClean="0">
                <a:latin typeface="华文新魏" panose="02010800040101010101" charset="-122"/>
                <a:ea typeface="华文新魏" panose="02010800040101010101" charset="-122"/>
                <a:cs typeface="华文新魏" panose="02010800040101010101" charset="-122"/>
              </a:rPr>
              <a:t>期间</a:t>
            </a:r>
            <a:r>
              <a:rPr lang="zh-CN" altLang="en-US" sz="1900" dirty="0">
                <a:latin typeface="华文新魏" panose="02010800040101010101" charset="-122"/>
                <a:ea typeface="华文新魏" panose="02010800040101010101" charset="-122"/>
                <a:cs typeface="华文新魏" panose="02010800040101010101" charset="-122"/>
              </a:rPr>
              <a:t>或者约定不明确，抵押权人或者抵押人自最高额抵押权设立之日起满二年后请求确定债权</a:t>
            </a:r>
            <a:r>
              <a:rPr lang="zh-CN" altLang="en-US" sz="1900" dirty="0" smtClean="0">
                <a:latin typeface="华文新魏" panose="02010800040101010101" charset="-122"/>
                <a:ea typeface="华文新魏" panose="02010800040101010101" charset="-122"/>
                <a:cs typeface="华文新魏" panose="02010800040101010101" charset="-122"/>
              </a:rPr>
              <a:t>；</a:t>
            </a:r>
            <a:endParaRPr lang="en-US" altLang="zh-CN" sz="1900" dirty="0" smtClean="0">
              <a:latin typeface="华文新魏" panose="02010800040101010101" charset="-122"/>
              <a:ea typeface="华文新魏" panose="02010800040101010101" charset="-122"/>
              <a:cs typeface="华文新魏" panose="02010800040101010101" charset="-122"/>
            </a:endParaRPr>
          </a:p>
          <a:p>
            <a:r>
              <a:rPr lang="zh-CN" altLang="en-US" sz="1900" dirty="0" smtClean="0">
                <a:latin typeface="华文新魏" panose="02010800040101010101" charset="-122"/>
                <a:ea typeface="华文新魏" panose="02010800040101010101" charset="-122"/>
                <a:cs typeface="华文新魏" panose="02010800040101010101" charset="-122"/>
              </a:rPr>
              <a:t>（</a:t>
            </a:r>
            <a:r>
              <a:rPr lang="zh-CN" altLang="en-US" sz="1900" dirty="0">
                <a:latin typeface="华文新魏" panose="02010800040101010101" charset="-122"/>
                <a:ea typeface="华文新魏" panose="02010800040101010101" charset="-122"/>
                <a:cs typeface="华文新魏" panose="02010800040101010101" charset="-122"/>
              </a:rPr>
              <a:t>三）新的债权不可能发生</a:t>
            </a:r>
            <a:r>
              <a:rPr lang="zh-CN" altLang="en-US" sz="1900" dirty="0" smtClean="0">
                <a:latin typeface="华文新魏" panose="02010800040101010101" charset="-122"/>
                <a:ea typeface="华文新魏" panose="02010800040101010101" charset="-122"/>
                <a:cs typeface="华文新魏" panose="02010800040101010101" charset="-122"/>
              </a:rPr>
              <a:t>；</a:t>
            </a:r>
            <a:endParaRPr lang="en-US" altLang="zh-CN" sz="1900" dirty="0" smtClean="0">
              <a:latin typeface="华文新魏" panose="02010800040101010101" charset="-122"/>
              <a:ea typeface="华文新魏" panose="02010800040101010101" charset="-122"/>
              <a:cs typeface="华文新魏" panose="02010800040101010101" charset="-122"/>
            </a:endParaRPr>
          </a:p>
          <a:p>
            <a:r>
              <a:rPr lang="zh-CN" altLang="en-US" sz="1900" dirty="0" smtClean="0">
                <a:latin typeface="华文新魏" panose="02010800040101010101" charset="-122"/>
                <a:ea typeface="华文新魏" panose="02010800040101010101" charset="-122"/>
                <a:cs typeface="华文新魏" panose="02010800040101010101" charset="-122"/>
              </a:rPr>
              <a:t>（</a:t>
            </a:r>
            <a:r>
              <a:rPr lang="zh-CN" altLang="en-US" sz="1900" dirty="0">
                <a:latin typeface="华文新魏" panose="02010800040101010101" charset="-122"/>
                <a:ea typeface="华文新魏" panose="02010800040101010101" charset="-122"/>
                <a:cs typeface="华文新魏" panose="02010800040101010101" charset="-122"/>
              </a:rPr>
              <a:t>四）</a:t>
            </a:r>
            <a:r>
              <a:rPr lang="zh-CN" altLang="en-US" sz="1900" dirty="0" smtClean="0">
                <a:latin typeface="华文新魏" panose="02010800040101010101" charset="-122"/>
                <a:ea typeface="华文新魏" panose="02010800040101010101" charset="-122"/>
                <a:cs typeface="华文新魏" panose="02010800040101010101" charset="-122"/>
              </a:rPr>
              <a:t>抵押</a:t>
            </a:r>
            <a:r>
              <a:rPr lang="zh-CN" altLang="en-US" sz="1900" dirty="0">
                <a:latin typeface="华文新魏" panose="02010800040101010101" charset="-122"/>
                <a:ea typeface="华文新魏" panose="02010800040101010101" charset="-122"/>
                <a:cs typeface="华文新魏" panose="02010800040101010101" charset="-122"/>
              </a:rPr>
              <a:t>权人知道或者应当知道抵押财产被查封、扣押</a:t>
            </a:r>
            <a:r>
              <a:rPr lang="zh-CN" altLang="en-US" sz="1900" dirty="0" smtClean="0">
                <a:latin typeface="华文新魏" panose="02010800040101010101" charset="-122"/>
                <a:ea typeface="华文新魏" panose="02010800040101010101" charset="-122"/>
                <a:cs typeface="华文新魏" panose="02010800040101010101" charset="-122"/>
              </a:rPr>
              <a:t>；</a:t>
            </a:r>
            <a:endParaRPr lang="en-US" altLang="zh-CN" sz="1900" dirty="0" smtClean="0">
              <a:latin typeface="华文新魏" panose="02010800040101010101" charset="-122"/>
              <a:ea typeface="华文新魏" panose="02010800040101010101" charset="-122"/>
              <a:cs typeface="华文新魏" panose="02010800040101010101" charset="-122"/>
            </a:endParaRPr>
          </a:p>
          <a:p>
            <a:r>
              <a:rPr lang="zh-CN" altLang="en-US" sz="1900" dirty="0" smtClean="0">
                <a:latin typeface="华文新魏" panose="02010800040101010101" charset="-122"/>
                <a:ea typeface="华文新魏" panose="02010800040101010101" charset="-122"/>
                <a:cs typeface="华文新魏" panose="02010800040101010101" charset="-122"/>
              </a:rPr>
              <a:t>（</a:t>
            </a:r>
            <a:r>
              <a:rPr lang="zh-CN" altLang="en-US" sz="1900" dirty="0">
                <a:latin typeface="华文新魏" panose="02010800040101010101" charset="-122"/>
                <a:ea typeface="华文新魏" panose="02010800040101010101" charset="-122"/>
                <a:cs typeface="华文新魏" panose="02010800040101010101" charset="-122"/>
              </a:rPr>
              <a:t>五）债务人、抵押人被宣告破产或者解散</a:t>
            </a:r>
            <a:r>
              <a:rPr lang="zh-CN" altLang="en-US" sz="1900" dirty="0" smtClean="0">
                <a:latin typeface="华文新魏" panose="02010800040101010101" charset="-122"/>
                <a:ea typeface="华文新魏" panose="02010800040101010101" charset="-122"/>
                <a:cs typeface="华文新魏" panose="02010800040101010101" charset="-122"/>
              </a:rPr>
              <a:t>；</a:t>
            </a:r>
            <a:endParaRPr lang="en-US" altLang="zh-CN" sz="1900" dirty="0" smtClean="0">
              <a:latin typeface="华文新魏" panose="02010800040101010101" charset="-122"/>
              <a:ea typeface="华文新魏" panose="02010800040101010101" charset="-122"/>
              <a:cs typeface="华文新魏" panose="02010800040101010101" charset="-122"/>
            </a:endParaRPr>
          </a:p>
          <a:p>
            <a:r>
              <a:rPr lang="zh-CN" altLang="en-US" sz="1900" dirty="0" smtClean="0">
                <a:latin typeface="华文新魏" panose="02010800040101010101" charset="-122"/>
                <a:ea typeface="华文新魏" panose="02010800040101010101" charset="-122"/>
                <a:cs typeface="华文新魏" panose="02010800040101010101" charset="-122"/>
              </a:rPr>
              <a:t>（</a:t>
            </a:r>
            <a:r>
              <a:rPr lang="zh-CN" altLang="en-US" sz="1900" dirty="0">
                <a:latin typeface="华文新魏" panose="02010800040101010101" charset="-122"/>
                <a:ea typeface="华文新魏" panose="02010800040101010101" charset="-122"/>
                <a:cs typeface="华文新魏" panose="02010800040101010101" charset="-122"/>
              </a:rPr>
              <a:t>六）法律规定债权确定的其他情形。</a:t>
            </a:r>
            <a:endParaRPr lang="zh-CN" altLang="zh-CN" sz="1900" dirty="0">
              <a:latin typeface="华文新魏" panose="02010800040101010101" charset="-122"/>
              <a:ea typeface="华文新魏" panose="02010800040101010101" charset="-122"/>
              <a:cs typeface="华文新魏" panose="02010800040101010101" charset="-122"/>
            </a:endParaRPr>
          </a:p>
          <a:p>
            <a:endParaRPr lang="zh-CN" altLang="en-US"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12" y="476673"/>
            <a:ext cx="8229815" cy="5810140"/>
          </a:xfrm>
          <a:solidFill>
            <a:srgbClr val="92D050"/>
          </a:solidFill>
        </p:spPr>
        <p:txBody>
          <a:bodyPr/>
          <a:lstStyle/>
          <a:p>
            <a:r>
              <a:rPr lang="zh-CN" altLang="en-US" sz="2800" dirty="0">
                <a:latin typeface="华文新魏" panose="02010800040101010101" charset="-122"/>
                <a:ea typeface="华文新魏" panose="02010800040101010101" charset="-122"/>
                <a:cs typeface="华文新魏" panose="02010800040101010101" charset="-122"/>
              </a:rPr>
              <a:t>撤诉是否影响保证期间</a:t>
            </a:r>
            <a:endParaRPr lang="en-US" altLang="zh-CN" sz="2800" dirty="0">
              <a:latin typeface="华文新魏" panose="02010800040101010101" charset="-122"/>
              <a:ea typeface="华文新魏" panose="02010800040101010101" charset="-122"/>
              <a:cs typeface="华文新魏" panose="02010800040101010101" charset="-122"/>
            </a:endParaRPr>
          </a:p>
          <a:p>
            <a:r>
              <a:rPr lang="zh-CN" altLang="zh-CN" sz="2200" dirty="0">
                <a:latin typeface="华文新魏" panose="02010800040101010101" charset="-122"/>
                <a:ea typeface="华文新魏" panose="02010800040101010101" charset="-122"/>
                <a:cs typeface="华文新魏" panose="02010800040101010101" charset="-122"/>
              </a:rPr>
              <a:t>第三十一条  一般保证的债权人在保证期间内对债务人提起诉讼或者申请仲裁后，又撤回起诉或者仲裁申请，债权人在保证期间届满前未再行提起诉讼或者申请仲裁，保证人主张不再承担保证责任的，人民法院应予支持。</a:t>
            </a:r>
          </a:p>
          <a:p>
            <a:r>
              <a:rPr lang="en-US" altLang="zh-CN" sz="2200" dirty="0" smtClean="0">
                <a:latin typeface="华文新魏" panose="02010800040101010101" charset="-122"/>
                <a:ea typeface="华文新魏" panose="02010800040101010101" charset="-122"/>
                <a:cs typeface="华文新魏" panose="02010800040101010101" charset="-122"/>
              </a:rPr>
              <a:t>        </a:t>
            </a:r>
            <a:r>
              <a:rPr lang="zh-CN" altLang="zh-CN" sz="2200" dirty="0" smtClean="0">
                <a:latin typeface="华文新魏" panose="02010800040101010101" charset="-122"/>
                <a:ea typeface="华文新魏" panose="02010800040101010101" charset="-122"/>
                <a:cs typeface="华文新魏" panose="02010800040101010101" charset="-122"/>
              </a:rPr>
              <a:t>连带责任</a:t>
            </a:r>
            <a:r>
              <a:rPr lang="zh-CN" altLang="zh-CN" sz="2200" dirty="0">
                <a:latin typeface="华文新魏" panose="02010800040101010101" charset="-122"/>
                <a:ea typeface="华文新魏" panose="02010800040101010101" charset="-122"/>
                <a:cs typeface="华文新魏" panose="02010800040101010101" charset="-122"/>
              </a:rPr>
              <a:t>保证的债权人在保证期间内对保证人提起诉讼或者申请仲裁后，又撤回起诉或者仲裁申请，起诉状副本或者仲裁申请书副本已经送达保证人的，人民法院应当认定债权人已经在保证期间内向保证人行使了权利</a:t>
            </a:r>
            <a:r>
              <a:rPr lang="zh-CN" altLang="zh-CN" sz="2200" dirty="0" smtClean="0">
                <a:latin typeface="华文新魏" panose="02010800040101010101" charset="-122"/>
                <a:ea typeface="华文新魏" panose="02010800040101010101" charset="-122"/>
                <a:cs typeface="华文新魏" panose="02010800040101010101" charset="-122"/>
              </a:rPr>
              <a:t>。</a:t>
            </a:r>
            <a:endParaRPr lang="en-US" altLang="zh-CN" sz="2200" dirty="0" smtClean="0">
              <a:latin typeface="华文新魏" panose="02010800040101010101" charset="-122"/>
              <a:ea typeface="华文新魏" panose="02010800040101010101" charset="-122"/>
              <a:cs typeface="华文新魏" panose="02010800040101010101" charset="-122"/>
            </a:endParaRPr>
          </a:p>
          <a:p>
            <a:endParaRPr lang="en-US" altLang="zh-CN" sz="2200" dirty="0">
              <a:latin typeface="华文新魏" panose="02010800040101010101" charset="-122"/>
              <a:ea typeface="华文新魏" panose="02010800040101010101" charset="-122"/>
              <a:cs typeface="华文新魏" panose="02010800040101010101" charset="-122"/>
            </a:endParaRPr>
          </a:p>
          <a:p>
            <a:r>
              <a:rPr lang="zh-CN" altLang="en-US" sz="2200" dirty="0">
                <a:latin typeface="华文新魏" panose="02010800040101010101" charset="-122"/>
                <a:ea typeface="华文新魏" panose="02010800040101010101" charset="-122"/>
                <a:cs typeface="华文新魏" panose="02010800040101010101" charset="-122"/>
              </a:rPr>
              <a:t>一般</a:t>
            </a:r>
            <a:r>
              <a:rPr lang="zh-CN" altLang="en-US" sz="2200" dirty="0" smtClean="0">
                <a:latin typeface="华文新魏" panose="02010800040101010101" charset="-122"/>
                <a:ea typeface="华文新魏" panose="02010800040101010101" charset="-122"/>
                <a:cs typeface="华文新魏" panose="02010800040101010101" charset="-122"/>
              </a:rPr>
              <a:t>保证人享有先</a:t>
            </a:r>
            <a:r>
              <a:rPr lang="zh-CN" altLang="en-US" sz="2200" dirty="0">
                <a:latin typeface="华文新魏" panose="02010800040101010101" charset="-122"/>
                <a:ea typeface="华文新魏" panose="02010800040101010101" charset="-122"/>
                <a:cs typeface="华文新魏" panose="02010800040101010101" charset="-122"/>
              </a:rPr>
              <a:t>诉抗辩权，故</a:t>
            </a:r>
            <a:r>
              <a:rPr lang="zh-CN" altLang="en-US" sz="2200" dirty="0" smtClean="0">
                <a:latin typeface="华文新魏" panose="02010800040101010101" charset="-122"/>
                <a:ea typeface="华文新魏" panose="02010800040101010101" charset="-122"/>
                <a:cs typeface="华文新魏" panose="02010800040101010101" charset="-122"/>
              </a:rPr>
              <a:t>债权人保证</a:t>
            </a:r>
            <a:r>
              <a:rPr lang="zh-CN" altLang="en-US" sz="2200" dirty="0">
                <a:latin typeface="华文新魏" panose="02010800040101010101" charset="-122"/>
                <a:ea typeface="华文新魏" panose="02010800040101010101" charset="-122"/>
                <a:cs typeface="华文新魏" panose="02010800040101010101" charset="-122"/>
              </a:rPr>
              <a:t>期间内对</a:t>
            </a:r>
            <a:r>
              <a:rPr lang="zh-CN" altLang="en-US" sz="2200" dirty="0" smtClean="0">
                <a:latin typeface="华文新魏" panose="02010800040101010101" charset="-122"/>
                <a:ea typeface="华文新魏" panose="02010800040101010101" charset="-122"/>
                <a:cs typeface="华文新魏" panose="02010800040101010101" charset="-122"/>
              </a:rPr>
              <a:t>债务人的起诉或者申请仲裁必须是</a:t>
            </a:r>
            <a:r>
              <a:rPr lang="zh-CN" altLang="en-US" sz="2200" dirty="0" smtClean="0">
                <a:solidFill>
                  <a:srgbClr val="7030A0"/>
                </a:solidFill>
                <a:latin typeface="华文新魏" panose="02010800040101010101" charset="-122"/>
                <a:ea typeface="华文新魏" panose="02010800040101010101" charset="-122"/>
                <a:cs typeface="华文新魏" panose="02010800040101010101" charset="-122"/>
              </a:rPr>
              <a:t>实质性</a:t>
            </a:r>
            <a:r>
              <a:rPr lang="zh-CN" altLang="en-US" sz="2200" dirty="0" smtClean="0">
                <a:latin typeface="华文新魏" panose="02010800040101010101" charset="-122"/>
                <a:ea typeface="华文新魏" panose="02010800040101010101" charset="-122"/>
                <a:cs typeface="华文新魏" panose="02010800040101010101" charset="-122"/>
              </a:rPr>
              <a:t>的。</a:t>
            </a:r>
            <a:endParaRPr lang="zh-CN" altLang="zh-CN" sz="2200" dirty="0">
              <a:latin typeface="华文新魏" panose="02010800040101010101" charset="-122"/>
              <a:ea typeface="华文新魏" panose="02010800040101010101" charset="-122"/>
              <a:cs typeface="华文新魏" panose="02010800040101010101" charset="-122"/>
            </a:endParaRPr>
          </a:p>
          <a:p>
            <a:r>
              <a:rPr lang="zh-CN" altLang="en-US" sz="2200" dirty="0" smtClean="0">
                <a:latin typeface="华文新魏" panose="02010800040101010101" charset="-122"/>
                <a:ea typeface="华文新魏" panose="02010800040101010101" charset="-122"/>
                <a:cs typeface="华文新魏" panose="02010800040101010101" charset="-122"/>
              </a:rPr>
              <a:t>连带责任保证人不</a:t>
            </a:r>
            <a:r>
              <a:rPr lang="zh-CN" altLang="en-US" sz="2200" dirty="0">
                <a:latin typeface="华文新魏" panose="02010800040101010101" charset="-122"/>
                <a:ea typeface="华文新魏" panose="02010800040101010101" charset="-122"/>
                <a:cs typeface="华文新魏" panose="02010800040101010101" charset="-122"/>
              </a:rPr>
              <a:t>享有先诉抗辩权，故债权人有权在保证期间内直接</a:t>
            </a:r>
            <a:r>
              <a:rPr lang="zh-CN" altLang="en-US" sz="2200" dirty="0" smtClean="0">
                <a:latin typeface="华文新魏" panose="02010800040101010101" charset="-122"/>
                <a:ea typeface="华文新魏" panose="02010800040101010101" charset="-122"/>
                <a:cs typeface="华文新魏" panose="02010800040101010101" charset="-122"/>
              </a:rPr>
              <a:t>向其</a:t>
            </a:r>
            <a:r>
              <a:rPr lang="zh-CN" altLang="en-US" sz="2200" dirty="0">
                <a:latin typeface="华文新魏" panose="02010800040101010101" charset="-122"/>
                <a:ea typeface="华文新魏" panose="02010800040101010101" charset="-122"/>
                <a:cs typeface="华文新魏" panose="02010800040101010101" charset="-122"/>
              </a:rPr>
              <a:t>行使</a:t>
            </a:r>
            <a:r>
              <a:rPr lang="zh-CN" altLang="en-US" sz="2200" dirty="0" smtClean="0">
                <a:latin typeface="华文新魏" panose="02010800040101010101" charset="-122"/>
                <a:ea typeface="华文新魏" panose="02010800040101010101" charset="-122"/>
                <a:cs typeface="华文新魏" panose="02010800040101010101" charset="-122"/>
              </a:rPr>
              <a:t>权利。</a:t>
            </a:r>
            <a:r>
              <a:rPr lang="zh-CN" altLang="zh-CN" sz="2200" dirty="0">
                <a:latin typeface="华文新魏" panose="02010800040101010101" charset="-122"/>
                <a:ea typeface="华文新魏" panose="02010800040101010101" charset="-122"/>
                <a:cs typeface="华文新魏" panose="02010800040101010101" charset="-122"/>
              </a:rPr>
              <a:t>撤回起诉或者仲裁</a:t>
            </a:r>
            <a:r>
              <a:rPr lang="zh-CN" altLang="zh-CN" sz="2200" dirty="0" smtClean="0">
                <a:latin typeface="华文新魏" panose="02010800040101010101" charset="-122"/>
                <a:ea typeface="华文新魏" panose="02010800040101010101" charset="-122"/>
                <a:cs typeface="华文新魏" panose="02010800040101010101" charset="-122"/>
              </a:rPr>
              <a:t>申请</a:t>
            </a:r>
            <a:r>
              <a:rPr lang="zh-CN" altLang="en-US" sz="2200" dirty="0" smtClean="0">
                <a:latin typeface="华文新魏" panose="02010800040101010101" charset="-122"/>
                <a:ea typeface="华文新魏" panose="02010800040101010101" charset="-122"/>
                <a:cs typeface="华文新魏" panose="02010800040101010101" charset="-122"/>
              </a:rPr>
              <a:t>的影响需要多方位考虑。</a:t>
            </a:r>
            <a:endParaRPr lang="zh-CN" altLang="en-US" sz="2200" dirty="0">
              <a:latin typeface="华文新魏" panose="02010800040101010101" charset="-122"/>
              <a:ea typeface="华文新魏" panose="02010800040101010101" charset="-122"/>
              <a:cs typeface="华文新魏" panose="02010800040101010101" charset="-122"/>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12" y="476673"/>
            <a:ext cx="8229815" cy="5810140"/>
          </a:xfrm>
          <a:solidFill>
            <a:srgbClr val="92D050"/>
          </a:solidFill>
        </p:spPr>
        <p:txBody>
          <a:bodyPr>
            <a:normAutofit/>
          </a:bodyPr>
          <a:lstStyle/>
          <a:p>
            <a:r>
              <a:rPr lang="zh-CN" altLang="en-US" sz="2800" dirty="0">
                <a:latin typeface="华文新魏" panose="02010800040101010101" charset="-122"/>
                <a:ea typeface="华文新魏" panose="02010800040101010101" charset="-122"/>
                <a:cs typeface="华文新魏" panose="02010800040101010101" charset="-122"/>
              </a:rPr>
              <a:t>保证期间视为约定不明</a:t>
            </a:r>
            <a:endParaRPr lang="en-US" altLang="zh-CN" sz="2800" dirty="0">
              <a:latin typeface="华文新魏" panose="02010800040101010101" charset="-122"/>
              <a:ea typeface="华文新魏" panose="02010800040101010101" charset="-122"/>
              <a:cs typeface="华文新魏" panose="02010800040101010101" charset="-122"/>
            </a:endParaRPr>
          </a:p>
          <a:p>
            <a:r>
              <a:rPr lang="zh-CN" altLang="zh-CN" sz="2200" dirty="0">
                <a:latin typeface="华文新魏" panose="02010800040101010101" charset="-122"/>
                <a:ea typeface="华文新魏" panose="02010800040101010101" charset="-122"/>
                <a:cs typeface="华文新魏" panose="02010800040101010101" charset="-122"/>
              </a:rPr>
              <a:t>第三十二条  保证合同约定保证人承担保证责任直至主债务本息还清时为止等类似内容的，视为约定不明，保证期间为主债务履行期限届满</a:t>
            </a:r>
            <a:r>
              <a:rPr lang="zh-CN" altLang="zh-CN" sz="2200" dirty="0" smtClean="0">
                <a:latin typeface="华文新魏" panose="02010800040101010101" charset="-122"/>
                <a:ea typeface="华文新魏" panose="02010800040101010101" charset="-122"/>
                <a:cs typeface="华文新魏" panose="02010800040101010101" charset="-122"/>
              </a:rPr>
              <a:t>之日起</a:t>
            </a:r>
            <a:r>
              <a:rPr lang="zh-CN" altLang="zh-CN" sz="2200" dirty="0" smtClean="0">
                <a:solidFill>
                  <a:srgbClr val="7030A0"/>
                </a:solidFill>
                <a:latin typeface="华文新魏" panose="02010800040101010101" charset="-122"/>
                <a:ea typeface="华文新魏" panose="02010800040101010101" charset="-122"/>
                <a:cs typeface="华文新魏" panose="02010800040101010101" charset="-122"/>
              </a:rPr>
              <a:t>六个月</a:t>
            </a:r>
            <a:r>
              <a:rPr lang="zh-CN" altLang="zh-CN" sz="2200" dirty="0" smtClean="0">
                <a:latin typeface="华文新魏" panose="02010800040101010101" charset="-122"/>
                <a:ea typeface="华文新魏" panose="02010800040101010101" charset="-122"/>
                <a:cs typeface="华文新魏" panose="02010800040101010101" charset="-122"/>
              </a:rPr>
              <a:t>。</a:t>
            </a:r>
            <a:endParaRPr lang="en-US" altLang="zh-CN" sz="2200" dirty="0" smtClean="0">
              <a:latin typeface="华文新魏" panose="02010800040101010101" charset="-122"/>
              <a:ea typeface="华文新魏" panose="02010800040101010101" charset="-122"/>
              <a:cs typeface="华文新魏" panose="02010800040101010101" charset="-122"/>
            </a:endParaRPr>
          </a:p>
          <a:p>
            <a:endParaRPr lang="en-US" altLang="zh-CN" sz="2200" dirty="0">
              <a:latin typeface="华文新魏" panose="02010800040101010101" charset="-122"/>
              <a:ea typeface="华文新魏" panose="02010800040101010101" charset="-122"/>
              <a:cs typeface="华文新魏" panose="02010800040101010101" charset="-122"/>
            </a:endParaRPr>
          </a:p>
          <a:p>
            <a:r>
              <a:rPr lang="zh-CN" altLang="en-US" sz="2200" dirty="0">
                <a:latin typeface="华文新魏" panose="02010800040101010101" charset="-122"/>
                <a:ea typeface="华文新魏" panose="02010800040101010101" charset="-122"/>
                <a:cs typeface="华文新魏" panose="02010800040101010101" charset="-122"/>
              </a:rPr>
              <a:t>没有约定、约定不明，保证期间均为 </a:t>
            </a:r>
            <a:r>
              <a:rPr lang="en-US" altLang="zh-CN" sz="2200" dirty="0">
                <a:latin typeface="华文新魏" panose="02010800040101010101" charset="-122"/>
                <a:ea typeface="华文新魏" panose="02010800040101010101" charset="-122"/>
                <a:cs typeface="华文新魏" panose="02010800040101010101" charset="-122"/>
              </a:rPr>
              <a:t>6 </a:t>
            </a:r>
            <a:r>
              <a:rPr lang="zh-CN" altLang="en-US" sz="2200" dirty="0">
                <a:latin typeface="华文新魏" panose="02010800040101010101" charset="-122"/>
                <a:ea typeface="华文新魏" panose="02010800040101010101" charset="-122"/>
                <a:cs typeface="华文新魏" panose="02010800040101010101" charset="-122"/>
              </a:rPr>
              <a:t>个月。</a:t>
            </a:r>
          </a:p>
          <a:p>
            <a:endParaRPr lang="en-US" altLang="zh-CN" sz="2200" dirty="0" smtClean="0">
              <a:latin typeface="华文新魏" panose="02010800040101010101" charset="-122"/>
              <a:ea typeface="华文新魏" panose="02010800040101010101" charset="-122"/>
              <a:cs typeface="华文新魏" panose="02010800040101010101" charset="-122"/>
            </a:endParaRPr>
          </a:p>
          <a:p>
            <a:r>
              <a:rPr lang="zh-CN" altLang="en-US" sz="2200" dirty="0" smtClean="0">
                <a:latin typeface="华文新魏" panose="02010800040101010101" charset="-122"/>
                <a:ea typeface="华文新魏" panose="02010800040101010101" charset="-122"/>
                <a:cs typeface="华文新魏" panose="02010800040101010101" charset="-122"/>
              </a:rPr>
              <a:t>注意：担保法解释</a:t>
            </a:r>
            <a:r>
              <a:rPr lang="en-US" altLang="zh-CN" sz="2200" dirty="0" smtClean="0">
                <a:latin typeface="华文新魏" panose="02010800040101010101" charset="-122"/>
                <a:ea typeface="华文新魏" panose="02010800040101010101" charset="-122"/>
                <a:cs typeface="华文新魏" panose="02010800040101010101" charset="-122"/>
              </a:rPr>
              <a:t>32</a:t>
            </a:r>
            <a:r>
              <a:rPr lang="zh-CN" altLang="en-US" sz="2200" dirty="0" smtClean="0">
                <a:latin typeface="华文新魏" panose="02010800040101010101" charset="-122"/>
                <a:ea typeface="华文新魏" panose="02010800040101010101" charset="-122"/>
                <a:cs typeface="华文新魏" panose="02010800040101010101" charset="-122"/>
              </a:rPr>
              <a:t>条</a:t>
            </a:r>
            <a:endParaRPr lang="en-US" altLang="zh-CN" sz="2200" dirty="0" smtClean="0">
              <a:latin typeface="华文新魏" panose="02010800040101010101" charset="-122"/>
              <a:ea typeface="华文新魏" panose="02010800040101010101" charset="-122"/>
              <a:cs typeface="华文新魏" panose="02010800040101010101" charset="-122"/>
            </a:endParaRPr>
          </a:p>
          <a:p>
            <a:r>
              <a:rPr lang="zh-CN" altLang="zh-CN" sz="2200" dirty="0">
                <a:latin typeface="华文新魏" panose="02010800040101010101" charset="-122"/>
                <a:ea typeface="华文新魏" panose="02010800040101010101" charset="-122"/>
                <a:cs typeface="华文新魏" panose="02010800040101010101" charset="-122"/>
              </a:rPr>
              <a:t>保证合同约定保证人承担保证责任直至主债务本息还清时为止等类似内容的，视为约定不明，保证期间为主债务履行期限届满之日</a:t>
            </a:r>
            <a:r>
              <a:rPr lang="zh-CN" altLang="zh-CN" sz="2200" dirty="0" smtClean="0">
                <a:latin typeface="华文新魏" panose="02010800040101010101" charset="-122"/>
                <a:ea typeface="华文新魏" panose="02010800040101010101" charset="-122"/>
                <a:cs typeface="华文新魏" panose="02010800040101010101" charset="-122"/>
              </a:rPr>
              <a:t>起</a:t>
            </a:r>
            <a:r>
              <a:rPr lang="en-US" altLang="zh-CN" sz="2200" dirty="0" smtClean="0">
                <a:solidFill>
                  <a:srgbClr val="7030A0"/>
                </a:solidFill>
                <a:latin typeface="华文新魏" panose="02010800040101010101" charset="-122"/>
                <a:ea typeface="华文新魏" panose="02010800040101010101" charset="-122"/>
                <a:cs typeface="华文新魏" panose="02010800040101010101" charset="-122"/>
              </a:rPr>
              <a:t>2</a:t>
            </a:r>
            <a:r>
              <a:rPr lang="zh-CN" altLang="en-US" sz="2200" dirty="0" smtClean="0">
                <a:solidFill>
                  <a:srgbClr val="7030A0"/>
                </a:solidFill>
                <a:latin typeface="华文新魏" panose="02010800040101010101" charset="-122"/>
                <a:ea typeface="华文新魏" panose="02010800040101010101" charset="-122"/>
                <a:cs typeface="华文新魏" panose="02010800040101010101" charset="-122"/>
              </a:rPr>
              <a:t>年</a:t>
            </a:r>
            <a:r>
              <a:rPr lang="zh-CN" altLang="zh-CN" sz="2200" dirty="0" smtClean="0">
                <a:latin typeface="华文新魏" panose="02010800040101010101" charset="-122"/>
                <a:ea typeface="华文新魏" panose="02010800040101010101" charset="-122"/>
                <a:cs typeface="华文新魏" panose="02010800040101010101" charset="-122"/>
              </a:rPr>
              <a:t>。</a:t>
            </a:r>
            <a:endParaRPr lang="en-US" altLang="zh-CN" sz="2200" dirty="0">
              <a:latin typeface="华文新魏" panose="02010800040101010101" charset="-122"/>
              <a:ea typeface="华文新魏" panose="02010800040101010101" charset="-122"/>
              <a:cs typeface="华文新魏" panose="02010800040101010101" charset="-122"/>
            </a:endParaRPr>
          </a:p>
          <a:p>
            <a:endParaRPr lang="en-US" altLang="zh-CN" sz="2200" dirty="0" smtClean="0">
              <a:latin typeface="华文新魏" panose="02010800040101010101" charset="-122"/>
              <a:ea typeface="华文新魏" panose="02010800040101010101" charset="-122"/>
              <a:cs typeface="华文新魏" panose="02010800040101010101" charset="-122"/>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12" y="476673"/>
            <a:ext cx="8229815" cy="5810140"/>
          </a:xfrm>
          <a:solidFill>
            <a:srgbClr val="92D050"/>
          </a:solidFill>
        </p:spPr>
        <p:txBody>
          <a:bodyPr>
            <a:normAutofit/>
          </a:bodyPr>
          <a:lstStyle/>
          <a:p>
            <a:r>
              <a:rPr lang="zh-CN" altLang="en-US" sz="2800" dirty="0">
                <a:latin typeface="华文新魏" panose="02010800040101010101" charset="-122"/>
                <a:ea typeface="华文新魏" panose="02010800040101010101" charset="-122"/>
                <a:cs typeface="华文新魏" panose="02010800040101010101" charset="-122"/>
              </a:rPr>
              <a:t>保证合同无效时保证期间作用</a:t>
            </a:r>
            <a:endParaRPr lang="en-US" altLang="zh-CN" sz="2800" dirty="0">
              <a:latin typeface="华文新魏" panose="02010800040101010101" charset="-122"/>
              <a:ea typeface="华文新魏" panose="02010800040101010101" charset="-122"/>
              <a:cs typeface="华文新魏" panose="02010800040101010101" charset="-122"/>
            </a:endParaRPr>
          </a:p>
          <a:p>
            <a:r>
              <a:rPr lang="zh-CN" altLang="zh-CN" sz="2200" dirty="0">
                <a:latin typeface="华文新魏" panose="02010800040101010101" charset="-122"/>
                <a:ea typeface="华文新魏" panose="02010800040101010101" charset="-122"/>
                <a:cs typeface="华文新魏" panose="02010800040101010101" charset="-122"/>
              </a:rPr>
              <a:t>第三十三条  保证合同无效，债权人未在约定或者法定的保证期间内依法行使权利，保证人主张不承担赔偿责任的，人民法院应予支持</a:t>
            </a:r>
            <a:r>
              <a:rPr lang="zh-CN" altLang="zh-CN" sz="2200" dirty="0" smtClean="0">
                <a:latin typeface="华文新魏" panose="02010800040101010101" charset="-122"/>
                <a:ea typeface="华文新魏" panose="02010800040101010101" charset="-122"/>
                <a:cs typeface="华文新魏" panose="02010800040101010101" charset="-122"/>
              </a:rPr>
              <a:t>。</a:t>
            </a:r>
            <a:endParaRPr lang="en-US" altLang="zh-CN" sz="2200" dirty="0" smtClean="0">
              <a:latin typeface="华文新魏" panose="02010800040101010101" charset="-122"/>
              <a:ea typeface="华文新魏" panose="02010800040101010101" charset="-122"/>
              <a:cs typeface="华文新魏" panose="02010800040101010101" charset="-122"/>
            </a:endParaRPr>
          </a:p>
          <a:p>
            <a:endParaRPr lang="en-US" altLang="zh-CN" sz="2200" dirty="0">
              <a:latin typeface="华文新魏" panose="02010800040101010101" charset="-122"/>
              <a:ea typeface="华文新魏" panose="02010800040101010101" charset="-122"/>
              <a:cs typeface="华文新魏" panose="02010800040101010101" charset="-122"/>
            </a:endParaRPr>
          </a:p>
          <a:p>
            <a:r>
              <a:rPr lang="zh-CN" altLang="en-US" sz="2200" dirty="0">
                <a:latin typeface="华文新魏" panose="02010800040101010101" charset="-122"/>
                <a:ea typeface="华文新魏" panose="02010800040101010101" charset="-122"/>
                <a:cs typeface="华文新魏" panose="02010800040101010101" charset="-122"/>
              </a:rPr>
              <a:t>无论是保证责任，还是赔偿责任</a:t>
            </a:r>
            <a:r>
              <a:rPr lang="zh-CN" altLang="en-US" sz="2200" dirty="0" smtClean="0">
                <a:latin typeface="华文新魏" panose="02010800040101010101" charset="-122"/>
                <a:ea typeface="华文新魏" panose="02010800040101010101" charset="-122"/>
                <a:cs typeface="华文新魏" panose="02010800040101010101" charset="-122"/>
              </a:rPr>
              <a:t>，</a:t>
            </a:r>
            <a:r>
              <a:rPr lang="zh-CN" altLang="zh-CN" sz="2200" dirty="0">
                <a:latin typeface="华文新魏" panose="02010800040101010101" charset="-122"/>
                <a:ea typeface="华文新魏" panose="02010800040101010101" charset="-122"/>
                <a:cs typeface="华文新魏" panose="02010800040101010101" charset="-122"/>
              </a:rPr>
              <a:t>债权人未在约定或者法定的保证期间内依法行使权利，</a:t>
            </a:r>
            <a:r>
              <a:rPr lang="zh-CN" altLang="zh-CN" sz="2200" dirty="0" smtClean="0">
                <a:latin typeface="华文新魏" panose="02010800040101010101" charset="-122"/>
                <a:ea typeface="华文新魏" panose="02010800040101010101" charset="-122"/>
                <a:cs typeface="华文新魏" panose="02010800040101010101" charset="-122"/>
              </a:rPr>
              <a:t>保证人</a:t>
            </a:r>
            <a:r>
              <a:rPr lang="zh-CN" altLang="en-US" sz="2200" dirty="0" smtClean="0">
                <a:latin typeface="华文新魏" panose="02010800040101010101" charset="-122"/>
                <a:ea typeface="华文新魏" panose="02010800040101010101" charset="-122"/>
                <a:cs typeface="华文新魏" panose="02010800040101010101" charset="-122"/>
              </a:rPr>
              <a:t>则</a:t>
            </a:r>
            <a:r>
              <a:rPr lang="zh-CN" altLang="zh-CN" sz="2200" dirty="0" smtClean="0">
                <a:latin typeface="华文新魏" panose="02010800040101010101" charset="-122"/>
                <a:ea typeface="华文新魏" panose="02010800040101010101" charset="-122"/>
                <a:cs typeface="华文新魏" panose="02010800040101010101" charset="-122"/>
              </a:rPr>
              <a:t>不承担责任</a:t>
            </a:r>
            <a:r>
              <a:rPr lang="zh-CN" altLang="en-US" sz="2200" dirty="0" smtClean="0">
                <a:latin typeface="华文新魏" panose="02010800040101010101" charset="-122"/>
                <a:ea typeface="华文新魏" panose="02010800040101010101" charset="-122"/>
                <a:cs typeface="华文新魏" panose="02010800040101010101" charset="-122"/>
              </a:rPr>
              <a:t>。</a:t>
            </a:r>
            <a:endParaRPr lang="en-US" altLang="zh-CN" sz="2200" dirty="0" smtClean="0">
              <a:latin typeface="华文新魏" panose="02010800040101010101" charset="-122"/>
              <a:ea typeface="华文新魏" panose="02010800040101010101" charset="-122"/>
              <a:cs typeface="华文新魏" panose="02010800040101010101" charset="-122"/>
            </a:endParaRPr>
          </a:p>
          <a:p>
            <a:r>
              <a:rPr lang="zh-CN" altLang="en-US" sz="2200" dirty="0" smtClean="0">
                <a:latin typeface="华文新魏" panose="02010800040101010101" charset="-122"/>
                <a:ea typeface="华文新魏" panose="02010800040101010101" charset="-122"/>
                <a:cs typeface="华文新魏" panose="02010800040101010101" charset="-122"/>
              </a:rPr>
              <a:t>保证期间起着督促</a:t>
            </a:r>
            <a:r>
              <a:rPr lang="zh-CN" altLang="en-US" sz="2200" dirty="0">
                <a:latin typeface="华文新魏" panose="02010800040101010101" charset="-122"/>
                <a:ea typeface="华文新魏" panose="02010800040101010101" charset="-122"/>
                <a:cs typeface="华文新魏" panose="02010800040101010101" charset="-122"/>
              </a:rPr>
              <a:t>债权人和保护保证人的作用。</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12" y="476673"/>
            <a:ext cx="8229815" cy="5810140"/>
          </a:xfrm>
          <a:solidFill>
            <a:srgbClr val="92D050"/>
          </a:solidFill>
        </p:spPr>
        <p:txBody>
          <a:bodyPr/>
          <a:lstStyle/>
          <a:p>
            <a:r>
              <a:rPr lang="zh-CN" altLang="en-US" sz="2800" dirty="0">
                <a:latin typeface="华文新魏" panose="02010800040101010101" charset="-122"/>
                <a:ea typeface="华文新魏" panose="02010800040101010101" charset="-122"/>
                <a:cs typeface="华文新魏" panose="02010800040101010101" charset="-122"/>
              </a:rPr>
              <a:t>保证期间主动审查</a:t>
            </a:r>
            <a:endParaRPr lang="en-US" altLang="zh-CN" sz="2800" dirty="0">
              <a:latin typeface="华文新魏" panose="02010800040101010101" charset="-122"/>
              <a:ea typeface="华文新魏" panose="02010800040101010101" charset="-122"/>
              <a:cs typeface="华文新魏" panose="02010800040101010101" charset="-122"/>
            </a:endParaRPr>
          </a:p>
          <a:p>
            <a:r>
              <a:rPr lang="zh-CN" altLang="zh-CN" sz="2200" dirty="0">
                <a:latin typeface="华文新魏" panose="02010800040101010101" charset="-122"/>
                <a:ea typeface="华文新魏" panose="02010800040101010101" charset="-122"/>
                <a:cs typeface="华文新魏" panose="02010800040101010101" charset="-122"/>
              </a:rPr>
              <a:t>第三十四条  人民法院在审理保证合同纠纷案件时，应当将保证期间是否届满、债权人是否在保证期间内依法行使权利等事实作为案件基本事实予以查明。</a:t>
            </a:r>
          </a:p>
          <a:p>
            <a:r>
              <a:rPr lang="zh-CN" altLang="zh-CN" sz="2200" dirty="0">
                <a:latin typeface="华文新魏" panose="02010800040101010101" charset="-122"/>
                <a:ea typeface="华文新魏" panose="02010800040101010101" charset="-122"/>
                <a:cs typeface="华文新魏" panose="02010800040101010101" charset="-122"/>
              </a:rPr>
              <a:t>债权人在保证期间内未依法行使权利的，保证责任消灭。保证责任消灭后，债权人书面通知保证人要求承担保证责任，保证人在通知书上签字、盖章或者按指印，债权人请求保证人继续承担保证责任的，人民法院不予支持，但是债权人有证据证明成立了新的保证合同的除外</a:t>
            </a:r>
            <a:r>
              <a:rPr lang="zh-CN" altLang="zh-CN" sz="2200" dirty="0" smtClean="0">
                <a:latin typeface="华文新魏" panose="02010800040101010101" charset="-122"/>
                <a:ea typeface="华文新魏" panose="02010800040101010101" charset="-122"/>
                <a:cs typeface="华文新魏" panose="02010800040101010101" charset="-122"/>
              </a:rPr>
              <a:t>。</a:t>
            </a:r>
            <a:r>
              <a:rPr lang="zh-CN" altLang="en-US" sz="2200" dirty="0" smtClean="0">
                <a:latin typeface="华文新魏" panose="02010800040101010101" charset="-122"/>
                <a:ea typeface="华文新魏" panose="02010800040101010101" charset="-122"/>
                <a:cs typeface="华文新魏" panose="02010800040101010101" charset="-122"/>
              </a:rPr>
              <a:t>（</a:t>
            </a:r>
            <a:r>
              <a:rPr lang="zh-CN" altLang="en-US" sz="2200" dirty="0" smtClean="0">
                <a:solidFill>
                  <a:srgbClr val="7030A0"/>
                </a:solidFill>
                <a:latin typeface="华文新魏" panose="02010800040101010101" charset="-122"/>
                <a:ea typeface="华文新魏" panose="02010800040101010101" charset="-122"/>
                <a:cs typeface="华文新魏" panose="02010800040101010101" charset="-122"/>
              </a:rPr>
              <a:t>保证必须明示，不能推定或者默示</a:t>
            </a:r>
            <a:r>
              <a:rPr lang="zh-CN" altLang="en-US" sz="2200" dirty="0" smtClean="0">
                <a:latin typeface="华文新魏" panose="02010800040101010101" charset="-122"/>
                <a:ea typeface="华文新魏" panose="02010800040101010101" charset="-122"/>
                <a:cs typeface="华文新魏" panose="02010800040101010101" charset="-122"/>
              </a:rPr>
              <a:t>）</a:t>
            </a:r>
            <a:endParaRPr lang="zh-CN" altLang="zh-CN" sz="2200" dirty="0">
              <a:latin typeface="华文新魏" panose="02010800040101010101" charset="-122"/>
              <a:ea typeface="华文新魏" panose="02010800040101010101" charset="-122"/>
              <a:cs typeface="华文新魏" panose="02010800040101010101" charset="-122"/>
            </a:endParaRPr>
          </a:p>
          <a:p>
            <a:endParaRPr lang="en-US" altLang="zh-CN" dirty="0" smtClean="0"/>
          </a:p>
          <a:p>
            <a:r>
              <a:rPr lang="zh-CN" altLang="en-US" sz="2200" dirty="0">
                <a:latin typeface="华文新魏" panose="02010800040101010101" charset="-122"/>
                <a:ea typeface="华文新魏" panose="02010800040101010101" charset="-122"/>
                <a:cs typeface="华文新魏" panose="02010800040101010101" charset="-122"/>
              </a:rPr>
              <a:t>法院享有主动审查保证期间的职权。其与除斥期间相同、与诉讼时效不同。</a:t>
            </a:r>
          </a:p>
          <a:p>
            <a:r>
              <a:rPr lang="zh-CN" altLang="en-US" sz="2200" dirty="0" smtClean="0">
                <a:latin typeface="华文新魏" panose="02010800040101010101" charset="-122"/>
                <a:ea typeface="华文新魏" panose="02010800040101010101" charset="-122"/>
                <a:cs typeface="华文新魏" panose="02010800040101010101" charset="-122"/>
              </a:rPr>
              <a:t>就除</a:t>
            </a:r>
            <a:r>
              <a:rPr lang="zh-CN" altLang="en-US" sz="2200" dirty="0">
                <a:latin typeface="华文新魏" panose="02010800040101010101" charset="-122"/>
                <a:ea typeface="华文新魏" panose="02010800040101010101" charset="-122"/>
                <a:cs typeface="华文新魏" panose="02010800040101010101" charset="-122"/>
              </a:rPr>
              <a:t>斥期间而言，法院有权主动审查并适用</a:t>
            </a:r>
            <a:r>
              <a:rPr lang="zh-CN" altLang="en-US" sz="2200" dirty="0" smtClean="0">
                <a:latin typeface="华文新魏" panose="02010800040101010101" charset="-122"/>
                <a:ea typeface="华文新魏" panose="02010800040101010101" charset="-122"/>
                <a:cs typeface="华文新魏" panose="02010800040101010101" charset="-122"/>
              </a:rPr>
              <a:t>；就诉讼</a:t>
            </a:r>
            <a:r>
              <a:rPr lang="zh-CN" altLang="en-US" sz="2200" dirty="0">
                <a:latin typeface="华文新魏" panose="02010800040101010101" charset="-122"/>
                <a:ea typeface="华文新魏" panose="02010800040101010101" charset="-122"/>
                <a:cs typeface="华文新魏" panose="02010800040101010101" charset="-122"/>
              </a:rPr>
              <a:t>时效而言，法院不得主动释明及适用。</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12" y="476673"/>
            <a:ext cx="8229815" cy="5810140"/>
          </a:xfrm>
          <a:solidFill>
            <a:srgbClr val="92D050"/>
          </a:solidFill>
        </p:spPr>
        <p:txBody>
          <a:bodyPr>
            <a:normAutofit/>
          </a:bodyPr>
          <a:lstStyle/>
          <a:p>
            <a:r>
              <a:rPr lang="zh-CN" altLang="en-US" sz="2800" dirty="0">
                <a:solidFill>
                  <a:srgbClr val="7030A0"/>
                </a:solidFill>
                <a:latin typeface="华文新魏" panose="02010800040101010101" charset="-122"/>
                <a:ea typeface="华文新魏" panose="02010800040101010101" charset="-122"/>
                <a:cs typeface="华文新魏" panose="02010800040101010101" charset="-122"/>
              </a:rPr>
              <a:t>诉讼时效期间已经届满的主债权提供保证或者承担保证责任</a:t>
            </a:r>
            <a:endParaRPr lang="en-US" altLang="zh-CN" sz="2800" dirty="0">
              <a:solidFill>
                <a:srgbClr val="7030A0"/>
              </a:solidFill>
              <a:latin typeface="华文新魏" panose="02010800040101010101" charset="-122"/>
              <a:ea typeface="华文新魏" panose="02010800040101010101" charset="-122"/>
              <a:cs typeface="华文新魏" panose="02010800040101010101" charset="-122"/>
            </a:endParaRPr>
          </a:p>
          <a:p>
            <a:r>
              <a:rPr lang="zh-CN" altLang="zh-CN" sz="2200" dirty="0">
                <a:latin typeface="华文新魏" panose="02010800040101010101" charset="-122"/>
                <a:ea typeface="华文新魏" panose="02010800040101010101" charset="-122"/>
                <a:cs typeface="华文新魏" panose="02010800040101010101" charset="-122"/>
              </a:rPr>
              <a:t>第三十五条  保证人知道或者应当知道主债权诉讼时效期间届满仍然提供保证或者承担保证责任，又以诉讼时效期间届满为由拒绝承担保证责任或者请求返还财产的，人民法院不予支持；保证人承担保证责任后向债务人追偿</a:t>
            </a:r>
            <a:r>
              <a:rPr lang="zh-CN" altLang="zh-CN" sz="2200" dirty="0" smtClean="0">
                <a:latin typeface="华文新魏" panose="02010800040101010101" charset="-122"/>
                <a:ea typeface="华文新魏" panose="02010800040101010101" charset="-122"/>
                <a:cs typeface="华文新魏" panose="02010800040101010101" charset="-122"/>
              </a:rPr>
              <a:t>的</a:t>
            </a:r>
            <a:r>
              <a:rPr lang="zh-CN" altLang="en-US" sz="2200" dirty="0" smtClean="0">
                <a:latin typeface="华文新魏" panose="02010800040101010101" charset="-122"/>
                <a:ea typeface="华文新魏" panose="02010800040101010101" charset="-122"/>
                <a:cs typeface="华文新魏" panose="02010800040101010101" charset="-122"/>
              </a:rPr>
              <a:t>（</a:t>
            </a:r>
            <a:r>
              <a:rPr lang="zh-CN" altLang="en-US" sz="2200" dirty="0" smtClean="0">
                <a:solidFill>
                  <a:srgbClr val="7030A0"/>
                </a:solidFill>
                <a:latin typeface="华文新魏" panose="02010800040101010101" charset="-122"/>
                <a:ea typeface="华文新魏" panose="02010800040101010101" charset="-122"/>
                <a:cs typeface="华文新魏" panose="02010800040101010101" charset="-122"/>
              </a:rPr>
              <a:t>有过错</a:t>
            </a:r>
            <a:r>
              <a:rPr lang="zh-CN" altLang="en-US" sz="2200" dirty="0" smtClean="0">
                <a:latin typeface="华文新魏" panose="02010800040101010101" charset="-122"/>
                <a:ea typeface="华文新魏" panose="02010800040101010101" charset="-122"/>
                <a:cs typeface="华文新魏" panose="02010800040101010101" charset="-122"/>
              </a:rPr>
              <a:t>）</a:t>
            </a:r>
            <a:r>
              <a:rPr lang="zh-CN" altLang="zh-CN" sz="2200" dirty="0" smtClean="0">
                <a:latin typeface="华文新魏" panose="02010800040101010101" charset="-122"/>
                <a:ea typeface="华文新魏" panose="02010800040101010101" charset="-122"/>
                <a:cs typeface="华文新魏" panose="02010800040101010101" charset="-122"/>
              </a:rPr>
              <a:t>，</a:t>
            </a:r>
            <a:r>
              <a:rPr lang="zh-CN" altLang="zh-CN" sz="2200" dirty="0">
                <a:latin typeface="华文新魏" panose="02010800040101010101" charset="-122"/>
                <a:ea typeface="华文新魏" panose="02010800040101010101" charset="-122"/>
                <a:cs typeface="华文新魏" panose="02010800040101010101" charset="-122"/>
              </a:rPr>
              <a:t>人民法院不予支持，但是</a:t>
            </a:r>
            <a:r>
              <a:rPr lang="zh-CN" altLang="zh-CN" sz="2200" dirty="0" smtClean="0">
                <a:latin typeface="华文新魏" panose="02010800040101010101" charset="-122"/>
                <a:ea typeface="华文新魏" panose="02010800040101010101" charset="-122"/>
                <a:cs typeface="华文新魏" panose="02010800040101010101" charset="-122"/>
              </a:rPr>
              <a:t>债务人</a:t>
            </a:r>
            <a:r>
              <a:rPr lang="zh-CN" altLang="zh-CN" sz="2200" dirty="0">
                <a:latin typeface="华文新魏" panose="02010800040101010101" charset="-122"/>
                <a:ea typeface="华文新魏" panose="02010800040101010101" charset="-122"/>
                <a:cs typeface="华文新魏" panose="02010800040101010101" charset="-122"/>
              </a:rPr>
              <a:t>放弃诉讼时效抗辩</a:t>
            </a:r>
            <a:r>
              <a:rPr lang="zh-CN" altLang="zh-CN" sz="2200" dirty="0" smtClean="0">
                <a:latin typeface="华文新魏" panose="02010800040101010101" charset="-122"/>
                <a:ea typeface="华文新魏" panose="02010800040101010101" charset="-122"/>
                <a:cs typeface="华文新魏" panose="02010800040101010101" charset="-122"/>
              </a:rPr>
              <a:t>的</a:t>
            </a:r>
            <a:r>
              <a:rPr lang="zh-CN" altLang="en-US" sz="2200" dirty="0" smtClean="0">
                <a:latin typeface="华文新魏" panose="02010800040101010101" charset="-122"/>
                <a:ea typeface="华文新魏" panose="02010800040101010101" charset="-122"/>
                <a:cs typeface="华文新魏" panose="02010800040101010101" charset="-122"/>
              </a:rPr>
              <a:t>（</a:t>
            </a:r>
            <a:r>
              <a:rPr lang="zh-CN" altLang="en-US" sz="2200" dirty="0" smtClean="0">
                <a:solidFill>
                  <a:srgbClr val="7030A0"/>
                </a:solidFill>
                <a:latin typeface="华文新魏" panose="02010800040101010101" charset="-122"/>
                <a:ea typeface="华文新魏" panose="02010800040101010101" charset="-122"/>
                <a:cs typeface="华文新魏" panose="02010800040101010101" charset="-122"/>
              </a:rPr>
              <a:t>自愿</a:t>
            </a:r>
            <a:r>
              <a:rPr lang="zh-CN" altLang="en-US" sz="2200" dirty="0" smtClean="0">
                <a:latin typeface="华文新魏" panose="02010800040101010101" charset="-122"/>
                <a:ea typeface="华文新魏" panose="02010800040101010101" charset="-122"/>
                <a:cs typeface="华文新魏" panose="02010800040101010101" charset="-122"/>
              </a:rPr>
              <a:t>）</a:t>
            </a:r>
            <a:r>
              <a:rPr lang="zh-CN" altLang="zh-CN" sz="2200" dirty="0" smtClean="0">
                <a:latin typeface="华文新魏" panose="02010800040101010101" charset="-122"/>
                <a:ea typeface="华文新魏" panose="02010800040101010101" charset="-122"/>
                <a:cs typeface="华文新魏" panose="02010800040101010101" charset="-122"/>
              </a:rPr>
              <a:t>除外。</a:t>
            </a:r>
            <a:endParaRPr lang="en-US" altLang="zh-CN" sz="2200" dirty="0" smtClean="0">
              <a:latin typeface="华文新魏" panose="02010800040101010101" charset="-122"/>
              <a:ea typeface="华文新魏" panose="02010800040101010101" charset="-122"/>
              <a:cs typeface="华文新魏" panose="02010800040101010101" charset="-122"/>
            </a:endParaRPr>
          </a:p>
          <a:p>
            <a:endParaRPr lang="en-US" altLang="zh-CN" sz="2200" dirty="0">
              <a:latin typeface="华文新魏" panose="02010800040101010101" charset="-122"/>
              <a:ea typeface="华文新魏" panose="02010800040101010101" charset="-122"/>
              <a:cs typeface="华文新魏" panose="02010800040101010101" charset="-122"/>
            </a:endParaRPr>
          </a:p>
          <a:p>
            <a:r>
              <a:rPr lang="zh-CN" altLang="en-US" sz="2200" dirty="0" smtClean="0">
                <a:latin typeface="华文新魏" panose="02010800040101010101" charset="-122"/>
                <a:ea typeface="华文新魏" panose="02010800040101010101" charset="-122"/>
                <a:cs typeface="华文新魏" panose="02010800040101010101" charset="-122"/>
              </a:rPr>
              <a:t>禁反悔原则</a:t>
            </a:r>
            <a:endParaRPr lang="en-US" altLang="zh-CN" sz="2200" dirty="0" smtClean="0">
              <a:latin typeface="华文新魏" panose="02010800040101010101" charset="-122"/>
              <a:ea typeface="华文新魏" panose="02010800040101010101" charset="-122"/>
              <a:cs typeface="华文新魏" panose="02010800040101010101" charset="-122"/>
            </a:endParaRPr>
          </a:p>
          <a:p>
            <a:r>
              <a:rPr lang="zh-CN" altLang="en-US" sz="2200" dirty="0" smtClean="0">
                <a:latin typeface="华文新魏" panose="02010800040101010101" charset="-122"/>
                <a:ea typeface="华文新魏" panose="02010800040101010101" charset="-122"/>
                <a:cs typeface="华文新魏" panose="02010800040101010101" charset="-122"/>
              </a:rPr>
              <a:t>抗辩权可以放弃</a:t>
            </a:r>
            <a:endParaRPr lang="zh-CN" altLang="en-US" sz="2200" dirty="0">
              <a:latin typeface="华文新魏" panose="02010800040101010101" charset="-122"/>
              <a:ea typeface="华文新魏" panose="02010800040101010101" charset="-122"/>
              <a:cs typeface="华文新魏" panose="02010800040101010101" charset="-122"/>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12" y="476673"/>
            <a:ext cx="8229815" cy="5810140"/>
          </a:xfrm>
          <a:solidFill>
            <a:srgbClr val="92D050"/>
          </a:solidFill>
        </p:spPr>
        <p:txBody>
          <a:bodyPr>
            <a:normAutofit/>
          </a:bodyPr>
          <a:lstStyle/>
          <a:p>
            <a:r>
              <a:rPr lang="zh-CN" altLang="en-US" sz="2800" dirty="0" smtClean="0">
                <a:latin typeface="华文新魏" panose="02010800040101010101" charset="-122"/>
                <a:ea typeface="华文新魏" panose="02010800040101010101" charset="-122"/>
                <a:cs typeface="华文新魏" panose="02010800040101010101" charset="-122"/>
              </a:rPr>
              <a:t>承诺文件的性质认定</a:t>
            </a:r>
            <a:endParaRPr lang="en-US" altLang="zh-CN" sz="2800" dirty="0" smtClean="0">
              <a:latin typeface="华文新魏" panose="02010800040101010101" charset="-122"/>
              <a:ea typeface="华文新魏" panose="02010800040101010101" charset="-122"/>
              <a:cs typeface="华文新魏" panose="02010800040101010101" charset="-122"/>
            </a:endParaRPr>
          </a:p>
          <a:p>
            <a:r>
              <a:rPr lang="zh-CN" altLang="zh-CN" sz="2000" dirty="0" smtClean="0">
                <a:latin typeface="华文新魏" panose="02010800040101010101" charset="-122"/>
                <a:ea typeface="华文新魏" panose="02010800040101010101" charset="-122"/>
                <a:cs typeface="华文新魏" panose="02010800040101010101" charset="-122"/>
              </a:rPr>
              <a:t>第三十六条  第三人向债权人提供差额补足、流动性支持等类似承诺文件作为增信措施，具有提供担保的意思表示，债权人请求第三人承担保证责任的，人民法院应当依照保证的有关规定处理。</a:t>
            </a:r>
          </a:p>
          <a:p>
            <a:r>
              <a:rPr lang="en-US" altLang="zh-CN" sz="2000" dirty="0" smtClean="0">
                <a:latin typeface="华文新魏" panose="02010800040101010101" charset="-122"/>
                <a:ea typeface="华文新魏" panose="02010800040101010101" charset="-122"/>
                <a:cs typeface="华文新魏" panose="02010800040101010101" charset="-122"/>
              </a:rPr>
              <a:t>        </a:t>
            </a:r>
            <a:r>
              <a:rPr lang="zh-CN" altLang="zh-CN" sz="2000" dirty="0" smtClean="0">
                <a:latin typeface="华文新魏" panose="02010800040101010101" charset="-122"/>
                <a:ea typeface="华文新魏" panose="02010800040101010101" charset="-122"/>
                <a:cs typeface="华文新魏" panose="02010800040101010101" charset="-122"/>
              </a:rPr>
              <a:t>第三人向债权人提供的承诺文件，具有加入债务或者与债务人共同承担债务等意思表示的，人民法院应当认定为民法典第五百五十二条规定的债务加入。</a:t>
            </a:r>
          </a:p>
          <a:p>
            <a:r>
              <a:rPr lang="en-US" altLang="zh-CN" sz="2000" dirty="0" smtClean="0">
                <a:latin typeface="华文新魏" panose="02010800040101010101" charset="-122"/>
                <a:ea typeface="华文新魏" panose="02010800040101010101" charset="-122"/>
                <a:cs typeface="华文新魏" panose="02010800040101010101" charset="-122"/>
              </a:rPr>
              <a:t>        </a:t>
            </a:r>
            <a:r>
              <a:rPr lang="zh-CN" altLang="zh-CN" sz="2000" dirty="0" smtClean="0">
                <a:latin typeface="华文新魏" panose="02010800040101010101" charset="-122"/>
                <a:ea typeface="华文新魏" panose="02010800040101010101" charset="-122"/>
                <a:cs typeface="华文新魏" panose="02010800040101010101" charset="-122"/>
              </a:rPr>
              <a:t>前两款中第三人提供的承诺文件难以确定是保证还是债务加入的，人民法院应当将其认定为保证。</a:t>
            </a:r>
          </a:p>
          <a:p>
            <a:r>
              <a:rPr lang="en-US" altLang="zh-CN" sz="2000" dirty="0" smtClean="0">
                <a:latin typeface="华文新魏" panose="02010800040101010101" charset="-122"/>
                <a:ea typeface="华文新魏" panose="02010800040101010101" charset="-122"/>
                <a:cs typeface="华文新魏" panose="02010800040101010101" charset="-122"/>
              </a:rPr>
              <a:t>        </a:t>
            </a:r>
            <a:r>
              <a:rPr lang="zh-CN" altLang="zh-CN" sz="2000" dirty="0" smtClean="0">
                <a:latin typeface="华文新魏" panose="02010800040101010101" charset="-122"/>
                <a:ea typeface="华文新魏" panose="02010800040101010101" charset="-122"/>
                <a:cs typeface="华文新魏" panose="02010800040101010101" charset="-122"/>
              </a:rPr>
              <a:t>第三人向债权人提供的承诺文件不符合前三款规定的情形，债权人请求第三人承担保证责任或者连带责任的，人民法院不予支持，但是不影响其依据承诺文件请求第三人履行约定的义务或者承担相应的民事责任。</a:t>
            </a:r>
            <a:endParaRPr lang="en-US" altLang="zh-CN" sz="2000" dirty="0" smtClean="0">
              <a:latin typeface="华文新魏" panose="02010800040101010101" charset="-122"/>
              <a:ea typeface="华文新魏" panose="02010800040101010101" charset="-122"/>
              <a:cs typeface="华文新魏" panose="02010800040101010101" charset="-122"/>
            </a:endParaRPr>
          </a:p>
          <a:p>
            <a:endParaRPr lang="en-US" altLang="zh-CN" sz="2000" dirty="0" smtClean="0">
              <a:latin typeface="华文新魏" panose="02010800040101010101" charset="-122"/>
              <a:ea typeface="华文新魏" panose="02010800040101010101" charset="-122"/>
              <a:cs typeface="华文新魏" panose="02010800040101010101" charset="-122"/>
            </a:endParaRPr>
          </a:p>
          <a:p>
            <a:r>
              <a:rPr lang="zh-CN" altLang="en-US" sz="2000" dirty="0" smtClean="0">
                <a:solidFill>
                  <a:srgbClr val="7030A0"/>
                </a:solidFill>
                <a:latin typeface="华文新魏" panose="02010800040101010101" charset="-122"/>
                <a:ea typeface="华文新魏" panose="02010800040101010101" charset="-122"/>
                <a:cs typeface="华文新魏" panose="02010800040101010101" charset="-122"/>
              </a:rPr>
              <a:t>注意</a:t>
            </a:r>
            <a:r>
              <a:rPr lang="zh-CN" altLang="en-US" sz="2000" dirty="0" smtClean="0">
                <a:latin typeface="华文新魏" panose="02010800040101010101" charset="-122"/>
                <a:ea typeface="华文新魏" panose="02010800040101010101" charset="-122"/>
                <a:cs typeface="华文新魏" panose="02010800040101010101" charset="-122"/>
              </a:rPr>
              <a:t> 债务加入下第三人的责任重于保证责任</a:t>
            </a:r>
            <a:endParaRPr lang="en-US" altLang="zh-CN" sz="2000" dirty="0" smtClean="0">
              <a:latin typeface="华文新魏" panose="02010800040101010101" charset="-122"/>
              <a:ea typeface="华文新魏" panose="02010800040101010101" charset="-122"/>
              <a:cs typeface="华文新魏" panose="02010800040101010101" charset="-122"/>
            </a:endParaRPr>
          </a:p>
          <a:p>
            <a:endParaRPr lang="zh-CN" altLang="zh-CN" sz="2400" dirty="0" smtClean="0">
              <a:latin typeface="华文新魏" panose="02010800040101010101" charset="-122"/>
              <a:ea typeface="华文新魏" panose="02010800040101010101" charset="-122"/>
              <a:cs typeface="华文新魏" panose="02010800040101010101" charset="-122"/>
            </a:endParaRPr>
          </a:p>
          <a:p>
            <a:endParaRPr lang="zh-CN" altLang="en-US"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12" y="332656"/>
            <a:ext cx="8229815" cy="5954157"/>
          </a:xfrm>
          <a:solidFill>
            <a:srgbClr val="92D050"/>
          </a:solidFill>
        </p:spPr>
        <p:txBody>
          <a:bodyPr>
            <a:normAutofit/>
          </a:bodyPr>
          <a:lstStyle/>
          <a:p>
            <a:r>
              <a:rPr lang="zh-CN" altLang="en-US" sz="3200" dirty="0" smtClean="0">
                <a:solidFill>
                  <a:srgbClr val="7030A0"/>
                </a:solidFill>
                <a:latin typeface="华文新魏" panose="02010800040101010101" charset="-122"/>
                <a:ea typeface="华文新魏" panose="02010800040101010101" charset="-122"/>
                <a:cs typeface="华文新魏" panose="02010800040101010101" charset="-122"/>
              </a:rPr>
              <a:t>审判要旨</a:t>
            </a:r>
            <a:endParaRPr lang="en-US" altLang="zh-CN" sz="3200" dirty="0" smtClean="0">
              <a:solidFill>
                <a:srgbClr val="7030A0"/>
              </a:solidFill>
              <a:latin typeface="华文新魏" panose="02010800040101010101" charset="-122"/>
              <a:ea typeface="华文新魏" panose="02010800040101010101" charset="-122"/>
              <a:cs typeface="华文新魏" panose="02010800040101010101" charset="-122"/>
            </a:endParaRPr>
          </a:p>
          <a:p>
            <a:r>
              <a:rPr lang="en-US" altLang="zh-CN" sz="2600" dirty="0" smtClean="0">
                <a:latin typeface="华文新魏" panose="02010800040101010101" charset="-122"/>
                <a:ea typeface="华文新魏" panose="02010800040101010101" charset="-122"/>
                <a:cs typeface="华文新魏" panose="02010800040101010101" charset="-122"/>
              </a:rPr>
              <a:t>1.</a:t>
            </a:r>
            <a:r>
              <a:rPr lang="zh-CN" altLang="en-US" sz="2600" dirty="0" smtClean="0">
                <a:latin typeface="华文新魏" panose="02010800040101010101" charset="-122"/>
                <a:ea typeface="华文新魏" panose="02010800040101010101" charset="-122"/>
                <a:cs typeface="华文新魏" panose="02010800040101010101" charset="-122"/>
              </a:rPr>
              <a:t>债务加入 要有明确的意思表示。</a:t>
            </a:r>
            <a:endParaRPr lang="en-US" altLang="zh-CN" sz="2600" dirty="0" smtClean="0">
              <a:latin typeface="华文新魏" panose="02010800040101010101" charset="-122"/>
              <a:ea typeface="华文新魏" panose="02010800040101010101" charset="-122"/>
              <a:cs typeface="华文新魏" panose="02010800040101010101" charset="-122"/>
            </a:endParaRPr>
          </a:p>
          <a:p>
            <a:r>
              <a:rPr lang="zh-CN" altLang="en-US" sz="2600" dirty="0" smtClean="0">
                <a:latin typeface="华文新魏" panose="02010800040101010101" charset="-122"/>
                <a:ea typeface="华文新魏" panose="02010800040101010101" charset="-122"/>
                <a:cs typeface="华文新魏" panose="02010800040101010101" charset="-122"/>
              </a:rPr>
              <a:t>“债务加入 或者共同承担责任、承担连带责任”的字样</a:t>
            </a:r>
            <a:endParaRPr lang="en-US" altLang="zh-CN" sz="2600" dirty="0" smtClean="0">
              <a:latin typeface="华文新魏" panose="02010800040101010101" charset="-122"/>
              <a:ea typeface="华文新魏" panose="02010800040101010101" charset="-122"/>
              <a:cs typeface="华文新魏" panose="02010800040101010101" charset="-122"/>
            </a:endParaRPr>
          </a:p>
          <a:p>
            <a:r>
              <a:rPr lang="zh-CN" altLang="en-US" sz="2600" dirty="0" smtClean="0">
                <a:latin typeface="华文新魏" panose="02010800040101010101" charset="-122"/>
                <a:ea typeface="华文新魏" panose="02010800040101010101" charset="-122"/>
                <a:cs typeface="华文新魏" panose="02010800040101010101" charset="-122"/>
              </a:rPr>
              <a:t>“一切责任、第一责任”等模糊用词不能推定债务加入</a:t>
            </a:r>
            <a:endParaRPr lang="en-US" altLang="zh-CN" sz="2600" dirty="0" smtClean="0">
              <a:latin typeface="华文新魏" panose="02010800040101010101" charset="-122"/>
              <a:ea typeface="华文新魏" panose="02010800040101010101" charset="-122"/>
              <a:cs typeface="华文新魏" panose="02010800040101010101" charset="-122"/>
            </a:endParaRPr>
          </a:p>
          <a:p>
            <a:r>
              <a:rPr lang="en-US" altLang="zh-CN" sz="2600" dirty="0" smtClean="0">
                <a:latin typeface="华文新魏" panose="02010800040101010101" charset="-122"/>
                <a:ea typeface="华文新魏" panose="02010800040101010101" charset="-122"/>
                <a:cs typeface="华文新魏" panose="02010800040101010101" charset="-122"/>
              </a:rPr>
              <a:t>2.</a:t>
            </a:r>
            <a:r>
              <a:rPr lang="zh-CN" altLang="en-US" sz="2600" dirty="0" smtClean="0">
                <a:latin typeface="华文新魏" panose="02010800040101010101" charset="-122"/>
                <a:ea typeface="华文新魏" panose="02010800040101010101" charset="-122"/>
                <a:cs typeface="华文新魏" panose="02010800040101010101" charset="-122"/>
              </a:rPr>
              <a:t>补充性承诺更可能被推定为保证，独立性承诺更可能被推定为债务加入。</a:t>
            </a:r>
            <a:endParaRPr lang="en-US" altLang="zh-CN" sz="2600" dirty="0" smtClean="0">
              <a:latin typeface="华文新魏" panose="02010800040101010101" charset="-122"/>
              <a:ea typeface="华文新魏" panose="02010800040101010101" charset="-122"/>
              <a:cs typeface="华文新魏" panose="02010800040101010101" charset="-122"/>
            </a:endParaRPr>
          </a:p>
          <a:p>
            <a:r>
              <a:rPr lang="en-US" altLang="zh-CN" sz="2600" dirty="0" smtClean="0">
                <a:latin typeface="华文新魏" panose="02010800040101010101" charset="-122"/>
                <a:ea typeface="华文新魏" panose="02010800040101010101" charset="-122"/>
                <a:cs typeface="华文新魏" panose="02010800040101010101" charset="-122"/>
              </a:rPr>
              <a:t>3.</a:t>
            </a:r>
            <a:r>
              <a:rPr lang="zh-CN" altLang="en-US" sz="2600" dirty="0" smtClean="0">
                <a:latin typeface="华文新魏" panose="02010800040101010101" charset="-122"/>
                <a:ea typeface="华文新魏" panose="02010800040101010101" charset="-122"/>
                <a:cs typeface="华文新魏" panose="02010800040101010101" charset="-122"/>
              </a:rPr>
              <a:t>或然性承诺更可能被推定为保证，确定承诺更可能被推定为债务加入。</a:t>
            </a:r>
            <a:endParaRPr lang="en-US" altLang="zh-CN" sz="2600" dirty="0" smtClean="0">
              <a:latin typeface="华文新魏" panose="02010800040101010101" charset="-122"/>
              <a:ea typeface="华文新魏" panose="02010800040101010101" charset="-122"/>
              <a:cs typeface="华文新魏" panose="02010800040101010101" charset="-122"/>
            </a:endParaRPr>
          </a:p>
          <a:p>
            <a:r>
              <a:rPr lang="zh-CN" altLang="en-US" sz="2600" dirty="0" smtClean="0">
                <a:solidFill>
                  <a:srgbClr val="7030A0"/>
                </a:solidFill>
                <a:latin typeface="华文新魏" panose="02010800040101010101" charset="-122"/>
                <a:ea typeface="华文新魏" panose="02010800040101010101" charset="-122"/>
                <a:cs typeface="华文新魏" panose="02010800040101010101" charset="-122"/>
              </a:rPr>
              <a:t>备忘录“共同努力向（为）业主争取补偿款到位”</a:t>
            </a:r>
            <a:endParaRPr lang="en-US" altLang="zh-CN" sz="2600" dirty="0" smtClean="0">
              <a:solidFill>
                <a:srgbClr val="7030A0"/>
              </a:solidFill>
              <a:latin typeface="华文新魏" panose="02010800040101010101" charset="-122"/>
              <a:ea typeface="华文新魏" panose="02010800040101010101" charset="-122"/>
              <a:cs typeface="华文新魏" panose="02010800040101010101" charset="-122"/>
            </a:endParaRPr>
          </a:p>
          <a:p>
            <a:r>
              <a:rPr lang="en-US" altLang="zh-CN" sz="2600" dirty="0" smtClean="0">
                <a:latin typeface="华文新魏" panose="02010800040101010101" charset="-122"/>
                <a:ea typeface="华文新魏" panose="02010800040101010101" charset="-122"/>
                <a:cs typeface="华文新魏" panose="02010800040101010101" charset="-122"/>
              </a:rPr>
              <a:t>4.</a:t>
            </a:r>
            <a:r>
              <a:rPr lang="zh-CN" altLang="en-US" sz="2600" dirty="0" smtClean="0">
                <a:latin typeface="华文新魏" panose="02010800040101010101" charset="-122"/>
                <a:ea typeface="华文新魏" panose="02010800040101010101" charset="-122"/>
                <a:cs typeface="华文新魏" panose="02010800040101010101" charset="-122"/>
              </a:rPr>
              <a:t>从权利义务内容推定保证的意思表示</a:t>
            </a:r>
            <a:endParaRPr lang="en-US" altLang="zh-CN" sz="2600" dirty="0" smtClean="0">
              <a:latin typeface="华文新魏" panose="02010800040101010101" charset="-122"/>
              <a:ea typeface="华文新魏" panose="02010800040101010101" charset="-122"/>
              <a:cs typeface="华文新魏" panose="02010800040101010101" charset="-122"/>
            </a:endParaRPr>
          </a:p>
          <a:p>
            <a:r>
              <a:rPr lang="zh-CN" altLang="en-US" sz="2600" dirty="0" smtClean="0">
                <a:solidFill>
                  <a:srgbClr val="7030A0"/>
                </a:solidFill>
                <a:latin typeface="华文新魏" panose="02010800040101010101" charset="-122"/>
                <a:ea typeface="华文新魏" panose="02010800040101010101" charset="-122"/>
                <a:cs typeface="华文新魏" panose="02010800040101010101" charset="-122"/>
              </a:rPr>
              <a:t>承诺书“两个月未能兑付，本公司用等值的资产折抵”</a:t>
            </a:r>
            <a:endParaRPr lang="en-US" altLang="zh-CN" sz="2600" dirty="0" smtClean="0">
              <a:solidFill>
                <a:srgbClr val="7030A0"/>
              </a:solidFill>
              <a:latin typeface="华文新魏" panose="02010800040101010101" charset="-122"/>
              <a:ea typeface="华文新魏" panose="02010800040101010101" charset="-122"/>
              <a:cs typeface="华文新魏" panose="02010800040101010101" charset="-122"/>
            </a:endParaRPr>
          </a:p>
          <a:p>
            <a:endParaRPr lang="en-US" altLang="zh-CN" sz="3200" dirty="0" smtClean="0">
              <a:latin typeface="华文新魏" panose="02010800040101010101" charset="-122"/>
              <a:ea typeface="华文新魏" panose="02010800040101010101" charset="-122"/>
              <a:cs typeface="华文新魏" panose="02010800040101010101" charset="-122"/>
            </a:endParaRPr>
          </a:p>
          <a:p>
            <a:endParaRPr lang="en-US" altLang="zh-CN" sz="3200" dirty="0" smtClean="0">
              <a:latin typeface="华文新魏" panose="02010800040101010101" charset="-122"/>
              <a:ea typeface="华文新魏" panose="02010800040101010101" charset="-122"/>
              <a:cs typeface="华文新魏" panose="02010800040101010101" charset="-122"/>
            </a:endParaRPr>
          </a:p>
          <a:p>
            <a:endParaRPr lang="zh-CN" altLang="en-US"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51520" y="476672"/>
            <a:ext cx="8640960" cy="6048671"/>
          </a:xfrm>
          <a:solidFill>
            <a:srgbClr val="92D050"/>
          </a:solidFill>
        </p:spPr>
        <p:txBody>
          <a:bodyPr>
            <a:normAutofit fontScale="47500" lnSpcReduction="20000"/>
          </a:bodyPr>
          <a:lstStyle/>
          <a:p>
            <a:r>
              <a:rPr lang="zh-CN" altLang="zh-CN" sz="5100" dirty="0" smtClean="0">
                <a:latin typeface="华文新魏" panose="02010800040101010101" charset="-122"/>
                <a:ea typeface="华文新魏" panose="02010800040101010101" charset="-122"/>
                <a:cs typeface="华文新魏" panose="02010800040101010101" charset="-122"/>
              </a:rPr>
              <a:t>三、关于担保物权</a:t>
            </a:r>
          </a:p>
          <a:p>
            <a:r>
              <a:rPr lang="zh-CN" altLang="zh-CN" sz="5100" dirty="0" smtClean="0">
                <a:latin typeface="华文新魏" panose="02010800040101010101" charset="-122"/>
                <a:ea typeface="华文新魏" panose="02010800040101010101" charset="-122"/>
                <a:cs typeface="华文新魏" panose="02010800040101010101" charset="-122"/>
              </a:rPr>
              <a:t>（一）担保合同与担保物权的效力</a:t>
            </a:r>
          </a:p>
          <a:p>
            <a:r>
              <a:rPr lang="zh-CN" altLang="en-US" sz="5100" dirty="0" smtClean="0">
                <a:latin typeface="华文新魏" panose="02010800040101010101" charset="-122"/>
                <a:ea typeface="华文新魏" panose="02010800040101010101" charset="-122"/>
                <a:cs typeface="华文新魏" panose="02010800040101010101" charset="-122"/>
              </a:rPr>
              <a:t>限制流通物抵押</a:t>
            </a:r>
            <a:endParaRPr lang="en-US" altLang="zh-CN" sz="5100" dirty="0" smtClean="0">
              <a:latin typeface="华文新魏" panose="02010800040101010101" charset="-122"/>
              <a:ea typeface="华文新魏" panose="02010800040101010101" charset="-122"/>
              <a:cs typeface="华文新魏" panose="02010800040101010101" charset="-122"/>
            </a:endParaRPr>
          </a:p>
          <a:p>
            <a:r>
              <a:rPr lang="zh-CN" altLang="zh-CN" sz="3800" dirty="0" smtClean="0">
                <a:latin typeface="华文新魏" panose="02010800040101010101" charset="-122"/>
                <a:ea typeface="华文新魏" panose="02010800040101010101" charset="-122"/>
                <a:cs typeface="华文新魏" panose="02010800040101010101" charset="-122"/>
              </a:rPr>
              <a:t>第三十七条  当事人以所有权、使用权不明或者有争议的财产抵押，经审查构成无权处分的，人民法院应当依照民法典第三百一十一条的规定处理。</a:t>
            </a:r>
          </a:p>
          <a:p>
            <a:r>
              <a:rPr lang="zh-CN" altLang="zh-CN" sz="3800" dirty="0" smtClean="0">
                <a:latin typeface="华文新魏" panose="02010800040101010101" charset="-122"/>
                <a:ea typeface="华文新魏" panose="02010800040101010101" charset="-122"/>
                <a:cs typeface="华文新魏" panose="02010800040101010101" charset="-122"/>
              </a:rPr>
              <a:t>当事人以依法被查封或者扣押的财产抵押，抵押权人请求行使抵押权，经审查查封或者扣押措施已经解除的，人民法院应予支持。抵押人以抵押权设立时财产被查封或者扣押为由主张抵押合同无效</a:t>
            </a:r>
            <a:r>
              <a:rPr lang="zh-CN" altLang="en-US" sz="3800" dirty="0" smtClean="0">
                <a:latin typeface="华文新魏" panose="02010800040101010101" charset="-122"/>
                <a:ea typeface="华文新魏" panose="02010800040101010101" charset="-122"/>
                <a:cs typeface="华文新魏" panose="02010800040101010101" charset="-122"/>
              </a:rPr>
              <a:t>（</a:t>
            </a:r>
            <a:r>
              <a:rPr lang="zh-CN" altLang="en-US" sz="3800" dirty="0" smtClean="0">
                <a:solidFill>
                  <a:srgbClr val="7030A0"/>
                </a:solidFill>
                <a:latin typeface="华文新魏" panose="02010800040101010101" charset="-122"/>
                <a:ea typeface="华文新魏" panose="02010800040101010101" charset="-122"/>
                <a:cs typeface="华文新魏" panose="02010800040101010101" charset="-122"/>
              </a:rPr>
              <a:t>违反了管理性强制性规定，非效力性强制性规定</a:t>
            </a:r>
            <a:r>
              <a:rPr lang="zh-CN" altLang="en-US" sz="3800" dirty="0" smtClean="0">
                <a:latin typeface="华文新魏" panose="02010800040101010101" charset="-122"/>
                <a:ea typeface="华文新魏" panose="02010800040101010101" charset="-122"/>
                <a:cs typeface="华文新魏" panose="02010800040101010101" charset="-122"/>
              </a:rPr>
              <a:t>）</a:t>
            </a:r>
            <a:r>
              <a:rPr lang="zh-CN" altLang="zh-CN" sz="3800" dirty="0" smtClean="0">
                <a:latin typeface="华文新魏" panose="02010800040101010101" charset="-122"/>
                <a:ea typeface="华文新魏" panose="02010800040101010101" charset="-122"/>
                <a:cs typeface="华文新魏" panose="02010800040101010101" charset="-122"/>
              </a:rPr>
              <a:t>的，人民法院不予支持。</a:t>
            </a:r>
          </a:p>
          <a:p>
            <a:r>
              <a:rPr lang="zh-CN" altLang="zh-CN" sz="3800" dirty="0" smtClean="0">
                <a:latin typeface="华文新魏" panose="02010800040101010101" charset="-122"/>
                <a:ea typeface="华文新魏" panose="02010800040101010101" charset="-122"/>
                <a:cs typeface="华文新魏" panose="02010800040101010101" charset="-122"/>
              </a:rPr>
              <a:t>以依法被监管的财产抵押的，适用前款规定。</a:t>
            </a:r>
            <a:endParaRPr lang="en-US" altLang="zh-CN" sz="3800" dirty="0" smtClean="0">
              <a:latin typeface="华文新魏" panose="02010800040101010101" charset="-122"/>
              <a:ea typeface="华文新魏" panose="02010800040101010101" charset="-122"/>
              <a:cs typeface="华文新魏" panose="02010800040101010101" charset="-122"/>
            </a:endParaRPr>
          </a:p>
          <a:p>
            <a:endParaRPr lang="en-US" altLang="zh-CN" sz="3800" dirty="0" smtClean="0">
              <a:latin typeface="华文新魏" panose="02010800040101010101" charset="-122"/>
              <a:ea typeface="华文新魏" panose="02010800040101010101" charset="-122"/>
              <a:cs typeface="华文新魏" panose="02010800040101010101" charset="-122"/>
            </a:endParaRPr>
          </a:p>
          <a:p>
            <a:r>
              <a:rPr lang="zh-CN" altLang="en-US" sz="3800" dirty="0" smtClean="0">
                <a:latin typeface="华文新魏" panose="02010800040101010101" charset="-122"/>
                <a:ea typeface="华文新魏" panose="02010800040101010101" charset="-122"/>
                <a:cs typeface="华文新魏" panose="02010800040101010101" charset="-122"/>
              </a:rPr>
              <a:t>民法典第三百一十一条　无处分权人将不动产或者动产转让给受让人的，所有权人有权追回；除法律另有规定外，符合下列情形的，受让人取得该不动产或者动产的所有权：</a:t>
            </a:r>
          </a:p>
          <a:p>
            <a:r>
              <a:rPr lang="zh-CN" altLang="en-US" sz="3800" dirty="0" smtClean="0">
                <a:latin typeface="华文新魏" panose="02010800040101010101" charset="-122"/>
                <a:ea typeface="华文新魏" panose="02010800040101010101" charset="-122"/>
                <a:cs typeface="华文新魏" panose="02010800040101010101" charset="-122"/>
              </a:rPr>
              <a:t>　　（一）受让人受让该不动产或者动产时是善意；</a:t>
            </a:r>
          </a:p>
          <a:p>
            <a:r>
              <a:rPr lang="zh-CN" altLang="en-US" sz="3800" dirty="0" smtClean="0">
                <a:latin typeface="华文新魏" panose="02010800040101010101" charset="-122"/>
                <a:ea typeface="华文新魏" panose="02010800040101010101" charset="-122"/>
                <a:cs typeface="华文新魏" panose="02010800040101010101" charset="-122"/>
              </a:rPr>
              <a:t>　　（二）以合理的价格转让；</a:t>
            </a:r>
          </a:p>
          <a:p>
            <a:r>
              <a:rPr lang="zh-CN" altLang="en-US" sz="3800" dirty="0" smtClean="0">
                <a:latin typeface="华文新魏" panose="02010800040101010101" charset="-122"/>
                <a:ea typeface="华文新魏" panose="02010800040101010101" charset="-122"/>
                <a:cs typeface="华文新魏" panose="02010800040101010101" charset="-122"/>
              </a:rPr>
              <a:t>　　（三）转让的不动产或者动产依照法律规定应当登记的已经登记，不需要登记的已经交付给受让人。</a:t>
            </a:r>
          </a:p>
          <a:p>
            <a:r>
              <a:rPr lang="zh-CN" altLang="en-US" sz="3800" dirty="0" smtClean="0">
                <a:latin typeface="华文新魏" panose="02010800040101010101" charset="-122"/>
                <a:ea typeface="华文新魏" panose="02010800040101010101" charset="-122"/>
                <a:cs typeface="华文新魏" panose="02010800040101010101" charset="-122"/>
              </a:rPr>
              <a:t>　　受让人依据前款规定取得不动产或者动产的所有权的，原所有权人有权向无处分权人请求损害赔偿。</a:t>
            </a:r>
          </a:p>
          <a:p>
            <a:r>
              <a:rPr lang="zh-CN" altLang="en-US" sz="3800" dirty="0" smtClean="0">
                <a:latin typeface="华文新魏" panose="02010800040101010101" charset="-122"/>
                <a:ea typeface="华文新魏" panose="02010800040101010101" charset="-122"/>
                <a:cs typeface="华文新魏" panose="02010800040101010101" charset="-122"/>
              </a:rPr>
              <a:t>　　当事人善意取得其他物权的，参照适用前两款规定。</a:t>
            </a:r>
          </a:p>
          <a:p>
            <a:endParaRPr lang="en-US" altLang="zh-CN" sz="2700" dirty="0" smtClean="0">
              <a:latin typeface="华文新魏" panose="02010800040101010101" charset="-122"/>
              <a:ea typeface="华文新魏" panose="02010800040101010101" charset="-122"/>
              <a:cs typeface="华文新魏" panose="02010800040101010101" charset="-122"/>
            </a:endParaRPr>
          </a:p>
          <a:p>
            <a:endParaRPr lang="zh-CN" altLang="zh-CN" sz="2700" dirty="0" smtClean="0">
              <a:latin typeface="华文新魏" panose="02010800040101010101" charset="-122"/>
              <a:ea typeface="华文新魏" panose="02010800040101010101" charset="-122"/>
              <a:cs typeface="华文新魏" panose="02010800040101010101" charset="-122"/>
            </a:endParaRPr>
          </a:p>
          <a:p>
            <a:endParaRPr lang="zh-CN" altLang="en-US"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12" y="620689"/>
            <a:ext cx="8229815" cy="5666124"/>
          </a:xfrm>
          <a:solidFill>
            <a:srgbClr val="92D050"/>
          </a:solidFill>
        </p:spPr>
        <p:txBody>
          <a:bodyPr>
            <a:noAutofit/>
          </a:bodyPr>
          <a:lstStyle/>
          <a:p>
            <a:r>
              <a:rPr lang="en-US" altLang="zh-CN" sz="2000" dirty="0" smtClean="0">
                <a:latin typeface="华文新魏" panose="02010800040101010101" charset="-122"/>
                <a:ea typeface="华文新魏" panose="02010800040101010101" charset="-122"/>
                <a:cs typeface="华文新魏" panose="02010800040101010101" charset="-122"/>
              </a:rPr>
              <a:t>《</a:t>
            </a:r>
            <a:r>
              <a:rPr lang="zh-CN" altLang="en-US" sz="2000" dirty="0" smtClean="0">
                <a:latin typeface="华文新魏" panose="02010800040101010101" charset="-122"/>
                <a:ea typeface="华文新魏" panose="02010800040101010101" charset="-122"/>
                <a:cs typeface="华文新魏" panose="02010800040101010101" charset="-122"/>
              </a:rPr>
              <a:t>民法典</a:t>
            </a:r>
            <a:r>
              <a:rPr lang="en-US" altLang="zh-CN" sz="2000" dirty="0" smtClean="0">
                <a:latin typeface="华文新魏" panose="02010800040101010101" charset="-122"/>
                <a:ea typeface="华文新魏" panose="02010800040101010101" charset="-122"/>
                <a:cs typeface="华文新魏" panose="02010800040101010101" charset="-122"/>
              </a:rPr>
              <a:t>》</a:t>
            </a:r>
            <a:r>
              <a:rPr lang="zh-CN" altLang="en-US" sz="2000" dirty="0" smtClean="0">
                <a:latin typeface="华文新魏" panose="02010800040101010101" charset="-122"/>
                <a:ea typeface="华文新魏" panose="02010800040101010101" charset="-122"/>
                <a:cs typeface="华文新魏" panose="02010800040101010101" charset="-122"/>
              </a:rPr>
              <a:t>第 </a:t>
            </a:r>
            <a:r>
              <a:rPr lang="en-US" altLang="zh-CN" sz="2000" dirty="0" smtClean="0">
                <a:latin typeface="华文新魏" panose="02010800040101010101" charset="-122"/>
                <a:ea typeface="华文新魏" panose="02010800040101010101" charset="-122"/>
                <a:cs typeface="华文新魏" panose="02010800040101010101" charset="-122"/>
              </a:rPr>
              <a:t>399 </a:t>
            </a:r>
            <a:r>
              <a:rPr lang="zh-CN" altLang="en-US" sz="2000" dirty="0" smtClean="0">
                <a:latin typeface="华文新魏" panose="02010800040101010101" charset="-122"/>
                <a:ea typeface="华文新魏" panose="02010800040101010101" charset="-122"/>
                <a:cs typeface="华文新魏" panose="02010800040101010101" charset="-122"/>
              </a:rPr>
              <a:t>条第 </a:t>
            </a:r>
            <a:r>
              <a:rPr lang="en-US" altLang="zh-CN" sz="2000" dirty="0" smtClean="0">
                <a:latin typeface="华文新魏" panose="02010800040101010101" charset="-122"/>
                <a:ea typeface="华文新魏" panose="02010800040101010101" charset="-122"/>
                <a:cs typeface="华文新魏" panose="02010800040101010101" charset="-122"/>
              </a:rPr>
              <a:t>4 </a:t>
            </a:r>
            <a:r>
              <a:rPr lang="zh-CN" altLang="en-US" sz="2000" dirty="0" smtClean="0">
                <a:latin typeface="华文新魏" panose="02010800040101010101" charset="-122"/>
                <a:ea typeface="华文新魏" panose="02010800040101010101" charset="-122"/>
                <a:cs typeface="华文新魏" panose="02010800040101010101" charset="-122"/>
              </a:rPr>
              <a:t>项、第 </a:t>
            </a:r>
            <a:r>
              <a:rPr lang="en-US" altLang="zh-CN" sz="2000" dirty="0" smtClean="0">
                <a:latin typeface="华文新魏" panose="02010800040101010101" charset="-122"/>
                <a:ea typeface="华文新魏" panose="02010800040101010101" charset="-122"/>
                <a:cs typeface="华文新魏" panose="02010800040101010101" charset="-122"/>
              </a:rPr>
              <a:t>5 </a:t>
            </a:r>
            <a:r>
              <a:rPr lang="zh-CN" altLang="en-US" sz="2000" dirty="0" smtClean="0">
                <a:latin typeface="华文新魏" panose="02010800040101010101" charset="-122"/>
                <a:ea typeface="华文新魏" panose="02010800040101010101" charset="-122"/>
                <a:cs typeface="华文新魏" panose="02010800040101010101" charset="-122"/>
              </a:rPr>
              <a:t>项规定，所有权、使用权不明或者有争议的财产以及依法被查封、 扣押、监管的财产</a:t>
            </a:r>
            <a:r>
              <a:rPr lang="zh-CN" altLang="en-US" sz="2000" dirty="0" smtClean="0">
                <a:solidFill>
                  <a:srgbClr val="7030A0"/>
                </a:solidFill>
                <a:latin typeface="华文新魏" panose="02010800040101010101" charset="-122"/>
                <a:ea typeface="华文新魏" panose="02010800040101010101" charset="-122"/>
                <a:cs typeface="华文新魏" panose="02010800040101010101" charset="-122"/>
              </a:rPr>
              <a:t>不得</a:t>
            </a:r>
            <a:r>
              <a:rPr lang="zh-CN" altLang="en-US" sz="2000" dirty="0" smtClean="0">
                <a:latin typeface="华文新魏" panose="02010800040101010101" charset="-122"/>
                <a:ea typeface="华文新魏" panose="02010800040101010101" charset="-122"/>
                <a:cs typeface="华文新魏" panose="02010800040101010101" charset="-122"/>
              </a:rPr>
              <a:t>抵押。</a:t>
            </a:r>
            <a:r>
              <a:rPr lang="en-US" altLang="zh-CN" sz="2000" dirty="0" smtClean="0">
                <a:latin typeface="华文新魏" panose="02010800040101010101" charset="-122"/>
                <a:ea typeface="华文新魏" panose="02010800040101010101" charset="-122"/>
                <a:cs typeface="华文新魏" panose="02010800040101010101" charset="-122"/>
              </a:rPr>
              <a:t>《</a:t>
            </a:r>
            <a:r>
              <a:rPr lang="zh-CN" altLang="en-US" sz="2000" dirty="0" smtClean="0">
                <a:latin typeface="华文新魏" panose="02010800040101010101" charset="-122"/>
                <a:ea typeface="华文新魏" panose="02010800040101010101" charset="-122"/>
                <a:cs typeface="华文新魏" panose="02010800040101010101" charset="-122"/>
              </a:rPr>
              <a:t>民法典</a:t>
            </a:r>
            <a:r>
              <a:rPr lang="en-US" altLang="zh-CN" sz="2000" dirty="0" smtClean="0">
                <a:latin typeface="华文新魏" panose="02010800040101010101" charset="-122"/>
                <a:ea typeface="华文新魏" panose="02010800040101010101" charset="-122"/>
                <a:cs typeface="华文新魏" panose="02010800040101010101" charset="-122"/>
              </a:rPr>
              <a:t>》</a:t>
            </a:r>
            <a:r>
              <a:rPr lang="zh-CN" altLang="en-US" sz="2000" dirty="0" smtClean="0">
                <a:latin typeface="华文新魏" panose="02010800040101010101" charset="-122"/>
                <a:ea typeface="华文新魏" panose="02010800040101010101" charset="-122"/>
                <a:cs typeface="华文新魏" panose="02010800040101010101" charset="-122"/>
              </a:rPr>
              <a:t>第 </a:t>
            </a:r>
            <a:r>
              <a:rPr lang="en-US" altLang="zh-CN" sz="2000" dirty="0" smtClean="0">
                <a:latin typeface="华文新魏" panose="02010800040101010101" charset="-122"/>
                <a:ea typeface="华文新魏" panose="02010800040101010101" charset="-122"/>
                <a:cs typeface="华文新魏" panose="02010800040101010101" charset="-122"/>
              </a:rPr>
              <a:t>153 </a:t>
            </a:r>
            <a:r>
              <a:rPr lang="zh-CN" altLang="en-US" sz="2000" dirty="0" smtClean="0">
                <a:latin typeface="华文新魏" panose="02010800040101010101" charset="-122"/>
                <a:ea typeface="华文新魏" panose="02010800040101010101" charset="-122"/>
                <a:cs typeface="华文新魏" panose="02010800040101010101" charset="-122"/>
              </a:rPr>
              <a:t>条第 </a:t>
            </a:r>
            <a:r>
              <a:rPr lang="en-US" altLang="zh-CN" sz="2000" dirty="0" smtClean="0">
                <a:latin typeface="华文新魏" panose="02010800040101010101" charset="-122"/>
                <a:ea typeface="华文新魏" panose="02010800040101010101" charset="-122"/>
                <a:cs typeface="华文新魏" panose="02010800040101010101" charset="-122"/>
              </a:rPr>
              <a:t>1 </a:t>
            </a:r>
            <a:r>
              <a:rPr lang="zh-CN" altLang="en-US" sz="2000" dirty="0" smtClean="0">
                <a:latin typeface="华文新魏" panose="02010800040101010101" charset="-122"/>
                <a:ea typeface="华文新魏" panose="02010800040101010101" charset="-122"/>
                <a:cs typeface="华文新魏" panose="02010800040101010101" charset="-122"/>
              </a:rPr>
              <a:t>款规定，违反法律、行政法规的强制性规定的民事法律行为</a:t>
            </a:r>
            <a:r>
              <a:rPr lang="zh-CN" altLang="en-US" sz="2000" dirty="0" smtClean="0">
                <a:solidFill>
                  <a:srgbClr val="7030A0"/>
                </a:solidFill>
                <a:latin typeface="华文新魏" panose="02010800040101010101" charset="-122"/>
                <a:ea typeface="华文新魏" panose="02010800040101010101" charset="-122"/>
                <a:cs typeface="华文新魏" panose="02010800040101010101" charset="-122"/>
              </a:rPr>
              <a:t>无效（效力性强制性规定），</a:t>
            </a:r>
            <a:r>
              <a:rPr lang="zh-CN" altLang="en-US" sz="2000" dirty="0" smtClean="0">
                <a:latin typeface="华文新魏" panose="02010800040101010101" charset="-122"/>
                <a:ea typeface="华文新魏" panose="02010800040101010101" charset="-122"/>
                <a:cs typeface="华文新魏" panose="02010800040101010101" charset="-122"/>
              </a:rPr>
              <a:t>但是该强制性规定不导致该民事 法律行为无效的除外（</a:t>
            </a:r>
            <a:r>
              <a:rPr lang="zh-CN" altLang="en-US" sz="2000" dirty="0" smtClean="0">
                <a:solidFill>
                  <a:srgbClr val="7030A0"/>
                </a:solidFill>
                <a:latin typeface="华文新魏" panose="02010800040101010101" charset="-122"/>
                <a:ea typeface="华文新魏" panose="02010800040101010101" charset="-122"/>
                <a:cs typeface="华文新魏" panose="02010800040101010101" charset="-122"/>
              </a:rPr>
              <a:t>管理性强制性规定</a:t>
            </a:r>
            <a:r>
              <a:rPr lang="zh-CN" altLang="en-US" sz="2000" dirty="0" smtClean="0">
                <a:latin typeface="华文新魏" panose="02010800040101010101" charset="-122"/>
                <a:ea typeface="华文新魏" panose="02010800040101010101" charset="-122"/>
                <a:cs typeface="华文新魏" panose="02010800040101010101" charset="-122"/>
              </a:rPr>
              <a:t>）。</a:t>
            </a:r>
            <a:endParaRPr lang="en-US" altLang="zh-CN" sz="2000" dirty="0" smtClean="0">
              <a:latin typeface="华文新魏" panose="02010800040101010101" charset="-122"/>
              <a:ea typeface="华文新魏" panose="02010800040101010101" charset="-122"/>
              <a:cs typeface="华文新魏" panose="02010800040101010101" charset="-122"/>
            </a:endParaRPr>
          </a:p>
          <a:p>
            <a:r>
              <a:rPr lang="zh-CN" altLang="en-US" sz="2000" dirty="0" smtClean="0">
                <a:latin typeface="华文新魏" panose="02010800040101010101" charset="-122"/>
                <a:ea typeface="华文新魏" panose="02010800040101010101" charset="-122"/>
                <a:cs typeface="华文新魏" panose="02010800040101010101" charset="-122"/>
              </a:rPr>
              <a:t>        以所有权、使用权不明或者有争议的财产抵押，若经审查构成无权处分，则适用善意取得的规定；若经审查构成有权处分，则适用创设的继受取得的规定。</a:t>
            </a:r>
            <a:endParaRPr lang="en-US" altLang="zh-CN" sz="2000" dirty="0" smtClean="0">
              <a:latin typeface="华文新魏" panose="02010800040101010101" charset="-122"/>
              <a:ea typeface="华文新魏" panose="02010800040101010101" charset="-122"/>
              <a:cs typeface="华文新魏" panose="02010800040101010101" charset="-122"/>
            </a:endParaRPr>
          </a:p>
          <a:p>
            <a:r>
              <a:rPr lang="zh-CN" altLang="en-US" sz="2000" dirty="0" smtClean="0">
                <a:latin typeface="华文新魏" panose="02010800040101010101" charset="-122"/>
                <a:ea typeface="华文新魏" panose="02010800040101010101" charset="-122"/>
                <a:cs typeface="华文新魏" panose="02010800040101010101" charset="-122"/>
              </a:rPr>
              <a:t>        以被查封、扣押、监管财产抵押，抵押合同也不会因为违反该管理性强制性规定无效。查封、扣押、监管措施被解除，抵押权就能行使。</a:t>
            </a:r>
            <a:endParaRPr lang="en-US" altLang="zh-CN" sz="2000" dirty="0" smtClean="0">
              <a:latin typeface="华文新魏" panose="02010800040101010101" charset="-122"/>
              <a:ea typeface="华文新魏" panose="02010800040101010101" charset="-122"/>
              <a:cs typeface="华文新魏" panose="02010800040101010101" charset="-122"/>
            </a:endParaRPr>
          </a:p>
          <a:p>
            <a:endParaRPr lang="en-US" altLang="zh-CN" sz="2000" dirty="0" smtClean="0">
              <a:latin typeface="华文新魏" panose="02010800040101010101" charset="-122"/>
              <a:ea typeface="华文新魏" panose="02010800040101010101" charset="-122"/>
              <a:cs typeface="华文新魏" panose="02010800040101010101" charset="-122"/>
            </a:endParaRPr>
          </a:p>
          <a:p>
            <a:r>
              <a:rPr lang="zh-CN" altLang="en-US" sz="2000" dirty="0" smtClean="0">
                <a:solidFill>
                  <a:srgbClr val="7030A0"/>
                </a:solidFill>
                <a:latin typeface="华文新魏" panose="02010800040101010101" charset="-122"/>
                <a:ea typeface="华文新魏" panose="02010800040101010101" charset="-122"/>
                <a:cs typeface="华文新魏" panose="02010800040101010101" charset="-122"/>
              </a:rPr>
              <a:t>注意风险：</a:t>
            </a:r>
            <a:r>
              <a:rPr lang="zh-CN" altLang="en-US" sz="2000" dirty="0" smtClean="0">
                <a:latin typeface="华文新魏" panose="02010800040101010101" charset="-122"/>
                <a:ea typeface="华文新魏" panose="02010800040101010101" charset="-122"/>
                <a:cs typeface="华文新魏" panose="02010800040101010101" charset="-122"/>
              </a:rPr>
              <a:t>不动产依法被查封、 扣押、监管，无法办理抵押登记，抵押权未设定，尽管抵押合同生效。</a:t>
            </a:r>
            <a:endParaRPr lang="en-US" altLang="zh-CN" sz="2000" dirty="0" smtClean="0">
              <a:latin typeface="华文新魏" panose="02010800040101010101" charset="-122"/>
              <a:ea typeface="华文新魏" panose="02010800040101010101" charset="-122"/>
              <a:cs typeface="华文新魏" panose="02010800040101010101" charset="-122"/>
            </a:endParaRPr>
          </a:p>
          <a:p>
            <a:r>
              <a:rPr lang="zh-CN" altLang="en-US" sz="2000" dirty="0" smtClean="0">
                <a:latin typeface="华文新魏" panose="02010800040101010101" charset="-122"/>
                <a:ea typeface="华文新魏" panose="02010800040101010101" charset="-122"/>
                <a:cs typeface="华文新魏" panose="02010800040101010101" charset="-122"/>
              </a:rPr>
              <a:t>区分物权登记行为与债权行为</a:t>
            </a:r>
            <a:endParaRPr lang="en-US" altLang="zh-CN" sz="2000" dirty="0" smtClean="0">
              <a:latin typeface="华文新魏" panose="02010800040101010101" charset="-122"/>
              <a:ea typeface="华文新魏" panose="02010800040101010101" charset="-122"/>
              <a:cs typeface="华文新魏" panose="02010800040101010101" charset="-122"/>
            </a:endParaRPr>
          </a:p>
          <a:p>
            <a:endParaRPr lang="en-US" altLang="zh-CN" sz="2000" dirty="0" smtClean="0">
              <a:latin typeface="华文新魏" panose="02010800040101010101" charset="-122"/>
              <a:ea typeface="华文新魏" panose="02010800040101010101" charset="-122"/>
              <a:cs typeface="华文新魏" panose="02010800040101010101" charset="-122"/>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rrowheads="1"/>
          </p:cNvSpPr>
          <p:nvPr>
            <p:ph type="title"/>
          </p:nvPr>
        </p:nvSpPr>
        <p:spPr>
          <a:xfrm>
            <a:off x="250825" y="260350"/>
            <a:ext cx="8374063" cy="1008063"/>
          </a:xfrm>
        </p:spPr>
        <p:txBody>
          <a:bodyPr/>
          <a:lstStyle/>
          <a:p>
            <a:r>
              <a:rPr lang="zh-CN" altLang="en-US" dirty="0" smtClean="0">
                <a:latin typeface="华文新魏" panose="02010800040101010101" pitchFamily="2" charset="-122"/>
                <a:ea typeface="华文新魏" panose="02010800040101010101" pitchFamily="2" charset="-122"/>
              </a:rPr>
              <a:t>未</a:t>
            </a:r>
            <a:r>
              <a:rPr lang="zh-CN" altLang="en-US" dirty="0">
                <a:latin typeface="华文新魏" panose="02010800040101010101" pitchFamily="2" charset="-122"/>
                <a:ea typeface="华文新魏" panose="02010800040101010101" pitchFamily="2" charset="-122"/>
              </a:rPr>
              <a:t>登记抵押权的效力</a:t>
            </a:r>
          </a:p>
        </p:txBody>
      </p:sp>
      <p:sp>
        <p:nvSpPr>
          <p:cNvPr id="43011" name="Rectangle 3"/>
          <p:cNvSpPr>
            <a:spLocks noGrp="1" noChangeArrowheads="1"/>
          </p:cNvSpPr>
          <p:nvPr>
            <p:ph type="body" idx="1"/>
          </p:nvPr>
        </p:nvSpPr>
        <p:spPr>
          <a:xfrm>
            <a:off x="323850" y="1773238"/>
            <a:ext cx="8518525" cy="4325937"/>
          </a:xfrm>
        </p:spPr>
        <p:txBody>
          <a:bodyPr/>
          <a:lstStyle/>
          <a:p>
            <a:endParaRPr lang="zh-CN" altLang="en-US" dirty="0"/>
          </a:p>
          <a:p>
            <a:endParaRPr lang="zh-CN" altLang="en-US" dirty="0"/>
          </a:p>
        </p:txBody>
      </p:sp>
      <p:sp>
        <p:nvSpPr>
          <p:cNvPr id="43012" name="Rectangle 4"/>
          <p:cNvSpPr>
            <a:spLocks noChangeArrowheads="1"/>
          </p:cNvSpPr>
          <p:nvPr/>
        </p:nvSpPr>
        <p:spPr bwMode="auto">
          <a:xfrm>
            <a:off x="1331913" y="3213100"/>
            <a:ext cx="1655762" cy="503238"/>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dirty="0">
                <a:latin typeface="华文新魏" panose="02010800040101010101" pitchFamily="2" charset="-122"/>
                <a:ea typeface="华文新魏" panose="02010800040101010101" pitchFamily="2" charset="-122"/>
              </a:rPr>
              <a:t>生效的抵押合同</a:t>
            </a:r>
          </a:p>
        </p:txBody>
      </p:sp>
      <p:sp>
        <p:nvSpPr>
          <p:cNvPr id="43013" name="Line 5"/>
          <p:cNvSpPr>
            <a:spLocks noChangeShapeType="1"/>
          </p:cNvSpPr>
          <p:nvPr/>
        </p:nvSpPr>
        <p:spPr bwMode="auto">
          <a:xfrm>
            <a:off x="2051050" y="3716338"/>
            <a:ext cx="0" cy="1081087"/>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3014" name="Oval 6"/>
          <p:cNvSpPr>
            <a:spLocks noChangeArrowheads="1"/>
          </p:cNvSpPr>
          <p:nvPr/>
        </p:nvSpPr>
        <p:spPr bwMode="auto">
          <a:xfrm>
            <a:off x="1692275" y="4149725"/>
            <a:ext cx="792163" cy="2159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sz="1400">
                <a:latin typeface="Arial" panose="020B0604020202020204" pitchFamily="34" charset="0"/>
              </a:rPr>
              <a:t>不履行</a:t>
            </a:r>
          </a:p>
        </p:txBody>
      </p:sp>
      <p:sp>
        <p:nvSpPr>
          <p:cNvPr id="43015" name="Rectangle 7"/>
          <p:cNvSpPr>
            <a:spLocks noChangeArrowheads="1"/>
          </p:cNvSpPr>
          <p:nvPr/>
        </p:nvSpPr>
        <p:spPr bwMode="auto">
          <a:xfrm>
            <a:off x="1331913" y="4797425"/>
            <a:ext cx="1512887" cy="433388"/>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dirty="0">
                <a:latin typeface="华文新魏" panose="02010800040101010101" pitchFamily="2" charset="-122"/>
                <a:ea typeface="华文新魏" panose="02010800040101010101" pitchFamily="2" charset="-122"/>
              </a:rPr>
              <a:t>违约责任</a:t>
            </a:r>
          </a:p>
        </p:txBody>
      </p:sp>
      <p:sp>
        <p:nvSpPr>
          <p:cNvPr id="43016" name="Line 8"/>
          <p:cNvSpPr>
            <a:spLocks noChangeShapeType="1"/>
          </p:cNvSpPr>
          <p:nvPr/>
        </p:nvSpPr>
        <p:spPr bwMode="auto">
          <a:xfrm flipV="1">
            <a:off x="2987675" y="2781300"/>
            <a:ext cx="1296988" cy="6477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3017" name="Line 9"/>
          <p:cNvSpPr>
            <a:spLocks noChangeShapeType="1"/>
          </p:cNvSpPr>
          <p:nvPr/>
        </p:nvSpPr>
        <p:spPr bwMode="auto">
          <a:xfrm>
            <a:off x="2987675" y="3429000"/>
            <a:ext cx="1296988" cy="431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3018" name="Rectangle 10"/>
          <p:cNvSpPr>
            <a:spLocks noChangeArrowheads="1"/>
          </p:cNvSpPr>
          <p:nvPr/>
        </p:nvSpPr>
        <p:spPr bwMode="auto">
          <a:xfrm>
            <a:off x="4284663" y="2565400"/>
            <a:ext cx="1079500" cy="358775"/>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a:latin typeface="华文新魏" panose="02010800040101010101" pitchFamily="2" charset="-122"/>
                <a:ea typeface="华文新魏" panose="02010800040101010101" pitchFamily="2" charset="-122"/>
              </a:rPr>
              <a:t>动产</a:t>
            </a:r>
          </a:p>
        </p:txBody>
      </p:sp>
      <p:sp>
        <p:nvSpPr>
          <p:cNvPr id="43019" name="Rectangle 11"/>
          <p:cNvSpPr>
            <a:spLocks noChangeArrowheads="1"/>
          </p:cNvSpPr>
          <p:nvPr/>
        </p:nvSpPr>
        <p:spPr bwMode="auto">
          <a:xfrm>
            <a:off x="4284663" y="3644900"/>
            <a:ext cx="1079500" cy="360363"/>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dirty="0">
                <a:latin typeface="华文新魏" panose="02010800040101010101" pitchFamily="2" charset="-122"/>
                <a:ea typeface="华文新魏" panose="02010800040101010101" pitchFamily="2" charset="-122"/>
              </a:rPr>
              <a:t>不动产</a:t>
            </a:r>
          </a:p>
        </p:txBody>
      </p:sp>
      <p:sp>
        <p:nvSpPr>
          <p:cNvPr id="43020" name="Line 12"/>
          <p:cNvSpPr>
            <a:spLocks noChangeShapeType="1"/>
          </p:cNvSpPr>
          <p:nvPr/>
        </p:nvSpPr>
        <p:spPr bwMode="auto">
          <a:xfrm>
            <a:off x="5364163" y="2708275"/>
            <a:ext cx="6477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3021" name="Line 13"/>
          <p:cNvSpPr>
            <a:spLocks noChangeShapeType="1"/>
          </p:cNvSpPr>
          <p:nvPr/>
        </p:nvSpPr>
        <p:spPr bwMode="auto">
          <a:xfrm>
            <a:off x="5364163" y="3860800"/>
            <a:ext cx="6477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3022" name="Rectangle 14"/>
          <p:cNvSpPr>
            <a:spLocks noChangeArrowheads="1"/>
          </p:cNvSpPr>
          <p:nvPr/>
        </p:nvSpPr>
        <p:spPr bwMode="auto">
          <a:xfrm>
            <a:off x="6011863" y="2565400"/>
            <a:ext cx="1081087" cy="358775"/>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sz="1400" dirty="0">
                <a:latin typeface="华文新魏" panose="02010800040101010101" pitchFamily="2" charset="-122"/>
                <a:ea typeface="华文新魏" panose="02010800040101010101" pitchFamily="2" charset="-122"/>
              </a:rPr>
              <a:t>登记对抗主义</a:t>
            </a:r>
          </a:p>
        </p:txBody>
      </p:sp>
      <p:sp>
        <p:nvSpPr>
          <p:cNvPr id="43023" name="Rectangle 15"/>
          <p:cNvSpPr>
            <a:spLocks noChangeArrowheads="1"/>
          </p:cNvSpPr>
          <p:nvPr/>
        </p:nvSpPr>
        <p:spPr bwMode="auto">
          <a:xfrm>
            <a:off x="6011863" y="3573463"/>
            <a:ext cx="1081087" cy="4318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sz="1400" dirty="0">
                <a:latin typeface="华文新魏" panose="02010800040101010101" pitchFamily="2" charset="-122"/>
                <a:ea typeface="华文新魏" panose="02010800040101010101" pitchFamily="2" charset="-122"/>
              </a:rPr>
              <a:t>登记生效主义</a:t>
            </a:r>
          </a:p>
        </p:txBody>
      </p:sp>
      <p:sp>
        <p:nvSpPr>
          <p:cNvPr id="43024" name="Line 16"/>
          <p:cNvSpPr>
            <a:spLocks noChangeShapeType="1"/>
          </p:cNvSpPr>
          <p:nvPr/>
        </p:nvSpPr>
        <p:spPr bwMode="auto">
          <a:xfrm>
            <a:off x="6516688" y="4005263"/>
            <a:ext cx="0" cy="503237"/>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3025" name="Oval 17"/>
          <p:cNvSpPr>
            <a:spLocks noChangeArrowheads="1"/>
          </p:cNvSpPr>
          <p:nvPr/>
        </p:nvSpPr>
        <p:spPr bwMode="auto">
          <a:xfrm>
            <a:off x="5580063" y="4508500"/>
            <a:ext cx="1873250" cy="576263"/>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sz="1400" dirty="0">
                <a:latin typeface="华文新魏" panose="02010800040101010101" pitchFamily="2" charset="-122"/>
                <a:ea typeface="华文新魏" panose="02010800040101010101" pitchFamily="2" charset="-122"/>
              </a:rPr>
              <a:t>未登记，</a:t>
            </a:r>
          </a:p>
          <a:p>
            <a:pPr algn="ctr"/>
            <a:r>
              <a:rPr lang="zh-CN" altLang="en-US" sz="1400" dirty="0">
                <a:latin typeface="华文新魏" panose="02010800040101010101" pitchFamily="2" charset="-122"/>
                <a:ea typeface="华文新魏" panose="02010800040101010101" pitchFamily="2" charset="-122"/>
              </a:rPr>
              <a:t>抵押权未设定</a:t>
            </a:r>
          </a:p>
        </p:txBody>
      </p:sp>
      <p:sp>
        <p:nvSpPr>
          <p:cNvPr id="43026" name="Line 18"/>
          <p:cNvSpPr>
            <a:spLocks noChangeShapeType="1"/>
          </p:cNvSpPr>
          <p:nvPr/>
        </p:nvSpPr>
        <p:spPr bwMode="auto">
          <a:xfrm flipV="1">
            <a:off x="6443663" y="2205038"/>
            <a:ext cx="0" cy="36036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3027" name="Oval 19"/>
          <p:cNvSpPr>
            <a:spLocks noChangeArrowheads="1"/>
          </p:cNvSpPr>
          <p:nvPr/>
        </p:nvSpPr>
        <p:spPr bwMode="auto">
          <a:xfrm>
            <a:off x="5580063" y="1484313"/>
            <a:ext cx="2305050" cy="720725"/>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sz="1400" dirty="0">
                <a:latin typeface="华文新魏" panose="02010800040101010101" pitchFamily="2" charset="-122"/>
                <a:ea typeface="华文新魏" panose="02010800040101010101" pitchFamily="2" charset="-122"/>
              </a:rPr>
              <a:t>未登记，抵押权亦设定，</a:t>
            </a:r>
          </a:p>
          <a:p>
            <a:pPr algn="ctr"/>
            <a:r>
              <a:rPr lang="zh-CN" altLang="en-US" sz="1400" dirty="0">
                <a:latin typeface="华文新魏" panose="02010800040101010101" pitchFamily="2" charset="-122"/>
                <a:ea typeface="华文新魏" panose="02010800040101010101" pitchFamily="2" charset="-122"/>
              </a:rPr>
              <a:t>但不得对抗善意第三人</a:t>
            </a:r>
          </a:p>
        </p:txBody>
      </p:sp>
    </p:spTree>
    <p:extLst>
      <p:ext uri="{BB962C8B-B14F-4D97-AF65-F5344CB8AC3E}">
        <p14:creationId xmlns:p14="http://schemas.microsoft.com/office/powerpoint/2010/main" val="318447543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body" idx="1"/>
          </p:nvPr>
        </p:nvSpPr>
        <p:spPr>
          <a:xfrm>
            <a:off x="179512" y="116632"/>
            <a:ext cx="8784976" cy="6624736"/>
          </a:xfrm>
          <a:solidFill>
            <a:srgbClr val="92D050"/>
          </a:solidFill>
        </p:spPr>
        <p:txBody>
          <a:bodyPr/>
          <a:lstStyle/>
          <a:p>
            <a:pPr>
              <a:lnSpc>
                <a:spcPct val="90000"/>
              </a:lnSpc>
            </a:pPr>
            <a:endParaRPr lang="en-US" altLang="zh-CN" dirty="0" smtClean="0">
              <a:latin typeface="华文新魏" panose="02010800040101010101" pitchFamily="2" charset="-122"/>
              <a:ea typeface="华文新魏" panose="02010800040101010101" pitchFamily="2" charset="-122"/>
            </a:endParaRPr>
          </a:p>
          <a:p>
            <a:pPr>
              <a:lnSpc>
                <a:spcPct val="90000"/>
              </a:lnSpc>
            </a:pPr>
            <a:r>
              <a:rPr lang="zh-CN" altLang="en-US" sz="2800" dirty="0" smtClean="0">
                <a:latin typeface="华文新魏" panose="02010800040101010101" charset="-122"/>
                <a:ea typeface="华文新魏" panose="02010800040101010101" charset="-122"/>
                <a:cs typeface="华文新魏" panose="02010800040101010101" charset="-122"/>
              </a:rPr>
              <a:t>物</a:t>
            </a:r>
            <a:r>
              <a:rPr lang="zh-CN" altLang="en-US" sz="2800" dirty="0">
                <a:latin typeface="华文新魏" panose="02010800040101010101" charset="-122"/>
                <a:ea typeface="华文新魏" panose="02010800040101010101" charset="-122"/>
                <a:cs typeface="华文新魏" panose="02010800040101010101" charset="-122"/>
              </a:rPr>
              <a:t>权变动与原因行为区分</a:t>
            </a:r>
            <a:r>
              <a:rPr lang="zh-CN" altLang="en-US" sz="2800" dirty="0" smtClean="0">
                <a:latin typeface="华文新魏" panose="02010800040101010101" charset="-122"/>
                <a:ea typeface="华文新魏" panose="02010800040101010101" charset="-122"/>
                <a:cs typeface="华文新魏" panose="02010800040101010101" charset="-122"/>
              </a:rPr>
              <a:t>原则（</a:t>
            </a:r>
            <a:r>
              <a:rPr lang="zh-CN" altLang="en-US" sz="2800" dirty="0" smtClean="0"/>
              <a:t>债物两分原则</a:t>
            </a:r>
            <a:r>
              <a:rPr lang="zh-CN" altLang="en-US" sz="2800" dirty="0" smtClean="0">
                <a:latin typeface="华文新魏" panose="02010800040101010101" charset="-122"/>
                <a:ea typeface="华文新魏" panose="02010800040101010101" charset="-122"/>
                <a:cs typeface="华文新魏" panose="02010800040101010101" charset="-122"/>
              </a:rPr>
              <a:t>）</a:t>
            </a:r>
            <a:endParaRPr lang="zh-CN" altLang="en-US" sz="2800" dirty="0">
              <a:latin typeface="华文新魏" panose="02010800040101010101" charset="-122"/>
              <a:ea typeface="华文新魏" panose="02010800040101010101" charset="-122"/>
              <a:cs typeface="华文新魏" panose="02010800040101010101" charset="-122"/>
            </a:endParaRPr>
          </a:p>
          <a:p>
            <a:pPr>
              <a:lnSpc>
                <a:spcPct val="90000"/>
              </a:lnSpc>
            </a:pPr>
            <a:r>
              <a:rPr lang="zh-CN" altLang="en-US" sz="2400" dirty="0" smtClean="0">
                <a:latin typeface="华文新魏" panose="02010800040101010101" charset="-122"/>
                <a:ea typeface="华文新魏" panose="02010800040101010101" charset="-122"/>
                <a:cs typeface="华文新魏" panose="02010800040101010101" charset="-122"/>
              </a:rPr>
              <a:t>民法典第二百一十五条　当事人之间订立有关设立、变更、转让和消灭不动产物权的合同，除法律另有规定或者当事人另有约定外，自合同成立时生效；未办理物权登记的，不影响合同效力。</a:t>
            </a:r>
            <a:endParaRPr lang="zh-CN" altLang="en-US" sz="2400" dirty="0">
              <a:latin typeface="华文新魏" panose="02010800040101010101" charset="-122"/>
              <a:ea typeface="华文新魏" panose="02010800040101010101" charset="-122"/>
              <a:cs typeface="华文新魏" panose="02010800040101010101" charset="-122"/>
            </a:endParaRPr>
          </a:p>
          <a:p>
            <a:pPr>
              <a:lnSpc>
                <a:spcPct val="90000"/>
              </a:lnSpc>
            </a:pPr>
            <a:endParaRPr lang="en-US" altLang="zh-CN" sz="2400" dirty="0" smtClean="0">
              <a:latin typeface="华文新魏" panose="02010800040101010101" charset="-122"/>
              <a:ea typeface="华文新魏" panose="02010800040101010101" charset="-122"/>
              <a:cs typeface="华文新魏" panose="02010800040101010101" charset="-122"/>
            </a:endParaRPr>
          </a:p>
          <a:p>
            <a:pPr>
              <a:lnSpc>
                <a:spcPct val="90000"/>
              </a:lnSpc>
            </a:pPr>
            <a:r>
              <a:rPr lang="zh-CN" altLang="en-US" sz="2400" dirty="0" smtClean="0">
                <a:latin typeface="华文新魏" panose="02010800040101010101" charset="-122"/>
                <a:ea typeface="华文新魏" panose="02010800040101010101" charset="-122"/>
                <a:cs typeface="华文新魏" panose="02010800040101010101" charset="-122"/>
              </a:rPr>
              <a:t>民法典第二百零八条　不动产物权的设立、变更、转让和消灭，应当依照法律规定登记。动产物权的设立和转让，应当依照法律规定交付。</a:t>
            </a:r>
            <a:endParaRPr lang="en-US" altLang="zh-CN" sz="2400" dirty="0" smtClean="0">
              <a:latin typeface="华文新魏" panose="02010800040101010101" charset="-122"/>
              <a:ea typeface="华文新魏" panose="02010800040101010101" charset="-122"/>
              <a:cs typeface="华文新魏" panose="02010800040101010101" charset="-122"/>
            </a:endParaRPr>
          </a:p>
          <a:p>
            <a:pPr>
              <a:lnSpc>
                <a:spcPct val="90000"/>
              </a:lnSpc>
            </a:pPr>
            <a:endParaRPr lang="en-US" altLang="zh-CN" sz="2400" dirty="0" smtClean="0">
              <a:latin typeface="华文新魏" panose="02010800040101010101" charset="-122"/>
              <a:ea typeface="华文新魏" panose="02010800040101010101" charset="-122"/>
              <a:cs typeface="华文新魏" panose="02010800040101010101" charset="-122"/>
            </a:endParaRPr>
          </a:p>
          <a:p>
            <a:pPr>
              <a:lnSpc>
                <a:spcPct val="90000"/>
              </a:lnSpc>
            </a:pPr>
            <a:r>
              <a:rPr lang="zh-CN" altLang="en-US" sz="2400" dirty="0" smtClean="0">
                <a:latin typeface="华文新魏" panose="02010800040101010101" charset="-122"/>
                <a:ea typeface="华文新魏" panose="02010800040101010101" charset="-122"/>
                <a:cs typeface="华文新魏" panose="02010800040101010101" charset="-122"/>
              </a:rPr>
              <a:t>误区：抵押</a:t>
            </a:r>
            <a:r>
              <a:rPr lang="zh-CN" altLang="en-US" sz="2400" dirty="0">
                <a:latin typeface="华文新魏" panose="02010800040101010101" charset="-122"/>
                <a:ea typeface="华文新魏" panose="02010800040101010101" charset="-122"/>
                <a:cs typeface="华文新魏" panose="02010800040101010101" charset="-122"/>
              </a:rPr>
              <a:t>合同</a:t>
            </a:r>
            <a:r>
              <a:rPr lang="zh-CN" altLang="en-US" sz="2400" dirty="0" smtClean="0">
                <a:latin typeface="华文新魏" panose="02010800040101010101" charset="-122"/>
                <a:ea typeface="华文新魏" panose="02010800040101010101" charset="-122"/>
                <a:cs typeface="华文新魏" panose="02010800040101010101" charset="-122"/>
              </a:rPr>
              <a:t>成立等同于抵押</a:t>
            </a:r>
            <a:r>
              <a:rPr lang="zh-CN" altLang="en-US" sz="2400" dirty="0">
                <a:latin typeface="华文新魏" panose="02010800040101010101" charset="-122"/>
                <a:ea typeface="华文新魏" panose="02010800040101010101" charset="-122"/>
                <a:cs typeface="华文新魏" panose="02010800040101010101" charset="-122"/>
              </a:rPr>
              <a:t>权的设定</a:t>
            </a:r>
          </a:p>
          <a:p>
            <a:pPr>
              <a:lnSpc>
                <a:spcPct val="90000"/>
              </a:lnSpc>
            </a:pPr>
            <a:r>
              <a:rPr lang="zh-CN" altLang="en-US" dirty="0"/>
              <a:t/>
            </a:r>
            <a:br>
              <a:rPr lang="zh-CN" altLang="en-US" dirty="0"/>
            </a:br>
            <a:r>
              <a:rPr lang="zh-CN" altLang="en-US" dirty="0"/>
              <a:t/>
            </a:r>
            <a:br>
              <a:rPr lang="zh-CN" altLang="en-US" dirty="0"/>
            </a:br>
            <a:endParaRPr lang="zh-CN" altLang="en-US" dirty="0"/>
          </a:p>
        </p:txBody>
      </p:sp>
    </p:spTree>
    <p:extLst>
      <p:ext uri="{BB962C8B-B14F-4D97-AF65-F5344CB8AC3E}">
        <p14:creationId xmlns:p14="http://schemas.microsoft.com/office/powerpoint/2010/main" val="355238815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12" y="476673"/>
            <a:ext cx="8229815" cy="5810140"/>
          </a:xfrm>
          <a:solidFill>
            <a:srgbClr val="92D050"/>
          </a:solidFill>
        </p:spPr>
        <p:txBody>
          <a:bodyPr>
            <a:normAutofit/>
          </a:bodyPr>
          <a:lstStyle/>
          <a:p>
            <a:r>
              <a:rPr lang="zh-CN" altLang="en-US" sz="3000" dirty="0">
                <a:latin typeface="华文新魏" panose="02010800040101010101" pitchFamily="2" charset="-122"/>
                <a:ea typeface="华文新魏" panose="02010800040101010101" pitchFamily="2" charset="-122"/>
              </a:rPr>
              <a:t>担保物权不可分性</a:t>
            </a:r>
            <a:endParaRPr lang="en-US" altLang="zh-CN" sz="3000" dirty="0">
              <a:latin typeface="华文新魏" panose="02010800040101010101" pitchFamily="2" charset="-122"/>
              <a:ea typeface="华文新魏" panose="02010800040101010101" pitchFamily="2" charset="-122"/>
            </a:endParaRPr>
          </a:p>
          <a:p>
            <a:r>
              <a:rPr lang="zh-CN" altLang="zh-CN" sz="2400" dirty="0" smtClean="0">
                <a:latin typeface="华文新魏" panose="02010800040101010101" pitchFamily="2" charset="-122"/>
                <a:ea typeface="华文新魏" panose="02010800040101010101" pitchFamily="2" charset="-122"/>
              </a:rPr>
              <a:t>第三十八条  主债权未受全部清偿，担保物权人主张就担保财产的</a:t>
            </a:r>
            <a:r>
              <a:rPr lang="zh-CN" altLang="zh-CN" sz="2400" dirty="0" smtClean="0">
                <a:solidFill>
                  <a:srgbClr val="7030A0"/>
                </a:solidFill>
                <a:latin typeface="华文新魏" panose="02010800040101010101" pitchFamily="2" charset="-122"/>
                <a:ea typeface="华文新魏" panose="02010800040101010101" pitchFamily="2" charset="-122"/>
              </a:rPr>
              <a:t>全部</a:t>
            </a:r>
            <a:r>
              <a:rPr lang="zh-CN" altLang="en-US" sz="2400" dirty="0" smtClean="0">
                <a:solidFill>
                  <a:srgbClr val="7030A0"/>
                </a:solidFill>
                <a:latin typeface="华文新魏" panose="02010800040101010101" pitchFamily="2" charset="-122"/>
                <a:ea typeface="华文新魏" panose="02010800040101010101" pitchFamily="2" charset="-122"/>
              </a:rPr>
              <a:t>（非按比例）</a:t>
            </a:r>
            <a:r>
              <a:rPr lang="zh-CN" altLang="zh-CN" sz="2400" dirty="0" smtClean="0">
                <a:latin typeface="华文新魏" panose="02010800040101010101" pitchFamily="2" charset="-122"/>
                <a:ea typeface="华文新魏" panose="02010800040101010101" pitchFamily="2" charset="-122"/>
              </a:rPr>
              <a:t>行使担保物权的，人民法院应予支持，但是留置权人行使留置权的，应当依照民法典第四百五十条的规定处理。</a:t>
            </a:r>
          </a:p>
          <a:p>
            <a:r>
              <a:rPr lang="en-US" altLang="zh-CN" sz="2400" dirty="0" smtClean="0">
                <a:latin typeface="华文新魏" panose="02010800040101010101" pitchFamily="2" charset="-122"/>
                <a:ea typeface="华文新魏" panose="02010800040101010101" pitchFamily="2" charset="-122"/>
              </a:rPr>
              <a:t>        </a:t>
            </a:r>
            <a:r>
              <a:rPr lang="zh-CN" altLang="zh-CN" sz="2400" dirty="0" smtClean="0">
                <a:latin typeface="华文新魏" panose="02010800040101010101" pitchFamily="2" charset="-122"/>
                <a:ea typeface="华文新魏" panose="02010800040101010101" pitchFamily="2" charset="-122"/>
              </a:rPr>
              <a:t>担保财产被分割或者部分转让，担保物权人主张就分割或者转让后的担保财产行使担保物权的，人民法院应予支持，但是法律或者司法解释另有规定的除外。</a:t>
            </a:r>
            <a:r>
              <a:rPr lang="zh-CN" altLang="en-US" sz="2400" dirty="0" smtClean="0">
                <a:solidFill>
                  <a:srgbClr val="7030A0"/>
                </a:solidFill>
                <a:latin typeface="华文新魏" panose="02010800040101010101" pitchFamily="2" charset="-122"/>
                <a:ea typeface="华文新魏" panose="02010800040101010101" pitchFamily="2" charset="-122"/>
              </a:rPr>
              <a:t>（担保物权具有追及效力。）</a:t>
            </a:r>
            <a:endParaRPr lang="en-US" altLang="zh-CN" sz="2400" dirty="0" smtClean="0">
              <a:solidFill>
                <a:srgbClr val="7030A0"/>
              </a:solidFill>
              <a:latin typeface="华文新魏" panose="02010800040101010101" pitchFamily="2" charset="-122"/>
              <a:ea typeface="华文新魏" panose="02010800040101010101" pitchFamily="2" charset="-122"/>
            </a:endParaRPr>
          </a:p>
          <a:p>
            <a:endParaRPr lang="en-US" altLang="zh-CN" sz="2400" dirty="0" smtClean="0"/>
          </a:p>
          <a:p>
            <a:r>
              <a:rPr lang="en-US" altLang="zh-CN" sz="2400" dirty="0" smtClean="0">
                <a:latin typeface="华文新魏" panose="02010800040101010101" pitchFamily="2" charset="-122"/>
                <a:ea typeface="华文新魏" panose="02010800040101010101" pitchFamily="2" charset="-122"/>
              </a:rPr>
              <a:t>《</a:t>
            </a:r>
            <a:r>
              <a:rPr lang="zh-CN" altLang="en-US" sz="2400" dirty="0" smtClean="0">
                <a:latin typeface="华文新魏" panose="02010800040101010101" pitchFamily="2" charset="-122"/>
                <a:ea typeface="华文新魏" panose="02010800040101010101" pitchFamily="2" charset="-122"/>
              </a:rPr>
              <a:t>民法典</a:t>
            </a:r>
            <a:r>
              <a:rPr lang="en-US" altLang="zh-CN" sz="2400" dirty="0" smtClean="0">
                <a:latin typeface="华文新魏" panose="02010800040101010101" pitchFamily="2" charset="-122"/>
                <a:ea typeface="华文新魏" panose="02010800040101010101" pitchFamily="2" charset="-122"/>
              </a:rPr>
              <a:t>》</a:t>
            </a:r>
            <a:r>
              <a:rPr lang="zh-CN" altLang="en-US" sz="2400" dirty="0" smtClean="0">
                <a:latin typeface="华文新魏" panose="02010800040101010101" pitchFamily="2" charset="-122"/>
                <a:ea typeface="华文新魏" panose="02010800040101010101" pitchFamily="2" charset="-122"/>
              </a:rPr>
              <a:t>第 </a:t>
            </a:r>
            <a:r>
              <a:rPr lang="en-US" altLang="zh-CN" sz="2400" dirty="0" smtClean="0">
                <a:latin typeface="华文新魏" panose="02010800040101010101" pitchFamily="2" charset="-122"/>
                <a:ea typeface="华文新魏" panose="02010800040101010101" pitchFamily="2" charset="-122"/>
              </a:rPr>
              <a:t>450 </a:t>
            </a:r>
            <a:r>
              <a:rPr lang="zh-CN" altLang="en-US" sz="2400" dirty="0" smtClean="0">
                <a:latin typeface="华文新魏" panose="02010800040101010101" pitchFamily="2" charset="-122"/>
                <a:ea typeface="华文新魏" panose="02010800040101010101" pitchFamily="2" charset="-122"/>
              </a:rPr>
              <a:t>条 留置财产为可分物的，留置财产的价值应当相当于债务的金额。</a:t>
            </a:r>
            <a:endParaRPr lang="zh-CN" altLang="zh-CN" sz="2400" dirty="0" smtClean="0">
              <a:latin typeface="华文新魏" panose="02010800040101010101" pitchFamily="2" charset="-122"/>
              <a:ea typeface="华文新魏" panose="02010800040101010101" pitchFamily="2" charset="-122"/>
            </a:endParaRPr>
          </a:p>
          <a:p>
            <a:endParaRPr lang="zh-CN" altLang="en-US"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12" y="476673"/>
            <a:ext cx="8229815" cy="5810140"/>
          </a:xfrm>
          <a:solidFill>
            <a:srgbClr val="92D050"/>
          </a:solidFill>
        </p:spPr>
        <p:txBody>
          <a:bodyPr/>
          <a:lstStyle/>
          <a:p>
            <a:r>
              <a:rPr lang="zh-CN" altLang="en-US" sz="2800" dirty="0" smtClean="0">
                <a:latin typeface="华文新魏" panose="02010800040101010101" pitchFamily="2" charset="-122"/>
                <a:ea typeface="华文新魏" panose="02010800040101010101" pitchFamily="2" charset="-122"/>
              </a:rPr>
              <a:t>担保物权不可分性</a:t>
            </a:r>
            <a:endParaRPr lang="en-US" altLang="zh-CN" sz="2800" dirty="0" smtClean="0">
              <a:latin typeface="华文新魏" panose="02010800040101010101" pitchFamily="2" charset="-122"/>
              <a:ea typeface="华文新魏" panose="02010800040101010101" pitchFamily="2" charset="-122"/>
            </a:endParaRPr>
          </a:p>
          <a:p>
            <a:r>
              <a:rPr lang="zh-CN" altLang="zh-CN" sz="2400" dirty="0" smtClean="0">
                <a:latin typeface="华文新魏" panose="02010800040101010101" pitchFamily="2" charset="-122"/>
                <a:ea typeface="华文新魏" panose="02010800040101010101" pitchFamily="2" charset="-122"/>
              </a:rPr>
              <a:t>第三十九条  </a:t>
            </a:r>
            <a:r>
              <a:rPr lang="zh-CN" altLang="zh-CN" sz="2400" dirty="0" smtClean="0">
                <a:solidFill>
                  <a:srgbClr val="7030A0"/>
                </a:solidFill>
                <a:latin typeface="华文新魏" panose="02010800040101010101" pitchFamily="2" charset="-122"/>
                <a:ea typeface="华文新魏" panose="02010800040101010101" pitchFamily="2" charset="-122"/>
              </a:rPr>
              <a:t>主债权</a:t>
            </a:r>
            <a:r>
              <a:rPr lang="zh-CN" altLang="zh-CN" sz="2400" dirty="0" smtClean="0">
                <a:latin typeface="华文新魏" panose="02010800040101010101" pitchFamily="2" charset="-122"/>
                <a:ea typeface="华文新魏" panose="02010800040101010101" pitchFamily="2" charset="-122"/>
              </a:rPr>
              <a:t>被分割或者部分转让，各债权人主张就其享有的债权份额行使担保物权的，人民法院应予支持，但是法律另有规定或者当事人另有约定的除外。</a:t>
            </a:r>
          </a:p>
          <a:p>
            <a:r>
              <a:rPr lang="en-US" altLang="zh-CN" sz="2400" dirty="0" smtClean="0">
                <a:solidFill>
                  <a:srgbClr val="7030A0"/>
                </a:solidFill>
                <a:latin typeface="华文新魏" panose="02010800040101010101" pitchFamily="2" charset="-122"/>
                <a:ea typeface="华文新魏" panose="02010800040101010101" pitchFamily="2" charset="-122"/>
              </a:rPr>
              <a:t>        </a:t>
            </a:r>
            <a:r>
              <a:rPr lang="zh-CN" altLang="zh-CN" sz="2400" dirty="0" smtClean="0">
                <a:solidFill>
                  <a:srgbClr val="7030A0"/>
                </a:solidFill>
                <a:latin typeface="华文新魏" panose="02010800040101010101" pitchFamily="2" charset="-122"/>
                <a:ea typeface="华文新魏" panose="02010800040101010101" pitchFamily="2" charset="-122"/>
              </a:rPr>
              <a:t>主债务</a:t>
            </a:r>
            <a:r>
              <a:rPr lang="zh-CN" altLang="zh-CN" sz="2400" dirty="0" smtClean="0">
                <a:latin typeface="华文新魏" panose="02010800040101010101" pitchFamily="2" charset="-122"/>
                <a:ea typeface="华文新魏" panose="02010800040101010101" pitchFamily="2" charset="-122"/>
              </a:rPr>
              <a:t>被分割或者部分转移，债务人自己提供物的担保，债权人请求以该担保财产担保全部债务履行的，人民法院应予支持；第三人提供物的担保，主张对未经其书面同意转移的债务不再承担担保责任的，人民法院应予支持。</a:t>
            </a:r>
            <a:r>
              <a:rPr lang="zh-CN" altLang="en-US" sz="2400" dirty="0" smtClean="0">
                <a:latin typeface="华文新魏" panose="02010800040101010101" pitchFamily="2" charset="-122"/>
                <a:ea typeface="华文新魏" panose="02010800040101010101" pitchFamily="2" charset="-122"/>
              </a:rPr>
              <a:t>（</a:t>
            </a:r>
            <a:r>
              <a:rPr lang="zh-CN" altLang="en-US" sz="2400" dirty="0" smtClean="0">
                <a:solidFill>
                  <a:srgbClr val="7030A0"/>
                </a:solidFill>
                <a:latin typeface="华文新魏" panose="02010800040101010101" pitchFamily="2" charset="-122"/>
                <a:ea typeface="华文新魏" panose="02010800040101010101" pitchFamily="2" charset="-122"/>
              </a:rPr>
              <a:t>保障主债务人履行主债务，担保往往基于信任关系和对债务人的资产信誉的了解</a:t>
            </a:r>
            <a:r>
              <a:rPr lang="zh-CN" altLang="en-US" sz="2400" dirty="0" smtClean="0">
                <a:latin typeface="华文新魏" panose="02010800040101010101" pitchFamily="2" charset="-122"/>
                <a:ea typeface="华文新魏" panose="02010800040101010101" pitchFamily="2" charset="-122"/>
              </a:rPr>
              <a:t>）</a:t>
            </a:r>
            <a:endParaRPr lang="zh-CN" altLang="zh-CN" sz="2400" dirty="0" smtClean="0">
              <a:latin typeface="华文新魏" panose="02010800040101010101" pitchFamily="2" charset="-122"/>
              <a:ea typeface="华文新魏" panose="02010800040101010101" pitchFamily="2" charset="-122"/>
            </a:endParaRPr>
          </a:p>
          <a:p>
            <a:endParaRPr lang="zh-CN" altLang="en-US"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12" y="476673"/>
            <a:ext cx="8229815" cy="5810140"/>
          </a:xfrm>
          <a:solidFill>
            <a:srgbClr val="92D050"/>
          </a:solidFill>
        </p:spPr>
        <p:txBody>
          <a:bodyPr>
            <a:normAutofit/>
          </a:bodyPr>
          <a:lstStyle/>
          <a:p>
            <a:r>
              <a:rPr lang="zh-CN" altLang="en-US" sz="2800" dirty="0" smtClean="0">
                <a:latin typeface="华文新魏" panose="02010800040101010101" pitchFamily="2" charset="-122"/>
                <a:ea typeface="华文新魏" panose="02010800040101010101" pitchFamily="2" charset="-122"/>
              </a:rPr>
              <a:t>抵押权及于从物</a:t>
            </a:r>
            <a:endParaRPr lang="en-US" altLang="zh-CN" sz="2800" dirty="0" smtClean="0">
              <a:latin typeface="华文新魏" panose="02010800040101010101" pitchFamily="2" charset="-122"/>
              <a:ea typeface="华文新魏" panose="02010800040101010101" pitchFamily="2" charset="-122"/>
            </a:endParaRPr>
          </a:p>
          <a:p>
            <a:r>
              <a:rPr lang="zh-CN" altLang="zh-CN" sz="2600" dirty="0" smtClean="0">
                <a:latin typeface="华文新魏" panose="02010800040101010101" pitchFamily="2" charset="-122"/>
                <a:ea typeface="华文新魏" panose="02010800040101010101" pitchFamily="2" charset="-122"/>
              </a:rPr>
              <a:t>第四十条  从物产生于抵押权依法</a:t>
            </a:r>
            <a:r>
              <a:rPr lang="zh-CN" altLang="zh-CN" sz="2600" dirty="0" smtClean="0">
                <a:solidFill>
                  <a:srgbClr val="7030A0"/>
                </a:solidFill>
                <a:latin typeface="华文新魏" panose="02010800040101010101" pitchFamily="2" charset="-122"/>
                <a:ea typeface="华文新魏" panose="02010800040101010101" pitchFamily="2" charset="-122"/>
              </a:rPr>
              <a:t>设立前</a:t>
            </a:r>
            <a:r>
              <a:rPr lang="zh-CN" altLang="zh-CN" sz="2600" dirty="0" smtClean="0">
                <a:latin typeface="华文新魏" panose="02010800040101010101" pitchFamily="2" charset="-122"/>
                <a:ea typeface="华文新魏" panose="02010800040101010101" pitchFamily="2" charset="-122"/>
              </a:rPr>
              <a:t>，抵押权人主张抵押权的效力及于从物的，人民法院应予支持，但是当事人另有约定的除外。</a:t>
            </a:r>
          </a:p>
          <a:p>
            <a:r>
              <a:rPr lang="en-US" altLang="zh-CN" sz="2600" dirty="0" smtClean="0">
                <a:latin typeface="华文新魏" panose="02010800040101010101" pitchFamily="2" charset="-122"/>
                <a:ea typeface="华文新魏" panose="02010800040101010101" pitchFamily="2" charset="-122"/>
              </a:rPr>
              <a:t>        </a:t>
            </a:r>
            <a:r>
              <a:rPr lang="zh-CN" altLang="zh-CN" sz="2600" dirty="0" smtClean="0">
                <a:latin typeface="华文新魏" panose="02010800040101010101" pitchFamily="2" charset="-122"/>
                <a:ea typeface="华文新魏" panose="02010800040101010101" pitchFamily="2" charset="-122"/>
              </a:rPr>
              <a:t>从物产生于抵押权依法</a:t>
            </a:r>
            <a:r>
              <a:rPr lang="zh-CN" altLang="zh-CN" sz="2600" dirty="0" smtClean="0">
                <a:solidFill>
                  <a:srgbClr val="7030A0"/>
                </a:solidFill>
                <a:latin typeface="华文新魏" panose="02010800040101010101" pitchFamily="2" charset="-122"/>
                <a:ea typeface="华文新魏" panose="02010800040101010101" pitchFamily="2" charset="-122"/>
              </a:rPr>
              <a:t>设立后</a:t>
            </a:r>
            <a:r>
              <a:rPr lang="zh-CN" altLang="zh-CN" sz="2600" dirty="0" smtClean="0">
                <a:latin typeface="华文新魏" panose="02010800040101010101" pitchFamily="2" charset="-122"/>
                <a:ea typeface="华文新魏" panose="02010800040101010101" pitchFamily="2" charset="-122"/>
              </a:rPr>
              <a:t>，抵押权人主张抵押权的效力及于从物的，人民法院不予支持，但是在抵押权实现时可以一并处分。</a:t>
            </a:r>
          </a:p>
          <a:p>
            <a:endParaRPr lang="en-US" altLang="zh-CN" dirty="0" smtClean="0"/>
          </a:p>
          <a:p>
            <a:r>
              <a:rPr lang="zh-CN" altLang="en-US" sz="2400" dirty="0" smtClean="0">
                <a:latin typeface="华文新魏" panose="02010800040101010101" pitchFamily="2" charset="-122"/>
                <a:ea typeface="华文新魏" panose="02010800040101010101" pitchFamily="2" charset="-122"/>
              </a:rPr>
              <a:t>吸水性地毯垫、红色迎宾地毯作为大楼的从物，因为地毯与楼层地面匹配，相对固定使用了较长时间，留在原位功能上有助于酒店发挥经济效益</a:t>
            </a:r>
            <a:r>
              <a:rPr lang="zh-CN" altLang="en-US" sz="2400" dirty="0" smtClean="0"/>
              <a:t>。</a:t>
            </a:r>
            <a:endParaRPr lang="en-US" altLang="zh-CN" sz="2400" dirty="0" smtClean="0"/>
          </a:p>
          <a:p>
            <a:r>
              <a:rPr lang="zh-CN" altLang="en-US" sz="2400" dirty="0" smtClean="0">
                <a:latin typeface="华文新魏" panose="02010800040101010101" pitchFamily="2" charset="-122"/>
                <a:ea typeface="华文新魏" panose="02010800040101010101" pitchFamily="2" charset="-122"/>
              </a:rPr>
              <a:t>移动性厨房不宜视为酒店从物</a:t>
            </a:r>
            <a:endParaRPr lang="zh-CN" altLang="en-US" sz="2400" dirty="0">
              <a:latin typeface="华文新魏" panose="02010800040101010101" pitchFamily="2" charset="-122"/>
              <a:ea typeface="华文新魏" panose="02010800040101010101" pitchFamily="2" charset="-122"/>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12" y="476673"/>
            <a:ext cx="8229815" cy="5810140"/>
          </a:xfrm>
          <a:solidFill>
            <a:srgbClr val="92D050"/>
          </a:solidFill>
        </p:spPr>
        <p:txBody>
          <a:bodyPr>
            <a:normAutofit fontScale="85000" lnSpcReduction="20000"/>
          </a:bodyPr>
          <a:lstStyle/>
          <a:p>
            <a:r>
              <a:rPr lang="zh-CN" altLang="en-US" sz="3300" dirty="0" smtClean="0">
                <a:latin typeface="华文新魏" panose="02010800040101010101" pitchFamily="2" charset="-122"/>
                <a:ea typeface="华文新魏" panose="02010800040101010101" pitchFamily="2" charset="-122"/>
              </a:rPr>
              <a:t>抵押权及于添附物</a:t>
            </a:r>
            <a:endParaRPr lang="en-US" altLang="zh-CN" sz="3300" dirty="0" smtClean="0">
              <a:latin typeface="华文新魏" panose="02010800040101010101" pitchFamily="2" charset="-122"/>
              <a:ea typeface="华文新魏" panose="02010800040101010101" pitchFamily="2" charset="-122"/>
            </a:endParaRPr>
          </a:p>
          <a:p>
            <a:r>
              <a:rPr lang="zh-CN" altLang="zh-CN" sz="2800" dirty="0" smtClean="0">
                <a:latin typeface="华文新魏" panose="02010800040101010101" pitchFamily="2" charset="-122"/>
                <a:ea typeface="华文新魏" panose="02010800040101010101" pitchFamily="2" charset="-122"/>
              </a:rPr>
              <a:t>第四十一条  抵押权依法设立后，抵押财产被添附，</a:t>
            </a:r>
            <a:r>
              <a:rPr lang="zh-CN" altLang="zh-CN" sz="2800" dirty="0" smtClean="0">
                <a:solidFill>
                  <a:srgbClr val="7030A0"/>
                </a:solidFill>
                <a:latin typeface="华文新魏" panose="02010800040101010101" pitchFamily="2" charset="-122"/>
                <a:ea typeface="华文新魏" panose="02010800040101010101" pitchFamily="2" charset="-122"/>
              </a:rPr>
              <a:t>添附物归第三人所有</a:t>
            </a:r>
            <a:r>
              <a:rPr lang="zh-CN" altLang="zh-CN" sz="2800" dirty="0" smtClean="0">
                <a:latin typeface="华文新魏" panose="02010800040101010101" pitchFamily="2" charset="-122"/>
                <a:ea typeface="华文新魏" panose="02010800040101010101" pitchFamily="2" charset="-122"/>
              </a:rPr>
              <a:t>，抵押权人主张抵押权效力及于补偿金的，人民法院应予支持。</a:t>
            </a:r>
          </a:p>
          <a:p>
            <a:r>
              <a:rPr lang="en-US" altLang="zh-CN" sz="2800" dirty="0" smtClean="0">
                <a:latin typeface="华文新魏" panose="02010800040101010101" pitchFamily="2" charset="-122"/>
                <a:ea typeface="华文新魏" panose="02010800040101010101" pitchFamily="2" charset="-122"/>
              </a:rPr>
              <a:t>        </a:t>
            </a:r>
            <a:r>
              <a:rPr lang="zh-CN" altLang="zh-CN" sz="2800" dirty="0" smtClean="0">
                <a:latin typeface="华文新魏" panose="02010800040101010101" pitchFamily="2" charset="-122"/>
                <a:ea typeface="华文新魏" panose="02010800040101010101" pitchFamily="2" charset="-122"/>
              </a:rPr>
              <a:t>抵押权依法设立后，抵押财产被添附，</a:t>
            </a:r>
            <a:r>
              <a:rPr lang="zh-CN" altLang="zh-CN" sz="2800" dirty="0" smtClean="0">
                <a:solidFill>
                  <a:srgbClr val="7030A0"/>
                </a:solidFill>
                <a:latin typeface="华文新魏" panose="02010800040101010101" pitchFamily="2" charset="-122"/>
                <a:ea typeface="华文新魏" panose="02010800040101010101" pitchFamily="2" charset="-122"/>
              </a:rPr>
              <a:t>抵押人对添附物享有所有权</a:t>
            </a:r>
            <a:r>
              <a:rPr lang="zh-CN" altLang="zh-CN" sz="2800" dirty="0" smtClean="0">
                <a:latin typeface="华文新魏" panose="02010800040101010101" pitchFamily="2" charset="-122"/>
                <a:ea typeface="华文新魏" panose="02010800040101010101" pitchFamily="2" charset="-122"/>
              </a:rPr>
              <a:t>，抵押权人主张抵押权的效力及于添附物的，人民法院应予支持，但是添附导致抵押财产价值增加的，抵押权的效力不及于增加的价值部分。</a:t>
            </a:r>
          </a:p>
          <a:p>
            <a:r>
              <a:rPr lang="en-US" altLang="zh-CN" sz="2800" dirty="0" smtClean="0">
                <a:latin typeface="华文新魏" panose="02010800040101010101" pitchFamily="2" charset="-122"/>
                <a:ea typeface="华文新魏" panose="02010800040101010101" pitchFamily="2" charset="-122"/>
              </a:rPr>
              <a:t>        </a:t>
            </a:r>
            <a:r>
              <a:rPr lang="zh-CN" altLang="zh-CN" sz="2800" dirty="0" smtClean="0">
                <a:latin typeface="华文新魏" panose="02010800040101010101" pitchFamily="2" charset="-122"/>
                <a:ea typeface="华文新魏" panose="02010800040101010101" pitchFamily="2" charset="-122"/>
              </a:rPr>
              <a:t>抵押权依法设立后，</a:t>
            </a:r>
            <a:r>
              <a:rPr lang="zh-CN" altLang="zh-CN" sz="2800" dirty="0" smtClean="0">
                <a:solidFill>
                  <a:srgbClr val="7030A0"/>
                </a:solidFill>
                <a:latin typeface="华文新魏" panose="02010800040101010101" pitchFamily="2" charset="-122"/>
                <a:ea typeface="华文新魏" panose="02010800040101010101" pitchFamily="2" charset="-122"/>
              </a:rPr>
              <a:t>抵押人与第三人因添附成为添附物的共有人</a:t>
            </a:r>
            <a:r>
              <a:rPr lang="zh-CN" altLang="zh-CN" sz="2800" dirty="0" smtClean="0">
                <a:latin typeface="华文新魏" panose="02010800040101010101" pitchFamily="2" charset="-122"/>
                <a:ea typeface="华文新魏" panose="02010800040101010101" pitchFamily="2" charset="-122"/>
              </a:rPr>
              <a:t>，抵押权人主张抵押权的效力及于抵押人对共有物享有的份额的，人民法院应予支持。</a:t>
            </a:r>
          </a:p>
          <a:p>
            <a:r>
              <a:rPr lang="en-US" altLang="zh-CN" sz="2800" dirty="0" smtClean="0">
                <a:latin typeface="华文新魏" panose="02010800040101010101" pitchFamily="2" charset="-122"/>
                <a:ea typeface="华文新魏" panose="02010800040101010101" pitchFamily="2" charset="-122"/>
              </a:rPr>
              <a:t>        </a:t>
            </a:r>
            <a:r>
              <a:rPr lang="zh-CN" altLang="zh-CN" sz="2800" dirty="0" smtClean="0">
                <a:latin typeface="华文新魏" panose="02010800040101010101" pitchFamily="2" charset="-122"/>
                <a:ea typeface="华文新魏" panose="02010800040101010101" pitchFamily="2" charset="-122"/>
              </a:rPr>
              <a:t>本条所称添附，包括附合、混合与加工。</a:t>
            </a:r>
            <a:endParaRPr lang="en-US" altLang="zh-CN" sz="2800" dirty="0" smtClean="0">
              <a:latin typeface="华文新魏" panose="02010800040101010101" pitchFamily="2" charset="-122"/>
              <a:ea typeface="华文新魏" panose="02010800040101010101" pitchFamily="2" charset="-122"/>
            </a:endParaRPr>
          </a:p>
          <a:p>
            <a:endParaRPr lang="en-US" altLang="zh-CN" sz="2800" dirty="0" smtClean="0">
              <a:latin typeface="华文新魏" panose="02010800040101010101" pitchFamily="2" charset="-122"/>
              <a:ea typeface="华文新魏" panose="02010800040101010101" pitchFamily="2" charset="-122"/>
            </a:endParaRPr>
          </a:p>
          <a:p>
            <a:r>
              <a:rPr lang="en-US" altLang="zh-CN" sz="2800" dirty="0" smtClean="0">
                <a:latin typeface="华文新魏" panose="02010800040101010101" pitchFamily="2" charset="-122"/>
                <a:ea typeface="华文新魏" panose="02010800040101010101" pitchFamily="2" charset="-122"/>
              </a:rPr>
              <a:t>        </a:t>
            </a:r>
            <a:r>
              <a:rPr lang="zh-CN" altLang="en-US" sz="2800" dirty="0" smtClean="0">
                <a:latin typeface="华文新魏" panose="02010800040101010101" pitchFamily="2" charset="-122"/>
                <a:ea typeface="华文新魏" panose="02010800040101010101" pitchFamily="2" charset="-122"/>
              </a:rPr>
              <a:t>理解：原本数个物上存在多个所有权，因添附的发生而变为一个所有权，抵押权自然及于新物的全部，但抵押人不因此承担更多责任，仍以原来的担保责任范围为限（</a:t>
            </a:r>
            <a:r>
              <a:rPr lang="zh-CN" altLang="en-US" sz="2800" dirty="0" smtClean="0">
                <a:solidFill>
                  <a:srgbClr val="7030A0"/>
                </a:solidFill>
                <a:latin typeface="华文新魏" panose="02010800040101010101" pitchFamily="2" charset="-122"/>
                <a:ea typeface="华文新魏" panose="02010800040101010101" pitchFamily="2" charset="-122"/>
              </a:rPr>
              <a:t>不包括增值</a:t>
            </a:r>
            <a:r>
              <a:rPr lang="zh-CN" altLang="en-US" sz="2800" dirty="0" smtClean="0">
                <a:latin typeface="华文新魏" panose="02010800040101010101" pitchFamily="2" charset="-122"/>
                <a:ea typeface="华文新魏" panose="02010800040101010101" pitchFamily="2" charset="-122"/>
              </a:rPr>
              <a:t>）。</a:t>
            </a:r>
            <a:endParaRPr lang="en-US" altLang="zh-CN" sz="2800" dirty="0" smtClean="0">
              <a:latin typeface="华文新魏" panose="02010800040101010101" pitchFamily="2" charset="-122"/>
              <a:ea typeface="华文新魏" panose="02010800040101010101" pitchFamily="2" charset="-122"/>
            </a:endParaRPr>
          </a:p>
          <a:p>
            <a:r>
              <a:rPr lang="zh-CN" altLang="en-US" sz="2800" dirty="0" smtClean="0">
                <a:solidFill>
                  <a:srgbClr val="7030A0"/>
                </a:solidFill>
                <a:latin typeface="华文新魏" panose="02010800040101010101" pitchFamily="2" charset="-122"/>
                <a:ea typeface="华文新魏" panose="02010800040101010101" pitchFamily="2" charset="-122"/>
              </a:rPr>
              <a:t>误区</a:t>
            </a:r>
            <a:r>
              <a:rPr lang="zh-CN" altLang="en-US" sz="2800" dirty="0" smtClean="0">
                <a:latin typeface="华文新魏" panose="02010800040101010101" pitchFamily="2" charset="-122"/>
                <a:ea typeface="华文新魏" panose="02010800040101010101" pitchFamily="2" charset="-122"/>
              </a:rPr>
              <a:t>：把所有权与抵押权效力及于范围混淆</a:t>
            </a:r>
            <a:endParaRPr lang="en-US" altLang="zh-CN" sz="2800" dirty="0" smtClean="0">
              <a:latin typeface="华文新魏" panose="02010800040101010101" pitchFamily="2" charset="-122"/>
              <a:ea typeface="华文新魏" panose="02010800040101010101" pitchFamily="2" charset="-122"/>
            </a:endParaRPr>
          </a:p>
          <a:p>
            <a:endParaRPr lang="zh-CN" altLang="zh-CN" sz="2800" dirty="0" smtClean="0">
              <a:latin typeface="华文新魏" panose="02010800040101010101" pitchFamily="2" charset="-122"/>
              <a:ea typeface="华文新魏" panose="02010800040101010101" pitchFamily="2" charset="-122"/>
            </a:endParaRPr>
          </a:p>
          <a:p>
            <a:endParaRPr lang="zh-CN" altLang="en-US"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12" y="476673"/>
            <a:ext cx="8229815" cy="5810140"/>
          </a:xfrm>
          <a:solidFill>
            <a:srgbClr val="92D050"/>
          </a:solidFill>
        </p:spPr>
        <p:txBody>
          <a:bodyPr>
            <a:normAutofit fontScale="92500" lnSpcReduction="10000"/>
          </a:bodyPr>
          <a:lstStyle/>
          <a:p>
            <a:r>
              <a:rPr lang="zh-CN" altLang="en-US" sz="2600" dirty="0" smtClean="0">
                <a:latin typeface="华文新魏" panose="02010800040101010101" pitchFamily="2" charset="-122"/>
                <a:ea typeface="华文新魏" panose="02010800040101010101" pitchFamily="2" charset="-122"/>
              </a:rPr>
              <a:t>抵押权物上代位性以及追及性</a:t>
            </a:r>
            <a:endParaRPr lang="en-US" altLang="zh-CN" sz="2600" dirty="0" smtClean="0">
              <a:latin typeface="华文新魏" panose="02010800040101010101" pitchFamily="2" charset="-122"/>
              <a:ea typeface="华文新魏" panose="02010800040101010101" pitchFamily="2" charset="-122"/>
            </a:endParaRPr>
          </a:p>
          <a:p>
            <a:r>
              <a:rPr lang="zh-CN" altLang="zh-CN" sz="2600" dirty="0" smtClean="0">
                <a:latin typeface="华文新魏" panose="02010800040101010101" pitchFamily="2" charset="-122"/>
                <a:ea typeface="华文新魏" panose="02010800040101010101" pitchFamily="2" charset="-122"/>
              </a:rPr>
              <a:t>第四十二条  抵押权依法设立后，抵押财产毁损、灭失或者被征收等，抵押权人请求按照原抵押权的</a:t>
            </a:r>
            <a:r>
              <a:rPr lang="zh-CN" altLang="zh-CN" sz="2600" dirty="0" smtClean="0">
                <a:solidFill>
                  <a:srgbClr val="7030A0"/>
                </a:solidFill>
                <a:latin typeface="华文新魏" panose="02010800040101010101" pitchFamily="2" charset="-122"/>
                <a:ea typeface="华文新魏" panose="02010800040101010101" pitchFamily="2" charset="-122"/>
              </a:rPr>
              <a:t>顺位</a:t>
            </a:r>
            <a:r>
              <a:rPr lang="zh-CN" altLang="zh-CN" sz="2600" dirty="0" smtClean="0">
                <a:latin typeface="华文新魏" panose="02010800040101010101" pitchFamily="2" charset="-122"/>
                <a:ea typeface="华文新魏" panose="02010800040101010101" pitchFamily="2" charset="-122"/>
              </a:rPr>
              <a:t>就保险金、赔偿金或者补偿金等优先受偿的，人民法院应予支持。</a:t>
            </a:r>
          </a:p>
          <a:p>
            <a:r>
              <a:rPr lang="en-US" altLang="zh-CN" sz="2600" dirty="0" smtClean="0">
                <a:latin typeface="华文新魏" panose="02010800040101010101" pitchFamily="2" charset="-122"/>
                <a:ea typeface="华文新魏" panose="02010800040101010101" pitchFamily="2" charset="-122"/>
              </a:rPr>
              <a:t>        </a:t>
            </a:r>
            <a:r>
              <a:rPr lang="zh-CN" altLang="zh-CN" sz="2600" dirty="0" smtClean="0">
                <a:latin typeface="华文新魏" panose="02010800040101010101" pitchFamily="2" charset="-122"/>
                <a:ea typeface="华文新魏" panose="02010800040101010101" pitchFamily="2" charset="-122"/>
              </a:rPr>
              <a:t>给付义务人已经向抵押人给付了保险金、赔偿金或者补偿金，抵押权人请求给付义务人向其给付保险金、赔偿金或者补偿金的，人民法院不予支持，但是给付义务人接到抵押权人要求向其给付的</a:t>
            </a:r>
            <a:r>
              <a:rPr lang="zh-CN" altLang="zh-CN" sz="2600" dirty="0" smtClean="0">
                <a:solidFill>
                  <a:srgbClr val="7030A0"/>
                </a:solidFill>
                <a:latin typeface="华文新魏" panose="02010800040101010101" pitchFamily="2" charset="-122"/>
                <a:ea typeface="华文新魏" panose="02010800040101010101" pitchFamily="2" charset="-122"/>
              </a:rPr>
              <a:t>通知后</a:t>
            </a:r>
            <a:r>
              <a:rPr lang="zh-CN" altLang="zh-CN" sz="2600" dirty="0" smtClean="0">
                <a:latin typeface="华文新魏" panose="02010800040101010101" pitchFamily="2" charset="-122"/>
                <a:ea typeface="华文新魏" panose="02010800040101010101" pitchFamily="2" charset="-122"/>
              </a:rPr>
              <a:t>仍然向抵押人给付的除外。</a:t>
            </a:r>
            <a:r>
              <a:rPr lang="zh-CN" altLang="en-US" sz="2600" dirty="0" smtClean="0">
                <a:latin typeface="华文新魏" panose="02010800040101010101" pitchFamily="2" charset="-122"/>
                <a:ea typeface="华文新魏" panose="02010800040101010101" pitchFamily="2" charset="-122"/>
              </a:rPr>
              <a:t>（</a:t>
            </a:r>
            <a:r>
              <a:rPr lang="zh-CN" altLang="en-US" sz="2600" dirty="0" smtClean="0">
                <a:solidFill>
                  <a:srgbClr val="7030A0"/>
                </a:solidFill>
                <a:latin typeface="华文新魏" panose="02010800040101010101" pitchFamily="2" charset="-122"/>
                <a:ea typeface="华文新魏" panose="02010800040101010101" pitchFamily="2" charset="-122"/>
              </a:rPr>
              <a:t>接通知后暂停支付较宜</a:t>
            </a:r>
            <a:r>
              <a:rPr lang="zh-CN" altLang="en-US" sz="2600" dirty="0" smtClean="0">
                <a:latin typeface="华文新魏" panose="02010800040101010101" pitchFamily="2" charset="-122"/>
                <a:ea typeface="华文新魏" panose="02010800040101010101" pitchFamily="2" charset="-122"/>
              </a:rPr>
              <a:t>）</a:t>
            </a:r>
            <a:endParaRPr lang="zh-CN" altLang="zh-CN" sz="2600" dirty="0" smtClean="0">
              <a:latin typeface="华文新魏" panose="02010800040101010101" pitchFamily="2" charset="-122"/>
              <a:ea typeface="华文新魏" panose="02010800040101010101" pitchFamily="2" charset="-122"/>
            </a:endParaRPr>
          </a:p>
          <a:p>
            <a:r>
              <a:rPr lang="en-US" altLang="zh-CN" sz="2600" dirty="0" smtClean="0">
                <a:latin typeface="华文新魏" panose="02010800040101010101" pitchFamily="2" charset="-122"/>
                <a:ea typeface="华文新魏" panose="02010800040101010101" pitchFamily="2" charset="-122"/>
              </a:rPr>
              <a:t>        </a:t>
            </a:r>
            <a:r>
              <a:rPr lang="zh-CN" altLang="zh-CN" sz="2600" dirty="0" smtClean="0">
                <a:latin typeface="华文新魏" panose="02010800040101010101" pitchFamily="2" charset="-122"/>
                <a:ea typeface="华文新魏" panose="02010800040101010101" pitchFamily="2" charset="-122"/>
              </a:rPr>
              <a:t>抵押权人请求给付义务人向其给付保险金、赔偿金或者补偿金的，人民法院可以通知抵押人作为第三人参加诉讼。</a:t>
            </a:r>
            <a:r>
              <a:rPr lang="zh-CN" altLang="en-US" sz="2600" dirty="0" smtClean="0">
                <a:solidFill>
                  <a:srgbClr val="FF0000"/>
                </a:solidFill>
                <a:latin typeface="华文新魏" panose="02010800040101010101" pitchFamily="2" charset="-122"/>
                <a:ea typeface="华文新魏" panose="02010800040101010101" pitchFamily="2" charset="-122"/>
              </a:rPr>
              <a:t>（</a:t>
            </a:r>
            <a:r>
              <a:rPr lang="zh-CN" altLang="en-US" sz="2600" dirty="0" smtClean="0">
                <a:solidFill>
                  <a:srgbClr val="7030A0"/>
                </a:solidFill>
                <a:latin typeface="华文新魏" panose="02010800040101010101" pitchFamily="2" charset="-122"/>
                <a:ea typeface="华文新魏" panose="02010800040101010101" pitchFamily="2" charset="-122"/>
              </a:rPr>
              <a:t>给付代位物的诉讼</a:t>
            </a:r>
            <a:r>
              <a:rPr lang="zh-CN" altLang="en-US" sz="2600" dirty="0" smtClean="0">
                <a:solidFill>
                  <a:srgbClr val="FF0000"/>
                </a:solidFill>
                <a:latin typeface="华文新魏" panose="02010800040101010101" pitchFamily="2" charset="-122"/>
                <a:ea typeface="华文新魏" panose="02010800040101010101" pitchFamily="2" charset="-122"/>
              </a:rPr>
              <a:t>）</a:t>
            </a:r>
            <a:endParaRPr lang="en-US" altLang="zh-CN" sz="2600" dirty="0" smtClean="0">
              <a:solidFill>
                <a:srgbClr val="FF0000"/>
              </a:solidFill>
              <a:latin typeface="华文新魏" panose="02010800040101010101" pitchFamily="2" charset="-122"/>
              <a:ea typeface="华文新魏" panose="02010800040101010101" pitchFamily="2" charset="-122"/>
            </a:endParaRPr>
          </a:p>
          <a:p>
            <a:endParaRPr lang="en-US" altLang="zh-CN" sz="2800" dirty="0" smtClean="0"/>
          </a:p>
          <a:p>
            <a:r>
              <a:rPr lang="zh-CN" altLang="en-US" sz="2600" dirty="0" smtClean="0">
                <a:latin typeface="华文新魏" panose="02010800040101010101" pitchFamily="2" charset="-122"/>
                <a:ea typeface="华文新魏" panose="02010800040101010101" pitchFamily="2" charset="-122"/>
              </a:rPr>
              <a:t>法理：抵押权具有物上代位性，抵押权人有权就“</a:t>
            </a:r>
            <a:r>
              <a:rPr lang="zh-CN" altLang="zh-CN" sz="2600" dirty="0" smtClean="0">
                <a:latin typeface="华文新魏" panose="02010800040101010101" pitchFamily="2" charset="-122"/>
                <a:ea typeface="华文新魏" panose="02010800040101010101" pitchFamily="2" charset="-122"/>
              </a:rPr>
              <a:t>保险金、赔偿金或者补偿金</a:t>
            </a:r>
            <a:r>
              <a:rPr lang="zh-CN" altLang="en-US" sz="2600" dirty="0" smtClean="0">
                <a:latin typeface="华文新魏" panose="02010800040101010101" pitchFamily="2" charset="-122"/>
                <a:ea typeface="华文新魏" panose="02010800040101010101" pitchFamily="2" charset="-122"/>
              </a:rPr>
              <a:t>等代位物优先受偿；</a:t>
            </a:r>
            <a:endParaRPr lang="en-US" altLang="zh-CN" sz="2600" dirty="0" smtClean="0">
              <a:latin typeface="华文新魏" panose="02010800040101010101" pitchFamily="2" charset="-122"/>
              <a:ea typeface="华文新魏" panose="02010800040101010101" pitchFamily="2" charset="-122"/>
            </a:endParaRPr>
          </a:p>
          <a:p>
            <a:r>
              <a:rPr lang="zh-CN" altLang="en-US" sz="2600" dirty="0" smtClean="0">
                <a:latin typeface="华文新魏" panose="02010800040101010101" pitchFamily="2" charset="-122"/>
                <a:ea typeface="华文新魏" panose="02010800040101010101" pitchFamily="2" charset="-122"/>
              </a:rPr>
              <a:t>抵押 权的顺位具有追及效力，可以追及至代位物。</a:t>
            </a:r>
            <a:endParaRPr lang="zh-CN" altLang="zh-CN" sz="2600" dirty="0" smtClean="0">
              <a:latin typeface="华文新魏" panose="02010800040101010101" pitchFamily="2" charset="-122"/>
              <a:ea typeface="华文新魏" panose="02010800040101010101" pitchFamily="2" charset="-122"/>
            </a:endParaRPr>
          </a:p>
          <a:p>
            <a:endParaRPr lang="zh-CN" altLang="en-US"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12" y="476673"/>
            <a:ext cx="8229815" cy="5810140"/>
          </a:xfrm>
          <a:solidFill>
            <a:srgbClr val="92D050"/>
          </a:solidFill>
        </p:spPr>
        <p:txBody>
          <a:bodyPr>
            <a:normAutofit fontScale="92500"/>
          </a:bodyPr>
          <a:lstStyle/>
          <a:p>
            <a:r>
              <a:rPr lang="zh-CN" altLang="en-US" sz="3000" dirty="0" smtClean="0">
                <a:latin typeface="华文新魏" panose="02010800040101010101" pitchFamily="2" charset="-122"/>
                <a:ea typeface="华文新魏" panose="02010800040101010101" pitchFamily="2" charset="-122"/>
              </a:rPr>
              <a:t>抵押财产转让（债物两分原则）</a:t>
            </a:r>
            <a:endParaRPr lang="en-US" altLang="zh-CN" sz="3000" dirty="0" smtClean="0">
              <a:latin typeface="华文新魏" panose="02010800040101010101" pitchFamily="2" charset="-122"/>
              <a:ea typeface="华文新魏" panose="02010800040101010101" pitchFamily="2" charset="-122"/>
            </a:endParaRPr>
          </a:p>
          <a:p>
            <a:r>
              <a:rPr lang="zh-CN" altLang="zh-CN" sz="2600" dirty="0" smtClean="0">
                <a:latin typeface="华文新魏" panose="02010800040101010101" pitchFamily="2" charset="-122"/>
                <a:ea typeface="华文新魏" panose="02010800040101010101" pitchFamily="2" charset="-122"/>
              </a:rPr>
              <a:t>第四十三条  当事人约定禁止或者限制转让抵押财产但是</a:t>
            </a:r>
            <a:r>
              <a:rPr lang="zh-CN" altLang="zh-CN" sz="2600" dirty="0" smtClean="0">
                <a:solidFill>
                  <a:srgbClr val="7030A0"/>
                </a:solidFill>
                <a:latin typeface="华文新魏" panose="02010800040101010101" pitchFamily="2" charset="-122"/>
                <a:ea typeface="华文新魏" panose="02010800040101010101" pitchFamily="2" charset="-122"/>
              </a:rPr>
              <a:t>未将约定登记</a:t>
            </a:r>
            <a:r>
              <a:rPr lang="zh-CN" altLang="zh-CN" sz="2600" dirty="0" smtClean="0">
                <a:latin typeface="华文新魏" panose="02010800040101010101" pitchFamily="2" charset="-122"/>
                <a:ea typeface="华文新魏" panose="02010800040101010101" pitchFamily="2" charset="-122"/>
              </a:rPr>
              <a:t>，抵押人违反约定转让抵押财产，抵押权人请求确认转让合同无效的，人民法院不予支持；抵押财产已经</a:t>
            </a:r>
            <a:r>
              <a:rPr lang="zh-CN" altLang="zh-CN" sz="2600" dirty="0" smtClean="0">
                <a:solidFill>
                  <a:srgbClr val="7030A0"/>
                </a:solidFill>
                <a:latin typeface="华文新魏" panose="02010800040101010101" pitchFamily="2" charset="-122"/>
                <a:ea typeface="华文新魏" panose="02010800040101010101" pitchFamily="2" charset="-122"/>
              </a:rPr>
              <a:t>交付或者登记</a:t>
            </a:r>
            <a:r>
              <a:rPr lang="zh-CN" altLang="en-US" sz="2600" dirty="0" smtClean="0">
                <a:solidFill>
                  <a:srgbClr val="7030A0"/>
                </a:solidFill>
                <a:latin typeface="华文新魏" panose="02010800040101010101" pitchFamily="2" charset="-122"/>
                <a:ea typeface="华文新魏" panose="02010800040101010101" pitchFamily="2" charset="-122"/>
              </a:rPr>
              <a:t>（他人）</a:t>
            </a:r>
            <a:r>
              <a:rPr lang="zh-CN" altLang="zh-CN" sz="2600" dirty="0" smtClean="0">
                <a:solidFill>
                  <a:srgbClr val="7030A0"/>
                </a:solidFill>
                <a:latin typeface="华文新魏" panose="02010800040101010101" pitchFamily="2" charset="-122"/>
                <a:ea typeface="华文新魏" panose="02010800040101010101" pitchFamily="2" charset="-122"/>
              </a:rPr>
              <a:t>，</a:t>
            </a:r>
            <a:r>
              <a:rPr lang="zh-CN" altLang="zh-CN" sz="2600" dirty="0" smtClean="0">
                <a:latin typeface="华文新魏" panose="02010800040101010101" pitchFamily="2" charset="-122"/>
                <a:ea typeface="华文新魏" panose="02010800040101010101" pitchFamily="2" charset="-122"/>
              </a:rPr>
              <a:t>抵押权人请求确认转让不发生物权效力的，人民法院不予支持，但是抵押权人有证据证明受让人知道的除外；抵押权人请求抵押人承担违约责任的，人民法院依法予以支持。</a:t>
            </a:r>
          </a:p>
          <a:p>
            <a:r>
              <a:rPr lang="en-US" altLang="zh-CN" sz="2600" dirty="0" smtClean="0">
                <a:latin typeface="华文新魏" panose="02010800040101010101" pitchFamily="2" charset="-122"/>
                <a:ea typeface="华文新魏" panose="02010800040101010101" pitchFamily="2" charset="-122"/>
              </a:rPr>
              <a:t>        </a:t>
            </a:r>
            <a:r>
              <a:rPr lang="zh-CN" altLang="zh-CN" sz="2600" dirty="0" smtClean="0">
                <a:latin typeface="华文新魏" panose="02010800040101010101" pitchFamily="2" charset="-122"/>
                <a:ea typeface="华文新魏" panose="02010800040101010101" pitchFamily="2" charset="-122"/>
              </a:rPr>
              <a:t>当事人约定禁止或者限制转让抵押财产且</a:t>
            </a:r>
            <a:r>
              <a:rPr lang="zh-CN" altLang="zh-CN" sz="2600" dirty="0" smtClean="0">
                <a:solidFill>
                  <a:srgbClr val="7030A0"/>
                </a:solidFill>
                <a:latin typeface="华文新魏" panose="02010800040101010101" pitchFamily="2" charset="-122"/>
                <a:ea typeface="华文新魏" panose="02010800040101010101" pitchFamily="2" charset="-122"/>
              </a:rPr>
              <a:t>已经将约定登记</a:t>
            </a:r>
            <a:r>
              <a:rPr lang="zh-CN" altLang="zh-CN" sz="2600" dirty="0" smtClean="0">
                <a:latin typeface="华文新魏" panose="02010800040101010101" pitchFamily="2" charset="-122"/>
                <a:ea typeface="华文新魏" panose="02010800040101010101" pitchFamily="2" charset="-122"/>
              </a:rPr>
              <a:t>，抵押人违反约定转让抵押财产，抵押权人请求确认转让合同无效的，人民法院不予支持；抵押财产已经交付或者登记</a:t>
            </a:r>
            <a:r>
              <a:rPr lang="zh-CN" altLang="en-US" sz="2600" dirty="0" smtClean="0">
                <a:solidFill>
                  <a:srgbClr val="7030A0"/>
                </a:solidFill>
                <a:latin typeface="华文新魏" panose="02010800040101010101" pitchFamily="2" charset="-122"/>
                <a:ea typeface="华文新魏" panose="02010800040101010101" pitchFamily="2" charset="-122"/>
              </a:rPr>
              <a:t>（他人）</a:t>
            </a:r>
            <a:r>
              <a:rPr lang="zh-CN" altLang="zh-CN" sz="2600" dirty="0" smtClean="0">
                <a:solidFill>
                  <a:srgbClr val="7030A0"/>
                </a:solidFill>
                <a:latin typeface="华文新魏" panose="02010800040101010101" pitchFamily="2" charset="-122"/>
                <a:ea typeface="华文新魏" panose="02010800040101010101" pitchFamily="2" charset="-122"/>
              </a:rPr>
              <a:t>，</a:t>
            </a:r>
            <a:r>
              <a:rPr lang="zh-CN" altLang="zh-CN" sz="2600" dirty="0" smtClean="0">
                <a:latin typeface="华文新魏" panose="02010800040101010101" pitchFamily="2" charset="-122"/>
                <a:ea typeface="华文新魏" panose="02010800040101010101" pitchFamily="2" charset="-122"/>
              </a:rPr>
              <a:t>抵押权人主张转让不发生物权效力的，人民法院应予支持，但是因受让人代替债务人清偿债务导致抵押权消灭的除外。</a:t>
            </a:r>
            <a:r>
              <a:rPr lang="zh-CN" altLang="en-US" sz="2600" dirty="0" smtClean="0">
                <a:latin typeface="华文新魏" panose="02010800040101010101" pitchFamily="2" charset="-122"/>
                <a:ea typeface="华文新魏" panose="02010800040101010101" pitchFamily="2" charset="-122"/>
              </a:rPr>
              <a:t>（受让人的抵押权</a:t>
            </a:r>
            <a:r>
              <a:rPr lang="zh-CN" altLang="en-US" sz="2600" dirty="0" smtClean="0">
                <a:solidFill>
                  <a:srgbClr val="7030A0"/>
                </a:solidFill>
                <a:latin typeface="华文新魏" panose="02010800040101010101" pitchFamily="2" charset="-122"/>
                <a:ea typeface="华文新魏" panose="02010800040101010101" pitchFamily="2" charset="-122"/>
              </a:rPr>
              <a:t>涤除</a:t>
            </a:r>
            <a:r>
              <a:rPr lang="zh-CN" altLang="en-US" sz="2600" dirty="0" smtClean="0">
                <a:latin typeface="华文新魏" panose="02010800040101010101" pitchFamily="2" charset="-122"/>
                <a:ea typeface="华文新魏" panose="02010800040101010101" pitchFamily="2" charset="-122"/>
              </a:rPr>
              <a:t>）</a:t>
            </a:r>
            <a:endParaRPr lang="zh-CN" altLang="zh-CN" sz="2600" dirty="0" smtClean="0">
              <a:latin typeface="华文新魏" panose="02010800040101010101" pitchFamily="2" charset="-122"/>
              <a:ea typeface="华文新魏" panose="02010800040101010101" pitchFamily="2" charset="-122"/>
            </a:endParaRPr>
          </a:p>
          <a:p>
            <a:endParaRPr lang="zh-CN" altLang="en-US"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12" y="476673"/>
            <a:ext cx="8229815" cy="5810140"/>
          </a:xfrm>
          <a:solidFill>
            <a:srgbClr val="92D050"/>
          </a:solidFill>
        </p:spPr>
        <p:txBody>
          <a:bodyPr>
            <a:normAutofit fontScale="85000" lnSpcReduction="20000"/>
          </a:bodyPr>
          <a:lstStyle/>
          <a:p>
            <a:r>
              <a:rPr lang="zh-CN" altLang="en-US" sz="3300" dirty="0" smtClean="0">
                <a:latin typeface="华文新魏" panose="02010800040101010101" pitchFamily="2" charset="-122"/>
                <a:ea typeface="华文新魏" panose="02010800040101010101" pitchFamily="2" charset="-122"/>
              </a:rPr>
              <a:t>主债权诉讼时效期间届满法律后果</a:t>
            </a:r>
            <a:endParaRPr lang="en-US" altLang="zh-CN" sz="3300" dirty="0" smtClean="0">
              <a:latin typeface="华文新魏" panose="02010800040101010101" pitchFamily="2" charset="-122"/>
              <a:ea typeface="华文新魏" panose="02010800040101010101" pitchFamily="2" charset="-122"/>
            </a:endParaRPr>
          </a:p>
          <a:p>
            <a:r>
              <a:rPr lang="zh-CN" altLang="zh-CN" sz="2800" dirty="0" smtClean="0">
                <a:latin typeface="华文新魏" panose="02010800040101010101" pitchFamily="2" charset="-122"/>
                <a:ea typeface="华文新魏" panose="02010800040101010101" pitchFamily="2" charset="-122"/>
              </a:rPr>
              <a:t>第四十四条  </a:t>
            </a:r>
            <a:r>
              <a:rPr lang="zh-CN" altLang="zh-CN" sz="2800" dirty="0" smtClean="0">
                <a:solidFill>
                  <a:srgbClr val="7030A0"/>
                </a:solidFill>
                <a:latin typeface="华文新魏" panose="02010800040101010101" pitchFamily="2" charset="-122"/>
                <a:ea typeface="华文新魏" panose="02010800040101010101" pitchFamily="2" charset="-122"/>
              </a:rPr>
              <a:t>主债权诉讼时效期间届满后</a:t>
            </a:r>
            <a:r>
              <a:rPr lang="zh-CN" altLang="zh-CN" sz="2800" dirty="0" smtClean="0">
                <a:latin typeface="华文新魏" panose="02010800040101010101" pitchFamily="2" charset="-122"/>
                <a:ea typeface="华文新魏" panose="02010800040101010101" pitchFamily="2" charset="-122"/>
              </a:rPr>
              <a:t>，抵押权人主张行使抵押权的，人民法院不予支持；抵押人以主债权诉讼时效期间届满为由，主张不承担担保责任的，人民法院应予支持。</a:t>
            </a:r>
            <a:r>
              <a:rPr lang="zh-CN" altLang="zh-CN" sz="2800" dirty="0" smtClean="0">
                <a:solidFill>
                  <a:srgbClr val="7030A0"/>
                </a:solidFill>
                <a:latin typeface="华文新魏" panose="02010800040101010101" pitchFamily="2" charset="-122"/>
                <a:ea typeface="华文新魏" panose="02010800040101010101" pitchFamily="2" charset="-122"/>
              </a:rPr>
              <a:t>主债权诉讼时效期间届满前</a:t>
            </a:r>
            <a:r>
              <a:rPr lang="zh-CN" altLang="zh-CN" sz="2800" dirty="0" smtClean="0">
                <a:latin typeface="华文新魏" panose="02010800040101010101" pitchFamily="2" charset="-122"/>
                <a:ea typeface="华文新魏" panose="02010800040101010101" pitchFamily="2" charset="-122"/>
              </a:rPr>
              <a:t>，债权人仅对债务人提起诉讼，经人民法院判决或者调解后未在</a:t>
            </a:r>
            <a:r>
              <a:rPr lang="en-US" altLang="zh-CN" sz="2800" dirty="0" err="1" smtClean="0">
                <a:solidFill>
                  <a:srgbClr val="7030A0"/>
                </a:solidFill>
                <a:latin typeface="华文新魏" panose="02010800040101010101" pitchFamily="2" charset="-122"/>
                <a:ea typeface="华文新魏" panose="02010800040101010101" pitchFamily="2" charset="-122"/>
                <a:hlinkClick r:id="rId2"/>
              </a:rPr>
              <a:t>民事诉讼法</a:t>
            </a:r>
            <a:r>
              <a:rPr lang="zh-CN" altLang="zh-CN" sz="2800" dirty="0" smtClean="0">
                <a:latin typeface="华文新魏" panose="02010800040101010101" pitchFamily="2" charset="-122"/>
                <a:ea typeface="华文新魏" panose="02010800040101010101" pitchFamily="2" charset="-122"/>
              </a:rPr>
              <a:t>规定的申请执行时效期间内对债务人申请强制执行，其向抵押人主张行使抵押权的，人民法院不予支持。</a:t>
            </a:r>
          </a:p>
          <a:p>
            <a:r>
              <a:rPr lang="en-US" altLang="zh-CN" sz="2800" dirty="0" smtClean="0">
                <a:latin typeface="华文新魏" panose="02010800040101010101" pitchFamily="2" charset="-122"/>
                <a:ea typeface="华文新魏" panose="02010800040101010101" pitchFamily="2" charset="-122"/>
              </a:rPr>
              <a:t>        </a:t>
            </a:r>
            <a:r>
              <a:rPr lang="zh-CN" altLang="zh-CN" sz="2800" dirty="0" smtClean="0">
                <a:latin typeface="华文新魏" panose="02010800040101010101" pitchFamily="2" charset="-122"/>
                <a:ea typeface="华文新魏" panose="02010800040101010101" pitchFamily="2" charset="-122"/>
              </a:rPr>
              <a:t>主债权诉讼时效期间届满后，财产被留置的债务人或者对留置财产享有所有权的第三人请求债权人返还留置财产的，人民法院不予支持；债务人或者第三人请求拍卖、变卖留置财产并以所得价款清偿债务的，人民法院应予支持。</a:t>
            </a:r>
          </a:p>
          <a:p>
            <a:r>
              <a:rPr lang="en-US" altLang="zh-CN" sz="2800" dirty="0" smtClean="0">
                <a:latin typeface="华文新魏" panose="02010800040101010101" pitchFamily="2" charset="-122"/>
                <a:ea typeface="华文新魏" panose="02010800040101010101" pitchFamily="2" charset="-122"/>
              </a:rPr>
              <a:t>        </a:t>
            </a:r>
            <a:r>
              <a:rPr lang="zh-CN" altLang="zh-CN" sz="2800" dirty="0" smtClean="0">
                <a:latin typeface="华文新魏" panose="02010800040101010101" pitchFamily="2" charset="-122"/>
                <a:ea typeface="华文新魏" panose="02010800040101010101" pitchFamily="2" charset="-122"/>
              </a:rPr>
              <a:t>主债权诉讼时效期间届满的法律后果，以登记作为公示方式的权利质权，参照适用第一款的规定；动产质权、以交付权利凭证作为公示方式的权利质权，参照适用第二款的规定。</a:t>
            </a:r>
          </a:p>
          <a:p>
            <a:endParaRPr lang="zh-CN" altLang="en-US"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12" y="404665"/>
            <a:ext cx="8229815" cy="5882148"/>
          </a:xfrm>
          <a:solidFill>
            <a:srgbClr val="92D050"/>
          </a:solidFill>
        </p:spPr>
        <p:txBody>
          <a:bodyPr>
            <a:normAutofit/>
          </a:bodyPr>
          <a:lstStyle/>
          <a:p>
            <a:r>
              <a:rPr lang="zh-CN" altLang="en-US" sz="2400" dirty="0" smtClean="0">
                <a:latin typeface="华文新魏" panose="02010800040101010101" pitchFamily="2" charset="-122"/>
                <a:ea typeface="华文新魏" panose="02010800040101010101" pitchFamily="2" charset="-122"/>
              </a:rPr>
              <a:t>抵押人有两次对抗抵押权的机会：</a:t>
            </a:r>
            <a:endParaRPr lang="en-US" altLang="zh-CN" sz="2400" dirty="0" smtClean="0">
              <a:latin typeface="华文新魏" panose="02010800040101010101" pitchFamily="2" charset="-122"/>
              <a:ea typeface="华文新魏" panose="02010800040101010101" pitchFamily="2" charset="-122"/>
            </a:endParaRPr>
          </a:p>
          <a:p>
            <a:r>
              <a:rPr lang="zh-CN" altLang="en-US" sz="2400" dirty="0" smtClean="0">
                <a:latin typeface="华文新魏" panose="02010800040101010101" pitchFamily="2" charset="-122"/>
                <a:ea typeface="华文新魏" panose="02010800040101010101" pitchFamily="2" charset="-122"/>
              </a:rPr>
              <a:t>第一，抵押权的存续期间届满，即主债权的 诉讼时效期间届满，抵押权彻底消灭。</a:t>
            </a:r>
            <a:endParaRPr lang="en-US" altLang="zh-CN" sz="2400" dirty="0" smtClean="0">
              <a:latin typeface="华文新魏" panose="02010800040101010101" pitchFamily="2" charset="-122"/>
              <a:ea typeface="华文新魏" panose="02010800040101010101" pitchFamily="2" charset="-122"/>
            </a:endParaRPr>
          </a:p>
          <a:p>
            <a:r>
              <a:rPr lang="zh-CN" altLang="en-US" sz="2400" dirty="0" smtClean="0">
                <a:latin typeface="华文新魏" panose="02010800040101010101" pitchFamily="2" charset="-122"/>
                <a:ea typeface="华文新魏" panose="02010800040101010101" pitchFamily="2" charset="-122"/>
              </a:rPr>
              <a:t>第二， 主债权的执行时效期间届满，债务人取得执行时效抗辩权。抵押人可以援引该 抗辩权拒绝对抗抵押权。</a:t>
            </a:r>
            <a:endParaRPr lang="en-US" altLang="zh-CN" sz="2400" dirty="0" smtClean="0">
              <a:latin typeface="华文新魏" panose="02010800040101010101" pitchFamily="2" charset="-122"/>
              <a:ea typeface="华文新魏" panose="02010800040101010101" pitchFamily="2" charset="-122"/>
            </a:endParaRPr>
          </a:p>
          <a:p>
            <a:endParaRPr lang="en-US" altLang="zh-CN" sz="2400" dirty="0" smtClean="0">
              <a:latin typeface="华文新魏" panose="02010800040101010101" pitchFamily="2" charset="-122"/>
              <a:ea typeface="华文新魏" panose="02010800040101010101" pitchFamily="2" charset="-122"/>
            </a:endParaRPr>
          </a:p>
          <a:p>
            <a:r>
              <a:rPr lang="zh-CN" altLang="en-US" sz="2400" dirty="0" smtClean="0">
                <a:solidFill>
                  <a:srgbClr val="FF0000"/>
                </a:solidFill>
                <a:latin typeface="华文新魏" panose="02010800040101010101" pitchFamily="2" charset="-122"/>
                <a:ea typeface="华文新魏" panose="02010800040101010101" pitchFamily="2" charset="-122"/>
              </a:rPr>
              <a:t>误区</a:t>
            </a:r>
            <a:r>
              <a:rPr lang="zh-CN" altLang="en-US" sz="2400" dirty="0" smtClean="0">
                <a:latin typeface="华文新魏" panose="02010800040101010101" pitchFamily="2" charset="-122"/>
                <a:ea typeface="华文新魏" panose="02010800040101010101" pitchFamily="2" charset="-122"/>
              </a:rPr>
              <a:t>：担保物权均受存续期间的限制</a:t>
            </a:r>
            <a:endParaRPr lang="en-US" altLang="zh-CN" sz="2400" dirty="0" smtClean="0">
              <a:latin typeface="华文新魏" panose="02010800040101010101" pitchFamily="2" charset="-122"/>
              <a:ea typeface="华文新魏" panose="02010800040101010101" pitchFamily="2" charset="-122"/>
            </a:endParaRPr>
          </a:p>
          <a:p>
            <a:r>
              <a:rPr lang="zh-CN" altLang="en-US" sz="2400" dirty="0" smtClean="0">
                <a:latin typeface="华文新魏" panose="02010800040101010101" pitchFamily="2" charset="-122"/>
                <a:ea typeface="华文新魏" panose="02010800040101010101" pitchFamily="2" charset="-122"/>
              </a:rPr>
              <a:t>留置权不受存续期间的限制。即使主债权诉讼时效期间届满，留置权也并不 消灭，债务人或者第三人仅有权请求留置权及时行使。</a:t>
            </a:r>
            <a:endParaRPr lang="en-US" altLang="zh-CN" sz="2400" dirty="0" smtClean="0">
              <a:latin typeface="华文新魏" panose="02010800040101010101" pitchFamily="2" charset="-122"/>
              <a:ea typeface="华文新魏" panose="02010800040101010101" pitchFamily="2" charset="-122"/>
            </a:endParaRPr>
          </a:p>
          <a:p>
            <a:r>
              <a:rPr lang="zh-CN" altLang="zh-CN" sz="2400" dirty="0" smtClean="0">
                <a:latin typeface="华文新魏" panose="02010800040101010101" pitchFamily="2" charset="-122"/>
                <a:ea typeface="华文新魏" panose="02010800040101010101" pitchFamily="2" charset="-122"/>
              </a:rPr>
              <a:t>动产质权、以交付权利凭证作为公示方式的权利质权</a:t>
            </a:r>
            <a:r>
              <a:rPr lang="zh-CN" altLang="en-US" sz="2400" dirty="0" smtClean="0">
                <a:latin typeface="华文新魏" panose="02010800040101010101" pitchFamily="2" charset="-122"/>
                <a:ea typeface="华文新魏" panose="02010800040101010101" pitchFamily="2" charset="-122"/>
              </a:rPr>
              <a:t>（参照留置）</a:t>
            </a:r>
            <a:endParaRPr lang="en-US" altLang="zh-CN" sz="2400" dirty="0" smtClean="0">
              <a:latin typeface="华文新魏" panose="02010800040101010101" pitchFamily="2" charset="-122"/>
              <a:ea typeface="华文新魏" panose="02010800040101010101" pitchFamily="2" charset="-122"/>
            </a:endParaRPr>
          </a:p>
          <a:p>
            <a:r>
              <a:rPr lang="zh-CN" altLang="en-US" sz="2400" dirty="0" smtClean="0">
                <a:latin typeface="华文新魏" panose="02010800040101010101" pitchFamily="2" charset="-122"/>
                <a:ea typeface="华文新魏" panose="02010800040101010101" pitchFamily="2" charset="-122"/>
              </a:rPr>
              <a:t>（平衡）</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12" y="476672"/>
            <a:ext cx="8229815" cy="6264696"/>
          </a:xfrm>
          <a:solidFill>
            <a:srgbClr val="92D050"/>
          </a:solidFill>
        </p:spPr>
        <p:txBody>
          <a:bodyPr>
            <a:normAutofit fontScale="70000" lnSpcReduction="20000"/>
          </a:bodyPr>
          <a:lstStyle/>
          <a:p>
            <a:r>
              <a:rPr lang="zh-CN" altLang="en-US" sz="4000" dirty="0" smtClean="0">
                <a:latin typeface="华文新魏" panose="02010800040101010101" pitchFamily="2" charset="-122"/>
                <a:ea typeface="华文新魏" panose="02010800040101010101" pitchFamily="2" charset="-122"/>
              </a:rPr>
              <a:t>担保物权实现程序</a:t>
            </a:r>
            <a:endParaRPr lang="en-US" altLang="zh-CN" sz="4000" dirty="0" smtClean="0">
              <a:latin typeface="华文新魏" panose="02010800040101010101" pitchFamily="2" charset="-122"/>
              <a:ea typeface="华文新魏" panose="02010800040101010101" pitchFamily="2" charset="-122"/>
            </a:endParaRPr>
          </a:p>
          <a:p>
            <a:r>
              <a:rPr lang="zh-CN" altLang="zh-CN" sz="3100" dirty="0" smtClean="0">
                <a:latin typeface="华文新魏" panose="02010800040101010101" pitchFamily="2" charset="-122"/>
                <a:ea typeface="华文新魏" panose="02010800040101010101" pitchFamily="2" charset="-122"/>
              </a:rPr>
              <a:t>第四十五条  当事人约定当债务人不履行到期债务或者发生当事人约定的实现担保物权的情形，担保物权人有权将担保财产</a:t>
            </a:r>
            <a:r>
              <a:rPr lang="zh-CN" altLang="zh-CN" sz="3100" dirty="0" smtClean="0">
                <a:solidFill>
                  <a:srgbClr val="7030A0"/>
                </a:solidFill>
                <a:latin typeface="华文新魏" panose="02010800040101010101" pitchFamily="2" charset="-122"/>
                <a:ea typeface="华文新魏" panose="02010800040101010101" pitchFamily="2" charset="-122"/>
              </a:rPr>
              <a:t>自行拍卖、变卖</a:t>
            </a:r>
            <a:r>
              <a:rPr lang="zh-CN" altLang="zh-CN" sz="3100" dirty="0" smtClean="0">
                <a:latin typeface="华文新魏" panose="02010800040101010101" pitchFamily="2" charset="-122"/>
                <a:ea typeface="华文新魏" panose="02010800040101010101" pitchFamily="2" charset="-122"/>
              </a:rPr>
              <a:t>并就所得的价款优先受偿的，该约定有效。因担保人的原因导致担保物权人无法自行对担保财产进行拍卖、变卖，担保物权人请求担保人承担因此增加的费用的，人民法院应予支持。</a:t>
            </a:r>
            <a:r>
              <a:rPr lang="zh-CN" altLang="en-US" sz="3100" dirty="0" smtClean="0">
                <a:latin typeface="华文新魏" panose="02010800040101010101" pitchFamily="2" charset="-122"/>
                <a:ea typeface="华文新魏" panose="02010800040101010101" pitchFamily="2" charset="-122"/>
              </a:rPr>
              <a:t>（</a:t>
            </a:r>
            <a:r>
              <a:rPr lang="zh-CN" altLang="en-US" sz="3100" dirty="0" smtClean="0">
                <a:solidFill>
                  <a:srgbClr val="7030A0"/>
                </a:solidFill>
                <a:latin typeface="华文新魏" panose="02010800040101010101" pitchFamily="2" charset="-122"/>
                <a:ea typeface="华文新魏" panose="02010800040101010101" pitchFamily="2" charset="-122"/>
              </a:rPr>
              <a:t>意思自治</a:t>
            </a:r>
            <a:r>
              <a:rPr lang="zh-CN" altLang="en-US" sz="3100" dirty="0" smtClean="0">
                <a:latin typeface="华文新魏" panose="02010800040101010101" pitchFamily="2" charset="-122"/>
                <a:ea typeface="华文新魏" panose="02010800040101010101" pitchFamily="2" charset="-122"/>
              </a:rPr>
              <a:t>）</a:t>
            </a:r>
            <a:endParaRPr lang="zh-CN" altLang="zh-CN" sz="3100" dirty="0" smtClean="0">
              <a:latin typeface="华文新魏" panose="02010800040101010101" pitchFamily="2" charset="-122"/>
              <a:ea typeface="华文新魏" panose="02010800040101010101" pitchFamily="2" charset="-122"/>
            </a:endParaRPr>
          </a:p>
          <a:p>
            <a:r>
              <a:rPr lang="en-US" altLang="zh-CN" sz="3100" dirty="0" smtClean="0">
                <a:latin typeface="华文新魏" panose="02010800040101010101" pitchFamily="2" charset="-122"/>
                <a:ea typeface="华文新魏" panose="02010800040101010101" pitchFamily="2" charset="-122"/>
              </a:rPr>
              <a:t>        </a:t>
            </a:r>
            <a:r>
              <a:rPr lang="zh-CN" altLang="zh-CN" sz="3100" dirty="0" smtClean="0">
                <a:latin typeface="华文新魏" panose="02010800040101010101" pitchFamily="2" charset="-122"/>
                <a:ea typeface="华文新魏" panose="02010800040101010101" pitchFamily="2" charset="-122"/>
              </a:rPr>
              <a:t>当事人依照</a:t>
            </a:r>
            <a:r>
              <a:rPr lang="en-US" altLang="zh-CN" sz="3100" dirty="0" err="1" smtClean="0">
                <a:latin typeface="华文新魏" panose="02010800040101010101" pitchFamily="2" charset="-122"/>
                <a:ea typeface="华文新魏" panose="02010800040101010101" pitchFamily="2" charset="-122"/>
                <a:hlinkClick r:id="rId2"/>
              </a:rPr>
              <a:t>民事诉讼法</a:t>
            </a:r>
            <a:r>
              <a:rPr lang="zh-CN" altLang="zh-CN" sz="3100" dirty="0" smtClean="0">
                <a:latin typeface="华文新魏" panose="02010800040101010101" pitchFamily="2" charset="-122"/>
                <a:ea typeface="华文新魏" panose="02010800040101010101" pitchFamily="2" charset="-122"/>
              </a:rPr>
              <a:t>有关</a:t>
            </a:r>
            <a:r>
              <a:rPr lang="en-US" altLang="zh-CN" sz="3100" dirty="0" smtClean="0">
                <a:latin typeface="华文新魏" panose="02010800040101010101" pitchFamily="2" charset="-122"/>
                <a:ea typeface="华文新魏" panose="02010800040101010101" pitchFamily="2" charset="-122"/>
              </a:rPr>
              <a:t>“</a:t>
            </a:r>
            <a:r>
              <a:rPr lang="zh-CN" altLang="zh-CN" sz="3100" dirty="0" smtClean="0">
                <a:latin typeface="华文新魏" panose="02010800040101010101" pitchFamily="2" charset="-122"/>
                <a:ea typeface="华文新魏" panose="02010800040101010101" pitchFamily="2" charset="-122"/>
              </a:rPr>
              <a:t>实现担保物权案件</a:t>
            </a:r>
            <a:r>
              <a:rPr lang="en-US" altLang="zh-CN" sz="3100" dirty="0" smtClean="0">
                <a:latin typeface="华文新魏" panose="02010800040101010101" pitchFamily="2" charset="-122"/>
                <a:ea typeface="华文新魏" panose="02010800040101010101" pitchFamily="2" charset="-122"/>
              </a:rPr>
              <a:t>”</a:t>
            </a:r>
            <a:r>
              <a:rPr lang="zh-CN" altLang="zh-CN" sz="3100" dirty="0" smtClean="0">
                <a:latin typeface="华文新魏" panose="02010800040101010101" pitchFamily="2" charset="-122"/>
                <a:ea typeface="华文新魏" panose="02010800040101010101" pitchFamily="2" charset="-122"/>
              </a:rPr>
              <a:t>的规定，申请拍卖、变卖担保财产，被申请人以担保合同约定仲裁条款为由主张驳回申请的，人民法院经审查后，应当按照以下情形分别处理：</a:t>
            </a:r>
          </a:p>
          <a:p>
            <a:r>
              <a:rPr lang="en-US" altLang="zh-CN" sz="3100" dirty="0" smtClean="0">
                <a:latin typeface="华文新魏" panose="02010800040101010101" pitchFamily="2" charset="-122"/>
                <a:ea typeface="华文新魏" panose="02010800040101010101" pitchFamily="2" charset="-122"/>
              </a:rPr>
              <a:t>        </a:t>
            </a:r>
            <a:r>
              <a:rPr lang="zh-CN" altLang="zh-CN" sz="3100" dirty="0" smtClean="0">
                <a:latin typeface="华文新魏" panose="02010800040101010101" pitchFamily="2" charset="-122"/>
                <a:ea typeface="华文新魏" panose="02010800040101010101" pitchFamily="2" charset="-122"/>
              </a:rPr>
              <a:t>（一）当事人对担保物权无实质性争议且实现担保物权条件已经成就的，应当裁定准许拍卖、变卖担保财产；</a:t>
            </a:r>
          </a:p>
          <a:p>
            <a:r>
              <a:rPr lang="en-US" altLang="zh-CN" sz="3100" dirty="0" smtClean="0">
                <a:latin typeface="华文新魏" panose="02010800040101010101" pitchFamily="2" charset="-122"/>
                <a:ea typeface="华文新魏" panose="02010800040101010101" pitchFamily="2" charset="-122"/>
              </a:rPr>
              <a:t>        </a:t>
            </a:r>
            <a:r>
              <a:rPr lang="zh-CN" altLang="zh-CN" sz="3100" dirty="0" smtClean="0">
                <a:latin typeface="华文新魏" panose="02010800040101010101" pitchFamily="2" charset="-122"/>
                <a:ea typeface="华文新魏" panose="02010800040101010101" pitchFamily="2" charset="-122"/>
              </a:rPr>
              <a:t>（二）当事人对实现担保物权有部分实质性争议的，可以就无争议的部分裁定准许拍卖、变卖担保财产，并告知可以就有争议的部分申请仲裁；</a:t>
            </a:r>
          </a:p>
          <a:p>
            <a:r>
              <a:rPr lang="en-US" altLang="zh-CN" sz="3100" dirty="0" smtClean="0">
                <a:latin typeface="华文新魏" panose="02010800040101010101" pitchFamily="2" charset="-122"/>
                <a:ea typeface="华文新魏" panose="02010800040101010101" pitchFamily="2" charset="-122"/>
              </a:rPr>
              <a:t>        </a:t>
            </a:r>
            <a:r>
              <a:rPr lang="zh-CN" altLang="zh-CN" sz="3100" dirty="0" smtClean="0">
                <a:latin typeface="华文新魏" panose="02010800040101010101" pitchFamily="2" charset="-122"/>
                <a:ea typeface="华文新魏" panose="02010800040101010101" pitchFamily="2" charset="-122"/>
              </a:rPr>
              <a:t>（三）当事人对实现担保物权有实质性争议的，裁定驳回申请，并告知可以向仲裁机构申请仲裁。</a:t>
            </a:r>
            <a:r>
              <a:rPr lang="zh-CN" altLang="en-US" sz="3100" dirty="0" smtClean="0">
                <a:latin typeface="华文新魏" panose="02010800040101010101" pitchFamily="2" charset="-122"/>
                <a:ea typeface="华文新魏" panose="02010800040101010101" pitchFamily="2" charset="-122"/>
              </a:rPr>
              <a:t>（</a:t>
            </a:r>
            <a:r>
              <a:rPr lang="zh-CN" altLang="en-US" sz="3100" dirty="0" smtClean="0">
                <a:solidFill>
                  <a:srgbClr val="7030A0"/>
                </a:solidFill>
                <a:latin typeface="华文新魏" panose="02010800040101010101" pitchFamily="2" charset="-122"/>
                <a:ea typeface="华文新魏" panose="02010800040101010101" pitchFamily="2" charset="-122"/>
              </a:rPr>
              <a:t>特别程序仅解决程序问题；提高效率</a:t>
            </a:r>
            <a:r>
              <a:rPr lang="zh-CN" altLang="en-US" sz="3100" dirty="0" smtClean="0">
                <a:latin typeface="华文新魏" panose="02010800040101010101" pitchFamily="2" charset="-122"/>
                <a:ea typeface="华文新魏" panose="02010800040101010101" pitchFamily="2" charset="-122"/>
              </a:rPr>
              <a:t>）</a:t>
            </a:r>
            <a:endParaRPr lang="zh-CN" altLang="zh-CN" sz="3100" dirty="0" smtClean="0">
              <a:latin typeface="华文新魏" panose="02010800040101010101" pitchFamily="2" charset="-122"/>
              <a:ea typeface="华文新魏" panose="02010800040101010101" pitchFamily="2" charset="-122"/>
            </a:endParaRPr>
          </a:p>
          <a:p>
            <a:r>
              <a:rPr lang="en-US" altLang="zh-CN" sz="3100" dirty="0" smtClean="0">
                <a:latin typeface="华文新魏" panose="02010800040101010101" pitchFamily="2" charset="-122"/>
                <a:ea typeface="华文新魏" panose="02010800040101010101" pitchFamily="2" charset="-122"/>
              </a:rPr>
              <a:t>        </a:t>
            </a:r>
            <a:r>
              <a:rPr lang="zh-CN" altLang="zh-CN" sz="3100" dirty="0" smtClean="0">
                <a:latin typeface="华文新魏" panose="02010800040101010101" pitchFamily="2" charset="-122"/>
                <a:ea typeface="华文新魏" panose="02010800040101010101" pitchFamily="2" charset="-122"/>
              </a:rPr>
              <a:t>债权人以诉讼方式行使担保物权的，应当以债务人和担保人作为共同被告。</a:t>
            </a:r>
          </a:p>
          <a:p>
            <a:endParaRPr lang="zh-CN" altLang="en-US"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12" y="476673"/>
            <a:ext cx="8229815" cy="5810140"/>
          </a:xfrm>
          <a:solidFill>
            <a:srgbClr val="92D050"/>
          </a:solidFill>
        </p:spPr>
        <p:txBody>
          <a:bodyPr>
            <a:normAutofit fontScale="92500" lnSpcReduction="10000"/>
          </a:bodyPr>
          <a:lstStyle/>
          <a:p>
            <a:r>
              <a:rPr lang="zh-CN" altLang="zh-CN" sz="3000" dirty="0" smtClean="0">
                <a:latin typeface="华文新魏" panose="02010800040101010101" pitchFamily="2" charset="-122"/>
                <a:ea typeface="华文新魏" panose="02010800040101010101" pitchFamily="2" charset="-122"/>
              </a:rPr>
              <a:t>（二）不动产抵押</a:t>
            </a:r>
          </a:p>
          <a:p>
            <a:r>
              <a:rPr lang="zh-CN" altLang="en-US" sz="3000" dirty="0" smtClean="0">
                <a:latin typeface="华文新魏" panose="02010800040101010101" pitchFamily="2" charset="-122"/>
                <a:ea typeface="华文新魏" panose="02010800040101010101" pitchFamily="2" charset="-122"/>
              </a:rPr>
              <a:t>未登记不动产抵押合同效力</a:t>
            </a:r>
            <a:endParaRPr lang="en-US" altLang="zh-CN" sz="3000" dirty="0" smtClean="0">
              <a:latin typeface="华文新魏" panose="02010800040101010101" pitchFamily="2" charset="-122"/>
              <a:ea typeface="华文新魏" panose="02010800040101010101" pitchFamily="2" charset="-122"/>
            </a:endParaRPr>
          </a:p>
          <a:p>
            <a:r>
              <a:rPr lang="zh-CN" altLang="zh-CN" sz="2600" dirty="0" smtClean="0">
                <a:latin typeface="华文新魏" panose="02010800040101010101" pitchFamily="2" charset="-122"/>
                <a:ea typeface="华文新魏" panose="02010800040101010101" pitchFamily="2" charset="-122"/>
              </a:rPr>
              <a:t>第四十六条  不动产抵押合同生效后未办理抵押登记手续，债权人请求抵押人办理抵押登记手续的，人民法院应予支持。</a:t>
            </a:r>
          </a:p>
          <a:p>
            <a:r>
              <a:rPr lang="en-US" altLang="zh-CN" sz="2600" dirty="0" smtClean="0">
                <a:latin typeface="华文新魏" panose="02010800040101010101" pitchFamily="2" charset="-122"/>
                <a:ea typeface="华文新魏" panose="02010800040101010101" pitchFamily="2" charset="-122"/>
              </a:rPr>
              <a:t>        </a:t>
            </a:r>
            <a:r>
              <a:rPr lang="zh-CN" altLang="zh-CN" sz="2600" dirty="0" smtClean="0">
                <a:latin typeface="华文新魏" panose="02010800040101010101" pitchFamily="2" charset="-122"/>
                <a:ea typeface="华文新魏" panose="02010800040101010101" pitchFamily="2" charset="-122"/>
              </a:rPr>
              <a:t>抵押财产因不可归责于抵押人自身的原因灭失或者被征收等导致不能办理抵押登记，债权人请求抵押人在约定的担保范围内承担责任的，人民法院不予支持；但是抵押人已经获得保险金、赔偿金或者补偿金等，债权人请求抵押人在其所获金额范围内承担</a:t>
            </a:r>
            <a:r>
              <a:rPr lang="zh-CN" altLang="zh-CN" sz="2600" dirty="0" smtClean="0">
                <a:solidFill>
                  <a:srgbClr val="7030A0"/>
                </a:solidFill>
                <a:latin typeface="华文新魏" panose="02010800040101010101" pitchFamily="2" charset="-122"/>
                <a:ea typeface="华文新魏" panose="02010800040101010101" pitchFamily="2" charset="-122"/>
              </a:rPr>
              <a:t>赔偿责任</a:t>
            </a:r>
            <a:r>
              <a:rPr lang="zh-CN" altLang="zh-CN" sz="2600" dirty="0" smtClean="0">
                <a:latin typeface="华文新魏" panose="02010800040101010101" pitchFamily="2" charset="-122"/>
                <a:ea typeface="华文新魏" panose="02010800040101010101" pitchFamily="2" charset="-122"/>
              </a:rPr>
              <a:t>的，人民法院依法予以支持。</a:t>
            </a:r>
          </a:p>
          <a:p>
            <a:r>
              <a:rPr lang="en-US" altLang="zh-CN" sz="2600" dirty="0" smtClean="0">
                <a:latin typeface="华文新魏" panose="02010800040101010101" pitchFamily="2" charset="-122"/>
                <a:ea typeface="华文新魏" panose="02010800040101010101" pitchFamily="2" charset="-122"/>
              </a:rPr>
              <a:t>        </a:t>
            </a:r>
            <a:r>
              <a:rPr lang="zh-CN" altLang="zh-CN" sz="2600" dirty="0" smtClean="0">
                <a:latin typeface="华文新魏" panose="02010800040101010101" pitchFamily="2" charset="-122"/>
                <a:ea typeface="华文新魏" panose="02010800040101010101" pitchFamily="2" charset="-122"/>
              </a:rPr>
              <a:t>因抵押人转让抵押财产或者其他可归责于抵押人自身的原因导致不能办理抵押登记，债权人请求抵押人在约定的担保范围内承担责任的，人民法院依法予以支持，但是不得超过抵押权能够设立时抵押人应当承担的责任范围。</a:t>
            </a:r>
          </a:p>
          <a:p>
            <a:endParaRPr lang="zh-CN" altLang="en-US"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body" idx="1"/>
          </p:nvPr>
        </p:nvSpPr>
        <p:spPr>
          <a:xfrm>
            <a:off x="457200" y="908050"/>
            <a:ext cx="8229600" cy="5218113"/>
          </a:xfrm>
          <a:solidFill>
            <a:srgbClr val="92D050"/>
          </a:solidFill>
        </p:spPr>
        <p:txBody>
          <a:bodyPr/>
          <a:lstStyle/>
          <a:p>
            <a:r>
              <a:rPr lang="en-US" altLang="zh-CN" sz="2800" dirty="0">
                <a:latin typeface="华文新魏" panose="02010800040101010101" pitchFamily="2" charset="-122"/>
                <a:ea typeface="华文新魏" panose="02010800040101010101" pitchFamily="2" charset="-122"/>
              </a:rPr>
              <a:t>2002</a:t>
            </a:r>
            <a:r>
              <a:rPr lang="zh-CN" altLang="en-US" sz="2800" dirty="0">
                <a:latin typeface="华文新魏" panose="02010800040101010101" pitchFamily="2" charset="-122"/>
                <a:ea typeface="华文新魏" panose="02010800040101010101" pitchFamily="2" charset="-122"/>
              </a:rPr>
              <a:t>年</a:t>
            </a:r>
            <a:r>
              <a:rPr lang="en-US" altLang="zh-CN" sz="2800" dirty="0">
                <a:latin typeface="华文新魏" panose="02010800040101010101" pitchFamily="2" charset="-122"/>
                <a:ea typeface="华文新魏" panose="02010800040101010101" pitchFamily="2" charset="-122"/>
              </a:rPr>
              <a:t>6</a:t>
            </a:r>
            <a:r>
              <a:rPr lang="zh-CN" altLang="en-US" sz="2800" dirty="0">
                <a:latin typeface="华文新魏" panose="02010800040101010101" pitchFamily="2" charset="-122"/>
                <a:ea typeface="华文新魏" panose="02010800040101010101" pitchFamily="2" charset="-122"/>
              </a:rPr>
              <a:t>月</a:t>
            </a:r>
            <a:r>
              <a:rPr lang="en-US" altLang="zh-CN" sz="2800" dirty="0">
                <a:latin typeface="华文新魏" panose="02010800040101010101" pitchFamily="2" charset="-122"/>
                <a:ea typeface="华文新魏" panose="02010800040101010101" pitchFamily="2" charset="-122"/>
              </a:rPr>
              <a:t>9</a:t>
            </a:r>
            <a:r>
              <a:rPr lang="zh-CN" altLang="en-US" sz="2800" dirty="0">
                <a:latin typeface="华文新魏" panose="02010800040101010101" pitchFamily="2" charset="-122"/>
                <a:ea typeface="华文新魏" panose="02010800040101010101" pitchFamily="2" charset="-122"/>
              </a:rPr>
              <a:t>日，某县农机公司与县农行签订贷款合同一份，农机公司向县农行借款</a:t>
            </a:r>
            <a:r>
              <a:rPr lang="en-US" altLang="zh-CN" sz="2800" dirty="0">
                <a:latin typeface="华文新魏" panose="02010800040101010101" pitchFamily="2" charset="-122"/>
                <a:ea typeface="华文新魏" panose="02010800040101010101" pitchFamily="2" charset="-122"/>
              </a:rPr>
              <a:t>50</a:t>
            </a:r>
            <a:r>
              <a:rPr lang="zh-CN" altLang="en-US" sz="2800" dirty="0">
                <a:latin typeface="华文新魏" panose="02010800040101010101" pitchFamily="2" charset="-122"/>
                <a:ea typeface="华文新魏" panose="02010800040101010101" pitchFamily="2" charset="-122"/>
              </a:rPr>
              <a:t>万元，借款期限为</a:t>
            </a:r>
            <a:r>
              <a:rPr lang="en-US" altLang="zh-CN" sz="2800" dirty="0">
                <a:latin typeface="华文新魏" panose="02010800040101010101" pitchFamily="2" charset="-122"/>
                <a:ea typeface="华文新魏" panose="02010800040101010101" pitchFamily="2" charset="-122"/>
              </a:rPr>
              <a:t>6</a:t>
            </a:r>
            <a:r>
              <a:rPr lang="zh-CN" altLang="en-US" sz="2800" dirty="0">
                <a:latin typeface="华文新魏" panose="02010800040101010101" pitchFamily="2" charset="-122"/>
                <a:ea typeface="华文新魏" panose="02010800040101010101" pitchFamily="2" charset="-122"/>
              </a:rPr>
              <a:t>个月。次日，县农行要求农机公司为该笔贷款提供财产抵押，农机公司找到县机械厂。机械厂遂于</a:t>
            </a:r>
            <a:r>
              <a:rPr lang="en-US" altLang="zh-CN" sz="2800" dirty="0">
                <a:latin typeface="华文新魏" panose="02010800040101010101" pitchFamily="2" charset="-122"/>
                <a:ea typeface="华文新魏" panose="02010800040101010101" pitchFamily="2" charset="-122"/>
              </a:rPr>
              <a:t>6</a:t>
            </a:r>
            <a:r>
              <a:rPr lang="zh-CN" altLang="en-US" sz="2800" dirty="0">
                <a:latin typeface="华文新魏" panose="02010800040101010101" pitchFamily="2" charset="-122"/>
                <a:ea typeface="华文新魏" panose="02010800040101010101" pitchFamily="2" charset="-122"/>
              </a:rPr>
              <a:t>月</a:t>
            </a:r>
            <a:r>
              <a:rPr lang="en-US" altLang="zh-CN" sz="2800" dirty="0">
                <a:latin typeface="华文新魏" panose="02010800040101010101" pitchFamily="2" charset="-122"/>
                <a:ea typeface="华文新魏" panose="02010800040101010101" pitchFamily="2" charset="-122"/>
              </a:rPr>
              <a:t>14</a:t>
            </a:r>
            <a:r>
              <a:rPr lang="zh-CN" altLang="en-US" sz="2800" dirty="0">
                <a:latin typeface="华文新魏" panose="02010800040101010101" pitchFamily="2" charset="-122"/>
                <a:ea typeface="华文新魏" panose="02010800040101010101" pitchFamily="2" charset="-122"/>
              </a:rPr>
              <a:t>日与县农行签订抵押合同一份，约定机械厂以</a:t>
            </a:r>
            <a:r>
              <a:rPr lang="en-US" altLang="zh-CN" sz="2800" dirty="0">
                <a:latin typeface="华文新魏" panose="02010800040101010101" pitchFamily="2" charset="-122"/>
                <a:ea typeface="华文新魏" panose="02010800040101010101" pitchFamily="2" charset="-122"/>
              </a:rPr>
              <a:t>15</a:t>
            </a:r>
            <a:r>
              <a:rPr lang="zh-CN" altLang="en-US" sz="2800" dirty="0">
                <a:latin typeface="华文新魏" panose="02010800040101010101" pitchFamily="2" charset="-122"/>
                <a:ea typeface="华文新魏" panose="02010800040101010101" pitchFamily="2" charset="-122"/>
              </a:rPr>
              <a:t>间厂房为农机公司向县农行贷款</a:t>
            </a:r>
            <a:r>
              <a:rPr lang="en-US" altLang="zh-CN" sz="2800" dirty="0">
                <a:latin typeface="华文新魏" panose="02010800040101010101" pitchFamily="2" charset="-122"/>
                <a:ea typeface="华文新魏" panose="02010800040101010101" pitchFamily="2" charset="-122"/>
              </a:rPr>
              <a:t>50</a:t>
            </a:r>
            <a:r>
              <a:rPr lang="zh-CN" altLang="en-US" sz="2800" dirty="0">
                <a:latin typeface="华文新魏" panose="02010800040101010101" pitchFamily="2" charset="-122"/>
                <a:ea typeface="华文新魏" panose="02010800040101010101" pitchFamily="2" charset="-122"/>
              </a:rPr>
              <a:t>万元提供担保。</a:t>
            </a:r>
            <a:r>
              <a:rPr lang="en-US" altLang="zh-CN" sz="2800" dirty="0">
                <a:latin typeface="华文新魏" panose="02010800040101010101" pitchFamily="2" charset="-122"/>
                <a:ea typeface="华文新魏" panose="02010800040101010101" pitchFamily="2" charset="-122"/>
              </a:rPr>
              <a:t>6</a:t>
            </a:r>
            <a:r>
              <a:rPr lang="zh-CN" altLang="en-US" sz="2800" dirty="0">
                <a:latin typeface="华文新魏" panose="02010800040101010101" pitchFamily="2" charset="-122"/>
                <a:ea typeface="华文新魏" panose="02010800040101010101" pitchFamily="2" charset="-122"/>
              </a:rPr>
              <a:t>月</a:t>
            </a:r>
            <a:r>
              <a:rPr lang="en-US" altLang="zh-CN" sz="2800" dirty="0">
                <a:latin typeface="华文新魏" panose="02010800040101010101" pitchFamily="2" charset="-122"/>
                <a:ea typeface="华文新魏" panose="02010800040101010101" pitchFamily="2" charset="-122"/>
              </a:rPr>
              <a:t>15</a:t>
            </a:r>
            <a:r>
              <a:rPr lang="zh-CN" altLang="en-US" sz="2800" dirty="0">
                <a:latin typeface="华文新魏" panose="02010800040101010101" pitchFamily="2" charset="-122"/>
                <a:ea typeface="华文新魏" panose="02010800040101010101" pitchFamily="2" charset="-122"/>
              </a:rPr>
              <a:t>日，县农行向农机公司发放了</a:t>
            </a:r>
            <a:r>
              <a:rPr lang="en-US" altLang="zh-CN" sz="2800" dirty="0">
                <a:latin typeface="华文新魏" panose="02010800040101010101" pitchFamily="2" charset="-122"/>
                <a:ea typeface="华文新魏" panose="02010800040101010101" pitchFamily="2" charset="-122"/>
              </a:rPr>
              <a:t>50</a:t>
            </a:r>
            <a:r>
              <a:rPr lang="zh-CN" altLang="en-US" sz="2800" dirty="0">
                <a:latin typeface="华文新魏" panose="02010800040101010101" pitchFamily="2" charset="-122"/>
                <a:ea typeface="华文新魏" panose="02010800040101010101" pitchFamily="2" charset="-122"/>
              </a:rPr>
              <a:t>万元贷款后，机械厂拒不同意办理抵押登记。贷款到期后，农机公司未偿还贷款本息，为此，县农行以农机公司及机械厂为被告向法院起诉。如何处理？</a:t>
            </a:r>
          </a:p>
          <a:p>
            <a:endParaRPr lang="zh-CN" altLang="en-US" sz="2800" dirty="0"/>
          </a:p>
        </p:txBody>
      </p:sp>
    </p:spTree>
    <p:extLst>
      <p:ext uri="{BB962C8B-B14F-4D97-AF65-F5344CB8AC3E}">
        <p14:creationId xmlns:p14="http://schemas.microsoft.com/office/powerpoint/2010/main" val="314412227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body" idx="1"/>
          </p:nvPr>
        </p:nvSpPr>
        <p:spPr/>
        <p:txBody>
          <a:bodyPr/>
          <a:lstStyle/>
          <a:p>
            <a:r>
              <a:rPr lang="zh-CN" altLang="en-US" dirty="0">
                <a:latin typeface="华文新魏" panose="02010800040101010101" pitchFamily="2" charset="-122"/>
                <a:ea typeface="华文新魏" panose="02010800040101010101" pitchFamily="2" charset="-122"/>
              </a:rPr>
              <a:t>法院判决：</a:t>
            </a:r>
          </a:p>
          <a:p>
            <a:r>
              <a:rPr lang="zh-CN" altLang="en-US" dirty="0">
                <a:latin typeface="华文新魏" panose="02010800040101010101" pitchFamily="2" charset="-122"/>
                <a:ea typeface="华文新魏" panose="02010800040101010101" pitchFamily="2" charset="-122"/>
              </a:rPr>
              <a:t>农机公司向县农行偿还</a:t>
            </a:r>
            <a:r>
              <a:rPr lang="en-US" altLang="zh-CN" dirty="0">
                <a:latin typeface="华文新魏" panose="02010800040101010101" pitchFamily="2" charset="-122"/>
                <a:ea typeface="华文新魏" panose="02010800040101010101" pitchFamily="2" charset="-122"/>
              </a:rPr>
              <a:t>50</a:t>
            </a:r>
            <a:r>
              <a:rPr lang="zh-CN" altLang="en-US" dirty="0">
                <a:latin typeface="华文新魏" panose="02010800040101010101" pitchFamily="2" charset="-122"/>
                <a:ea typeface="华文新魏" panose="02010800040101010101" pitchFamily="2" charset="-122"/>
              </a:rPr>
              <a:t>万元贷款及利息，由机械厂在</a:t>
            </a:r>
            <a:r>
              <a:rPr lang="en-US" altLang="zh-CN" dirty="0">
                <a:latin typeface="华文新魏" panose="02010800040101010101" pitchFamily="2" charset="-122"/>
                <a:ea typeface="华文新魏" panose="02010800040101010101" pitchFamily="2" charset="-122"/>
              </a:rPr>
              <a:t>15</a:t>
            </a:r>
            <a:r>
              <a:rPr lang="zh-CN" altLang="en-US" dirty="0">
                <a:latin typeface="华文新魏" panose="02010800040101010101" pitchFamily="2" charset="-122"/>
                <a:ea typeface="华文新魏" panose="02010800040101010101" pitchFamily="2" charset="-122"/>
              </a:rPr>
              <a:t>间厂房价值范围内对农机公司不能偿还的部分承担赔偿责任。</a:t>
            </a:r>
          </a:p>
          <a:p>
            <a:endParaRPr lang="zh-CN" altLang="en-US" dirty="0">
              <a:latin typeface="华文新魏" panose="02010800040101010101" pitchFamily="2" charset="-122"/>
              <a:ea typeface="华文新魏" panose="02010800040101010101" pitchFamily="2" charset="-122"/>
            </a:endParaRPr>
          </a:p>
          <a:p>
            <a:r>
              <a:rPr lang="zh-CN" altLang="en-US" dirty="0">
                <a:latin typeface="华文新魏" panose="02010800040101010101" pitchFamily="2" charset="-122"/>
                <a:ea typeface="华文新魏" panose="02010800040101010101" pitchFamily="2" charset="-122"/>
              </a:rPr>
              <a:t>依据何在？</a:t>
            </a:r>
          </a:p>
        </p:txBody>
      </p:sp>
    </p:spTree>
    <p:extLst>
      <p:ext uri="{BB962C8B-B14F-4D97-AF65-F5344CB8AC3E}">
        <p14:creationId xmlns:p14="http://schemas.microsoft.com/office/powerpoint/2010/main" val="115078800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body" idx="1"/>
          </p:nvPr>
        </p:nvSpPr>
        <p:spPr>
          <a:xfrm>
            <a:off x="457212" y="1052737"/>
            <a:ext cx="8229815" cy="5234076"/>
          </a:xfrm>
          <a:solidFill>
            <a:srgbClr val="92D050"/>
          </a:solidFill>
        </p:spPr>
        <p:txBody>
          <a:bodyPr>
            <a:normAutofit fontScale="92500"/>
          </a:bodyPr>
          <a:lstStyle/>
          <a:p>
            <a:r>
              <a:rPr lang="zh-CN" altLang="en-US" sz="2800" b="1" dirty="0">
                <a:latin typeface="华文新魏" panose="02010800040101010101" pitchFamily="2" charset="-122"/>
                <a:ea typeface="华文新魏" panose="02010800040101010101" pitchFamily="2" charset="-122"/>
              </a:rPr>
              <a:t>担保法解释第五十六条</a:t>
            </a:r>
            <a:r>
              <a:rPr lang="zh-CN" altLang="en-US" sz="2800" dirty="0">
                <a:latin typeface="华文新魏" panose="02010800040101010101" pitchFamily="2" charset="-122"/>
                <a:ea typeface="华文新魏" panose="02010800040101010101" pitchFamily="2" charset="-122"/>
              </a:rPr>
              <a:t>　抵押合同对被担保的主债权种类、抵押财产没有约定或者约定不明，根据主合同和抵押合同不能补正或者无法推定的，抵押不成立。</a:t>
            </a:r>
            <a:br>
              <a:rPr lang="zh-CN" altLang="en-US" sz="2800" dirty="0">
                <a:latin typeface="华文新魏" panose="02010800040101010101" pitchFamily="2" charset="-122"/>
                <a:ea typeface="华文新魏" panose="02010800040101010101" pitchFamily="2" charset="-122"/>
              </a:rPr>
            </a:br>
            <a:r>
              <a:rPr lang="zh-CN" altLang="en-US" sz="2800" dirty="0">
                <a:latin typeface="华文新魏" panose="02010800040101010101" pitchFamily="2" charset="-122"/>
                <a:ea typeface="华文新魏" panose="02010800040101010101" pitchFamily="2" charset="-122"/>
              </a:rPr>
              <a:t>　　法律规定登记生效的抵押合同签订后，抵押人违背诚实信用原则拒绝办理抵押登记致使债权人受到损失的，抵押人应当承担赔偿责任</a:t>
            </a:r>
            <a:r>
              <a:rPr lang="zh-CN" altLang="en-US" sz="2800" dirty="0" smtClean="0">
                <a:latin typeface="华文新魏" panose="02010800040101010101" pitchFamily="2" charset="-122"/>
                <a:ea typeface="华文新魏" panose="02010800040101010101" pitchFamily="2" charset="-122"/>
              </a:rPr>
              <a:t>。</a:t>
            </a:r>
            <a:endParaRPr lang="en-US" altLang="zh-CN" sz="2800" dirty="0" smtClean="0">
              <a:latin typeface="华文新魏" panose="02010800040101010101" pitchFamily="2" charset="-122"/>
              <a:ea typeface="华文新魏" panose="02010800040101010101" pitchFamily="2" charset="-122"/>
            </a:endParaRPr>
          </a:p>
          <a:p>
            <a:endParaRPr lang="en-US" altLang="zh-CN" sz="2800" dirty="0" smtClean="0">
              <a:latin typeface="华文新魏" panose="02010800040101010101" pitchFamily="2" charset="-122"/>
              <a:ea typeface="华文新魏" panose="02010800040101010101" pitchFamily="2" charset="-122"/>
            </a:endParaRPr>
          </a:p>
          <a:p>
            <a:pPr>
              <a:buNone/>
            </a:pPr>
            <a:r>
              <a:rPr lang="zh-CN" altLang="en-US" sz="2800" dirty="0" smtClean="0">
                <a:latin typeface="华文新魏" panose="02010800040101010101" pitchFamily="2" charset="-122"/>
                <a:ea typeface="华文新魏" panose="02010800040101010101" pitchFamily="2" charset="-122"/>
              </a:rPr>
              <a:t>差异在何处？（民法典担保制度：继续履行、客观不能赔偿损失顺位）</a:t>
            </a:r>
            <a:endParaRPr lang="en-US" altLang="zh-CN" sz="2800" dirty="0" smtClean="0">
              <a:latin typeface="华文新魏" panose="02010800040101010101" pitchFamily="2" charset="-122"/>
              <a:ea typeface="华文新魏" panose="02010800040101010101" pitchFamily="2" charset="-122"/>
            </a:endParaRPr>
          </a:p>
          <a:p>
            <a:pPr>
              <a:buNone/>
            </a:pPr>
            <a:r>
              <a:rPr lang="zh-CN" altLang="en-US" sz="2800" dirty="0" smtClean="0">
                <a:latin typeface="华文新魏" panose="02010800040101010101" pitchFamily="2" charset="-122"/>
                <a:ea typeface="华文新魏" panose="02010800040101010101" pitchFamily="2" charset="-122"/>
              </a:rPr>
              <a:t>请求办理登记纠纷，拒不执行法院判决怎么办？</a:t>
            </a:r>
            <a:r>
              <a:rPr lang="zh-CN" altLang="en-US" sz="2800" dirty="0">
                <a:latin typeface="华文新魏" panose="02010800040101010101" pitchFamily="2" charset="-122"/>
                <a:ea typeface="华文新魏" panose="02010800040101010101" pitchFamily="2" charset="-122"/>
              </a:rPr>
              <a:t/>
            </a:r>
            <a:br>
              <a:rPr lang="zh-CN" altLang="en-US" sz="2800" dirty="0">
                <a:latin typeface="华文新魏" panose="02010800040101010101" pitchFamily="2" charset="-122"/>
                <a:ea typeface="华文新魏" panose="02010800040101010101" pitchFamily="2" charset="-122"/>
              </a:rPr>
            </a:br>
            <a:r>
              <a:rPr lang="zh-CN" altLang="en-US" sz="2800" dirty="0">
                <a:latin typeface="华文新魏" panose="02010800040101010101" pitchFamily="2" charset="-122"/>
                <a:ea typeface="华文新魏" panose="02010800040101010101" pitchFamily="2" charset="-122"/>
              </a:rPr>
              <a:t/>
            </a:r>
            <a:br>
              <a:rPr lang="zh-CN" altLang="en-US" sz="2800" dirty="0">
                <a:latin typeface="华文新魏" panose="02010800040101010101" pitchFamily="2" charset="-122"/>
                <a:ea typeface="华文新魏" panose="02010800040101010101" pitchFamily="2" charset="-122"/>
              </a:rPr>
            </a:br>
            <a:endParaRPr lang="zh-CN" altLang="en-US" sz="2800" dirty="0">
              <a:latin typeface="华文新魏" panose="02010800040101010101" pitchFamily="2" charset="-122"/>
              <a:ea typeface="华文新魏" panose="02010800040101010101" pitchFamily="2" charset="-122"/>
            </a:endParaRPr>
          </a:p>
        </p:txBody>
      </p:sp>
    </p:spTree>
    <p:extLst>
      <p:ext uri="{BB962C8B-B14F-4D97-AF65-F5344CB8AC3E}">
        <p14:creationId xmlns:p14="http://schemas.microsoft.com/office/powerpoint/2010/main" val="259996171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12" y="476673"/>
            <a:ext cx="8229815" cy="5810140"/>
          </a:xfrm>
          <a:solidFill>
            <a:srgbClr val="92D050"/>
          </a:solidFill>
        </p:spPr>
        <p:txBody>
          <a:bodyPr>
            <a:normAutofit/>
          </a:bodyPr>
          <a:lstStyle/>
          <a:p>
            <a:r>
              <a:rPr lang="zh-CN" altLang="en-US" dirty="0" smtClean="0">
                <a:latin typeface="华文新魏" panose="02010800040101010101" pitchFamily="2" charset="-122"/>
                <a:ea typeface="华文新魏" panose="02010800040101010101" pitchFamily="2" charset="-122"/>
              </a:rPr>
              <a:t>不动产登记簿效力</a:t>
            </a:r>
            <a:endParaRPr lang="en-US" altLang="zh-CN" dirty="0" smtClean="0">
              <a:latin typeface="华文新魏" panose="02010800040101010101" pitchFamily="2" charset="-122"/>
              <a:ea typeface="华文新魏" panose="02010800040101010101" pitchFamily="2" charset="-122"/>
            </a:endParaRPr>
          </a:p>
          <a:p>
            <a:r>
              <a:rPr lang="zh-CN" altLang="zh-CN" sz="2400" dirty="0" smtClean="0">
                <a:latin typeface="华文新魏" panose="02010800040101010101" pitchFamily="2" charset="-122"/>
                <a:ea typeface="华文新魏" panose="02010800040101010101" pitchFamily="2" charset="-122"/>
              </a:rPr>
              <a:t>第四十七条  不动产登记簿就抵押财产、被担保的债权范围等所作的记载与抵押合同约定不一致的，人民法院应当根据登记簿的记载确定抵押财产、被担</a:t>
            </a:r>
            <a:r>
              <a:rPr lang="zh-CN" altLang="en-US" sz="2400" dirty="0" smtClean="0">
                <a:latin typeface="华文新魏" panose="02010800040101010101" pitchFamily="2" charset="-122"/>
                <a:ea typeface="华文新魏" panose="02010800040101010101" pitchFamily="2" charset="-122"/>
              </a:rPr>
              <a:t>力</a:t>
            </a:r>
            <a:r>
              <a:rPr lang="zh-CN" altLang="zh-CN" sz="2400" dirty="0" smtClean="0">
                <a:latin typeface="华文新魏" panose="02010800040101010101" pitchFamily="2" charset="-122"/>
                <a:ea typeface="华文新魏" panose="02010800040101010101" pitchFamily="2" charset="-122"/>
              </a:rPr>
              <a:t>保的债权范围等事项。</a:t>
            </a:r>
            <a:endParaRPr lang="en-US" altLang="zh-CN" sz="2400" dirty="0" smtClean="0">
              <a:latin typeface="华文新魏" panose="02010800040101010101" pitchFamily="2" charset="-122"/>
              <a:ea typeface="华文新魏" panose="02010800040101010101" pitchFamily="2" charset="-122"/>
            </a:endParaRPr>
          </a:p>
          <a:p>
            <a:endParaRPr lang="en-US" altLang="zh-CN" sz="2400" dirty="0" smtClean="0">
              <a:latin typeface="华文新魏" panose="02010800040101010101" pitchFamily="2" charset="-122"/>
              <a:ea typeface="华文新魏" panose="02010800040101010101" pitchFamily="2" charset="-122"/>
            </a:endParaRPr>
          </a:p>
          <a:p>
            <a:r>
              <a:rPr lang="zh-CN" altLang="en-US" sz="2400" dirty="0" smtClean="0">
                <a:latin typeface="华文新魏" panose="02010800040101010101" pitchFamily="2" charset="-122"/>
                <a:ea typeface="华文新魏" panose="02010800040101010101" pitchFamily="2" charset="-122"/>
              </a:rPr>
              <a:t>不动产登记簿公示公信力</a:t>
            </a:r>
            <a:endParaRPr lang="zh-CN" altLang="en-US" sz="2400" dirty="0">
              <a:latin typeface="华文新魏" panose="02010800040101010101" pitchFamily="2" charset="-122"/>
              <a:ea typeface="华文新魏" panose="02010800040101010101" pitchFamily="2" charset="-122"/>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12" y="476673"/>
            <a:ext cx="8229815" cy="5810140"/>
          </a:xfrm>
          <a:solidFill>
            <a:srgbClr val="92D050"/>
          </a:solidFill>
        </p:spPr>
        <p:txBody>
          <a:bodyPr>
            <a:normAutofit/>
          </a:bodyPr>
          <a:lstStyle/>
          <a:p>
            <a:r>
              <a:rPr lang="zh-CN" altLang="en-US" dirty="0" smtClean="0">
                <a:latin typeface="华文新魏" panose="02010800040101010101" pitchFamily="2" charset="-122"/>
                <a:ea typeface="华文新魏" panose="02010800040101010101" pitchFamily="2" charset="-122"/>
              </a:rPr>
              <a:t>因登记机构原因不能办理登记后果</a:t>
            </a:r>
            <a:endParaRPr lang="en-US" altLang="zh-CN" dirty="0" smtClean="0">
              <a:latin typeface="华文新魏" panose="02010800040101010101" pitchFamily="2" charset="-122"/>
              <a:ea typeface="华文新魏" panose="02010800040101010101" pitchFamily="2" charset="-122"/>
            </a:endParaRPr>
          </a:p>
          <a:p>
            <a:r>
              <a:rPr lang="zh-CN" altLang="zh-CN" dirty="0" smtClean="0">
                <a:latin typeface="华文新魏" panose="02010800040101010101" pitchFamily="2" charset="-122"/>
                <a:ea typeface="华文新魏" panose="02010800040101010101" pitchFamily="2" charset="-122"/>
              </a:rPr>
              <a:t>第四十八条  当事人申请办理抵押登记手续时，因登记机构的</a:t>
            </a:r>
            <a:r>
              <a:rPr lang="zh-CN" altLang="zh-CN" dirty="0" smtClean="0">
                <a:solidFill>
                  <a:srgbClr val="7030A0"/>
                </a:solidFill>
                <a:latin typeface="华文新魏" panose="02010800040101010101" pitchFamily="2" charset="-122"/>
                <a:ea typeface="华文新魏" panose="02010800040101010101" pitchFamily="2" charset="-122"/>
              </a:rPr>
              <a:t>过错</a:t>
            </a:r>
            <a:r>
              <a:rPr lang="zh-CN" altLang="zh-CN" dirty="0" smtClean="0">
                <a:latin typeface="华文新魏" panose="02010800040101010101" pitchFamily="2" charset="-122"/>
                <a:ea typeface="华文新魏" panose="02010800040101010101" pitchFamily="2" charset="-122"/>
              </a:rPr>
              <a:t>致使其不能办理抵押登记，当事人请求登记机构承担赔偿责任的，人民法院依法予以支持。</a:t>
            </a:r>
            <a:r>
              <a:rPr lang="zh-CN" altLang="en-US" dirty="0" smtClean="0">
                <a:latin typeface="华文新魏" panose="02010800040101010101" pitchFamily="2" charset="-122"/>
                <a:ea typeface="华文新魏" panose="02010800040101010101" pitchFamily="2" charset="-122"/>
              </a:rPr>
              <a:t>（过错原则）</a:t>
            </a:r>
            <a:endParaRPr lang="en-US" altLang="zh-CN" dirty="0" smtClean="0">
              <a:latin typeface="华文新魏" panose="02010800040101010101" pitchFamily="2" charset="-122"/>
              <a:ea typeface="华文新魏" panose="02010800040101010101" pitchFamily="2" charset="-122"/>
            </a:endParaRPr>
          </a:p>
          <a:p>
            <a:endParaRPr lang="en-US" altLang="zh-CN" dirty="0" smtClean="0">
              <a:latin typeface="华文新魏" panose="02010800040101010101" pitchFamily="2" charset="-122"/>
              <a:ea typeface="华文新魏" panose="02010800040101010101" pitchFamily="2" charset="-122"/>
            </a:endParaRPr>
          </a:p>
          <a:p>
            <a:r>
              <a:rPr lang="zh-CN" altLang="en-US" dirty="0" smtClean="0">
                <a:latin typeface="华文新魏" panose="02010800040101010101" pitchFamily="2" charset="-122"/>
                <a:ea typeface="华文新魏" panose="02010800040101010101" pitchFamily="2" charset="-122"/>
              </a:rPr>
              <a:t>民法典第二百二十二条　当事人提供虚假材料申请登记，造成他人损害的，应当承担赔偿责任。</a:t>
            </a:r>
          </a:p>
          <a:p>
            <a:r>
              <a:rPr lang="zh-CN" altLang="en-US" dirty="0" smtClean="0">
                <a:latin typeface="华文新魏" panose="02010800040101010101" pitchFamily="2" charset="-122"/>
                <a:ea typeface="华文新魏" panose="02010800040101010101" pitchFamily="2" charset="-122"/>
              </a:rPr>
              <a:t>　　因登记错误，造成他人损害的，登记机构应当承担赔偿责任。登记机构赔偿后，可以向造成登记错误的人追偿。</a:t>
            </a:r>
          </a:p>
          <a:p>
            <a:endParaRPr lang="zh-CN" altLang="en-US" dirty="0">
              <a:latin typeface="华文新魏" panose="02010800040101010101" pitchFamily="2" charset="-122"/>
              <a:ea typeface="华文新魏" panose="02010800040101010101" pitchFamily="2" charset="-122"/>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12" y="476673"/>
            <a:ext cx="8229815" cy="5810140"/>
          </a:xfrm>
          <a:solidFill>
            <a:srgbClr val="92D050"/>
          </a:solidFill>
        </p:spPr>
        <p:txBody>
          <a:bodyPr/>
          <a:lstStyle/>
          <a:p>
            <a:r>
              <a:rPr lang="zh-CN" altLang="en-US" dirty="0" smtClean="0">
                <a:latin typeface="华文新魏" panose="02010800040101010101" pitchFamily="2" charset="-122"/>
                <a:ea typeface="华文新魏" panose="02010800040101010101" pitchFamily="2" charset="-122"/>
              </a:rPr>
              <a:t>违法建筑物抵押</a:t>
            </a:r>
            <a:endParaRPr lang="en-US" altLang="zh-CN" dirty="0" smtClean="0">
              <a:latin typeface="华文新魏" panose="02010800040101010101" pitchFamily="2" charset="-122"/>
              <a:ea typeface="华文新魏" panose="02010800040101010101" pitchFamily="2" charset="-122"/>
            </a:endParaRPr>
          </a:p>
          <a:p>
            <a:r>
              <a:rPr lang="zh-CN" altLang="zh-CN" sz="2400" dirty="0" smtClean="0">
                <a:latin typeface="华文新魏" panose="02010800040101010101" pitchFamily="2" charset="-122"/>
                <a:ea typeface="华文新魏" panose="02010800040101010101" pitchFamily="2" charset="-122"/>
              </a:rPr>
              <a:t>第四十九条  以违法的建筑物抵押的，抵押合同无效，但是一审法庭辩论终结前已经办理合法手续的除外。抵押合同无效的法律后果，依照本解释第十七条的有关规定处理。</a:t>
            </a:r>
            <a:r>
              <a:rPr lang="zh-CN" altLang="en-US" sz="2400" dirty="0" smtClean="0">
                <a:solidFill>
                  <a:srgbClr val="7030A0"/>
                </a:solidFill>
                <a:latin typeface="华文新魏" panose="02010800040101010101" pitchFamily="2" charset="-122"/>
                <a:ea typeface="华文新魏" panose="02010800040101010101" pitchFamily="2" charset="-122"/>
              </a:rPr>
              <a:t>（无流通性和交换价值）</a:t>
            </a:r>
            <a:endParaRPr lang="zh-CN" altLang="zh-CN" sz="2400" dirty="0" smtClean="0">
              <a:solidFill>
                <a:srgbClr val="7030A0"/>
              </a:solidFill>
              <a:latin typeface="华文新魏" panose="02010800040101010101" pitchFamily="2" charset="-122"/>
              <a:ea typeface="华文新魏" panose="02010800040101010101" pitchFamily="2" charset="-122"/>
            </a:endParaRPr>
          </a:p>
          <a:p>
            <a:r>
              <a:rPr lang="en-US" altLang="zh-CN" sz="2400" dirty="0" smtClean="0">
                <a:latin typeface="华文新魏" panose="02010800040101010101" pitchFamily="2" charset="-122"/>
                <a:ea typeface="华文新魏" panose="02010800040101010101" pitchFamily="2" charset="-122"/>
              </a:rPr>
              <a:t>        </a:t>
            </a:r>
            <a:r>
              <a:rPr lang="zh-CN" altLang="zh-CN" sz="2400" dirty="0" smtClean="0">
                <a:latin typeface="华文新魏" panose="02010800040101010101" pitchFamily="2" charset="-122"/>
                <a:ea typeface="华文新魏" panose="02010800040101010101" pitchFamily="2" charset="-122"/>
              </a:rPr>
              <a:t>当事人以建设用地使用权依法设立抵押，抵押人以土地上存在违法的建筑物为由主张抵押合同无效的，人民法院不予支持。</a:t>
            </a:r>
            <a:r>
              <a:rPr lang="zh-CN" altLang="en-US" sz="2400" dirty="0" smtClean="0">
                <a:solidFill>
                  <a:srgbClr val="7030A0"/>
                </a:solidFill>
                <a:latin typeface="华文新魏" panose="02010800040101010101" pitchFamily="2" charset="-122"/>
                <a:ea typeface="华文新魏" panose="02010800040101010101" pitchFamily="2" charset="-122"/>
              </a:rPr>
              <a:t>（违法建筑物的存在不影响建设用地使用权抵押合同的效力）</a:t>
            </a:r>
            <a:endParaRPr lang="zh-CN" altLang="zh-CN" sz="2400" dirty="0" smtClean="0">
              <a:solidFill>
                <a:srgbClr val="7030A0"/>
              </a:solidFill>
              <a:latin typeface="华文新魏" panose="02010800040101010101" pitchFamily="2" charset="-122"/>
              <a:ea typeface="华文新魏" panose="02010800040101010101" pitchFamily="2" charset="-122"/>
            </a:endParaRPr>
          </a:p>
          <a:p>
            <a:endParaRPr lang="zh-CN" altLang="en-US" dirty="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12" y="476673"/>
            <a:ext cx="8229815" cy="5810140"/>
          </a:xfrm>
          <a:solidFill>
            <a:srgbClr val="92D050"/>
          </a:solidFill>
        </p:spPr>
        <p:txBody>
          <a:bodyPr>
            <a:normAutofit lnSpcReduction="10000"/>
          </a:bodyPr>
          <a:lstStyle/>
          <a:p>
            <a:r>
              <a:rPr lang="zh-CN" altLang="en-US" sz="2800" dirty="0" smtClean="0">
                <a:latin typeface="华文新魏" panose="02010800040101010101" pitchFamily="2" charset="-122"/>
                <a:ea typeface="华文新魏" panose="02010800040101010101" pitchFamily="2" charset="-122"/>
              </a:rPr>
              <a:t>划拨建设用地上建筑物以及划拨建设用地使用权抵押效力</a:t>
            </a:r>
            <a:endParaRPr lang="en-US" altLang="zh-CN" sz="2800" dirty="0" smtClean="0">
              <a:latin typeface="华文新魏" panose="02010800040101010101" pitchFamily="2" charset="-122"/>
              <a:ea typeface="华文新魏" panose="02010800040101010101" pitchFamily="2" charset="-122"/>
            </a:endParaRPr>
          </a:p>
          <a:p>
            <a:r>
              <a:rPr lang="zh-CN" altLang="zh-CN" sz="2400" dirty="0" smtClean="0">
                <a:latin typeface="华文新魏" panose="02010800040101010101" pitchFamily="2" charset="-122"/>
                <a:ea typeface="华文新魏" panose="02010800040101010101" pitchFamily="2" charset="-122"/>
              </a:rPr>
              <a:t>第五十条  抵押人以划拨建设用地上的</a:t>
            </a:r>
            <a:r>
              <a:rPr lang="zh-CN" altLang="zh-CN" sz="2400" dirty="0" smtClean="0">
                <a:solidFill>
                  <a:srgbClr val="7030A0"/>
                </a:solidFill>
                <a:latin typeface="华文新魏" panose="02010800040101010101" pitchFamily="2" charset="-122"/>
                <a:ea typeface="华文新魏" panose="02010800040101010101" pitchFamily="2" charset="-122"/>
              </a:rPr>
              <a:t>建筑物</a:t>
            </a:r>
            <a:r>
              <a:rPr lang="zh-CN" altLang="zh-CN" sz="2400" dirty="0" smtClean="0">
                <a:latin typeface="华文新魏" panose="02010800040101010101" pitchFamily="2" charset="-122"/>
                <a:ea typeface="华文新魏" panose="02010800040101010101" pitchFamily="2" charset="-122"/>
              </a:rPr>
              <a:t>抵押，当事人以该建设用地使用权不能抵押或者未办理批准手续为由主张抵押合同无效或者不生效的，人民法院不予支持。抵押权依法实现时，拍卖、变卖建筑物所得的价款，应当优先用于补缴建设用地使用权出让金。</a:t>
            </a:r>
            <a:r>
              <a:rPr lang="zh-CN" altLang="en-US" sz="2400" dirty="0" smtClean="0">
                <a:latin typeface="华文新魏" panose="02010800040101010101" pitchFamily="2" charset="-122"/>
                <a:ea typeface="华文新魏" panose="02010800040101010101" pitchFamily="2" charset="-122"/>
              </a:rPr>
              <a:t>（</a:t>
            </a:r>
            <a:r>
              <a:rPr lang="zh-CN" altLang="en-US" sz="2400" dirty="0" smtClean="0">
                <a:solidFill>
                  <a:srgbClr val="7030A0"/>
                </a:solidFill>
                <a:latin typeface="华文新魏" panose="02010800040101010101" pitchFamily="2" charset="-122"/>
                <a:ea typeface="华文新魏" panose="02010800040101010101" pitchFamily="2" charset="-122"/>
              </a:rPr>
              <a:t>房地一体的例外</a:t>
            </a:r>
            <a:r>
              <a:rPr lang="zh-CN" altLang="en-US" sz="2400" dirty="0" smtClean="0">
                <a:latin typeface="华文新魏" panose="02010800040101010101" pitchFamily="2" charset="-122"/>
                <a:ea typeface="华文新魏" panose="02010800040101010101" pitchFamily="2" charset="-122"/>
              </a:rPr>
              <a:t>）</a:t>
            </a:r>
            <a:endParaRPr lang="zh-CN" altLang="zh-CN" sz="2400" dirty="0" smtClean="0">
              <a:latin typeface="华文新魏" panose="02010800040101010101" pitchFamily="2" charset="-122"/>
              <a:ea typeface="华文新魏" panose="02010800040101010101" pitchFamily="2" charset="-122"/>
            </a:endParaRPr>
          </a:p>
          <a:p>
            <a:r>
              <a:rPr lang="en-US" altLang="zh-CN" sz="2400" dirty="0" smtClean="0">
                <a:latin typeface="华文新魏" panose="02010800040101010101" pitchFamily="2" charset="-122"/>
                <a:ea typeface="华文新魏" panose="02010800040101010101" pitchFamily="2" charset="-122"/>
              </a:rPr>
              <a:t>        </a:t>
            </a:r>
            <a:r>
              <a:rPr lang="zh-CN" altLang="zh-CN" sz="2400" dirty="0" smtClean="0">
                <a:latin typeface="华文新魏" panose="02010800040101010101" pitchFamily="2" charset="-122"/>
                <a:ea typeface="华文新魏" panose="02010800040101010101" pitchFamily="2" charset="-122"/>
              </a:rPr>
              <a:t>当事人以划拨方式取得的</a:t>
            </a:r>
            <a:r>
              <a:rPr lang="zh-CN" altLang="zh-CN" sz="2400" dirty="0" smtClean="0">
                <a:solidFill>
                  <a:srgbClr val="7030A0"/>
                </a:solidFill>
                <a:latin typeface="华文新魏" panose="02010800040101010101" pitchFamily="2" charset="-122"/>
                <a:ea typeface="华文新魏" panose="02010800040101010101" pitchFamily="2" charset="-122"/>
              </a:rPr>
              <a:t>建设用地使用权</a:t>
            </a:r>
            <a:r>
              <a:rPr lang="zh-CN" altLang="zh-CN" sz="2400" dirty="0" smtClean="0">
                <a:latin typeface="华文新魏" panose="02010800040101010101" pitchFamily="2" charset="-122"/>
                <a:ea typeface="华文新魏" panose="02010800040101010101" pitchFamily="2" charset="-122"/>
              </a:rPr>
              <a:t>抵押，抵押人以未办理批准手续为由主张抵押合同无效或者不生效的，人民法院不予支持。已经依法办理抵押登记，抵押权人主张行使抵押权的，人民法院应予支持。抵押权依法实现时所得的价款，参照前款有关规定处理。</a:t>
            </a:r>
          </a:p>
          <a:p>
            <a:endParaRPr lang="en-US" altLang="zh-CN" dirty="0" smtClean="0"/>
          </a:p>
          <a:p>
            <a:r>
              <a:rPr lang="zh-CN" altLang="en-US" sz="2400" dirty="0" smtClean="0">
                <a:solidFill>
                  <a:srgbClr val="7030A0"/>
                </a:solidFill>
                <a:latin typeface="华文新魏" panose="02010800040101010101" pitchFamily="2" charset="-122"/>
                <a:ea typeface="华文新魏" panose="02010800040101010101" pitchFamily="2" charset="-122"/>
              </a:rPr>
              <a:t>政策变化</a:t>
            </a:r>
            <a:r>
              <a:rPr lang="zh-CN" altLang="en-US" sz="2400" dirty="0" smtClean="0">
                <a:latin typeface="华文新魏" panose="02010800040101010101" pitchFamily="2" charset="-122"/>
                <a:ea typeface="华文新魏" panose="02010800040101010101" pitchFamily="2" charset="-122"/>
              </a:rPr>
              <a:t>：</a:t>
            </a:r>
            <a:r>
              <a:rPr lang="zh-CN" altLang="zh-CN" sz="2400" dirty="0" smtClean="0">
                <a:latin typeface="华文新魏" panose="02010800040101010101" pitchFamily="2" charset="-122"/>
                <a:ea typeface="华文新魏" panose="02010800040101010101" pitchFamily="2" charset="-122"/>
              </a:rPr>
              <a:t>划拨方式取得的建设用地使用权</a:t>
            </a:r>
            <a:r>
              <a:rPr lang="zh-CN" altLang="en-US" sz="2400" dirty="0" smtClean="0">
                <a:latin typeface="华文新魏" panose="02010800040101010101" pitchFamily="2" charset="-122"/>
                <a:ea typeface="华文新魏" panose="02010800040101010101" pitchFamily="2" charset="-122"/>
              </a:rPr>
              <a:t>可以抵押</a:t>
            </a:r>
            <a:r>
              <a:rPr lang="zh-CN" altLang="zh-CN" sz="2400" dirty="0" smtClean="0">
                <a:latin typeface="华文新魏" panose="02010800040101010101" pitchFamily="2" charset="-122"/>
                <a:ea typeface="华文新魏" panose="02010800040101010101" pitchFamily="2" charset="-122"/>
              </a:rPr>
              <a:t>抵押</a:t>
            </a:r>
            <a:r>
              <a:rPr lang="zh-CN" altLang="en-US" sz="2400" dirty="0" smtClean="0">
                <a:latin typeface="华文新魏" panose="02010800040101010101" pitchFamily="2" charset="-122"/>
                <a:ea typeface="华文新魏" panose="02010800040101010101" pitchFamily="2" charset="-122"/>
              </a:rPr>
              <a:t>，视为管理部门批准。</a:t>
            </a:r>
            <a:endParaRPr lang="zh-CN" altLang="en-US" sz="2400" dirty="0">
              <a:latin typeface="华文新魏" panose="02010800040101010101" pitchFamily="2" charset="-122"/>
              <a:ea typeface="华文新魏" panose="02010800040101010101" pitchFamily="2" charset="-122"/>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12" y="476673"/>
            <a:ext cx="8229815" cy="5810140"/>
          </a:xfrm>
          <a:solidFill>
            <a:srgbClr val="92D050"/>
          </a:solidFill>
        </p:spPr>
        <p:txBody>
          <a:bodyPr>
            <a:normAutofit fontScale="92500" lnSpcReduction="10000"/>
          </a:bodyPr>
          <a:lstStyle/>
          <a:p>
            <a:r>
              <a:rPr lang="zh-CN" altLang="en-US" sz="3000" dirty="0" smtClean="0">
                <a:latin typeface="华文新魏" panose="02010800040101010101" pitchFamily="2" charset="-122"/>
                <a:ea typeface="华文新魏" panose="02010800040101010101" pitchFamily="2" charset="-122"/>
              </a:rPr>
              <a:t>房地一体抵押</a:t>
            </a:r>
            <a:endParaRPr lang="en-US" altLang="zh-CN" sz="3000" dirty="0" smtClean="0">
              <a:latin typeface="华文新魏" panose="02010800040101010101" pitchFamily="2" charset="-122"/>
              <a:ea typeface="华文新魏" panose="02010800040101010101" pitchFamily="2" charset="-122"/>
            </a:endParaRPr>
          </a:p>
          <a:p>
            <a:r>
              <a:rPr lang="zh-CN" altLang="zh-CN" sz="2600" dirty="0" smtClean="0">
                <a:latin typeface="华文新魏" panose="02010800040101010101" pitchFamily="2" charset="-122"/>
                <a:ea typeface="华文新魏" panose="02010800040101010101" pitchFamily="2" charset="-122"/>
              </a:rPr>
              <a:t>第五十一条  当事人仅以建设用地使用权抵押，债权人主张抵押权的效力及于土地上</a:t>
            </a:r>
            <a:r>
              <a:rPr lang="zh-CN" altLang="zh-CN" sz="2600" dirty="0" smtClean="0">
                <a:solidFill>
                  <a:srgbClr val="7030A0"/>
                </a:solidFill>
                <a:latin typeface="华文新魏" panose="02010800040101010101" pitchFamily="2" charset="-122"/>
                <a:ea typeface="华文新魏" panose="02010800040101010101" pitchFamily="2" charset="-122"/>
              </a:rPr>
              <a:t>已有的</a:t>
            </a:r>
            <a:r>
              <a:rPr lang="zh-CN" altLang="zh-CN" sz="2600" dirty="0" smtClean="0">
                <a:latin typeface="华文新魏" panose="02010800040101010101" pitchFamily="2" charset="-122"/>
                <a:ea typeface="华文新魏" panose="02010800040101010101" pitchFamily="2" charset="-122"/>
              </a:rPr>
              <a:t>建筑物以及</a:t>
            </a:r>
            <a:r>
              <a:rPr lang="zh-CN" altLang="zh-CN" sz="2600" dirty="0" smtClean="0">
                <a:solidFill>
                  <a:srgbClr val="7030A0"/>
                </a:solidFill>
                <a:latin typeface="华文新魏" panose="02010800040101010101" pitchFamily="2" charset="-122"/>
                <a:ea typeface="华文新魏" panose="02010800040101010101" pitchFamily="2" charset="-122"/>
              </a:rPr>
              <a:t>正在建造的建筑物已完成部分的</a:t>
            </a:r>
            <a:r>
              <a:rPr lang="zh-CN" altLang="zh-CN" sz="2600" dirty="0" smtClean="0">
                <a:latin typeface="华文新魏" panose="02010800040101010101" pitchFamily="2" charset="-122"/>
                <a:ea typeface="华文新魏" panose="02010800040101010101" pitchFamily="2" charset="-122"/>
              </a:rPr>
              <a:t>，人民法院应予支持。债权人主张抵押权的效力及于正在建造的建筑物的</a:t>
            </a:r>
            <a:r>
              <a:rPr lang="zh-CN" altLang="zh-CN" sz="2600" dirty="0" smtClean="0">
                <a:solidFill>
                  <a:srgbClr val="7030A0"/>
                </a:solidFill>
                <a:latin typeface="华文新魏" panose="02010800040101010101" pitchFamily="2" charset="-122"/>
                <a:ea typeface="华文新魏" panose="02010800040101010101" pitchFamily="2" charset="-122"/>
              </a:rPr>
              <a:t>续建部分以及新增建筑物</a:t>
            </a:r>
            <a:r>
              <a:rPr lang="zh-CN" altLang="zh-CN" sz="2600" dirty="0" smtClean="0">
                <a:latin typeface="华文新魏" panose="02010800040101010101" pitchFamily="2" charset="-122"/>
                <a:ea typeface="华文新魏" panose="02010800040101010101" pitchFamily="2" charset="-122"/>
              </a:rPr>
              <a:t>的，人民法院不予支持。</a:t>
            </a:r>
          </a:p>
          <a:p>
            <a:r>
              <a:rPr lang="en-US" altLang="zh-CN" sz="2600" dirty="0" smtClean="0">
                <a:latin typeface="华文新魏" panose="02010800040101010101" pitchFamily="2" charset="-122"/>
                <a:ea typeface="华文新魏" panose="02010800040101010101" pitchFamily="2" charset="-122"/>
              </a:rPr>
              <a:t>        </a:t>
            </a:r>
            <a:r>
              <a:rPr lang="zh-CN" altLang="zh-CN" sz="2600" dirty="0" smtClean="0">
                <a:latin typeface="华文新魏" panose="02010800040101010101" pitchFamily="2" charset="-122"/>
                <a:ea typeface="华文新魏" panose="02010800040101010101" pitchFamily="2" charset="-122"/>
              </a:rPr>
              <a:t>当事人以正在建造的建筑物抵押，抵押权的效力范围限于</a:t>
            </a:r>
            <a:r>
              <a:rPr lang="zh-CN" altLang="zh-CN" sz="2600" dirty="0" smtClean="0">
                <a:solidFill>
                  <a:srgbClr val="7030A0"/>
                </a:solidFill>
                <a:latin typeface="华文新魏" panose="02010800040101010101" pitchFamily="2" charset="-122"/>
                <a:ea typeface="华文新魏" panose="02010800040101010101" pitchFamily="2" charset="-122"/>
              </a:rPr>
              <a:t>已办理抵押登记的部分</a:t>
            </a:r>
            <a:r>
              <a:rPr lang="zh-CN" altLang="zh-CN" sz="2600" dirty="0" smtClean="0">
                <a:latin typeface="华文新魏" panose="02010800040101010101" pitchFamily="2" charset="-122"/>
                <a:ea typeface="华文新魏" panose="02010800040101010101" pitchFamily="2" charset="-122"/>
              </a:rPr>
              <a:t>。当事人按照担保合同的约定，主张抵押权的效力及于续建部分、新增建筑物以及规划中尚未建造的建筑物的，人民法院不予支持。</a:t>
            </a:r>
          </a:p>
          <a:p>
            <a:r>
              <a:rPr lang="en-US" altLang="zh-CN" sz="2600" dirty="0" smtClean="0">
                <a:latin typeface="华文新魏" panose="02010800040101010101" pitchFamily="2" charset="-122"/>
                <a:ea typeface="华文新魏" panose="02010800040101010101" pitchFamily="2" charset="-122"/>
              </a:rPr>
              <a:t>        </a:t>
            </a:r>
            <a:r>
              <a:rPr lang="zh-CN" altLang="zh-CN" sz="2600" dirty="0" smtClean="0">
                <a:latin typeface="华文新魏" panose="02010800040101010101" pitchFamily="2" charset="-122"/>
                <a:ea typeface="华文新魏" panose="02010800040101010101" pitchFamily="2" charset="-122"/>
              </a:rPr>
              <a:t>抵押人将建设用地使用权、土地上的建筑物或者正在建造的建筑物分别抵押给不同债权人的，人民法院应当根据抵押登记的时间先后确定清偿顺序。</a:t>
            </a:r>
            <a:endParaRPr lang="en-US" altLang="zh-CN" sz="2600" dirty="0" smtClean="0">
              <a:latin typeface="华文新魏" panose="02010800040101010101" pitchFamily="2" charset="-122"/>
              <a:ea typeface="华文新魏" panose="02010800040101010101" pitchFamily="2" charset="-122"/>
            </a:endParaRPr>
          </a:p>
          <a:p>
            <a:r>
              <a:rPr lang="zh-CN" altLang="en-US" sz="2800" dirty="0" smtClean="0"/>
              <a:t>        </a:t>
            </a:r>
            <a:r>
              <a:rPr lang="zh-CN" altLang="en-US" sz="2600" dirty="0" smtClean="0">
                <a:solidFill>
                  <a:srgbClr val="7030A0"/>
                </a:solidFill>
                <a:latin typeface="华文新魏" panose="02010800040101010101" pitchFamily="2" charset="-122"/>
                <a:ea typeface="华文新魏" panose="02010800040101010101" pitchFamily="2" charset="-122"/>
              </a:rPr>
              <a:t>理解</a:t>
            </a:r>
            <a:r>
              <a:rPr lang="zh-CN" altLang="en-US" sz="2600" dirty="0" smtClean="0">
                <a:latin typeface="华文新魏" panose="02010800040101010101" pitchFamily="2" charset="-122"/>
                <a:ea typeface="华文新魏" panose="02010800040101010101" pitchFamily="2" charset="-122"/>
              </a:rPr>
              <a:t>：即使抵押人将房和地分别抵押给不同债权人，也视为房、地分别一体抵押给不同债权人，只是按照登记的时间先后确定抵押权的顺位</a:t>
            </a:r>
            <a:endParaRPr lang="zh-CN" altLang="zh-CN" sz="2600" dirty="0" smtClean="0">
              <a:latin typeface="华文新魏" panose="02010800040101010101" pitchFamily="2" charset="-122"/>
              <a:ea typeface="华文新魏" panose="02010800040101010101" pitchFamily="2" charset="-122"/>
            </a:endParaRPr>
          </a:p>
          <a:p>
            <a:endParaRPr lang="zh-CN" altLang="en-US" dirty="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12" y="476673"/>
            <a:ext cx="8229815" cy="5810140"/>
          </a:xfrm>
          <a:solidFill>
            <a:srgbClr val="92D050"/>
          </a:solidFill>
        </p:spPr>
        <p:txBody>
          <a:bodyPr>
            <a:normAutofit fontScale="92500"/>
          </a:bodyPr>
          <a:lstStyle/>
          <a:p>
            <a:r>
              <a:rPr lang="zh-CN" altLang="en-US" sz="3000" dirty="0">
                <a:latin typeface="华文新魏" panose="02010800040101010101" pitchFamily="2" charset="-122"/>
                <a:ea typeface="华文新魏" panose="02010800040101010101" pitchFamily="2" charset="-122"/>
              </a:rPr>
              <a:t>抵押预告登记</a:t>
            </a:r>
            <a:endParaRPr lang="en-US" altLang="zh-CN" sz="3000" dirty="0">
              <a:latin typeface="华文新魏" panose="02010800040101010101" pitchFamily="2" charset="-122"/>
              <a:ea typeface="华文新魏" panose="02010800040101010101" pitchFamily="2" charset="-122"/>
            </a:endParaRPr>
          </a:p>
          <a:p>
            <a:r>
              <a:rPr lang="zh-CN" altLang="zh-CN" sz="2600" dirty="0" smtClean="0">
                <a:latin typeface="华文新魏" panose="02010800040101010101" pitchFamily="2" charset="-122"/>
                <a:ea typeface="华文新魏" panose="02010800040101010101" pitchFamily="2" charset="-122"/>
              </a:rPr>
              <a:t>第五十二条  当事人办理抵押预告登记后，预告登记权利人请求就抵押财产优先受偿，经审查存在尚未办理建筑物所有权首次登记、预告登记的财产与办理建筑物所有权首次登记时的财产不一致、抵押预告登记已经失效等情形，导致不具备办理抵押登记条件的，人民法院不予支持；经审查已经办理建筑物所有权首次登记，且不存在预告登记失效等情形的，人民法院应予支持，并应当认定抵押权自预告登记之日起设立。</a:t>
            </a:r>
          </a:p>
          <a:p>
            <a:r>
              <a:rPr lang="en-US" altLang="zh-CN" sz="2600" dirty="0" smtClean="0">
                <a:latin typeface="华文新魏" panose="02010800040101010101" pitchFamily="2" charset="-122"/>
                <a:ea typeface="华文新魏" panose="02010800040101010101" pitchFamily="2" charset="-122"/>
              </a:rPr>
              <a:t>        </a:t>
            </a:r>
            <a:r>
              <a:rPr lang="zh-CN" altLang="zh-CN" sz="2600" dirty="0" smtClean="0">
                <a:latin typeface="华文新魏" panose="02010800040101010101" pitchFamily="2" charset="-122"/>
                <a:ea typeface="华文新魏" panose="02010800040101010101" pitchFamily="2" charset="-122"/>
              </a:rPr>
              <a:t>当事人办理了抵押预告登记，抵押人破产，经审查抵押财产属于破产财产，预告登记权利人主张就抵押财产优先受偿的，人民法院应当在受理破产申请时抵押财产的价值范围内予以支持，但是在人民法院受理破产申请前一年内，债务人对没有财产担保的债务设立抵押预告登记的除外。</a:t>
            </a:r>
            <a:r>
              <a:rPr lang="zh-CN" altLang="en-US" sz="2600" dirty="0" smtClean="0">
                <a:latin typeface="华文新魏" panose="02010800040101010101" pitchFamily="2" charset="-122"/>
                <a:ea typeface="华文新魏" panose="02010800040101010101" pitchFamily="2" charset="-122"/>
              </a:rPr>
              <a:t>（</a:t>
            </a:r>
            <a:r>
              <a:rPr lang="zh-CN" altLang="en-US" sz="2600" dirty="0" smtClean="0">
                <a:solidFill>
                  <a:srgbClr val="7030A0"/>
                </a:solidFill>
                <a:latin typeface="华文新魏" panose="02010800040101010101" pitchFamily="2" charset="-122"/>
                <a:ea typeface="华文新魏" panose="02010800040101010101" pitchFamily="2" charset="-122"/>
              </a:rPr>
              <a:t>抵押预告登记一定程度上具有破产保护的效力</a:t>
            </a:r>
            <a:r>
              <a:rPr lang="zh-CN" altLang="en-US" sz="2600" dirty="0" smtClean="0">
                <a:latin typeface="华文新魏" panose="02010800040101010101" pitchFamily="2" charset="-122"/>
                <a:ea typeface="华文新魏" panose="02010800040101010101" pitchFamily="2" charset="-122"/>
              </a:rPr>
              <a:t>）</a:t>
            </a:r>
            <a:endParaRPr lang="zh-CN" altLang="zh-CN" sz="2600" dirty="0" smtClean="0">
              <a:latin typeface="华文新魏" panose="02010800040101010101" pitchFamily="2" charset="-122"/>
              <a:ea typeface="华文新魏" panose="02010800040101010101" pitchFamily="2" charset="-122"/>
            </a:endParaRPr>
          </a:p>
          <a:p>
            <a:endParaRPr lang="zh-CN" altLang="en-US" dirty="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12" y="476673"/>
            <a:ext cx="8229815" cy="5810140"/>
          </a:xfrm>
          <a:solidFill>
            <a:srgbClr val="92D050"/>
          </a:solidFill>
        </p:spPr>
        <p:txBody>
          <a:bodyPr/>
          <a:lstStyle/>
          <a:p>
            <a:r>
              <a:rPr lang="zh-CN" altLang="zh-CN" sz="2800" dirty="0" smtClean="0">
                <a:latin typeface="华文新魏" panose="02010800040101010101" pitchFamily="2" charset="-122"/>
                <a:ea typeface="华文新魏" panose="02010800040101010101" pitchFamily="2" charset="-122"/>
              </a:rPr>
              <a:t>（三）动产与权利担保</a:t>
            </a:r>
          </a:p>
          <a:p>
            <a:r>
              <a:rPr lang="zh-CN" altLang="en-US" sz="2800" dirty="0" smtClean="0">
                <a:latin typeface="华文新魏" panose="02010800040101010101" pitchFamily="2" charset="-122"/>
                <a:ea typeface="华文新魏" panose="02010800040101010101" pitchFamily="2" charset="-122"/>
              </a:rPr>
              <a:t>担保财产概括描述</a:t>
            </a:r>
            <a:endParaRPr lang="en-US" altLang="zh-CN" sz="2800" dirty="0" smtClean="0">
              <a:latin typeface="华文新魏" panose="02010800040101010101" pitchFamily="2" charset="-122"/>
              <a:ea typeface="华文新魏" panose="02010800040101010101" pitchFamily="2" charset="-122"/>
            </a:endParaRPr>
          </a:p>
          <a:p>
            <a:r>
              <a:rPr lang="zh-CN" altLang="zh-CN" sz="2400" dirty="0" smtClean="0">
                <a:latin typeface="华文新魏" panose="02010800040101010101" pitchFamily="2" charset="-122"/>
                <a:ea typeface="华文新魏" panose="02010800040101010101" pitchFamily="2" charset="-122"/>
              </a:rPr>
              <a:t>第五十三条  当事人在动产和权利担保合同中对担保财产进行概括描述，该描述能够合理识别担保财产的，人民法院应当认定担保成立。</a:t>
            </a:r>
          </a:p>
          <a:p>
            <a:endParaRPr lang="en-US" altLang="zh-CN" dirty="0" smtClean="0"/>
          </a:p>
          <a:p>
            <a:r>
              <a:rPr lang="zh-CN" altLang="zh-CN" sz="2400" dirty="0" smtClean="0">
                <a:latin typeface="华文新魏" panose="02010800040101010101" pitchFamily="2" charset="-122"/>
                <a:ea typeface="华文新魏" panose="02010800040101010101" pitchFamily="2" charset="-122"/>
              </a:rPr>
              <a:t>概括描述</a:t>
            </a:r>
            <a:r>
              <a:rPr lang="zh-CN" altLang="en-US" sz="2400" dirty="0" smtClean="0">
                <a:latin typeface="华文新魏" panose="02010800040101010101" pitchFamily="2" charset="-122"/>
                <a:ea typeface="华文新魏" panose="02010800040101010101" pitchFamily="2" charset="-122"/>
              </a:rPr>
              <a:t>只要能够合理识别担保财产，即具有特定性。</a:t>
            </a:r>
            <a:endParaRPr lang="zh-CN" altLang="en-US" sz="2400" dirty="0">
              <a:latin typeface="华文新魏" panose="02010800040101010101" pitchFamily="2" charset="-122"/>
              <a:ea typeface="华文新魏" panose="02010800040101010101" pitchFamily="2" charset="-122"/>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12" y="476673"/>
            <a:ext cx="8229815" cy="5810140"/>
          </a:xfrm>
          <a:solidFill>
            <a:srgbClr val="92D050"/>
          </a:solidFill>
        </p:spPr>
        <p:txBody>
          <a:bodyPr>
            <a:normAutofit fontScale="92500" lnSpcReduction="20000"/>
          </a:bodyPr>
          <a:lstStyle/>
          <a:p>
            <a:r>
              <a:rPr lang="zh-CN" altLang="en-US" sz="3000" dirty="0" smtClean="0">
                <a:latin typeface="华文新魏" panose="02010800040101010101" pitchFamily="2" charset="-122"/>
                <a:ea typeface="华文新魏" panose="02010800040101010101" pitchFamily="2" charset="-122"/>
              </a:rPr>
              <a:t>未办理抵押登记的动产抵押权效力</a:t>
            </a:r>
            <a:endParaRPr lang="en-US" altLang="zh-CN" sz="3000" dirty="0" smtClean="0">
              <a:latin typeface="华文新魏" panose="02010800040101010101" pitchFamily="2" charset="-122"/>
              <a:ea typeface="华文新魏" panose="02010800040101010101" pitchFamily="2" charset="-122"/>
            </a:endParaRPr>
          </a:p>
          <a:p>
            <a:r>
              <a:rPr lang="zh-CN" altLang="zh-CN" sz="2600" dirty="0" smtClean="0">
                <a:latin typeface="华文新魏" panose="02010800040101010101" pitchFamily="2" charset="-122"/>
                <a:ea typeface="华文新魏" panose="02010800040101010101" pitchFamily="2" charset="-122"/>
              </a:rPr>
              <a:t>第五十四条  动产抵押合同订立后未办理抵押登记，动产抵押权的效力按照下列情形分别处理：</a:t>
            </a:r>
          </a:p>
          <a:p>
            <a:r>
              <a:rPr lang="zh-CN" altLang="zh-CN" sz="2600" dirty="0" smtClean="0">
                <a:latin typeface="华文新魏" panose="02010800040101010101" pitchFamily="2" charset="-122"/>
                <a:ea typeface="华文新魏" panose="02010800040101010101" pitchFamily="2" charset="-122"/>
              </a:rPr>
              <a:t>（一）抵押人转让抵押财产，受让人占有抵押财产后，抵押权人向受让人请求行使抵押权的，人民法院不予支持，但是抵押权人能够举证证明受让人知道或者应当知道已经订立抵押合同的除外；</a:t>
            </a:r>
          </a:p>
          <a:p>
            <a:r>
              <a:rPr lang="zh-CN" altLang="zh-CN" sz="2600" dirty="0" smtClean="0">
                <a:latin typeface="华文新魏" panose="02010800040101010101" pitchFamily="2" charset="-122"/>
                <a:ea typeface="华文新魏" panose="02010800040101010101" pitchFamily="2" charset="-122"/>
              </a:rPr>
              <a:t>（二）抵押人将抵押财产出租给他人并移转占有，抵押权人行使抵押权的，租赁关系不受影响，但是抵押权人能够举证证明承租人知道或者应当知道已经订立抵押合同的除外；</a:t>
            </a:r>
          </a:p>
          <a:p>
            <a:r>
              <a:rPr lang="zh-CN" altLang="zh-CN" sz="2600" dirty="0" smtClean="0">
                <a:latin typeface="华文新魏" panose="02010800040101010101" pitchFamily="2" charset="-122"/>
                <a:ea typeface="华文新魏" panose="02010800040101010101" pitchFamily="2" charset="-122"/>
              </a:rPr>
              <a:t>（三）抵押人的其他债权人向人民法院申请保全或者执行抵押财产，人民法院已经作出财产保全裁定或者采取执行措施，抵押权人主张对抵押财产优先受偿的，人民法院不予支持；</a:t>
            </a:r>
          </a:p>
          <a:p>
            <a:r>
              <a:rPr lang="zh-CN" altLang="zh-CN" sz="2600" dirty="0" smtClean="0">
                <a:latin typeface="华文新魏" panose="02010800040101010101" pitchFamily="2" charset="-122"/>
                <a:ea typeface="华文新魏" panose="02010800040101010101" pitchFamily="2" charset="-122"/>
              </a:rPr>
              <a:t>（四）抵押人破产，抵押权人主张对抵押财产优先受偿的，人民法院不予支持。</a:t>
            </a:r>
            <a:endParaRPr lang="en-US" altLang="zh-CN" sz="2600" dirty="0" smtClean="0">
              <a:latin typeface="华文新魏" panose="02010800040101010101" pitchFamily="2" charset="-122"/>
              <a:ea typeface="华文新魏" panose="02010800040101010101" pitchFamily="2" charset="-122"/>
            </a:endParaRPr>
          </a:p>
          <a:p>
            <a:endParaRPr lang="zh-CN" altLang="zh-CN" sz="2600" dirty="0" smtClean="0">
              <a:latin typeface="华文新魏" panose="02010800040101010101" pitchFamily="2" charset="-122"/>
              <a:ea typeface="华文新魏" panose="02010800040101010101" pitchFamily="2" charset="-122"/>
            </a:endParaRPr>
          </a:p>
          <a:p>
            <a:endParaRPr lang="zh-CN" altLang="en-US" dirty="0"/>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12" y="476673"/>
            <a:ext cx="8229815" cy="5810140"/>
          </a:xfrm>
          <a:solidFill>
            <a:srgbClr val="92D050"/>
          </a:solidFill>
        </p:spPr>
        <p:txBody>
          <a:bodyPr>
            <a:normAutofit/>
          </a:bodyPr>
          <a:lstStyle/>
          <a:p>
            <a:r>
              <a:rPr lang="en-US" altLang="zh-CN" sz="2400" dirty="0" smtClean="0">
                <a:latin typeface="华文新魏" panose="02010800040101010101" pitchFamily="2" charset="-122"/>
                <a:ea typeface="华文新魏" panose="02010800040101010101" pitchFamily="2" charset="-122"/>
              </a:rPr>
              <a:t>《</a:t>
            </a:r>
            <a:r>
              <a:rPr lang="zh-CN" altLang="en-US" sz="2400" dirty="0" smtClean="0">
                <a:latin typeface="华文新魏" panose="02010800040101010101" pitchFamily="2" charset="-122"/>
                <a:ea typeface="华文新魏" panose="02010800040101010101" pitchFamily="2" charset="-122"/>
              </a:rPr>
              <a:t>民法典</a:t>
            </a:r>
            <a:r>
              <a:rPr lang="en-US" altLang="zh-CN" sz="2400" dirty="0" smtClean="0">
                <a:latin typeface="华文新魏" panose="02010800040101010101" pitchFamily="2" charset="-122"/>
                <a:ea typeface="华文新魏" panose="02010800040101010101" pitchFamily="2" charset="-122"/>
              </a:rPr>
              <a:t>》</a:t>
            </a:r>
            <a:r>
              <a:rPr lang="zh-CN" altLang="en-US" sz="2400" dirty="0" smtClean="0">
                <a:latin typeface="华文新魏" panose="02010800040101010101" pitchFamily="2" charset="-122"/>
                <a:ea typeface="华文新魏" panose="02010800040101010101" pitchFamily="2" charset="-122"/>
              </a:rPr>
              <a:t>第 </a:t>
            </a:r>
            <a:r>
              <a:rPr lang="en-US" altLang="zh-CN" sz="2400" dirty="0" smtClean="0">
                <a:latin typeface="华文新魏" panose="02010800040101010101" pitchFamily="2" charset="-122"/>
                <a:ea typeface="华文新魏" panose="02010800040101010101" pitchFamily="2" charset="-122"/>
              </a:rPr>
              <a:t>403 </a:t>
            </a:r>
            <a:r>
              <a:rPr lang="zh-CN" altLang="en-US" sz="2400" dirty="0" smtClean="0">
                <a:latin typeface="华文新魏" panose="02010800040101010101" pitchFamily="2" charset="-122"/>
                <a:ea typeface="华文新魏" panose="02010800040101010101" pitchFamily="2" charset="-122"/>
              </a:rPr>
              <a:t>条之规定，以动产抵押的，抵押权自抵押合同生效时设立；未经登记，不得对抗善意 第三人。</a:t>
            </a:r>
            <a:endParaRPr lang="en-US" altLang="zh-CN" sz="2400" dirty="0" smtClean="0">
              <a:latin typeface="华文新魏" panose="02010800040101010101" pitchFamily="2" charset="-122"/>
              <a:ea typeface="华文新魏" panose="02010800040101010101" pitchFamily="2" charset="-122"/>
            </a:endParaRPr>
          </a:p>
          <a:p>
            <a:r>
              <a:rPr lang="zh-CN" altLang="en-US" sz="2400" dirty="0" smtClean="0">
                <a:latin typeface="华文新魏" panose="02010800040101010101" pitchFamily="2" charset="-122"/>
                <a:ea typeface="华文新魏" panose="02010800040101010101" pitchFamily="2" charset="-122"/>
              </a:rPr>
              <a:t>“意思主义兼登记对抗主义”。本条解释了“不得对抗善意第三人”中第三人的范围。</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12" y="476673"/>
            <a:ext cx="8229815" cy="5810140"/>
          </a:xfrm>
          <a:solidFill>
            <a:srgbClr val="92D050"/>
          </a:solidFill>
        </p:spPr>
        <p:txBody>
          <a:bodyPr>
            <a:normAutofit fontScale="85000" lnSpcReduction="20000"/>
          </a:bodyPr>
          <a:lstStyle/>
          <a:p>
            <a:r>
              <a:rPr lang="zh-CN" altLang="en-US" sz="3300" dirty="0" smtClean="0">
                <a:latin typeface="华文新魏" panose="02010800040101010101" pitchFamily="2" charset="-122"/>
                <a:ea typeface="华文新魏" panose="02010800040101010101" pitchFamily="2" charset="-122"/>
              </a:rPr>
              <a:t>动态质押的第三人监管</a:t>
            </a:r>
            <a:endParaRPr lang="en-US" altLang="zh-CN" sz="3300" dirty="0" smtClean="0">
              <a:latin typeface="华文新魏" panose="02010800040101010101" pitchFamily="2" charset="-122"/>
              <a:ea typeface="华文新魏" panose="02010800040101010101" pitchFamily="2" charset="-122"/>
            </a:endParaRPr>
          </a:p>
          <a:p>
            <a:r>
              <a:rPr lang="zh-CN" altLang="zh-CN" sz="2600" dirty="0" smtClean="0">
                <a:latin typeface="华文新魏" panose="02010800040101010101" pitchFamily="2" charset="-122"/>
                <a:ea typeface="华文新魏" panose="02010800040101010101" pitchFamily="2" charset="-122"/>
              </a:rPr>
              <a:t>第五十五条  债权人、出质人与监管人订立三方协议，出质人以通过一定数量、品种等概括描述能够确定范围的货物为债务的履行提供担保，当事人有证据证明监管人系受债权人的委托监管并实际控制该货物的，人民法院应当认定质权于监管人实际控制货物之日起设立。监管人违反约定向出质人或者其他人放货、因保管不善导致货物毁损灭失，债权人请求监管人承担违约责任的，人民法院依法予以支持。</a:t>
            </a:r>
          </a:p>
          <a:p>
            <a:r>
              <a:rPr lang="en-US" altLang="zh-CN" sz="2600" dirty="0" smtClean="0">
                <a:latin typeface="华文新魏" panose="02010800040101010101" pitchFamily="2" charset="-122"/>
                <a:ea typeface="华文新魏" panose="02010800040101010101" pitchFamily="2" charset="-122"/>
              </a:rPr>
              <a:t>        </a:t>
            </a:r>
            <a:r>
              <a:rPr lang="zh-CN" altLang="zh-CN" sz="2600" dirty="0" smtClean="0">
                <a:latin typeface="华文新魏" panose="02010800040101010101" pitchFamily="2" charset="-122"/>
                <a:ea typeface="华文新魏" panose="02010800040101010101" pitchFamily="2" charset="-122"/>
              </a:rPr>
              <a:t>在前款规定情形下，当事人有证据证明监管人系受出质人委托监管该货物，或者虽然受债权人委托但是未实际履行监管职责，导致货物仍由出质人</a:t>
            </a:r>
            <a:r>
              <a:rPr lang="zh-CN" altLang="zh-CN" sz="2600" dirty="0" smtClean="0">
                <a:solidFill>
                  <a:srgbClr val="7030A0"/>
                </a:solidFill>
                <a:latin typeface="华文新魏" panose="02010800040101010101" pitchFamily="2" charset="-122"/>
                <a:ea typeface="华文新魏" panose="02010800040101010101" pitchFamily="2" charset="-122"/>
              </a:rPr>
              <a:t>实际控制</a:t>
            </a:r>
            <a:r>
              <a:rPr lang="zh-CN" altLang="zh-CN" sz="2600" dirty="0" smtClean="0">
                <a:latin typeface="华文新魏" panose="02010800040101010101" pitchFamily="2" charset="-122"/>
                <a:ea typeface="华文新魏" panose="02010800040101010101" pitchFamily="2" charset="-122"/>
              </a:rPr>
              <a:t>的，人民法院应当认定质权未设立。债权人可以基于质押合同的约定请求出质人承担违约责任，但是不得超过质权有效设立时出质人应当承担的责任范围。监管人未履行监管职责，债权人请求监管人承担责任的，人民法院依法予以支持。</a:t>
            </a:r>
            <a:endParaRPr lang="en-US" altLang="zh-CN" sz="2600" dirty="0" smtClean="0">
              <a:latin typeface="华文新魏" panose="02010800040101010101" pitchFamily="2" charset="-122"/>
              <a:ea typeface="华文新魏" panose="02010800040101010101" pitchFamily="2" charset="-122"/>
            </a:endParaRPr>
          </a:p>
          <a:p>
            <a:r>
              <a:rPr lang="zh-CN" altLang="en-US" sz="2600" dirty="0" smtClean="0">
                <a:latin typeface="华文新魏" panose="02010800040101010101" pitchFamily="2" charset="-122"/>
                <a:ea typeface="华文新魏" panose="02010800040101010101" pitchFamily="2" charset="-122"/>
              </a:rPr>
              <a:t>（</a:t>
            </a:r>
            <a:r>
              <a:rPr lang="zh-CN" altLang="en-US" sz="2600" dirty="0" smtClean="0">
                <a:solidFill>
                  <a:srgbClr val="7030A0"/>
                </a:solidFill>
                <a:latin typeface="华文新魏" panose="02010800040101010101" pitchFamily="2" charset="-122"/>
                <a:ea typeface="华文新魏" panose="02010800040101010101" pitchFamily="2" charset="-122"/>
              </a:rPr>
              <a:t>监管人是否实际控制货物决定了质权能否设立</a:t>
            </a:r>
            <a:r>
              <a:rPr lang="zh-CN" altLang="en-US" sz="2600" dirty="0" smtClean="0">
                <a:latin typeface="华文新魏" panose="02010800040101010101" pitchFamily="2" charset="-122"/>
                <a:ea typeface="华文新魏" panose="02010800040101010101" pitchFamily="2" charset="-122"/>
              </a:rPr>
              <a:t>）</a:t>
            </a:r>
            <a:endParaRPr lang="en-US" altLang="zh-CN" sz="2600" dirty="0" smtClean="0">
              <a:latin typeface="华文新魏" panose="02010800040101010101" pitchFamily="2" charset="-122"/>
              <a:ea typeface="华文新魏" panose="02010800040101010101" pitchFamily="2" charset="-122"/>
            </a:endParaRPr>
          </a:p>
          <a:p>
            <a:r>
              <a:rPr lang="en-US" altLang="zh-CN" sz="2600" dirty="0" smtClean="0">
                <a:latin typeface="华文新魏" panose="02010800040101010101" pitchFamily="2" charset="-122"/>
                <a:ea typeface="华文新魏" panose="02010800040101010101" pitchFamily="2" charset="-122"/>
              </a:rPr>
              <a:t>《</a:t>
            </a:r>
            <a:r>
              <a:rPr lang="zh-CN" altLang="en-US" sz="2600" dirty="0" smtClean="0">
                <a:latin typeface="华文新魏" panose="02010800040101010101" pitchFamily="2" charset="-122"/>
                <a:ea typeface="华文新魏" panose="02010800040101010101" pitchFamily="2" charset="-122"/>
              </a:rPr>
              <a:t>民法典</a:t>
            </a:r>
            <a:r>
              <a:rPr lang="en-US" altLang="zh-CN" sz="2600" dirty="0" smtClean="0">
                <a:latin typeface="华文新魏" panose="02010800040101010101" pitchFamily="2" charset="-122"/>
                <a:ea typeface="华文新魏" panose="02010800040101010101" pitchFamily="2" charset="-122"/>
              </a:rPr>
              <a:t>》</a:t>
            </a:r>
            <a:r>
              <a:rPr lang="zh-CN" altLang="en-US" sz="2600" dirty="0" smtClean="0">
                <a:latin typeface="华文新魏" panose="02010800040101010101" pitchFamily="2" charset="-122"/>
                <a:ea typeface="华文新魏" panose="02010800040101010101" pitchFamily="2" charset="-122"/>
              </a:rPr>
              <a:t>第 </a:t>
            </a:r>
            <a:r>
              <a:rPr lang="en-US" altLang="zh-CN" sz="2600" dirty="0" smtClean="0">
                <a:latin typeface="华文新魏" panose="02010800040101010101" pitchFamily="2" charset="-122"/>
                <a:ea typeface="华文新魏" panose="02010800040101010101" pitchFamily="2" charset="-122"/>
              </a:rPr>
              <a:t>429 </a:t>
            </a:r>
            <a:r>
              <a:rPr lang="zh-CN" altLang="en-US" sz="2600" dirty="0" smtClean="0">
                <a:latin typeface="华文新魏" panose="02010800040101010101" pitchFamily="2" charset="-122"/>
                <a:ea typeface="华文新魏" panose="02010800040101010101" pitchFamily="2" charset="-122"/>
              </a:rPr>
              <a:t>条规定，质权自出质人交付质押财产时设立。因此，动产质权的设立必须以完成交付（即转移占有）为要件。而债权人对质押财产的占有，可以自己直接占有，也可以经由其委托的监管人间接占有。</a:t>
            </a:r>
            <a:endParaRPr lang="zh-CN" altLang="zh-CN" sz="2600" dirty="0" smtClean="0">
              <a:latin typeface="华文新魏" panose="02010800040101010101" pitchFamily="2" charset="-122"/>
              <a:ea typeface="华文新魏" panose="02010800040101010101" pitchFamily="2" charset="-122"/>
            </a:endParaRPr>
          </a:p>
          <a:p>
            <a:endParaRPr lang="zh-CN" altLang="en-US" dirty="0"/>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12" y="620689"/>
            <a:ext cx="8229815" cy="5666124"/>
          </a:xfrm>
        </p:spPr>
        <p:txBody>
          <a:bodyPr/>
          <a:lstStyle/>
          <a:p>
            <a:r>
              <a:rPr lang="zh-CN" altLang="zh-CN" dirty="0" smtClean="0">
                <a:latin typeface="华文新魏" panose="02010800040101010101" pitchFamily="2" charset="-122"/>
                <a:ea typeface="华文新魏" panose="02010800040101010101" pitchFamily="2" charset="-122"/>
              </a:rPr>
              <a:t>三方监管协议</a:t>
            </a:r>
            <a:endParaRPr lang="zh-CN" altLang="en-US" dirty="0"/>
          </a:p>
        </p:txBody>
      </p:sp>
      <p:sp>
        <p:nvSpPr>
          <p:cNvPr id="4" name="矩形 3"/>
          <p:cNvSpPr/>
          <p:nvPr/>
        </p:nvSpPr>
        <p:spPr>
          <a:xfrm>
            <a:off x="1259632" y="1916832"/>
            <a:ext cx="2016224"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t>债务人（第三人）</a:t>
            </a:r>
            <a:endParaRPr lang="zh-CN" altLang="en-US" dirty="0"/>
          </a:p>
        </p:txBody>
      </p:sp>
      <p:sp>
        <p:nvSpPr>
          <p:cNvPr id="5" name="椭圆 4"/>
          <p:cNvSpPr/>
          <p:nvPr/>
        </p:nvSpPr>
        <p:spPr>
          <a:xfrm>
            <a:off x="3275856" y="1628800"/>
            <a:ext cx="2232248" cy="1224136"/>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latin typeface="华文新魏" panose="02010800040101010101" pitchFamily="2" charset="-122"/>
                <a:ea typeface="华文新魏" panose="02010800040101010101" pitchFamily="2" charset="-122"/>
              </a:rPr>
              <a:t>原材料、半成品、产品等库存货物</a:t>
            </a:r>
            <a:endParaRPr lang="zh-CN" altLang="en-US" dirty="0"/>
          </a:p>
        </p:txBody>
      </p:sp>
      <p:sp>
        <p:nvSpPr>
          <p:cNvPr id="6" name="右箭头 5"/>
          <p:cNvSpPr/>
          <p:nvPr/>
        </p:nvSpPr>
        <p:spPr>
          <a:xfrm>
            <a:off x="5508104" y="1916832"/>
            <a:ext cx="1368152"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t>质押</a:t>
            </a:r>
            <a:endParaRPr lang="zh-CN" altLang="en-US" dirty="0"/>
          </a:p>
        </p:txBody>
      </p:sp>
      <p:sp>
        <p:nvSpPr>
          <p:cNvPr id="7" name="矩形 6"/>
          <p:cNvSpPr/>
          <p:nvPr/>
        </p:nvSpPr>
        <p:spPr>
          <a:xfrm>
            <a:off x="6876256" y="1916832"/>
            <a:ext cx="1512168" cy="5760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t>债权人</a:t>
            </a:r>
            <a:endParaRPr lang="zh-CN" altLang="en-US" dirty="0"/>
          </a:p>
        </p:txBody>
      </p:sp>
      <p:sp>
        <p:nvSpPr>
          <p:cNvPr id="8" name="圆角矩形 7"/>
          <p:cNvSpPr/>
          <p:nvPr/>
        </p:nvSpPr>
        <p:spPr>
          <a:xfrm>
            <a:off x="3419872" y="4365104"/>
            <a:ext cx="2232248" cy="64807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t>物流企业</a:t>
            </a:r>
            <a:endParaRPr lang="zh-CN" altLang="en-US" dirty="0"/>
          </a:p>
        </p:txBody>
      </p:sp>
      <p:sp>
        <p:nvSpPr>
          <p:cNvPr id="10" name="上箭头 9"/>
          <p:cNvSpPr/>
          <p:nvPr/>
        </p:nvSpPr>
        <p:spPr>
          <a:xfrm>
            <a:off x="4139952" y="2852936"/>
            <a:ext cx="576064" cy="1512168"/>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t>占有、监管</a:t>
            </a:r>
            <a:endParaRPr lang="zh-CN" altLang="en-US" dirty="0"/>
          </a:p>
        </p:txBody>
      </p:sp>
      <p:sp>
        <p:nvSpPr>
          <p:cNvPr id="13" name="左弧形箭头 12"/>
          <p:cNvSpPr/>
          <p:nvPr/>
        </p:nvSpPr>
        <p:spPr>
          <a:xfrm>
            <a:off x="1547664" y="3501008"/>
            <a:ext cx="2376264" cy="1512168"/>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solidFill>
                  <a:schemeClr val="tx1"/>
                </a:solidFill>
              </a:rPr>
              <a:t>动态更新、出旧补新</a:t>
            </a:r>
            <a:endParaRPr lang="zh-CN" altLang="en-US" dirty="0">
              <a:solidFill>
                <a:schemeClr val="tx1"/>
              </a:solidFill>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12" y="476673"/>
            <a:ext cx="8229815" cy="5810140"/>
          </a:xfrm>
          <a:solidFill>
            <a:srgbClr val="92D050"/>
          </a:solidFill>
        </p:spPr>
        <p:txBody>
          <a:bodyPr>
            <a:normAutofit fontScale="92500" lnSpcReduction="20000"/>
          </a:bodyPr>
          <a:lstStyle/>
          <a:p>
            <a:r>
              <a:rPr lang="zh-CN" altLang="en-US" sz="3000" dirty="0" smtClean="0">
                <a:latin typeface="华文新魏" panose="02010800040101010101" pitchFamily="2" charset="-122"/>
                <a:ea typeface="华文新魏" panose="02010800040101010101" pitchFamily="2" charset="-122"/>
              </a:rPr>
              <a:t>正常经营的买受人</a:t>
            </a:r>
            <a:endParaRPr lang="en-US" altLang="zh-CN" sz="3000" dirty="0" smtClean="0">
              <a:latin typeface="华文新魏" panose="02010800040101010101" pitchFamily="2" charset="-122"/>
              <a:ea typeface="华文新魏" panose="02010800040101010101" pitchFamily="2" charset="-122"/>
            </a:endParaRPr>
          </a:p>
          <a:p>
            <a:r>
              <a:rPr lang="zh-CN" altLang="zh-CN" sz="2400" dirty="0" smtClean="0">
                <a:latin typeface="华文新魏" panose="02010800040101010101" pitchFamily="2" charset="-122"/>
                <a:ea typeface="华文新魏" panose="02010800040101010101" pitchFamily="2" charset="-122"/>
              </a:rPr>
              <a:t>第五十六条  </a:t>
            </a:r>
            <a:r>
              <a:rPr lang="zh-CN" altLang="zh-CN" sz="2400" dirty="0" smtClean="0">
                <a:solidFill>
                  <a:srgbClr val="7030A0"/>
                </a:solidFill>
                <a:latin typeface="华文新魏" panose="02010800040101010101" pitchFamily="2" charset="-122"/>
                <a:ea typeface="华文新魏" panose="02010800040101010101" pitchFamily="2" charset="-122"/>
              </a:rPr>
              <a:t>买受人</a:t>
            </a:r>
            <a:r>
              <a:rPr lang="zh-CN" altLang="zh-CN" sz="2400" dirty="0" smtClean="0">
                <a:latin typeface="华文新魏" panose="02010800040101010101" pitchFamily="2" charset="-122"/>
                <a:ea typeface="华文新魏" panose="02010800040101010101" pitchFamily="2" charset="-122"/>
              </a:rPr>
              <a:t>在出卖人正常经营活动中通过支付合理对价取得已被设立担保物权的动产，担保物权人请求就该动产优先受偿的，人民法院不予支持，但是有下列情形之一的除外：</a:t>
            </a:r>
          </a:p>
          <a:p>
            <a:r>
              <a:rPr lang="zh-CN" altLang="zh-CN" sz="2400" dirty="0" smtClean="0">
                <a:latin typeface="华文新魏" panose="02010800040101010101" pitchFamily="2" charset="-122"/>
                <a:ea typeface="华文新魏" panose="02010800040101010101" pitchFamily="2" charset="-122"/>
              </a:rPr>
              <a:t>（一）购买商品的数量明显超过一般买受人；</a:t>
            </a:r>
          </a:p>
          <a:p>
            <a:r>
              <a:rPr lang="zh-CN" altLang="zh-CN" sz="2400" dirty="0" smtClean="0">
                <a:latin typeface="华文新魏" panose="02010800040101010101" pitchFamily="2" charset="-122"/>
                <a:ea typeface="华文新魏" panose="02010800040101010101" pitchFamily="2" charset="-122"/>
              </a:rPr>
              <a:t>（二）购买出卖人的生产设备；</a:t>
            </a:r>
          </a:p>
          <a:p>
            <a:r>
              <a:rPr lang="zh-CN" altLang="zh-CN" sz="2400" dirty="0" smtClean="0">
                <a:latin typeface="华文新魏" panose="02010800040101010101" pitchFamily="2" charset="-122"/>
                <a:ea typeface="华文新魏" panose="02010800040101010101" pitchFamily="2" charset="-122"/>
              </a:rPr>
              <a:t>（三）订立买卖合同的目的在于担保出卖人或者第三人履行债务；</a:t>
            </a:r>
          </a:p>
          <a:p>
            <a:r>
              <a:rPr lang="zh-CN" altLang="zh-CN" sz="2400" dirty="0" smtClean="0">
                <a:latin typeface="华文新魏" panose="02010800040101010101" pitchFamily="2" charset="-122"/>
                <a:ea typeface="华文新魏" panose="02010800040101010101" pitchFamily="2" charset="-122"/>
              </a:rPr>
              <a:t>（四）买受人与出卖人存在直接或者间接的控制关系；</a:t>
            </a:r>
          </a:p>
          <a:p>
            <a:r>
              <a:rPr lang="zh-CN" altLang="zh-CN" sz="2400" dirty="0" smtClean="0">
                <a:latin typeface="华文新魏" panose="02010800040101010101" pitchFamily="2" charset="-122"/>
                <a:ea typeface="华文新魏" panose="02010800040101010101" pitchFamily="2" charset="-122"/>
              </a:rPr>
              <a:t>（五）买受人应当查询抵押登记而未查询的其他情形。</a:t>
            </a:r>
          </a:p>
          <a:p>
            <a:r>
              <a:rPr lang="en-US" altLang="zh-CN" sz="2400" dirty="0" smtClean="0">
                <a:latin typeface="华文新魏" panose="02010800040101010101" pitchFamily="2" charset="-122"/>
                <a:ea typeface="华文新魏" panose="02010800040101010101" pitchFamily="2" charset="-122"/>
              </a:rPr>
              <a:t>        </a:t>
            </a:r>
            <a:r>
              <a:rPr lang="zh-CN" altLang="zh-CN" sz="2400" dirty="0" smtClean="0">
                <a:latin typeface="华文新魏" panose="02010800040101010101" pitchFamily="2" charset="-122"/>
                <a:ea typeface="华文新魏" panose="02010800040101010101" pitchFamily="2" charset="-122"/>
              </a:rPr>
              <a:t>前款所称</a:t>
            </a:r>
            <a:r>
              <a:rPr lang="zh-CN" altLang="zh-CN" sz="2400" dirty="0" smtClean="0">
                <a:solidFill>
                  <a:srgbClr val="7030A0"/>
                </a:solidFill>
                <a:latin typeface="华文新魏" panose="02010800040101010101" pitchFamily="2" charset="-122"/>
                <a:ea typeface="华文新魏" panose="02010800040101010101" pitchFamily="2" charset="-122"/>
              </a:rPr>
              <a:t>出卖人正常经营活动</a:t>
            </a:r>
            <a:r>
              <a:rPr lang="zh-CN" altLang="zh-CN" sz="2400" dirty="0" smtClean="0">
                <a:latin typeface="华文新魏" panose="02010800040101010101" pitchFamily="2" charset="-122"/>
                <a:ea typeface="华文新魏" panose="02010800040101010101" pitchFamily="2" charset="-122"/>
              </a:rPr>
              <a:t>，是指出卖人的经营活动属于其营业执照明确记载的经营范围，且出卖人持续销售同类商品。前款所称</a:t>
            </a:r>
            <a:r>
              <a:rPr lang="zh-CN" altLang="zh-CN" sz="2400" dirty="0" smtClean="0">
                <a:solidFill>
                  <a:srgbClr val="7030A0"/>
                </a:solidFill>
                <a:latin typeface="华文新魏" panose="02010800040101010101" pitchFamily="2" charset="-122"/>
                <a:ea typeface="华文新魏" panose="02010800040101010101" pitchFamily="2" charset="-122"/>
              </a:rPr>
              <a:t>担保物权人</a:t>
            </a:r>
            <a:r>
              <a:rPr lang="zh-CN" altLang="zh-CN" sz="2400" dirty="0" smtClean="0">
                <a:latin typeface="华文新魏" panose="02010800040101010101" pitchFamily="2" charset="-122"/>
                <a:ea typeface="华文新魏" panose="02010800040101010101" pitchFamily="2" charset="-122"/>
              </a:rPr>
              <a:t>，是指已经办理登记的抵押权人、所有权保留买卖的出卖人、融资租赁合同的出租人。</a:t>
            </a:r>
          </a:p>
          <a:p>
            <a:endParaRPr lang="en-US" altLang="zh-CN" dirty="0" smtClean="0"/>
          </a:p>
          <a:p>
            <a:r>
              <a:rPr lang="en-US" altLang="zh-CN" sz="2400" dirty="0" smtClean="0">
                <a:latin typeface="华文新魏" panose="02010800040101010101" pitchFamily="2" charset="-122"/>
                <a:ea typeface="华文新魏" panose="02010800040101010101" pitchFamily="2" charset="-122"/>
              </a:rPr>
              <a:t>《</a:t>
            </a:r>
            <a:r>
              <a:rPr lang="zh-CN" altLang="en-US" sz="2400" dirty="0" smtClean="0">
                <a:latin typeface="华文新魏" panose="02010800040101010101" pitchFamily="2" charset="-122"/>
                <a:ea typeface="华文新魏" panose="02010800040101010101" pitchFamily="2" charset="-122"/>
              </a:rPr>
              <a:t>民法典</a:t>
            </a:r>
            <a:r>
              <a:rPr lang="en-US" altLang="zh-CN" sz="2400" dirty="0" smtClean="0">
                <a:latin typeface="华文新魏" panose="02010800040101010101" pitchFamily="2" charset="-122"/>
                <a:ea typeface="华文新魏" panose="02010800040101010101" pitchFamily="2" charset="-122"/>
              </a:rPr>
              <a:t>》</a:t>
            </a:r>
            <a:r>
              <a:rPr lang="zh-CN" altLang="en-US" sz="2400" dirty="0" smtClean="0">
                <a:latin typeface="华文新魏" panose="02010800040101010101" pitchFamily="2" charset="-122"/>
                <a:ea typeface="华文新魏" panose="02010800040101010101" pitchFamily="2" charset="-122"/>
              </a:rPr>
              <a:t>第 </a:t>
            </a:r>
            <a:r>
              <a:rPr lang="en-US" altLang="zh-CN" sz="2400" dirty="0" smtClean="0">
                <a:latin typeface="华文新魏" panose="02010800040101010101" pitchFamily="2" charset="-122"/>
                <a:ea typeface="华文新魏" panose="02010800040101010101" pitchFamily="2" charset="-122"/>
              </a:rPr>
              <a:t>404 </a:t>
            </a:r>
            <a:r>
              <a:rPr lang="zh-CN" altLang="en-US" sz="2400" dirty="0" smtClean="0">
                <a:latin typeface="华文新魏" panose="02010800040101010101" pitchFamily="2" charset="-122"/>
                <a:ea typeface="华文新魏" panose="02010800040101010101" pitchFamily="2" charset="-122"/>
              </a:rPr>
              <a:t>条规定，以动产抵押的，不得对抗正常经营活动中已支付合理价款并取得抵押财产 的买受人。</a:t>
            </a:r>
            <a:endParaRPr lang="zh-CN" altLang="en-US" sz="2400" dirty="0">
              <a:latin typeface="华文新魏" panose="02010800040101010101" pitchFamily="2" charset="-122"/>
              <a:ea typeface="华文新魏" panose="02010800040101010101" pitchFamily="2" charset="-122"/>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12" y="260648"/>
            <a:ext cx="8229815" cy="6192687"/>
          </a:xfrm>
          <a:solidFill>
            <a:srgbClr val="92D050"/>
          </a:solidFill>
        </p:spPr>
        <p:txBody>
          <a:bodyPr>
            <a:normAutofit fontScale="70000" lnSpcReduction="20000"/>
          </a:bodyPr>
          <a:lstStyle/>
          <a:p>
            <a:r>
              <a:rPr lang="zh-CN" altLang="en-US" sz="4000" dirty="0" smtClean="0">
                <a:latin typeface="华文新魏" panose="02010800040101010101" pitchFamily="2" charset="-122"/>
                <a:ea typeface="华文新魏" panose="02010800040101010101" pitchFamily="2" charset="-122"/>
              </a:rPr>
              <a:t>价款</a:t>
            </a:r>
            <a:r>
              <a:rPr lang="zh-CN" altLang="en-US" sz="4000" dirty="0">
                <a:latin typeface="华文新魏" panose="02010800040101010101" pitchFamily="2" charset="-122"/>
                <a:ea typeface="华文新魏" panose="02010800040101010101" pitchFamily="2" charset="-122"/>
              </a:rPr>
              <a:t>优先权（</a:t>
            </a:r>
            <a:r>
              <a:rPr lang="zh-CN" altLang="en-US" sz="4000" dirty="0">
                <a:solidFill>
                  <a:srgbClr val="7030A0"/>
                </a:solidFill>
                <a:latin typeface="华文新魏" panose="02010800040101010101" pitchFamily="2" charset="-122"/>
                <a:ea typeface="华文新魏" panose="02010800040101010101" pitchFamily="2" charset="-122"/>
              </a:rPr>
              <a:t>多种</a:t>
            </a:r>
            <a:r>
              <a:rPr lang="zh-CN" altLang="en-US" sz="4000" dirty="0" smtClean="0">
                <a:solidFill>
                  <a:srgbClr val="7030A0"/>
                </a:solidFill>
                <a:latin typeface="华文新魏" panose="02010800040101010101" pitchFamily="2" charset="-122"/>
                <a:ea typeface="华文新魏" panose="02010800040101010101" pitchFamily="2" charset="-122"/>
              </a:rPr>
              <a:t>利益冲突的协调</a:t>
            </a:r>
            <a:r>
              <a:rPr lang="zh-CN" altLang="en-US" sz="4000" dirty="0" smtClean="0">
                <a:latin typeface="华文新魏" panose="02010800040101010101" pitchFamily="2" charset="-122"/>
                <a:ea typeface="华文新魏" panose="02010800040101010101" pitchFamily="2" charset="-122"/>
              </a:rPr>
              <a:t>）</a:t>
            </a:r>
            <a:endParaRPr lang="en-US" altLang="zh-CN" sz="4000" dirty="0" smtClean="0">
              <a:latin typeface="华文新魏" panose="02010800040101010101" pitchFamily="2" charset="-122"/>
              <a:ea typeface="华文新魏" panose="02010800040101010101" pitchFamily="2" charset="-122"/>
            </a:endParaRPr>
          </a:p>
          <a:p>
            <a:r>
              <a:rPr lang="zh-CN" altLang="zh-CN" sz="3100" dirty="0" smtClean="0">
                <a:latin typeface="华文新魏" panose="02010800040101010101" pitchFamily="2" charset="-122"/>
                <a:ea typeface="华文新魏" panose="02010800040101010101" pitchFamily="2" charset="-122"/>
              </a:rPr>
              <a:t>第五十七条  担保人在设立动产浮动抵押并办理抵押登记后又购入或者以融资租赁方式承租新的动产，</a:t>
            </a:r>
            <a:r>
              <a:rPr lang="zh-CN" altLang="zh-CN" sz="3100" dirty="0" smtClean="0">
                <a:solidFill>
                  <a:srgbClr val="7030A0"/>
                </a:solidFill>
                <a:latin typeface="华文新魏" panose="02010800040101010101" pitchFamily="2" charset="-122"/>
                <a:ea typeface="华文新魏" panose="02010800040101010101" pitchFamily="2" charset="-122"/>
              </a:rPr>
              <a:t>下列权利人为</a:t>
            </a:r>
            <a:r>
              <a:rPr lang="zh-CN" altLang="zh-CN" sz="3100" dirty="0" smtClean="0">
                <a:latin typeface="华文新魏" panose="02010800040101010101" pitchFamily="2" charset="-122"/>
                <a:ea typeface="华文新魏" panose="02010800040101010101" pitchFamily="2" charset="-122"/>
              </a:rPr>
              <a:t>担保价款债权或者租金的实现而订立担保合同，并在该动产交付后十日内办理登记，主张其权利优先于在先设立的浮动抵押权的，人民法院应予支持：</a:t>
            </a:r>
          </a:p>
          <a:p>
            <a:r>
              <a:rPr lang="en-US" altLang="zh-CN" sz="3100" dirty="0" smtClean="0">
                <a:latin typeface="华文新魏" panose="02010800040101010101" pitchFamily="2" charset="-122"/>
                <a:ea typeface="华文新魏" panose="02010800040101010101" pitchFamily="2" charset="-122"/>
              </a:rPr>
              <a:t>        </a:t>
            </a:r>
            <a:r>
              <a:rPr lang="zh-CN" altLang="zh-CN" sz="3100" dirty="0" smtClean="0">
                <a:latin typeface="华文新魏" panose="02010800040101010101" pitchFamily="2" charset="-122"/>
                <a:ea typeface="华文新魏" panose="02010800040101010101" pitchFamily="2" charset="-122"/>
              </a:rPr>
              <a:t>（一）在该动产上设立抵押权或者保留所有权的</a:t>
            </a:r>
            <a:r>
              <a:rPr lang="zh-CN" altLang="zh-CN" sz="3100" dirty="0" smtClean="0">
                <a:solidFill>
                  <a:srgbClr val="7030A0"/>
                </a:solidFill>
                <a:latin typeface="华文新魏" panose="02010800040101010101" pitchFamily="2" charset="-122"/>
                <a:ea typeface="华文新魏" panose="02010800040101010101" pitchFamily="2" charset="-122"/>
              </a:rPr>
              <a:t>出卖人</a:t>
            </a:r>
            <a:r>
              <a:rPr lang="zh-CN" altLang="zh-CN" sz="3100" dirty="0" smtClean="0">
                <a:latin typeface="华文新魏" panose="02010800040101010101" pitchFamily="2" charset="-122"/>
                <a:ea typeface="华文新魏" panose="02010800040101010101" pitchFamily="2" charset="-122"/>
              </a:rPr>
              <a:t>；</a:t>
            </a:r>
          </a:p>
          <a:p>
            <a:r>
              <a:rPr lang="en-US" altLang="zh-CN" sz="3100" dirty="0" smtClean="0">
                <a:latin typeface="华文新魏" panose="02010800040101010101" pitchFamily="2" charset="-122"/>
                <a:ea typeface="华文新魏" panose="02010800040101010101" pitchFamily="2" charset="-122"/>
              </a:rPr>
              <a:t>        </a:t>
            </a:r>
            <a:r>
              <a:rPr lang="zh-CN" altLang="zh-CN" sz="3100" dirty="0" smtClean="0">
                <a:latin typeface="华文新魏" panose="02010800040101010101" pitchFamily="2" charset="-122"/>
                <a:ea typeface="华文新魏" panose="02010800040101010101" pitchFamily="2" charset="-122"/>
              </a:rPr>
              <a:t>（二）为价款支付提供融资而在该动产上设立抵押权的</a:t>
            </a:r>
            <a:r>
              <a:rPr lang="zh-CN" altLang="zh-CN" sz="3100" dirty="0" smtClean="0">
                <a:solidFill>
                  <a:srgbClr val="7030A0"/>
                </a:solidFill>
                <a:latin typeface="华文新魏" panose="02010800040101010101" pitchFamily="2" charset="-122"/>
                <a:ea typeface="华文新魏" panose="02010800040101010101" pitchFamily="2" charset="-122"/>
              </a:rPr>
              <a:t>债权人</a:t>
            </a:r>
            <a:r>
              <a:rPr lang="zh-CN" altLang="zh-CN" sz="3100" dirty="0" smtClean="0">
                <a:latin typeface="华文新魏" panose="02010800040101010101" pitchFamily="2" charset="-122"/>
                <a:ea typeface="华文新魏" panose="02010800040101010101" pitchFamily="2" charset="-122"/>
              </a:rPr>
              <a:t>；</a:t>
            </a:r>
          </a:p>
          <a:p>
            <a:r>
              <a:rPr lang="en-US" altLang="zh-CN" sz="3100" dirty="0" smtClean="0">
                <a:latin typeface="华文新魏" panose="02010800040101010101" pitchFamily="2" charset="-122"/>
                <a:ea typeface="华文新魏" panose="02010800040101010101" pitchFamily="2" charset="-122"/>
              </a:rPr>
              <a:t>        </a:t>
            </a:r>
            <a:r>
              <a:rPr lang="zh-CN" altLang="zh-CN" sz="3100" dirty="0" smtClean="0">
                <a:latin typeface="华文新魏" panose="02010800040101010101" pitchFamily="2" charset="-122"/>
                <a:ea typeface="华文新魏" panose="02010800040101010101" pitchFamily="2" charset="-122"/>
              </a:rPr>
              <a:t>（三）以融资租赁方式出租该动产的</a:t>
            </a:r>
            <a:r>
              <a:rPr lang="zh-CN" altLang="zh-CN" sz="3100" dirty="0" smtClean="0">
                <a:solidFill>
                  <a:srgbClr val="7030A0"/>
                </a:solidFill>
                <a:latin typeface="华文新魏" panose="02010800040101010101" pitchFamily="2" charset="-122"/>
                <a:ea typeface="华文新魏" panose="02010800040101010101" pitchFamily="2" charset="-122"/>
              </a:rPr>
              <a:t>出租人</a:t>
            </a:r>
            <a:r>
              <a:rPr lang="zh-CN" altLang="zh-CN" sz="3100" dirty="0" smtClean="0">
                <a:latin typeface="华文新魏" panose="02010800040101010101" pitchFamily="2" charset="-122"/>
                <a:ea typeface="华文新魏" panose="02010800040101010101" pitchFamily="2" charset="-122"/>
              </a:rPr>
              <a:t>。</a:t>
            </a:r>
          </a:p>
          <a:p>
            <a:r>
              <a:rPr lang="en-US" altLang="zh-CN" sz="3100" dirty="0" smtClean="0">
                <a:latin typeface="华文新魏" panose="02010800040101010101" pitchFamily="2" charset="-122"/>
                <a:ea typeface="华文新魏" panose="02010800040101010101" pitchFamily="2" charset="-122"/>
              </a:rPr>
              <a:t>        </a:t>
            </a:r>
            <a:r>
              <a:rPr lang="zh-CN" altLang="zh-CN" sz="3100" dirty="0" smtClean="0">
                <a:latin typeface="华文新魏" panose="02010800040101010101" pitchFamily="2" charset="-122"/>
                <a:ea typeface="华文新魏" panose="02010800040101010101" pitchFamily="2" charset="-122"/>
              </a:rPr>
              <a:t>买受人取得动产但未付清价款或者承租人以融资租赁方式占有租赁物但是未付清全部租金，又以标的物为他人设立担保物权，前款所列权利人为担保价款债权或者租金的实现而订立担保合同，并在该动产交付后十日内办理登记，主张其权利优先于买受人为他人设立的担保物权的，人民法院应予支持。</a:t>
            </a:r>
          </a:p>
          <a:p>
            <a:r>
              <a:rPr lang="en-US" altLang="zh-CN" sz="3100" dirty="0" smtClean="0">
                <a:latin typeface="华文新魏" panose="02010800040101010101" pitchFamily="2" charset="-122"/>
                <a:ea typeface="华文新魏" panose="02010800040101010101" pitchFamily="2" charset="-122"/>
              </a:rPr>
              <a:t>        </a:t>
            </a:r>
            <a:r>
              <a:rPr lang="zh-CN" altLang="zh-CN" sz="3100" dirty="0" smtClean="0">
                <a:latin typeface="华文新魏" panose="02010800040101010101" pitchFamily="2" charset="-122"/>
                <a:ea typeface="华文新魏" panose="02010800040101010101" pitchFamily="2" charset="-122"/>
              </a:rPr>
              <a:t>同一动产上存在多个价款优先权的，人民法院应当按照</a:t>
            </a:r>
            <a:r>
              <a:rPr lang="zh-CN" altLang="zh-CN" sz="3100" dirty="0" smtClean="0">
                <a:solidFill>
                  <a:srgbClr val="7030A0"/>
                </a:solidFill>
                <a:latin typeface="华文新魏" panose="02010800040101010101" pitchFamily="2" charset="-122"/>
                <a:ea typeface="华文新魏" panose="02010800040101010101" pitchFamily="2" charset="-122"/>
              </a:rPr>
              <a:t>登记</a:t>
            </a:r>
            <a:r>
              <a:rPr lang="zh-CN" altLang="zh-CN" sz="3100" dirty="0" smtClean="0">
                <a:latin typeface="华文新魏" panose="02010800040101010101" pitchFamily="2" charset="-122"/>
                <a:ea typeface="华文新魏" panose="02010800040101010101" pitchFamily="2" charset="-122"/>
              </a:rPr>
              <a:t>的时间先后确定清偿顺序。</a:t>
            </a:r>
            <a:endParaRPr lang="en-US" altLang="zh-CN" sz="3100" dirty="0" smtClean="0">
              <a:latin typeface="华文新魏" panose="02010800040101010101" pitchFamily="2" charset="-122"/>
              <a:ea typeface="华文新魏" panose="02010800040101010101" pitchFamily="2" charset="-122"/>
            </a:endParaRPr>
          </a:p>
          <a:p>
            <a:endParaRPr lang="en-US" altLang="zh-CN" sz="2600" dirty="0" smtClean="0">
              <a:latin typeface="华文新魏" panose="02010800040101010101" pitchFamily="2" charset="-122"/>
              <a:ea typeface="华文新魏" panose="02010800040101010101" pitchFamily="2" charset="-122"/>
            </a:endParaRPr>
          </a:p>
          <a:p>
            <a:r>
              <a:rPr lang="zh-CN" altLang="en-US" sz="2600" dirty="0" smtClean="0">
                <a:solidFill>
                  <a:srgbClr val="7030A0"/>
                </a:solidFill>
                <a:latin typeface="华文新魏" panose="02010800040101010101" pitchFamily="2" charset="-122"/>
                <a:ea typeface="华文新魏" panose="02010800040101010101" pitchFamily="2" charset="-122"/>
              </a:rPr>
              <a:t>价款优先权</a:t>
            </a:r>
            <a:r>
              <a:rPr lang="en-US" altLang="zh-CN" sz="2600" dirty="0" smtClean="0">
                <a:latin typeface="华文新魏" panose="02010800040101010101" pitchFamily="2" charset="-122"/>
                <a:ea typeface="华文新魏" panose="02010800040101010101" pitchFamily="2" charset="-122"/>
              </a:rPr>
              <a:t>《</a:t>
            </a:r>
            <a:r>
              <a:rPr lang="zh-CN" altLang="en-US" sz="2600" dirty="0" smtClean="0">
                <a:latin typeface="华文新魏" panose="02010800040101010101" pitchFamily="2" charset="-122"/>
                <a:ea typeface="华文新魏" panose="02010800040101010101" pitchFamily="2" charset="-122"/>
              </a:rPr>
              <a:t>民法典</a:t>
            </a:r>
            <a:r>
              <a:rPr lang="en-US" altLang="zh-CN" sz="2600" dirty="0" smtClean="0">
                <a:latin typeface="华文新魏" panose="02010800040101010101" pitchFamily="2" charset="-122"/>
                <a:ea typeface="华文新魏" panose="02010800040101010101" pitchFamily="2" charset="-122"/>
              </a:rPr>
              <a:t>》</a:t>
            </a:r>
            <a:r>
              <a:rPr lang="zh-CN" altLang="en-US" sz="2600" dirty="0" smtClean="0">
                <a:latin typeface="华文新魏" panose="02010800040101010101" pitchFamily="2" charset="-122"/>
                <a:ea typeface="华文新魏" panose="02010800040101010101" pitchFamily="2" charset="-122"/>
              </a:rPr>
              <a:t>第 </a:t>
            </a:r>
            <a:r>
              <a:rPr lang="en-US" altLang="zh-CN" sz="2600" dirty="0" smtClean="0">
                <a:latin typeface="华文新魏" panose="02010800040101010101" pitchFamily="2" charset="-122"/>
                <a:ea typeface="华文新魏" panose="02010800040101010101" pitchFamily="2" charset="-122"/>
              </a:rPr>
              <a:t>416 </a:t>
            </a:r>
            <a:r>
              <a:rPr lang="zh-CN" altLang="en-US" sz="2600" dirty="0" smtClean="0">
                <a:latin typeface="华文新魏" panose="02010800040101010101" pitchFamily="2" charset="-122"/>
                <a:ea typeface="华文新魏" panose="02010800040101010101" pitchFamily="2" charset="-122"/>
              </a:rPr>
              <a:t>条规定，动产抵押担保的主债权是抵押物的价款，标的物交付后十日内办理抵押登记的，该抵押权人优先于抵押物买受人的其他担保物权人受偿，但是留置权人除外。</a:t>
            </a:r>
            <a:endParaRPr lang="en-US" altLang="zh-CN" sz="2600" dirty="0" smtClean="0">
              <a:latin typeface="华文新魏" panose="02010800040101010101" pitchFamily="2" charset="-122"/>
              <a:ea typeface="华文新魏" panose="02010800040101010101" pitchFamily="2" charset="-122"/>
            </a:endParaRPr>
          </a:p>
          <a:p>
            <a:endParaRPr lang="zh-CN" altLang="zh-CN" sz="2600" dirty="0" smtClean="0">
              <a:latin typeface="华文新魏" panose="02010800040101010101" pitchFamily="2" charset="-122"/>
              <a:ea typeface="华文新魏" panose="02010800040101010101" pitchFamily="2" charset="-122"/>
            </a:endParaRPr>
          </a:p>
          <a:p>
            <a:endParaRPr lang="zh-CN" altLang="en-US" dirty="0"/>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12" y="404665"/>
            <a:ext cx="8229815" cy="5882148"/>
          </a:xfrm>
        </p:spPr>
        <p:txBody>
          <a:bodyPr>
            <a:normAutofit/>
          </a:bodyPr>
          <a:lstStyle/>
          <a:p>
            <a:endParaRPr lang="zh-CN" altLang="en-US" sz="1800" dirty="0">
              <a:solidFill>
                <a:srgbClr val="7030A0"/>
              </a:solidFill>
              <a:latin typeface="华文新魏" panose="02010800040101010101" pitchFamily="2" charset="-122"/>
              <a:ea typeface="华文新魏" panose="02010800040101010101" pitchFamily="2" charset="-122"/>
            </a:endParaRPr>
          </a:p>
        </p:txBody>
      </p:sp>
      <p:sp>
        <p:nvSpPr>
          <p:cNvPr id="4" name="椭圆 3"/>
          <p:cNvSpPr/>
          <p:nvPr/>
        </p:nvSpPr>
        <p:spPr>
          <a:xfrm>
            <a:off x="827584" y="1484784"/>
            <a:ext cx="2880320" cy="1296144"/>
          </a:xfrm>
          <a:prstGeom prst="ellipse">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 name="椭圆 4"/>
          <p:cNvSpPr/>
          <p:nvPr/>
        </p:nvSpPr>
        <p:spPr>
          <a:xfrm>
            <a:off x="1403648" y="2132856"/>
            <a:ext cx="1728192" cy="36004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矩形 5"/>
          <p:cNvSpPr/>
          <p:nvPr/>
        </p:nvSpPr>
        <p:spPr>
          <a:xfrm>
            <a:off x="971600" y="764704"/>
            <a:ext cx="2592288" cy="41999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zh-CN" dirty="0" smtClean="0">
                <a:latin typeface="华文新魏" panose="02010800040101010101" pitchFamily="2" charset="-122"/>
                <a:ea typeface="华文新魏" panose="02010800040101010101" pitchFamily="2" charset="-122"/>
              </a:rPr>
              <a:t>动产浮动抵押</a:t>
            </a:r>
            <a:r>
              <a:rPr lang="zh-CN" altLang="en-US" dirty="0" smtClean="0">
                <a:latin typeface="华文新魏" panose="02010800040101010101" pitchFamily="2" charset="-122"/>
                <a:ea typeface="华文新魏" panose="02010800040101010101" pitchFamily="2" charset="-122"/>
              </a:rPr>
              <a:t>（</a:t>
            </a:r>
            <a:r>
              <a:rPr lang="zh-CN" altLang="zh-CN" dirty="0" smtClean="0">
                <a:latin typeface="华文新魏" panose="02010800040101010101" pitchFamily="2" charset="-122"/>
                <a:ea typeface="华文新魏" panose="02010800040101010101" pitchFamily="2" charset="-122"/>
              </a:rPr>
              <a:t>登记</a:t>
            </a:r>
            <a:r>
              <a:rPr lang="zh-CN" altLang="en-US" dirty="0" smtClean="0">
                <a:latin typeface="华文新魏" panose="02010800040101010101" pitchFamily="2" charset="-122"/>
                <a:ea typeface="华文新魏" panose="02010800040101010101" pitchFamily="2" charset="-122"/>
              </a:rPr>
              <a:t>）</a:t>
            </a:r>
            <a:endParaRPr lang="zh-CN" altLang="en-US" dirty="0"/>
          </a:p>
        </p:txBody>
      </p:sp>
      <p:cxnSp>
        <p:nvCxnSpPr>
          <p:cNvPr id="8" name="直接箭头连接符 7"/>
          <p:cNvCxnSpPr>
            <a:stCxn id="6" idx="2"/>
          </p:cNvCxnSpPr>
          <p:nvPr/>
        </p:nvCxnSpPr>
        <p:spPr>
          <a:xfrm>
            <a:off x="2267744" y="1184703"/>
            <a:ext cx="0" cy="30008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 name="矩形 8"/>
          <p:cNvSpPr/>
          <p:nvPr/>
        </p:nvSpPr>
        <p:spPr>
          <a:xfrm>
            <a:off x="719572" y="2954416"/>
            <a:ext cx="2268252" cy="61859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zh-CN">
                <a:latin typeface="华文新魏" panose="02010800040101010101" pitchFamily="2" charset="-122"/>
                <a:ea typeface="华文新魏" panose="02010800040101010101" pitchFamily="2" charset="-122"/>
              </a:rPr>
              <a:t>购入或者以融资租赁方式承租新的动产</a:t>
            </a:r>
            <a:endParaRPr lang="zh-CN" altLang="en-US" dirty="0"/>
          </a:p>
        </p:txBody>
      </p:sp>
      <p:cxnSp>
        <p:nvCxnSpPr>
          <p:cNvPr id="11" name="直接箭头连接符 10"/>
          <p:cNvCxnSpPr>
            <a:endCxn id="9" idx="0"/>
          </p:cNvCxnSpPr>
          <p:nvPr/>
        </p:nvCxnSpPr>
        <p:spPr>
          <a:xfrm flipH="1">
            <a:off x="1853698" y="2450361"/>
            <a:ext cx="162018" cy="50405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9" name="圆角矩形 18"/>
          <p:cNvSpPr/>
          <p:nvPr/>
        </p:nvSpPr>
        <p:spPr>
          <a:xfrm>
            <a:off x="5580112" y="1184703"/>
            <a:ext cx="2808312" cy="44409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zh-CN" dirty="0">
                <a:latin typeface="华文新魏" panose="02010800040101010101" pitchFamily="2" charset="-122"/>
                <a:ea typeface="华文新魏" panose="02010800040101010101" pitchFamily="2" charset="-122"/>
              </a:rPr>
              <a:t>在先设立的浮动抵押</a:t>
            </a:r>
            <a:r>
              <a:rPr lang="zh-CN" altLang="zh-CN" dirty="0" smtClean="0">
                <a:latin typeface="华文新魏" panose="02010800040101010101" pitchFamily="2" charset="-122"/>
                <a:ea typeface="华文新魏" panose="02010800040101010101" pitchFamily="2" charset="-122"/>
              </a:rPr>
              <a:t>权</a:t>
            </a:r>
            <a:r>
              <a:rPr lang="zh-CN" altLang="en-US" dirty="0" smtClean="0">
                <a:latin typeface="华文新魏" panose="02010800040101010101" pitchFamily="2" charset="-122"/>
                <a:ea typeface="华文新魏" panose="02010800040101010101" pitchFamily="2" charset="-122"/>
              </a:rPr>
              <a:t>人</a:t>
            </a:r>
            <a:endParaRPr lang="zh-CN" altLang="en-US" dirty="0"/>
          </a:p>
        </p:txBody>
      </p:sp>
      <p:sp>
        <p:nvSpPr>
          <p:cNvPr id="20" name="圆角矩形 19"/>
          <p:cNvSpPr/>
          <p:nvPr/>
        </p:nvSpPr>
        <p:spPr>
          <a:xfrm>
            <a:off x="5581857" y="1844824"/>
            <a:ext cx="1294399" cy="31750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zh-CN" dirty="0">
                <a:solidFill>
                  <a:srgbClr val="7030A0"/>
                </a:solidFill>
                <a:latin typeface="华文新魏" panose="02010800040101010101" pitchFamily="2" charset="-122"/>
                <a:ea typeface="华文新魏" panose="02010800040101010101" pitchFamily="2" charset="-122"/>
              </a:rPr>
              <a:t>出卖人</a:t>
            </a:r>
            <a:endParaRPr lang="zh-CN" altLang="en-US" dirty="0">
              <a:solidFill>
                <a:srgbClr val="7030A0"/>
              </a:solidFill>
            </a:endParaRPr>
          </a:p>
        </p:txBody>
      </p:sp>
      <p:sp>
        <p:nvSpPr>
          <p:cNvPr id="21" name="圆角矩形 20"/>
          <p:cNvSpPr/>
          <p:nvPr/>
        </p:nvSpPr>
        <p:spPr>
          <a:xfrm>
            <a:off x="5580112" y="2386558"/>
            <a:ext cx="1296144" cy="330567"/>
          </a:xfrm>
          <a:prstGeom prst="round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zh-CN" dirty="0">
                <a:solidFill>
                  <a:srgbClr val="7030A0"/>
                </a:solidFill>
                <a:latin typeface="华文新魏" panose="02010800040101010101" pitchFamily="2" charset="-122"/>
                <a:ea typeface="华文新魏" panose="02010800040101010101" pitchFamily="2" charset="-122"/>
              </a:rPr>
              <a:t>债权人</a:t>
            </a:r>
            <a:endParaRPr lang="zh-CN" altLang="en-US" dirty="0"/>
          </a:p>
        </p:txBody>
      </p:sp>
      <p:sp>
        <p:nvSpPr>
          <p:cNvPr id="22" name="圆角矩形 21"/>
          <p:cNvSpPr/>
          <p:nvPr/>
        </p:nvSpPr>
        <p:spPr>
          <a:xfrm>
            <a:off x="5580112" y="2954416"/>
            <a:ext cx="1296144" cy="288033"/>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zh-CN" dirty="0">
                <a:solidFill>
                  <a:srgbClr val="7030A0"/>
                </a:solidFill>
                <a:latin typeface="华文新魏" panose="02010800040101010101" pitchFamily="2" charset="-122"/>
                <a:ea typeface="华文新魏" panose="02010800040101010101" pitchFamily="2" charset="-122"/>
              </a:rPr>
              <a:t>出租人</a:t>
            </a:r>
            <a:endParaRPr lang="zh-CN" altLang="en-US" dirty="0"/>
          </a:p>
        </p:txBody>
      </p:sp>
      <p:sp>
        <p:nvSpPr>
          <p:cNvPr id="23" name="左大括号 22"/>
          <p:cNvSpPr/>
          <p:nvPr/>
        </p:nvSpPr>
        <p:spPr>
          <a:xfrm>
            <a:off x="4860032" y="1988840"/>
            <a:ext cx="720080" cy="1080120"/>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cxnSp>
        <p:nvCxnSpPr>
          <p:cNvPr id="27" name="直接箭头连接符 26"/>
          <p:cNvCxnSpPr/>
          <p:nvPr/>
        </p:nvCxnSpPr>
        <p:spPr>
          <a:xfrm flipH="1">
            <a:off x="3707904" y="1484784"/>
            <a:ext cx="1872208" cy="50405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9" name="直接箭头连接符 28"/>
          <p:cNvCxnSpPr>
            <a:stCxn id="23" idx="1"/>
          </p:cNvCxnSpPr>
          <p:nvPr/>
        </p:nvCxnSpPr>
        <p:spPr>
          <a:xfrm flipH="1" flipV="1">
            <a:off x="3131840" y="2276872"/>
            <a:ext cx="1728192" cy="25202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0" name="右大括号 29"/>
          <p:cNvSpPr/>
          <p:nvPr/>
        </p:nvSpPr>
        <p:spPr>
          <a:xfrm>
            <a:off x="6876256" y="2003576"/>
            <a:ext cx="360040" cy="1094856"/>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1" name="矩形 30"/>
          <p:cNvSpPr/>
          <p:nvPr/>
        </p:nvSpPr>
        <p:spPr>
          <a:xfrm>
            <a:off x="7452320" y="1844823"/>
            <a:ext cx="1078375" cy="1397625"/>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zh-CN" dirty="0">
                <a:solidFill>
                  <a:srgbClr val="7030A0"/>
                </a:solidFill>
                <a:latin typeface="华文新魏" panose="02010800040101010101" pitchFamily="2" charset="-122"/>
                <a:ea typeface="华文新魏" panose="02010800040101010101" pitchFamily="2" charset="-122"/>
              </a:rPr>
              <a:t>登记的时间</a:t>
            </a:r>
            <a:r>
              <a:rPr lang="zh-CN" altLang="zh-CN" dirty="0">
                <a:solidFill>
                  <a:srgbClr val="7030A0"/>
                </a:solidFill>
                <a:latin typeface="华文新魏" panose="02010800040101010101" pitchFamily="2" charset="-122"/>
                <a:ea typeface="华文新魏" panose="02010800040101010101" pitchFamily="2" charset="-122"/>
              </a:rPr>
              <a:t>先后</a:t>
            </a:r>
            <a:r>
              <a:rPr lang="zh-CN" altLang="zh-CN" dirty="0">
                <a:solidFill>
                  <a:srgbClr val="7030A0"/>
                </a:solidFill>
                <a:latin typeface="华文新魏" panose="02010800040101010101" pitchFamily="2" charset="-122"/>
                <a:ea typeface="华文新魏" panose="02010800040101010101" pitchFamily="2" charset="-122"/>
              </a:rPr>
              <a:t>确定清偿顺序</a:t>
            </a:r>
            <a:endParaRPr lang="zh-CN" altLang="en-US" dirty="0">
              <a:solidFill>
                <a:srgbClr val="7030A0"/>
              </a:solidFill>
              <a:latin typeface="华文新魏" panose="02010800040101010101" pitchFamily="2" charset="-122"/>
              <a:ea typeface="华文新魏" panose="02010800040101010101" pitchFamily="2" charset="-122"/>
            </a:endParaRPr>
          </a:p>
        </p:txBody>
      </p:sp>
      <p:sp>
        <p:nvSpPr>
          <p:cNvPr id="32" name="矩形 31"/>
          <p:cNvSpPr/>
          <p:nvPr/>
        </p:nvSpPr>
        <p:spPr>
          <a:xfrm>
            <a:off x="5148063" y="3933056"/>
            <a:ext cx="3382631" cy="504056"/>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zh-CN" dirty="0">
                <a:latin typeface="华文新魏" panose="02010800040101010101" pitchFamily="2" charset="-122"/>
                <a:ea typeface="华文新魏" panose="02010800040101010101" pitchFamily="2" charset="-122"/>
              </a:rPr>
              <a:t>买受人为他人设立的担保物权</a:t>
            </a:r>
            <a:endParaRPr lang="zh-CN" altLang="en-US" dirty="0"/>
          </a:p>
        </p:txBody>
      </p:sp>
      <p:cxnSp>
        <p:nvCxnSpPr>
          <p:cNvPr id="34" name="直接箭头连接符 33"/>
          <p:cNvCxnSpPr>
            <a:endCxn id="5" idx="5"/>
          </p:cNvCxnSpPr>
          <p:nvPr/>
        </p:nvCxnSpPr>
        <p:spPr>
          <a:xfrm flipH="1" flipV="1">
            <a:off x="2878752" y="2440169"/>
            <a:ext cx="2269311" cy="174491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5" name="圆角矩形 34"/>
          <p:cNvSpPr/>
          <p:nvPr/>
        </p:nvSpPr>
        <p:spPr>
          <a:xfrm>
            <a:off x="2015716" y="4581128"/>
            <a:ext cx="2844316" cy="504056"/>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zh-CN" dirty="0">
                <a:latin typeface="华文新魏" panose="02010800040101010101" pitchFamily="2" charset="-122"/>
                <a:ea typeface="华文新魏" panose="02010800040101010101" pitchFamily="2" charset="-122"/>
              </a:rPr>
              <a:t>订立担保合同，并在该动产交付后十日内办理登记</a:t>
            </a:r>
            <a:endParaRPr lang="zh-CN" altLang="en-US" dirty="0"/>
          </a:p>
        </p:txBody>
      </p:sp>
      <p:cxnSp>
        <p:nvCxnSpPr>
          <p:cNvPr id="37" name="肘形连接符 36"/>
          <p:cNvCxnSpPr/>
          <p:nvPr/>
        </p:nvCxnSpPr>
        <p:spPr>
          <a:xfrm rot="5400000">
            <a:off x="3126119" y="3392997"/>
            <a:ext cx="2160240" cy="216023"/>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9707071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12" y="476673"/>
            <a:ext cx="8229815" cy="5810140"/>
          </a:xfrm>
          <a:solidFill>
            <a:srgbClr val="92D050"/>
          </a:solidFill>
        </p:spPr>
        <p:txBody>
          <a:bodyPr>
            <a:normAutofit/>
          </a:bodyPr>
          <a:lstStyle/>
          <a:p>
            <a:r>
              <a:rPr lang="zh-CN" altLang="en-US" sz="2800" dirty="0" smtClean="0">
                <a:latin typeface="华文新魏" panose="02010800040101010101" pitchFamily="2" charset="-122"/>
                <a:ea typeface="华文新魏" panose="02010800040101010101" pitchFamily="2" charset="-122"/>
              </a:rPr>
              <a:t>汇票</a:t>
            </a:r>
            <a:r>
              <a:rPr lang="zh-CN" altLang="zh-CN" sz="2800" dirty="0" smtClean="0">
                <a:latin typeface="华文新魏" panose="02010800040101010101" pitchFamily="2" charset="-122"/>
                <a:ea typeface="华文新魏" panose="02010800040101010101" pitchFamily="2" charset="-122"/>
              </a:rPr>
              <a:t>出质</a:t>
            </a:r>
            <a:r>
              <a:rPr lang="zh-CN" altLang="en-US" sz="2800" dirty="0" smtClean="0">
                <a:latin typeface="华文新魏" panose="02010800040101010101" pitchFamily="2" charset="-122"/>
                <a:ea typeface="华文新魏" panose="02010800040101010101" pitchFamily="2" charset="-122"/>
              </a:rPr>
              <a:t>特殊要件</a:t>
            </a:r>
            <a:endParaRPr lang="en-US" altLang="zh-CN" sz="2800" dirty="0" smtClean="0">
              <a:latin typeface="华文新魏" panose="02010800040101010101" pitchFamily="2" charset="-122"/>
              <a:ea typeface="华文新魏" panose="02010800040101010101" pitchFamily="2" charset="-122"/>
            </a:endParaRPr>
          </a:p>
          <a:p>
            <a:r>
              <a:rPr lang="zh-CN" altLang="zh-CN" sz="2200" dirty="0" smtClean="0">
                <a:latin typeface="华文新魏" panose="02010800040101010101" pitchFamily="2" charset="-122"/>
                <a:ea typeface="华文新魏" panose="02010800040101010101" pitchFamily="2" charset="-122"/>
              </a:rPr>
              <a:t>第五十八条  以汇票出质，当事人以背书记载</a:t>
            </a:r>
            <a:r>
              <a:rPr lang="en-US" altLang="zh-CN" sz="2200" dirty="0" smtClean="0">
                <a:latin typeface="华文新魏" panose="02010800040101010101" pitchFamily="2" charset="-122"/>
                <a:ea typeface="华文新魏" panose="02010800040101010101" pitchFamily="2" charset="-122"/>
              </a:rPr>
              <a:t>“</a:t>
            </a:r>
            <a:r>
              <a:rPr lang="zh-CN" altLang="zh-CN" sz="2200" dirty="0" smtClean="0">
                <a:latin typeface="华文新魏" panose="02010800040101010101" pitchFamily="2" charset="-122"/>
                <a:ea typeface="华文新魏" panose="02010800040101010101" pitchFamily="2" charset="-122"/>
              </a:rPr>
              <a:t>质押</a:t>
            </a:r>
            <a:r>
              <a:rPr lang="en-US" altLang="zh-CN" sz="2200" dirty="0" smtClean="0">
                <a:latin typeface="华文新魏" panose="02010800040101010101" pitchFamily="2" charset="-122"/>
                <a:ea typeface="华文新魏" panose="02010800040101010101" pitchFamily="2" charset="-122"/>
              </a:rPr>
              <a:t>”</a:t>
            </a:r>
            <a:r>
              <a:rPr lang="zh-CN" altLang="zh-CN" sz="2200" dirty="0" smtClean="0">
                <a:latin typeface="华文新魏" panose="02010800040101010101" pitchFamily="2" charset="-122"/>
                <a:ea typeface="华文新魏" panose="02010800040101010101" pitchFamily="2" charset="-122"/>
              </a:rPr>
              <a:t>字样并在汇票上签章，汇票已经交付质权人的，人民法院应当认定质权自汇票交付质权人时设立。</a:t>
            </a:r>
            <a:endParaRPr lang="en-US" altLang="zh-CN" sz="2200" dirty="0" smtClean="0">
              <a:latin typeface="华文新魏" panose="02010800040101010101" pitchFamily="2" charset="-122"/>
              <a:ea typeface="华文新魏" panose="02010800040101010101" pitchFamily="2" charset="-122"/>
            </a:endParaRPr>
          </a:p>
          <a:p>
            <a:endParaRPr lang="en-US" altLang="zh-CN" sz="2200" dirty="0" smtClean="0">
              <a:latin typeface="华文新魏" panose="02010800040101010101" pitchFamily="2" charset="-122"/>
              <a:ea typeface="华文新魏" panose="02010800040101010101" pitchFamily="2" charset="-122"/>
            </a:endParaRPr>
          </a:p>
          <a:p>
            <a:r>
              <a:rPr lang="zh-CN" altLang="en-US" sz="2200" dirty="0" smtClean="0">
                <a:latin typeface="华文新魏" panose="02010800040101010101" pitchFamily="2" charset="-122"/>
                <a:ea typeface="华文新魏" panose="02010800040101010101" pitchFamily="2" charset="-122"/>
              </a:rPr>
              <a:t>交付之外的两要件：</a:t>
            </a:r>
            <a:r>
              <a:rPr lang="zh-CN" altLang="zh-CN" sz="2200" dirty="0" smtClean="0">
                <a:latin typeface="华文新魏" panose="02010800040101010101" pitchFamily="2" charset="-122"/>
                <a:ea typeface="华文新魏" panose="02010800040101010101" pitchFamily="2" charset="-122"/>
              </a:rPr>
              <a:t>背书</a:t>
            </a:r>
            <a:r>
              <a:rPr lang="zh-CN" altLang="en-US" sz="2200" dirty="0" smtClean="0">
                <a:latin typeface="华文新魏" panose="02010800040101010101" pitchFamily="2" charset="-122"/>
                <a:ea typeface="华文新魏" panose="02010800040101010101" pitchFamily="2" charset="-122"/>
              </a:rPr>
              <a:t>加</a:t>
            </a:r>
            <a:r>
              <a:rPr lang="zh-CN" altLang="zh-CN" sz="2200" dirty="0" smtClean="0">
                <a:latin typeface="华文新魏" panose="02010800040101010101" pitchFamily="2" charset="-122"/>
                <a:ea typeface="华文新魏" panose="02010800040101010101" pitchFamily="2" charset="-122"/>
              </a:rPr>
              <a:t>签章</a:t>
            </a:r>
            <a:r>
              <a:rPr lang="zh-CN" altLang="en-US" sz="2200" dirty="0" smtClean="0">
                <a:latin typeface="华文新魏" panose="02010800040101010101" pitchFamily="2" charset="-122"/>
                <a:ea typeface="华文新魏" panose="02010800040101010101" pitchFamily="2" charset="-122"/>
              </a:rPr>
              <a:t>。来自</a:t>
            </a:r>
            <a:r>
              <a:rPr lang="en-US" altLang="zh-CN" sz="2200" dirty="0" smtClean="0">
                <a:latin typeface="华文新魏" panose="02010800040101010101" pitchFamily="2" charset="-122"/>
                <a:ea typeface="华文新魏" panose="02010800040101010101" pitchFamily="2" charset="-122"/>
              </a:rPr>
              <a:t>《</a:t>
            </a:r>
            <a:r>
              <a:rPr lang="zh-CN" altLang="en-US" sz="2200" dirty="0" smtClean="0">
                <a:latin typeface="华文新魏" panose="02010800040101010101" pitchFamily="2" charset="-122"/>
                <a:ea typeface="华文新魏" panose="02010800040101010101" pitchFamily="2" charset="-122"/>
              </a:rPr>
              <a:t>票据规定</a:t>
            </a:r>
            <a:r>
              <a:rPr lang="en-US" altLang="zh-CN" sz="2200" dirty="0" smtClean="0">
                <a:latin typeface="华文新魏" panose="02010800040101010101" pitchFamily="2" charset="-122"/>
                <a:ea typeface="华文新魏" panose="02010800040101010101" pitchFamily="2" charset="-122"/>
              </a:rPr>
              <a:t>》</a:t>
            </a:r>
          </a:p>
          <a:p>
            <a:endParaRPr lang="en-US" altLang="zh-CN" sz="2200" dirty="0" smtClean="0">
              <a:latin typeface="华文新魏" panose="02010800040101010101" pitchFamily="2" charset="-122"/>
              <a:ea typeface="华文新魏" panose="02010800040101010101" pitchFamily="2" charset="-122"/>
            </a:endParaRPr>
          </a:p>
          <a:p>
            <a:endParaRPr lang="en-US" altLang="zh-CN" sz="2200" dirty="0" smtClean="0">
              <a:latin typeface="华文新魏" panose="02010800040101010101" pitchFamily="2" charset="-122"/>
              <a:ea typeface="华文新魏" panose="02010800040101010101" pitchFamily="2" charset="-122"/>
            </a:endParaRPr>
          </a:p>
          <a:p>
            <a:r>
              <a:rPr lang="zh-CN" altLang="en-US" sz="2200" dirty="0" smtClean="0">
                <a:latin typeface="华文新魏" panose="02010800040101010101" pitchFamily="2" charset="-122"/>
                <a:ea typeface="华文新魏" panose="02010800040101010101" pitchFamily="2" charset="-122"/>
              </a:rPr>
              <a:t>民法典第四百四十一条　以汇票、本票、支票、债券、存款单、仓单、提单出质的，质权自权利凭证交付质权人时设立；没有权利凭证的，质权自办理出质登记时设立。法律另有规定的，依照其规定。</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12" y="476673"/>
            <a:ext cx="8229815" cy="5810140"/>
          </a:xfrm>
          <a:solidFill>
            <a:srgbClr val="92D050"/>
          </a:solidFill>
        </p:spPr>
        <p:txBody>
          <a:bodyPr>
            <a:normAutofit fontScale="92500"/>
          </a:bodyPr>
          <a:lstStyle/>
          <a:p>
            <a:r>
              <a:rPr lang="zh-CN" altLang="en-US" sz="3000" dirty="0" smtClean="0">
                <a:latin typeface="华文新魏" panose="02010800040101010101" pitchFamily="2" charset="-122"/>
                <a:ea typeface="华文新魏" panose="02010800040101010101" pitchFamily="2" charset="-122"/>
              </a:rPr>
              <a:t>仓单质权</a:t>
            </a:r>
            <a:endParaRPr lang="en-US" altLang="zh-CN" sz="3000" dirty="0" smtClean="0">
              <a:latin typeface="华文新魏" panose="02010800040101010101" pitchFamily="2" charset="-122"/>
              <a:ea typeface="华文新魏" panose="02010800040101010101" pitchFamily="2" charset="-122"/>
            </a:endParaRPr>
          </a:p>
          <a:p>
            <a:r>
              <a:rPr lang="zh-CN" altLang="zh-CN" sz="2400" dirty="0" smtClean="0">
                <a:latin typeface="华文新魏" panose="02010800040101010101" pitchFamily="2" charset="-122"/>
                <a:ea typeface="华文新魏" panose="02010800040101010101" pitchFamily="2" charset="-122"/>
              </a:rPr>
              <a:t>第五十九条  存货人或者仓单持有人在仓单上以背书记载</a:t>
            </a:r>
            <a:r>
              <a:rPr lang="en-US" altLang="zh-CN" sz="2400" dirty="0" smtClean="0">
                <a:latin typeface="华文新魏" panose="02010800040101010101" pitchFamily="2" charset="-122"/>
                <a:ea typeface="华文新魏" panose="02010800040101010101" pitchFamily="2" charset="-122"/>
              </a:rPr>
              <a:t>“</a:t>
            </a:r>
            <a:r>
              <a:rPr lang="zh-CN" altLang="zh-CN" sz="2400" dirty="0" smtClean="0">
                <a:latin typeface="华文新魏" panose="02010800040101010101" pitchFamily="2" charset="-122"/>
                <a:ea typeface="华文新魏" panose="02010800040101010101" pitchFamily="2" charset="-122"/>
              </a:rPr>
              <a:t>质押</a:t>
            </a:r>
            <a:r>
              <a:rPr lang="en-US" altLang="zh-CN" sz="2400" dirty="0" smtClean="0">
                <a:latin typeface="华文新魏" panose="02010800040101010101" pitchFamily="2" charset="-122"/>
                <a:ea typeface="华文新魏" panose="02010800040101010101" pitchFamily="2" charset="-122"/>
              </a:rPr>
              <a:t>”</a:t>
            </a:r>
            <a:r>
              <a:rPr lang="zh-CN" altLang="zh-CN" sz="2400" dirty="0" smtClean="0">
                <a:latin typeface="华文新魏" panose="02010800040101010101" pitchFamily="2" charset="-122"/>
                <a:ea typeface="华文新魏" panose="02010800040101010101" pitchFamily="2" charset="-122"/>
              </a:rPr>
              <a:t>字样，并经保管人签章，仓单已经交付质权人的，人民法院应当认定质权自</a:t>
            </a:r>
            <a:r>
              <a:rPr lang="zh-CN" altLang="zh-CN" sz="2400" dirty="0" smtClean="0">
                <a:solidFill>
                  <a:srgbClr val="7030A0"/>
                </a:solidFill>
                <a:latin typeface="华文新魏" panose="02010800040101010101" pitchFamily="2" charset="-122"/>
                <a:ea typeface="华文新魏" panose="02010800040101010101" pitchFamily="2" charset="-122"/>
              </a:rPr>
              <a:t>仓单交付</a:t>
            </a:r>
            <a:r>
              <a:rPr lang="zh-CN" altLang="zh-CN" sz="2400" dirty="0" smtClean="0">
                <a:latin typeface="华文新魏" panose="02010800040101010101" pitchFamily="2" charset="-122"/>
                <a:ea typeface="华文新魏" panose="02010800040101010101" pitchFamily="2" charset="-122"/>
              </a:rPr>
              <a:t>质权人时设立。没有权利凭证的仓单，依法可以办理出质登记的，仓单质权自办理出质</a:t>
            </a:r>
            <a:r>
              <a:rPr lang="zh-CN" altLang="zh-CN" sz="2400" dirty="0" smtClean="0">
                <a:solidFill>
                  <a:srgbClr val="7030A0"/>
                </a:solidFill>
                <a:latin typeface="华文新魏" panose="02010800040101010101" pitchFamily="2" charset="-122"/>
                <a:ea typeface="华文新魏" panose="02010800040101010101" pitchFamily="2" charset="-122"/>
              </a:rPr>
              <a:t>登记</a:t>
            </a:r>
            <a:r>
              <a:rPr lang="zh-CN" altLang="zh-CN" sz="2400" dirty="0" smtClean="0">
                <a:latin typeface="华文新魏" panose="02010800040101010101" pitchFamily="2" charset="-122"/>
                <a:ea typeface="华文新魏" panose="02010800040101010101" pitchFamily="2" charset="-122"/>
              </a:rPr>
              <a:t>时设立。</a:t>
            </a:r>
          </a:p>
          <a:p>
            <a:r>
              <a:rPr lang="en-US" altLang="zh-CN" sz="2400" dirty="0" smtClean="0">
                <a:latin typeface="华文新魏" panose="02010800040101010101" pitchFamily="2" charset="-122"/>
                <a:ea typeface="华文新魏" panose="02010800040101010101" pitchFamily="2" charset="-122"/>
              </a:rPr>
              <a:t>        </a:t>
            </a:r>
            <a:r>
              <a:rPr lang="zh-CN" altLang="zh-CN" sz="2400" dirty="0" smtClean="0">
                <a:latin typeface="华文新魏" panose="02010800040101010101" pitchFamily="2" charset="-122"/>
                <a:ea typeface="华文新魏" panose="02010800040101010101" pitchFamily="2" charset="-122"/>
              </a:rPr>
              <a:t>出质人既以</a:t>
            </a:r>
            <a:r>
              <a:rPr lang="zh-CN" altLang="zh-CN" sz="2400" dirty="0" smtClean="0">
                <a:solidFill>
                  <a:srgbClr val="7030A0"/>
                </a:solidFill>
                <a:latin typeface="华文新魏" panose="02010800040101010101" pitchFamily="2" charset="-122"/>
                <a:ea typeface="华文新魏" panose="02010800040101010101" pitchFamily="2" charset="-122"/>
              </a:rPr>
              <a:t>仓单</a:t>
            </a:r>
            <a:r>
              <a:rPr lang="zh-CN" altLang="zh-CN" sz="2400" dirty="0" smtClean="0">
                <a:latin typeface="华文新魏" panose="02010800040101010101" pitchFamily="2" charset="-122"/>
                <a:ea typeface="华文新魏" panose="02010800040101010101" pitchFamily="2" charset="-122"/>
              </a:rPr>
              <a:t>出质，又以</a:t>
            </a:r>
            <a:r>
              <a:rPr lang="zh-CN" altLang="zh-CN" sz="2400" dirty="0" smtClean="0">
                <a:solidFill>
                  <a:srgbClr val="7030A0"/>
                </a:solidFill>
                <a:latin typeface="华文新魏" panose="02010800040101010101" pitchFamily="2" charset="-122"/>
                <a:ea typeface="华文新魏" panose="02010800040101010101" pitchFamily="2" charset="-122"/>
              </a:rPr>
              <a:t>仓储物</a:t>
            </a:r>
            <a:r>
              <a:rPr lang="zh-CN" altLang="zh-CN" sz="2400" dirty="0" smtClean="0">
                <a:latin typeface="华文新魏" panose="02010800040101010101" pitchFamily="2" charset="-122"/>
                <a:ea typeface="华文新魏" panose="02010800040101010101" pitchFamily="2" charset="-122"/>
              </a:rPr>
              <a:t>设立担保，按照</a:t>
            </a:r>
            <a:r>
              <a:rPr lang="zh-CN" altLang="zh-CN" sz="2400" dirty="0" smtClean="0">
                <a:solidFill>
                  <a:srgbClr val="7030A0"/>
                </a:solidFill>
                <a:latin typeface="华文新魏" panose="02010800040101010101" pitchFamily="2" charset="-122"/>
                <a:ea typeface="华文新魏" panose="02010800040101010101" pitchFamily="2" charset="-122"/>
              </a:rPr>
              <a:t>公示的先后</a:t>
            </a:r>
            <a:r>
              <a:rPr lang="zh-CN" altLang="zh-CN" sz="2400" dirty="0" smtClean="0">
                <a:latin typeface="华文新魏" panose="02010800040101010101" pitchFamily="2" charset="-122"/>
                <a:ea typeface="华文新魏" panose="02010800040101010101" pitchFamily="2" charset="-122"/>
              </a:rPr>
              <a:t>确定清偿顺序；难以确定先后的，按照债权</a:t>
            </a:r>
            <a:r>
              <a:rPr lang="zh-CN" altLang="zh-CN" sz="2400" dirty="0" smtClean="0">
                <a:solidFill>
                  <a:srgbClr val="7030A0"/>
                </a:solidFill>
                <a:latin typeface="华文新魏" panose="02010800040101010101" pitchFamily="2" charset="-122"/>
                <a:ea typeface="华文新魏" panose="02010800040101010101" pitchFamily="2" charset="-122"/>
              </a:rPr>
              <a:t>比例</a:t>
            </a:r>
            <a:r>
              <a:rPr lang="zh-CN" altLang="zh-CN" sz="2400" dirty="0" smtClean="0">
                <a:latin typeface="华文新魏" panose="02010800040101010101" pitchFamily="2" charset="-122"/>
                <a:ea typeface="华文新魏" panose="02010800040101010101" pitchFamily="2" charset="-122"/>
              </a:rPr>
              <a:t>清偿。</a:t>
            </a:r>
          </a:p>
          <a:p>
            <a:r>
              <a:rPr lang="en-US" altLang="zh-CN" sz="2400" dirty="0" smtClean="0">
                <a:latin typeface="华文新魏" panose="02010800040101010101" pitchFamily="2" charset="-122"/>
                <a:ea typeface="华文新魏" panose="02010800040101010101" pitchFamily="2" charset="-122"/>
              </a:rPr>
              <a:t>        </a:t>
            </a:r>
            <a:r>
              <a:rPr lang="zh-CN" altLang="zh-CN" sz="2400" dirty="0" smtClean="0">
                <a:latin typeface="华文新魏" panose="02010800040101010101" pitchFamily="2" charset="-122"/>
                <a:ea typeface="华文新魏" panose="02010800040101010101" pitchFamily="2" charset="-122"/>
              </a:rPr>
              <a:t>保管人为同一货物签发</a:t>
            </a:r>
            <a:r>
              <a:rPr lang="zh-CN" altLang="zh-CN" sz="2400" dirty="0" smtClean="0">
                <a:solidFill>
                  <a:srgbClr val="7030A0"/>
                </a:solidFill>
                <a:latin typeface="华文新魏" panose="02010800040101010101" pitchFamily="2" charset="-122"/>
                <a:ea typeface="华文新魏" panose="02010800040101010101" pitchFamily="2" charset="-122"/>
              </a:rPr>
              <a:t>多份仓单</a:t>
            </a:r>
            <a:r>
              <a:rPr lang="zh-CN" altLang="zh-CN" sz="2400" dirty="0" smtClean="0">
                <a:latin typeface="华文新魏" panose="02010800040101010101" pitchFamily="2" charset="-122"/>
                <a:ea typeface="华文新魏" panose="02010800040101010101" pitchFamily="2" charset="-122"/>
              </a:rPr>
              <a:t>，出质人在多份仓单上设立多个质权，按照</a:t>
            </a:r>
            <a:r>
              <a:rPr lang="zh-CN" altLang="zh-CN" sz="2400" dirty="0" smtClean="0">
                <a:solidFill>
                  <a:srgbClr val="7030A0"/>
                </a:solidFill>
                <a:latin typeface="华文新魏" panose="02010800040101010101" pitchFamily="2" charset="-122"/>
                <a:ea typeface="华文新魏" panose="02010800040101010101" pitchFamily="2" charset="-122"/>
              </a:rPr>
              <a:t>公示的先后</a:t>
            </a:r>
            <a:r>
              <a:rPr lang="zh-CN" altLang="zh-CN" sz="2400" dirty="0" smtClean="0">
                <a:latin typeface="华文新魏" panose="02010800040101010101" pitchFamily="2" charset="-122"/>
                <a:ea typeface="华文新魏" panose="02010800040101010101" pitchFamily="2" charset="-122"/>
              </a:rPr>
              <a:t>确定清偿顺序；难以确定先后的，按照债权</a:t>
            </a:r>
            <a:r>
              <a:rPr lang="zh-CN" altLang="zh-CN" sz="2400" dirty="0" smtClean="0">
                <a:solidFill>
                  <a:srgbClr val="7030A0"/>
                </a:solidFill>
                <a:latin typeface="华文新魏" panose="02010800040101010101" pitchFamily="2" charset="-122"/>
                <a:ea typeface="华文新魏" panose="02010800040101010101" pitchFamily="2" charset="-122"/>
              </a:rPr>
              <a:t>比例</a:t>
            </a:r>
            <a:r>
              <a:rPr lang="zh-CN" altLang="zh-CN" sz="2400" dirty="0" smtClean="0">
                <a:latin typeface="华文新魏" panose="02010800040101010101" pitchFamily="2" charset="-122"/>
                <a:ea typeface="华文新魏" panose="02010800040101010101" pitchFamily="2" charset="-122"/>
              </a:rPr>
              <a:t>受偿。</a:t>
            </a:r>
          </a:p>
          <a:p>
            <a:r>
              <a:rPr lang="en-US" altLang="zh-CN" sz="2400" dirty="0" smtClean="0">
                <a:latin typeface="华文新魏" panose="02010800040101010101" pitchFamily="2" charset="-122"/>
                <a:ea typeface="华文新魏" panose="02010800040101010101" pitchFamily="2" charset="-122"/>
              </a:rPr>
              <a:t>        </a:t>
            </a:r>
            <a:r>
              <a:rPr lang="zh-CN" altLang="zh-CN" sz="2400" dirty="0" smtClean="0">
                <a:latin typeface="华文新魏" panose="02010800040101010101" pitchFamily="2" charset="-122"/>
                <a:ea typeface="华文新魏" panose="02010800040101010101" pitchFamily="2" charset="-122"/>
              </a:rPr>
              <a:t>存在第二款、第三款规定的情形，债权人举证证明其损失系由</a:t>
            </a:r>
            <a:r>
              <a:rPr lang="zh-CN" altLang="zh-CN" sz="2400" dirty="0" smtClean="0">
                <a:solidFill>
                  <a:srgbClr val="7030A0"/>
                </a:solidFill>
                <a:latin typeface="华文新魏" panose="02010800040101010101" pitchFamily="2" charset="-122"/>
                <a:ea typeface="华文新魏" panose="02010800040101010101" pitchFamily="2" charset="-122"/>
              </a:rPr>
              <a:t>出质人与保管人</a:t>
            </a:r>
            <a:r>
              <a:rPr lang="zh-CN" altLang="zh-CN" sz="2400" dirty="0" smtClean="0">
                <a:latin typeface="华文新魏" panose="02010800040101010101" pitchFamily="2" charset="-122"/>
                <a:ea typeface="华文新魏" panose="02010800040101010101" pitchFamily="2" charset="-122"/>
              </a:rPr>
              <a:t>的共同行为所致，请求出质人与保管人承担</a:t>
            </a:r>
            <a:r>
              <a:rPr lang="zh-CN" altLang="zh-CN" sz="2400" dirty="0" smtClean="0">
                <a:solidFill>
                  <a:srgbClr val="7030A0"/>
                </a:solidFill>
                <a:latin typeface="华文新魏" panose="02010800040101010101" pitchFamily="2" charset="-122"/>
                <a:ea typeface="华文新魏" panose="02010800040101010101" pitchFamily="2" charset="-122"/>
              </a:rPr>
              <a:t>连带赔偿责任</a:t>
            </a:r>
            <a:r>
              <a:rPr lang="zh-CN" altLang="zh-CN" sz="2400" dirty="0" smtClean="0">
                <a:latin typeface="华文新魏" panose="02010800040101010101" pitchFamily="2" charset="-122"/>
                <a:ea typeface="华文新魏" panose="02010800040101010101" pitchFamily="2" charset="-122"/>
              </a:rPr>
              <a:t>的，人民法院应予支持。</a:t>
            </a:r>
            <a:endParaRPr lang="en-US" altLang="zh-CN" sz="2400" dirty="0" smtClean="0">
              <a:latin typeface="华文新魏" panose="02010800040101010101" pitchFamily="2" charset="-122"/>
              <a:ea typeface="华文新魏" panose="02010800040101010101" pitchFamily="2" charset="-122"/>
            </a:endParaRPr>
          </a:p>
          <a:p>
            <a:endParaRPr lang="en-US" altLang="zh-CN" sz="2400" dirty="0" smtClean="0">
              <a:latin typeface="华文新魏" panose="02010800040101010101" pitchFamily="2" charset="-122"/>
              <a:ea typeface="华文新魏" panose="02010800040101010101" pitchFamily="2" charset="-122"/>
            </a:endParaRPr>
          </a:p>
          <a:p>
            <a:r>
              <a:rPr lang="zh-CN" altLang="en-US" sz="2400" dirty="0" smtClean="0">
                <a:latin typeface="华文新魏" panose="02010800040101010101" pitchFamily="2" charset="-122"/>
                <a:ea typeface="华文新魏" panose="02010800040101010101" pitchFamily="2" charset="-122"/>
              </a:rPr>
              <a:t>仓单是提取仓储物的凭证</a:t>
            </a:r>
            <a:endParaRPr lang="zh-CN" altLang="zh-CN" sz="2400" dirty="0" smtClean="0">
              <a:latin typeface="华文新魏" panose="02010800040101010101" pitchFamily="2" charset="-122"/>
              <a:ea typeface="华文新魏" panose="02010800040101010101" pitchFamily="2" charset="-122"/>
            </a:endParaRPr>
          </a:p>
          <a:p>
            <a:endParaRPr lang="zh-CN" altLang="en-US" dirty="0"/>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12" y="476673"/>
            <a:ext cx="8229815" cy="5810140"/>
          </a:xfrm>
          <a:solidFill>
            <a:srgbClr val="92D050"/>
          </a:solidFill>
        </p:spPr>
        <p:txBody>
          <a:bodyPr>
            <a:normAutofit lnSpcReduction="10000"/>
          </a:bodyPr>
          <a:lstStyle/>
          <a:p>
            <a:r>
              <a:rPr lang="zh-CN" altLang="en-US" sz="2800" dirty="0" smtClean="0">
                <a:latin typeface="华文新魏" panose="02010800040101010101" pitchFamily="2" charset="-122"/>
                <a:ea typeface="华文新魏" panose="02010800040101010101" pitchFamily="2" charset="-122"/>
              </a:rPr>
              <a:t>提单质</a:t>
            </a:r>
            <a:r>
              <a:rPr lang="zh-CN" altLang="en-US" sz="2800" dirty="0" smtClean="0">
                <a:latin typeface="华文新魏" panose="02010800040101010101" pitchFamily="2" charset="-122"/>
                <a:ea typeface="华文新魏" panose="02010800040101010101" pitchFamily="2" charset="-122"/>
              </a:rPr>
              <a:t>权（别陷入国际贸易义务操作中）</a:t>
            </a:r>
            <a:endParaRPr lang="en-US" altLang="zh-CN" sz="2800" dirty="0" smtClean="0">
              <a:latin typeface="华文新魏" panose="02010800040101010101" pitchFamily="2" charset="-122"/>
              <a:ea typeface="华文新魏" panose="02010800040101010101" pitchFamily="2" charset="-122"/>
            </a:endParaRPr>
          </a:p>
          <a:p>
            <a:r>
              <a:rPr lang="zh-CN" altLang="zh-CN" sz="2400" dirty="0" smtClean="0">
                <a:latin typeface="华文新魏" panose="02010800040101010101" pitchFamily="2" charset="-122"/>
                <a:ea typeface="华文新魏" panose="02010800040101010101" pitchFamily="2" charset="-122"/>
              </a:rPr>
              <a:t>第六十条  在跟单信用证交易中，开证行与开证申请人之间约定以提单作为担保的，人民法院应当依照民法典关于质权的有关规定处理。</a:t>
            </a:r>
          </a:p>
          <a:p>
            <a:r>
              <a:rPr lang="en-US" altLang="zh-CN" sz="2400" dirty="0" smtClean="0">
                <a:latin typeface="华文新魏" panose="02010800040101010101" pitchFamily="2" charset="-122"/>
                <a:ea typeface="华文新魏" panose="02010800040101010101" pitchFamily="2" charset="-122"/>
              </a:rPr>
              <a:t>        </a:t>
            </a:r>
            <a:r>
              <a:rPr lang="zh-CN" altLang="zh-CN" sz="2400" dirty="0" smtClean="0">
                <a:latin typeface="华文新魏" panose="02010800040101010101" pitchFamily="2" charset="-122"/>
                <a:ea typeface="华文新魏" panose="02010800040101010101" pitchFamily="2" charset="-122"/>
              </a:rPr>
              <a:t>在跟单信用证交易中，开证行依据其与开证申请人之间的约定或者跟单信用证的惯例持有提单，开证申请人未按照约定付款</a:t>
            </a:r>
            <a:r>
              <a:rPr lang="zh-CN" altLang="zh-CN" sz="2400" dirty="0" smtClean="0">
                <a:solidFill>
                  <a:srgbClr val="7030A0"/>
                </a:solidFill>
                <a:latin typeface="华文新魏" panose="02010800040101010101" pitchFamily="2" charset="-122"/>
                <a:ea typeface="华文新魏" panose="02010800040101010101" pitchFamily="2" charset="-122"/>
              </a:rPr>
              <a:t>赎单</a:t>
            </a:r>
            <a:r>
              <a:rPr lang="zh-CN" altLang="zh-CN" sz="2400" dirty="0" smtClean="0">
                <a:latin typeface="华文新魏" panose="02010800040101010101" pitchFamily="2" charset="-122"/>
                <a:ea typeface="华文新魏" panose="02010800040101010101" pitchFamily="2" charset="-122"/>
              </a:rPr>
              <a:t>，开证行主张对提单项下货物优先受偿的，人民法院应予支持；开证行主张对提单项下货物享有</a:t>
            </a:r>
            <a:r>
              <a:rPr lang="zh-CN" altLang="zh-CN" sz="2400" dirty="0" smtClean="0">
                <a:solidFill>
                  <a:srgbClr val="7030A0"/>
                </a:solidFill>
                <a:latin typeface="华文新魏" panose="02010800040101010101" pitchFamily="2" charset="-122"/>
                <a:ea typeface="华文新魏" panose="02010800040101010101" pitchFamily="2" charset="-122"/>
              </a:rPr>
              <a:t>所有权</a:t>
            </a:r>
            <a:r>
              <a:rPr lang="zh-CN" altLang="en-US" sz="2400" dirty="0" smtClean="0">
                <a:solidFill>
                  <a:srgbClr val="7030A0"/>
                </a:solidFill>
                <a:latin typeface="华文新魏" panose="02010800040101010101" pitchFamily="2" charset="-122"/>
                <a:ea typeface="华文新魏" panose="02010800040101010101" pitchFamily="2" charset="-122"/>
              </a:rPr>
              <a:t>（对提单项下的货物仅有优先受偿权）</a:t>
            </a:r>
            <a:r>
              <a:rPr lang="zh-CN" altLang="zh-CN" sz="2400" dirty="0" smtClean="0">
                <a:latin typeface="华文新魏" panose="02010800040101010101" pitchFamily="2" charset="-122"/>
                <a:ea typeface="华文新魏" panose="02010800040101010101" pitchFamily="2" charset="-122"/>
              </a:rPr>
              <a:t>的，人民法院不予支持。</a:t>
            </a:r>
          </a:p>
          <a:p>
            <a:r>
              <a:rPr lang="en-US" altLang="zh-CN" sz="2400" dirty="0" smtClean="0">
                <a:latin typeface="华文新魏" panose="02010800040101010101" pitchFamily="2" charset="-122"/>
                <a:ea typeface="华文新魏" panose="02010800040101010101" pitchFamily="2" charset="-122"/>
              </a:rPr>
              <a:t>        </a:t>
            </a:r>
            <a:r>
              <a:rPr lang="zh-CN" altLang="zh-CN" sz="2400" dirty="0" smtClean="0">
                <a:latin typeface="华文新魏" panose="02010800040101010101" pitchFamily="2" charset="-122"/>
                <a:ea typeface="华文新魏" panose="02010800040101010101" pitchFamily="2" charset="-122"/>
              </a:rPr>
              <a:t>在跟单信用证交易中，开证行依据其与开证申请人之间的约定或者跟单信用证的惯例，通过转让提单或者提单项下货物取得价款，开证申请人请求返还超出债权部分的，人民法院应予支持。</a:t>
            </a:r>
          </a:p>
          <a:p>
            <a:r>
              <a:rPr lang="en-US" altLang="zh-CN" sz="2400" dirty="0" smtClean="0">
                <a:latin typeface="华文新魏" panose="02010800040101010101" pitchFamily="2" charset="-122"/>
                <a:ea typeface="华文新魏" panose="02010800040101010101" pitchFamily="2" charset="-122"/>
              </a:rPr>
              <a:t>        </a:t>
            </a:r>
            <a:r>
              <a:rPr lang="zh-CN" altLang="zh-CN" sz="2400" dirty="0" smtClean="0">
                <a:latin typeface="华文新魏" panose="02010800040101010101" pitchFamily="2" charset="-122"/>
                <a:ea typeface="华文新魏" panose="02010800040101010101" pitchFamily="2" charset="-122"/>
              </a:rPr>
              <a:t>前三款规定不影响合法持有提单的开证行以提单持有人身份主张运输合同项下的权利。</a:t>
            </a:r>
          </a:p>
          <a:p>
            <a:endParaRPr lang="zh-CN" altLang="en-US" dirty="0"/>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323528" y="260648"/>
            <a:ext cx="8424936" cy="6336704"/>
          </a:xfrm>
          <a:solidFill>
            <a:srgbClr val="92D050"/>
          </a:solidFill>
        </p:spPr>
        <p:txBody>
          <a:bodyPr>
            <a:normAutofit fontScale="70000" lnSpcReduction="20000"/>
          </a:bodyPr>
          <a:lstStyle/>
          <a:p>
            <a:r>
              <a:rPr lang="zh-CN" altLang="en-US" sz="4000" dirty="0" smtClean="0">
                <a:latin typeface="华文新魏" panose="02010800040101010101" pitchFamily="2" charset="-122"/>
                <a:ea typeface="华文新魏" panose="02010800040101010101" pitchFamily="2" charset="-122"/>
              </a:rPr>
              <a:t>应收账款质押</a:t>
            </a:r>
            <a:endParaRPr lang="en-US" altLang="zh-CN" sz="4000" dirty="0" smtClean="0">
              <a:latin typeface="华文新魏" panose="02010800040101010101" pitchFamily="2" charset="-122"/>
              <a:ea typeface="华文新魏" panose="02010800040101010101" pitchFamily="2" charset="-122"/>
            </a:endParaRPr>
          </a:p>
          <a:p>
            <a:r>
              <a:rPr lang="en-US" altLang="zh-CN" sz="3100" dirty="0" smtClean="0">
                <a:latin typeface="华文新魏" panose="02010800040101010101" pitchFamily="2" charset="-122"/>
                <a:ea typeface="华文新魏" panose="02010800040101010101" pitchFamily="2" charset="-122"/>
              </a:rPr>
              <a:t>      </a:t>
            </a:r>
            <a:r>
              <a:rPr lang="zh-CN" altLang="zh-CN" sz="3100" dirty="0" smtClean="0">
                <a:latin typeface="华文新魏" panose="02010800040101010101" pitchFamily="2" charset="-122"/>
                <a:ea typeface="华文新魏" panose="02010800040101010101" pitchFamily="2" charset="-122"/>
              </a:rPr>
              <a:t>第六十一条  以现有的应收账款出质，应收账款债务人向质权人</a:t>
            </a:r>
            <a:r>
              <a:rPr lang="zh-CN" altLang="zh-CN" sz="3100" dirty="0" smtClean="0">
                <a:solidFill>
                  <a:srgbClr val="7030A0"/>
                </a:solidFill>
                <a:latin typeface="华文新魏" panose="02010800040101010101" pitchFamily="2" charset="-122"/>
                <a:ea typeface="华文新魏" panose="02010800040101010101" pitchFamily="2" charset="-122"/>
              </a:rPr>
              <a:t>确认</a:t>
            </a:r>
            <a:r>
              <a:rPr lang="zh-CN" altLang="zh-CN" sz="3100" dirty="0" smtClean="0">
                <a:latin typeface="华文新魏" panose="02010800040101010101" pitchFamily="2" charset="-122"/>
                <a:ea typeface="华文新魏" panose="02010800040101010101" pitchFamily="2" charset="-122"/>
              </a:rPr>
              <a:t>应收账款的</a:t>
            </a:r>
            <a:r>
              <a:rPr lang="zh-CN" altLang="zh-CN" sz="3100" dirty="0" smtClean="0">
                <a:solidFill>
                  <a:srgbClr val="7030A0"/>
                </a:solidFill>
                <a:latin typeface="华文新魏" panose="02010800040101010101" pitchFamily="2" charset="-122"/>
                <a:ea typeface="华文新魏" panose="02010800040101010101" pitchFamily="2" charset="-122"/>
              </a:rPr>
              <a:t>真实性</a:t>
            </a:r>
            <a:r>
              <a:rPr lang="zh-CN" altLang="zh-CN" sz="3100" dirty="0" smtClean="0">
                <a:latin typeface="华文新魏" panose="02010800040101010101" pitchFamily="2" charset="-122"/>
                <a:ea typeface="华文新魏" panose="02010800040101010101" pitchFamily="2" charset="-122"/>
              </a:rPr>
              <a:t>后，又以应收账款不存在或者已经消灭为由主张不承担责任的，人民法院不予支持。</a:t>
            </a:r>
            <a:r>
              <a:rPr lang="zh-CN" altLang="en-US" sz="3100" dirty="0" smtClean="0">
                <a:latin typeface="华文新魏" panose="02010800040101010101" pitchFamily="2" charset="-122"/>
                <a:ea typeface="华文新魏" panose="02010800040101010101" pitchFamily="2" charset="-122"/>
              </a:rPr>
              <a:t>（</a:t>
            </a:r>
            <a:r>
              <a:rPr lang="zh-CN" altLang="en-US" sz="3100" dirty="0" smtClean="0">
                <a:solidFill>
                  <a:srgbClr val="7030A0"/>
                </a:solidFill>
                <a:latin typeface="华文新魏" panose="02010800040101010101" pitchFamily="2" charset="-122"/>
                <a:ea typeface="华文新魏" panose="02010800040101010101" pitchFamily="2" charset="-122"/>
              </a:rPr>
              <a:t>禁止反悔</a:t>
            </a:r>
            <a:r>
              <a:rPr lang="zh-CN" altLang="en-US" sz="3100" dirty="0" smtClean="0">
                <a:latin typeface="华文新魏" panose="02010800040101010101" pitchFamily="2" charset="-122"/>
                <a:ea typeface="华文新魏" panose="02010800040101010101" pitchFamily="2" charset="-122"/>
              </a:rPr>
              <a:t>）</a:t>
            </a:r>
            <a:endParaRPr lang="zh-CN" altLang="zh-CN" sz="3100" dirty="0" smtClean="0">
              <a:latin typeface="华文新魏" panose="02010800040101010101" pitchFamily="2" charset="-122"/>
              <a:ea typeface="华文新魏" panose="02010800040101010101" pitchFamily="2" charset="-122"/>
            </a:endParaRPr>
          </a:p>
          <a:p>
            <a:r>
              <a:rPr lang="en-US" altLang="zh-CN" sz="3100" dirty="0" smtClean="0">
                <a:latin typeface="华文新魏" panose="02010800040101010101" pitchFamily="2" charset="-122"/>
                <a:ea typeface="华文新魏" panose="02010800040101010101" pitchFamily="2" charset="-122"/>
              </a:rPr>
              <a:t>        </a:t>
            </a:r>
            <a:r>
              <a:rPr lang="zh-CN" altLang="zh-CN" sz="3100" dirty="0" smtClean="0">
                <a:latin typeface="华文新魏" panose="02010800040101010101" pitchFamily="2" charset="-122"/>
                <a:ea typeface="华文新魏" panose="02010800040101010101" pitchFamily="2" charset="-122"/>
              </a:rPr>
              <a:t>以现有的应收账款出质，应收账款债务人</a:t>
            </a:r>
            <a:r>
              <a:rPr lang="zh-CN" altLang="zh-CN" sz="3100" dirty="0" smtClean="0">
                <a:solidFill>
                  <a:srgbClr val="7030A0"/>
                </a:solidFill>
                <a:latin typeface="华文新魏" panose="02010800040101010101" pitchFamily="2" charset="-122"/>
                <a:ea typeface="华文新魏" panose="02010800040101010101" pitchFamily="2" charset="-122"/>
              </a:rPr>
              <a:t>未确认</a:t>
            </a:r>
            <a:r>
              <a:rPr lang="zh-CN" altLang="zh-CN" sz="3100" dirty="0" smtClean="0">
                <a:latin typeface="华文新魏" panose="02010800040101010101" pitchFamily="2" charset="-122"/>
                <a:ea typeface="华文新魏" panose="02010800040101010101" pitchFamily="2" charset="-122"/>
              </a:rPr>
              <a:t>应收账款的</a:t>
            </a:r>
            <a:r>
              <a:rPr lang="zh-CN" altLang="zh-CN" sz="3100" dirty="0" smtClean="0">
                <a:solidFill>
                  <a:srgbClr val="7030A0"/>
                </a:solidFill>
                <a:latin typeface="华文新魏" panose="02010800040101010101" pitchFamily="2" charset="-122"/>
                <a:ea typeface="华文新魏" panose="02010800040101010101" pitchFamily="2" charset="-122"/>
              </a:rPr>
              <a:t>真实性</a:t>
            </a:r>
            <a:r>
              <a:rPr lang="zh-CN" altLang="zh-CN" sz="3100" dirty="0" smtClean="0">
                <a:latin typeface="华文新魏" panose="02010800040101010101" pitchFamily="2" charset="-122"/>
                <a:ea typeface="华文新魏" panose="02010800040101010101" pitchFamily="2" charset="-122"/>
              </a:rPr>
              <a:t>，质权人以应收账款债务人为被告，请求就应收账款优先受偿，</a:t>
            </a:r>
            <a:r>
              <a:rPr lang="zh-CN" altLang="zh-CN" sz="3100" dirty="0" smtClean="0">
                <a:solidFill>
                  <a:srgbClr val="7030A0"/>
                </a:solidFill>
                <a:latin typeface="华文新魏" panose="02010800040101010101" pitchFamily="2" charset="-122"/>
                <a:ea typeface="华文新魏" panose="02010800040101010101" pitchFamily="2" charset="-122"/>
              </a:rPr>
              <a:t>能够举证证明</a:t>
            </a:r>
            <a:r>
              <a:rPr lang="zh-CN" altLang="zh-CN" sz="3100" dirty="0" smtClean="0">
                <a:latin typeface="华文新魏" panose="02010800040101010101" pitchFamily="2" charset="-122"/>
                <a:ea typeface="华文新魏" panose="02010800040101010101" pitchFamily="2" charset="-122"/>
              </a:rPr>
              <a:t>办理出质登记时应收账款真实存在的，人民法院应予支持；质权人</a:t>
            </a:r>
            <a:r>
              <a:rPr lang="zh-CN" altLang="zh-CN" sz="3100" dirty="0" smtClean="0">
                <a:solidFill>
                  <a:srgbClr val="7030A0"/>
                </a:solidFill>
                <a:latin typeface="华文新魏" panose="02010800040101010101" pitchFamily="2" charset="-122"/>
                <a:ea typeface="华文新魏" panose="02010800040101010101" pitchFamily="2" charset="-122"/>
              </a:rPr>
              <a:t>不能举证证明</a:t>
            </a:r>
            <a:r>
              <a:rPr lang="zh-CN" altLang="zh-CN" sz="3100" dirty="0" smtClean="0">
                <a:latin typeface="华文新魏" panose="02010800040101010101" pitchFamily="2" charset="-122"/>
                <a:ea typeface="华文新魏" panose="02010800040101010101" pitchFamily="2" charset="-122"/>
              </a:rPr>
              <a:t>办理出质登记时应收账款</a:t>
            </a:r>
            <a:r>
              <a:rPr lang="zh-CN" altLang="zh-CN" sz="3100" dirty="0" smtClean="0">
                <a:solidFill>
                  <a:srgbClr val="7030A0"/>
                </a:solidFill>
                <a:latin typeface="华文新魏" panose="02010800040101010101" pitchFamily="2" charset="-122"/>
                <a:ea typeface="华文新魏" panose="02010800040101010101" pitchFamily="2" charset="-122"/>
              </a:rPr>
              <a:t>真实存在</a:t>
            </a:r>
            <a:r>
              <a:rPr lang="zh-CN" altLang="zh-CN" sz="3100" dirty="0" smtClean="0">
                <a:latin typeface="华文新魏" panose="02010800040101010101" pitchFamily="2" charset="-122"/>
                <a:ea typeface="华文新魏" panose="02010800040101010101" pitchFamily="2" charset="-122"/>
              </a:rPr>
              <a:t>，仅以已经办理出质登记为由，请求就应收账款优先受偿的，人民法院不予支持。</a:t>
            </a:r>
          </a:p>
          <a:p>
            <a:r>
              <a:rPr lang="en-US" altLang="zh-CN" sz="3100" dirty="0" smtClean="0">
                <a:latin typeface="华文新魏" panose="02010800040101010101" pitchFamily="2" charset="-122"/>
                <a:ea typeface="华文新魏" panose="02010800040101010101" pitchFamily="2" charset="-122"/>
              </a:rPr>
              <a:t>        </a:t>
            </a:r>
            <a:r>
              <a:rPr lang="zh-CN" altLang="zh-CN" sz="3100" dirty="0" smtClean="0">
                <a:latin typeface="华文新魏" panose="02010800040101010101" pitchFamily="2" charset="-122"/>
                <a:ea typeface="华文新魏" panose="02010800040101010101" pitchFamily="2" charset="-122"/>
              </a:rPr>
              <a:t>以现有的应收账款出质，应收账款债务人已经向应收账款债权人履行了债务，质权人请求应收账款债务人履行债务的，人民法院不予支持，但是应收账款债务人接到质权人要求向其履行的</a:t>
            </a:r>
            <a:r>
              <a:rPr lang="zh-CN" altLang="zh-CN" sz="3100" dirty="0" smtClean="0">
                <a:solidFill>
                  <a:srgbClr val="7030A0"/>
                </a:solidFill>
                <a:latin typeface="华文新魏" panose="02010800040101010101" pitchFamily="2" charset="-122"/>
                <a:ea typeface="华文新魏" panose="02010800040101010101" pitchFamily="2" charset="-122"/>
              </a:rPr>
              <a:t>通知</a:t>
            </a:r>
            <a:r>
              <a:rPr lang="zh-CN" altLang="zh-CN" sz="3100" dirty="0" smtClean="0">
                <a:latin typeface="华文新魏" panose="02010800040101010101" pitchFamily="2" charset="-122"/>
                <a:ea typeface="华文新魏" panose="02010800040101010101" pitchFamily="2" charset="-122"/>
              </a:rPr>
              <a:t>后，仍然向应收账款债权人履行的除外。</a:t>
            </a:r>
            <a:r>
              <a:rPr lang="zh-CN" altLang="en-US" sz="3100" dirty="0" smtClean="0">
                <a:latin typeface="华文新魏" panose="02010800040101010101" pitchFamily="2" charset="-122"/>
                <a:ea typeface="华文新魏" panose="02010800040101010101" pitchFamily="2" charset="-122"/>
              </a:rPr>
              <a:t>（</a:t>
            </a:r>
            <a:r>
              <a:rPr lang="zh-CN" altLang="en-US" sz="3100" dirty="0" smtClean="0">
                <a:solidFill>
                  <a:srgbClr val="7030A0"/>
                </a:solidFill>
                <a:latin typeface="华文新魏" panose="02010800040101010101" pitchFamily="2" charset="-122"/>
                <a:ea typeface="华文新魏" panose="02010800040101010101" pitchFamily="2" charset="-122"/>
              </a:rPr>
              <a:t>明知而为之</a:t>
            </a:r>
            <a:r>
              <a:rPr lang="zh-CN" altLang="en-US" sz="3100" dirty="0" smtClean="0">
                <a:latin typeface="华文新魏" panose="02010800040101010101" pitchFamily="2" charset="-122"/>
                <a:ea typeface="华文新魏" panose="02010800040101010101" pitchFamily="2" charset="-122"/>
              </a:rPr>
              <a:t>）</a:t>
            </a:r>
            <a:endParaRPr lang="zh-CN" altLang="zh-CN" sz="3100" dirty="0" smtClean="0">
              <a:latin typeface="华文新魏" panose="02010800040101010101" pitchFamily="2" charset="-122"/>
              <a:ea typeface="华文新魏" panose="02010800040101010101" pitchFamily="2" charset="-122"/>
            </a:endParaRPr>
          </a:p>
          <a:p>
            <a:r>
              <a:rPr lang="en-US" altLang="zh-CN" sz="3100" dirty="0" smtClean="0">
                <a:latin typeface="华文新魏" panose="02010800040101010101" pitchFamily="2" charset="-122"/>
                <a:ea typeface="华文新魏" panose="02010800040101010101" pitchFamily="2" charset="-122"/>
              </a:rPr>
              <a:t>        </a:t>
            </a:r>
            <a:r>
              <a:rPr lang="zh-CN" altLang="zh-CN" sz="3100" dirty="0" smtClean="0">
                <a:latin typeface="华文新魏" panose="02010800040101010101" pitchFamily="2" charset="-122"/>
                <a:ea typeface="华文新魏" panose="02010800040101010101" pitchFamily="2" charset="-122"/>
              </a:rPr>
              <a:t>以基础设施和公用事业项目收益权、提供服务或者劳务产生的债权以及其他将有的应收账款出质，当事人为应收账款设立</a:t>
            </a:r>
            <a:r>
              <a:rPr lang="zh-CN" altLang="zh-CN" sz="3100" dirty="0" smtClean="0">
                <a:solidFill>
                  <a:srgbClr val="7030A0"/>
                </a:solidFill>
                <a:latin typeface="华文新魏" panose="02010800040101010101" pitchFamily="2" charset="-122"/>
                <a:ea typeface="华文新魏" panose="02010800040101010101" pitchFamily="2" charset="-122"/>
              </a:rPr>
              <a:t>特定账户</a:t>
            </a:r>
            <a:r>
              <a:rPr lang="zh-CN" altLang="zh-CN" sz="3100" dirty="0" smtClean="0">
                <a:latin typeface="华文新魏" panose="02010800040101010101" pitchFamily="2" charset="-122"/>
                <a:ea typeface="华文新魏" panose="02010800040101010101" pitchFamily="2" charset="-122"/>
              </a:rPr>
              <a:t>，发生法定或者约定的质权实现事由时，质权人请求就该特定账户内的款项</a:t>
            </a:r>
            <a:r>
              <a:rPr lang="zh-CN" altLang="zh-CN" sz="3100" dirty="0" smtClean="0">
                <a:solidFill>
                  <a:srgbClr val="7030A0"/>
                </a:solidFill>
                <a:latin typeface="华文新魏" panose="02010800040101010101" pitchFamily="2" charset="-122"/>
                <a:ea typeface="华文新魏" panose="02010800040101010101" pitchFamily="2" charset="-122"/>
              </a:rPr>
              <a:t>优先受偿</a:t>
            </a:r>
            <a:r>
              <a:rPr lang="zh-CN" altLang="zh-CN" sz="3100" dirty="0" smtClean="0">
                <a:latin typeface="华文新魏" panose="02010800040101010101" pitchFamily="2" charset="-122"/>
                <a:ea typeface="华文新魏" panose="02010800040101010101" pitchFamily="2" charset="-122"/>
              </a:rPr>
              <a:t>的，人民法院应予支持；特定账户内的款项不足以清偿债务或者未设立特定账户，质权人请求折价或者拍卖、变卖项目收益权等将有的应收账款，并以所得的价款优先受偿的，人民法院依法予以支持。</a:t>
            </a:r>
            <a:r>
              <a:rPr lang="zh-CN" altLang="en-US" sz="3100" dirty="0" smtClean="0">
                <a:latin typeface="华文新魏" panose="02010800040101010101" pitchFamily="2" charset="-122"/>
                <a:ea typeface="华文新魏" panose="02010800040101010101" pitchFamily="2" charset="-122"/>
              </a:rPr>
              <a:t>（</a:t>
            </a:r>
            <a:r>
              <a:rPr lang="zh-CN" altLang="en-US" sz="3100" dirty="0">
                <a:solidFill>
                  <a:srgbClr val="7030A0"/>
                </a:solidFill>
                <a:latin typeface="华文新魏" panose="02010800040101010101" pitchFamily="2" charset="-122"/>
                <a:ea typeface="华文新魏" panose="02010800040101010101" pitchFamily="2" charset="-122"/>
              </a:rPr>
              <a:t>特定账户内的款项优先受偿</a:t>
            </a:r>
            <a:r>
              <a:rPr lang="zh-CN" altLang="en-US" sz="3100" dirty="0" smtClean="0">
                <a:latin typeface="华文新魏" panose="02010800040101010101" pitchFamily="2" charset="-122"/>
                <a:ea typeface="华文新魏" panose="02010800040101010101" pitchFamily="2" charset="-122"/>
              </a:rPr>
              <a:t>）（</a:t>
            </a:r>
            <a:r>
              <a:rPr lang="zh-CN" altLang="en-US" sz="3100" dirty="0" smtClean="0">
                <a:solidFill>
                  <a:srgbClr val="7030A0"/>
                </a:solidFill>
                <a:latin typeface="华文新魏" panose="02010800040101010101" pitchFamily="2" charset="-122"/>
                <a:ea typeface="华文新魏" panose="02010800040101010101" pitchFamily="2" charset="-122"/>
              </a:rPr>
              <a:t>结合保证金账户理解</a:t>
            </a:r>
            <a:r>
              <a:rPr lang="zh-CN" altLang="en-US" sz="3100" dirty="0" smtClean="0">
                <a:latin typeface="华文新魏" panose="02010800040101010101" pitchFamily="2" charset="-122"/>
                <a:ea typeface="华文新魏" panose="02010800040101010101" pitchFamily="2" charset="-122"/>
              </a:rPr>
              <a:t>）</a:t>
            </a:r>
            <a:endParaRPr lang="zh-CN" altLang="zh-CN" sz="3100" dirty="0" smtClean="0">
              <a:latin typeface="华文新魏" panose="02010800040101010101" pitchFamily="2" charset="-122"/>
              <a:ea typeface="华文新魏" panose="02010800040101010101" pitchFamily="2" charset="-122"/>
            </a:endParaRPr>
          </a:p>
          <a:p>
            <a:endParaRPr lang="zh-CN" altLang="en-US" dirty="0"/>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12" y="476673"/>
            <a:ext cx="8229815" cy="5810140"/>
          </a:xfrm>
          <a:solidFill>
            <a:srgbClr val="92D050"/>
          </a:solidFill>
        </p:spPr>
        <p:txBody>
          <a:bodyPr>
            <a:normAutofit fontScale="92500" lnSpcReduction="10000"/>
          </a:bodyPr>
          <a:lstStyle/>
          <a:p>
            <a:r>
              <a:rPr lang="zh-CN" altLang="en-US" sz="3000" dirty="0" smtClean="0">
                <a:latin typeface="华文新魏" panose="02010800040101010101" pitchFamily="2" charset="-122"/>
                <a:ea typeface="华文新魏" panose="02010800040101010101" pitchFamily="2" charset="-122"/>
              </a:rPr>
              <a:t>留置权</a:t>
            </a:r>
            <a:endParaRPr lang="en-US" altLang="zh-CN" sz="3000" dirty="0" smtClean="0">
              <a:latin typeface="华文新魏" panose="02010800040101010101" pitchFamily="2" charset="-122"/>
              <a:ea typeface="华文新魏" panose="02010800040101010101" pitchFamily="2" charset="-122"/>
            </a:endParaRPr>
          </a:p>
          <a:p>
            <a:r>
              <a:rPr lang="zh-CN" altLang="zh-CN" sz="2400" dirty="0" smtClean="0">
                <a:latin typeface="华文新魏" panose="02010800040101010101" pitchFamily="2" charset="-122"/>
                <a:ea typeface="华文新魏" panose="02010800040101010101" pitchFamily="2" charset="-122"/>
              </a:rPr>
              <a:t>第六十二条  债务人不履行到期债务，</a:t>
            </a:r>
            <a:r>
              <a:rPr lang="zh-CN" altLang="zh-CN" sz="2400" dirty="0" smtClean="0">
                <a:solidFill>
                  <a:srgbClr val="7030A0"/>
                </a:solidFill>
                <a:latin typeface="华文新魏" panose="02010800040101010101" pitchFamily="2" charset="-122"/>
                <a:ea typeface="华文新魏" panose="02010800040101010101" pitchFamily="2" charset="-122"/>
              </a:rPr>
              <a:t>债权人</a:t>
            </a:r>
            <a:r>
              <a:rPr lang="zh-CN" altLang="zh-CN" sz="2400" dirty="0" smtClean="0">
                <a:latin typeface="华文新魏" panose="02010800040101010101" pitchFamily="2" charset="-122"/>
                <a:ea typeface="华文新魏" panose="02010800040101010101" pitchFamily="2" charset="-122"/>
              </a:rPr>
              <a:t>因</a:t>
            </a:r>
            <a:r>
              <a:rPr lang="zh-CN" altLang="zh-CN" sz="2400" dirty="0" smtClean="0">
                <a:solidFill>
                  <a:srgbClr val="7030A0"/>
                </a:solidFill>
                <a:latin typeface="华文新魏" panose="02010800040101010101" pitchFamily="2" charset="-122"/>
                <a:ea typeface="华文新魏" panose="02010800040101010101" pitchFamily="2" charset="-122"/>
              </a:rPr>
              <a:t>同一法律关系</a:t>
            </a:r>
            <a:r>
              <a:rPr lang="zh-CN" altLang="zh-CN" sz="2400" dirty="0" smtClean="0">
                <a:latin typeface="华文新魏" panose="02010800040101010101" pitchFamily="2" charset="-122"/>
                <a:ea typeface="华文新魏" panose="02010800040101010101" pitchFamily="2" charset="-122"/>
              </a:rPr>
              <a:t>留置合法占有的第三人的动产，并主张就该留置财产优先受偿的，人民法院应予支持。</a:t>
            </a:r>
            <a:r>
              <a:rPr lang="zh-CN" altLang="zh-CN" sz="2400" dirty="0" smtClean="0">
                <a:solidFill>
                  <a:srgbClr val="7030A0"/>
                </a:solidFill>
                <a:latin typeface="华文新魏" panose="02010800040101010101" pitchFamily="2" charset="-122"/>
                <a:ea typeface="华文新魏" panose="02010800040101010101" pitchFamily="2" charset="-122"/>
              </a:rPr>
              <a:t>第三人</a:t>
            </a:r>
            <a:r>
              <a:rPr lang="zh-CN" altLang="zh-CN" sz="2400" dirty="0" smtClean="0">
                <a:latin typeface="华文新魏" panose="02010800040101010101" pitchFamily="2" charset="-122"/>
                <a:ea typeface="华文新魏" panose="02010800040101010101" pitchFamily="2" charset="-122"/>
              </a:rPr>
              <a:t>以该留置财产并非债务人的财产为由请求返还的，人民法院不予支持。</a:t>
            </a:r>
          </a:p>
          <a:p>
            <a:r>
              <a:rPr lang="en-US" altLang="zh-CN" sz="2400" dirty="0" smtClean="0">
                <a:latin typeface="华文新魏" panose="02010800040101010101" pitchFamily="2" charset="-122"/>
                <a:ea typeface="华文新魏" panose="02010800040101010101" pitchFamily="2" charset="-122"/>
              </a:rPr>
              <a:t>        </a:t>
            </a:r>
            <a:r>
              <a:rPr lang="zh-CN" altLang="zh-CN" sz="2400" dirty="0" smtClean="0">
                <a:latin typeface="华文新魏" panose="02010800040101010101" pitchFamily="2" charset="-122"/>
                <a:ea typeface="华文新魏" panose="02010800040101010101" pitchFamily="2" charset="-122"/>
              </a:rPr>
              <a:t>企业之间留置的动产与债权</a:t>
            </a:r>
            <a:r>
              <a:rPr lang="zh-CN" altLang="zh-CN" sz="2400" dirty="0" smtClean="0">
                <a:solidFill>
                  <a:srgbClr val="7030A0"/>
                </a:solidFill>
                <a:latin typeface="华文新魏" panose="02010800040101010101" pitchFamily="2" charset="-122"/>
                <a:ea typeface="华文新魏" panose="02010800040101010101" pitchFamily="2" charset="-122"/>
              </a:rPr>
              <a:t>并非同一法律关系</a:t>
            </a:r>
            <a:r>
              <a:rPr lang="zh-CN" altLang="zh-CN" sz="2400" dirty="0" smtClean="0">
                <a:latin typeface="华文新魏" panose="02010800040101010101" pitchFamily="2" charset="-122"/>
                <a:ea typeface="华文新魏" panose="02010800040101010101" pitchFamily="2" charset="-122"/>
              </a:rPr>
              <a:t>，</a:t>
            </a:r>
            <a:r>
              <a:rPr lang="zh-CN" altLang="zh-CN" sz="2400" dirty="0" smtClean="0">
                <a:solidFill>
                  <a:srgbClr val="7030A0"/>
                </a:solidFill>
                <a:latin typeface="华文新魏" panose="02010800040101010101" pitchFamily="2" charset="-122"/>
                <a:ea typeface="华文新魏" panose="02010800040101010101" pitchFamily="2" charset="-122"/>
              </a:rPr>
              <a:t>债务人</a:t>
            </a:r>
            <a:r>
              <a:rPr lang="zh-CN" altLang="zh-CN" sz="2400" dirty="0" smtClean="0">
                <a:latin typeface="华文新魏" panose="02010800040101010101" pitchFamily="2" charset="-122"/>
                <a:ea typeface="华文新魏" panose="02010800040101010101" pitchFamily="2" charset="-122"/>
              </a:rPr>
              <a:t>以该债权不属于企业持续经营中发生的债权为由请求债权人返还留置财产的，人民法院应予支持。</a:t>
            </a:r>
          </a:p>
          <a:p>
            <a:r>
              <a:rPr lang="en-US" altLang="zh-CN" sz="2400" dirty="0" smtClean="0">
                <a:latin typeface="华文新魏" panose="02010800040101010101" pitchFamily="2" charset="-122"/>
                <a:ea typeface="华文新魏" panose="02010800040101010101" pitchFamily="2" charset="-122"/>
              </a:rPr>
              <a:t>        </a:t>
            </a:r>
            <a:r>
              <a:rPr lang="zh-CN" altLang="zh-CN" sz="2400" dirty="0" smtClean="0">
                <a:latin typeface="华文新魏" panose="02010800040101010101" pitchFamily="2" charset="-122"/>
                <a:ea typeface="华文新魏" panose="02010800040101010101" pitchFamily="2" charset="-122"/>
              </a:rPr>
              <a:t>企业之间留置的动产与债权</a:t>
            </a:r>
            <a:r>
              <a:rPr lang="zh-CN" altLang="zh-CN" sz="2400" dirty="0" smtClean="0">
                <a:solidFill>
                  <a:srgbClr val="7030A0"/>
                </a:solidFill>
                <a:latin typeface="华文新魏" panose="02010800040101010101" pitchFamily="2" charset="-122"/>
                <a:ea typeface="华文新魏" panose="02010800040101010101" pitchFamily="2" charset="-122"/>
              </a:rPr>
              <a:t>并非同一法律关系</a:t>
            </a:r>
            <a:r>
              <a:rPr lang="zh-CN" altLang="zh-CN" sz="2400" dirty="0" smtClean="0">
                <a:latin typeface="华文新魏" panose="02010800040101010101" pitchFamily="2" charset="-122"/>
                <a:ea typeface="华文新魏" panose="02010800040101010101" pitchFamily="2" charset="-122"/>
              </a:rPr>
              <a:t>，债权人留置第三人的财产，</a:t>
            </a:r>
            <a:r>
              <a:rPr lang="zh-CN" altLang="zh-CN" sz="2400" dirty="0" smtClean="0">
                <a:solidFill>
                  <a:srgbClr val="7030A0"/>
                </a:solidFill>
                <a:latin typeface="华文新魏" panose="02010800040101010101" pitchFamily="2" charset="-122"/>
                <a:ea typeface="华文新魏" panose="02010800040101010101" pitchFamily="2" charset="-122"/>
              </a:rPr>
              <a:t>第三人</a:t>
            </a:r>
            <a:r>
              <a:rPr lang="zh-CN" altLang="zh-CN" sz="2400" dirty="0" smtClean="0">
                <a:latin typeface="华文新魏" panose="02010800040101010101" pitchFamily="2" charset="-122"/>
                <a:ea typeface="华文新魏" panose="02010800040101010101" pitchFamily="2" charset="-122"/>
              </a:rPr>
              <a:t>请求债权人返还留置财产的，人民法院应予支持。</a:t>
            </a:r>
          </a:p>
          <a:p>
            <a:r>
              <a:rPr lang="zh-CN" altLang="en-US" dirty="0" smtClean="0"/>
              <a:t> </a:t>
            </a:r>
            <a:endParaRPr lang="en-US" altLang="zh-CN" dirty="0" smtClean="0"/>
          </a:p>
          <a:p>
            <a:r>
              <a:rPr lang="zh-CN" altLang="en-US" sz="2400" dirty="0" smtClean="0">
                <a:latin typeface="华文新魏" panose="02010800040101010101" pitchFamily="2" charset="-122"/>
                <a:ea typeface="华文新魏" panose="02010800040101010101" pitchFamily="2" charset="-122"/>
              </a:rPr>
              <a:t>民法典第四百四十八条　债权人留置的动产，应当与债权属于同一法律关系，但是企业之间留置的除外。（</a:t>
            </a:r>
            <a:r>
              <a:rPr lang="zh-CN" altLang="en-US" sz="2400" dirty="0" smtClean="0">
                <a:solidFill>
                  <a:srgbClr val="7030A0"/>
                </a:solidFill>
                <a:latin typeface="华文新魏" panose="02010800040101010101" pitchFamily="2" charset="-122"/>
                <a:ea typeface="华文新魏" panose="02010800040101010101" pitchFamily="2" charset="-122"/>
              </a:rPr>
              <a:t>商业留置权</a:t>
            </a:r>
            <a:r>
              <a:rPr lang="zh-CN" altLang="en-US" sz="2400" dirty="0" smtClean="0">
                <a:latin typeface="华文新魏" panose="02010800040101010101" pitchFamily="2" charset="-122"/>
                <a:ea typeface="华文新魏" panose="02010800040101010101" pitchFamily="2" charset="-122"/>
              </a:rPr>
              <a:t>）</a:t>
            </a:r>
            <a:endParaRPr lang="en-US" altLang="zh-CN" sz="2400" dirty="0" smtClean="0">
              <a:latin typeface="华文新魏" panose="02010800040101010101" pitchFamily="2" charset="-122"/>
              <a:ea typeface="华文新魏" panose="02010800040101010101" pitchFamily="2" charset="-122"/>
            </a:endParaRPr>
          </a:p>
          <a:p>
            <a:r>
              <a:rPr lang="zh-CN" altLang="en-US" sz="2400" dirty="0" smtClean="0">
                <a:solidFill>
                  <a:srgbClr val="7030A0"/>
                </a:solidFill>
                <a:latin typeface="华文新魏" panose="02010800040101010101" pitchFamily="2" charset="-122"/>
                <a:ea typeface="华文新魏" panose="02010800040101010101" pitchFamily="2" charset="-122"/>
              </a:rPr>
              <a:t>限缩解释</a:t>
            </a:r>
            <a:r>
              <a:rPr lang="zh-CN" altLang="en-US" sz="2400" dirty="0" smtClean="0">
                <a:latin typeface="华文新魏" panose="02010800040101010101" pitchFamily="2" charset="-122"/>
                <a:ea typeface="华文新魏" panose="02010800040101010101" pitchFamily="2" charset="-122"/>
              </a:rPr>
              <a:t>：对不属于企业持 续经营中发生的债权，不能取得留置权。</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12" y="476673"/>
            <a:ext cx="8229815" cy="5810140"/>
          </a:xfrm>
          <a:solidFill>
            <a:srgbClr val="92D050"/>
          </a:solidFill>
        </p:spPr>
        <p:txBody>
          <a:bodyPr/>
          <a:lstStyle/>
          <a:p>
            <a:r>
              <a:rPr lang="zh-CN" altLang="zh-CN" sz="2800" dirty="0" smtClean="0">
                <a:latin typeface="华文新魏" panose="02010800040101010101" pitchFamily="2" charset="-122"/>
                <a:ea typeface="华文新魏" panose="02010800040101010101" pitchFamily="2" charset="-122"/>
              </a:rPr>
              <a:t>四、关于非典型担保</a:t>
            </a:r>
          </a:p>
          <a:p>
            <a:r>
              <a:rPr lang="zh-CN" altLang="en-US" sz="2800" dirty="0" smtClean="0">
                <a:latin typeface="华文新魏" panose="02010800040101010101" pitchFamily="2" charset="-122"/>
                <a:ea typeface="华文新魏" panose="02010800040101010101" pitchFamily="2" charset="-122"/>
              </a:rPr>
              <a:t>非典型担保的物债区分</a:t>
            </a:r>
            <a:endParaRPr lang="en-US" altLang="zh-CN" sz="2800" dirty="0" smtClean="0">
              <a:latin typeface="华文新魏" panose="02010800040101010101" pitchFamily="2" charset="-122"/>
              <a:ea typeface="华文新魏" panose="02010800040101010101" pitchFamily="2" charset="-122"/>
            </a:endParaRPr>
          </a:p>
          <a:p>
            <a:r>
              <a:rPr lang="zh-CN" altLang="zh-CN" sz="2200" dirty="0" smtClean="0">
                <a:latin typeface="华文新魏" panose="02010800040101010101" pitchFamily="2" charset="-122"/>
                <a:ea typeface="华文新魏" panose="02010800040101010101" pitchFamily="2" charset="-122"/>
              </a:rPr>
              <a:t>第六十三条  债权人与担保人订立担保合同，约定以法律、行政法规尚未规定可以担保的财产权利设立担保，当事人主张</a:t>
            </a:r>
            <a:r>
              <a:rPr lang="zh-CN" altLang="zh-CN" sz="2200" dirty="0" smtClean="0">
                <a:solidFill>
                  <a:srgbClr val="7030A0"/>
                </a:solidFill>
                <a:latin typeface="华文新魏" panose="02010800040101010101" pitchFamily="2" charset="-122"/>
                <a:ea typeface="华文新魏" panose="02010800040101010101" pitchFamily="2" charset="-122"/>
              </a:rPr>
              <a:t>合同</a:t>
            </a:r>
            <a:r>
              <a:rPr lang="zh-CN" altLang="zh-CN" sz="2200" dirty="0" smtClean="0">
                <a:latin typeface="华文新魏" panose="02010800040101010101" pitchFamily="2" charset="-122"/>
                <a:ea typeface="华文新魏" panose="02010800040101010101" pitchFamily="2" charset="-122"/>
              </a:rPr>
              <a:t>无效的，人民法院不予支持。当事人未在法定的登记机构</a:t>
            </a:r>
            <a:r>
              <a:rPr lang="zh-CN" altLang="zh-CN" sz="2200" dirty="0" smtClean="0">
                <a:solidFill>
                  <a:srgbClr val="7030A0"/>
                </a:solidFill>
                <a:latin typeface="华文新魏" panose="02010800040101010101" pitchFamily="2" charset="-122"/>
                <a:ea typeface="华文新魏" panose="02010800040101010101" pitchFamily="2" charset="-122"/>
              </a:rPr>
              <a:t>依法进行登记</a:t>
            </a:r>
            <a:r>
              <a:rPr lang="zh-CN" altLang="zh-CN" sz="2200" dirty="0" smtClean="0">
                <a:latin typeface="华文新魏" panose="02010800040101010101" pitchFamily="2" charset="-122"/>
                <a:ea typeface="华文新魏" panose="02010800040101010101" pitchFamily="2" charset="-122"/>
              </a:rPr>
              <a:t>，主张该担保具有</a:t>
            </a:r>
            <a:r>
              <a:rPr lang="zh-CN" altLang="zh-CN" sz="2200" dirty="0" smtClean="0">
                <a:solidFill>
                  <a:srgbClr val="7030A0"/>
                </a:solidFill>
                <a:latin typeface="华文新魏" panose="02010800040101010101" pitchFamily="2" charset="-122"/>
                <a:ea typeface="华文新魏" panose="02010800040101010101" pitchFamily="2" charset="-122"/>
              </a:rPr>
              <a:t>物权效力</a:t>
            </a:r>
            <a:r>
              <a:rPr lang="zh-CN" altLang="zh-CN" sz="2200" dirty="0" smtClean="0">
                <a:latin typeface="华文新魏" panose="02010800040101010101" pitchFamily="2" charset="-122"/>
                <a:ea typeface="华文新魏" panose="02010800040101010101" pitchFamily="2" charset="-122"/>
              </a:rPr>
              <a:t>的，人民法院不予支持。</a:t>
            </a:r>
          </a:p>
          <a:p>
            <a:endParaRPr lang="en-US" altLang="zh-CN" dirty="0" smtClean="0"/>
          </a:p>
          <a:p>
            <a:r>
              <a:rPr lang="zh-CN" altLang="en-US" sz="2200" dirty="0">
                <a:latin typeface="华文新魏" panose="02010800040101010101" pitchFamily="2" charset="-122"/>
                <a:ea typeface="华文新魏" panose="02010800040101010101" pitchFamily="2" charset="-122"/>
              </a:rPr>
              <a:t>民事活动，法无明文禁止即可为</a:t>
            </a:r>
            <a:endParaRPr lang="zh-CN" altLang="en-US" sz="2200" dirty="0">
              <a:latin typeface="华文新魏" panose="02010800040101010101" pitchFamily="2" charset="-122"/>
              <a:ea typeface="华文新魏" panose="02010800040101010101" pitchFamily="2" charset="-122"/>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323528" y="476673"/>
            <a:ext cx="8496944" cy="5810140"/>
          </a:xfrm>
          <a:solidFill>
            <a:srgbClr val="92D050"/>
          </a:solidFill>
        </p:spPr>
        <p:txBody>
          <a:bodyPr>
            <a:normAutofit fontScale="92500"/>
          </a:bodyPr>
          <a:lstStyle/>
          <a:p>
            <a:r>
              <a:rPr lang="zh-CN" altLang="en-US" sz="3000" dirty="0" smtClean="0">
                <a:latin typeface="华文新魏" panose="02010800040101010101" pitchFamily="2" charset="-122"/>
                <a:ea typeface="华文新魏" panose="02010800040101010101" pitchFamily="2" charset="-122"/>
              </a:rPr>
              <a:t>所有权保留买卖中的取回权</a:t>
            </a:r>
            <a:r>
              <a:rPr lang="zh-CN" altLang="en-US" sz="3000" dirty="0" smtClean="0">
                <a:latin typeface="华文新魏" panose="02010800040101010101" pitchFamily="2" charset="-122"/>
                <a:ea typeface="华文新魏" panose="02010800040101010101" pitchFamily="2" charset="-122"/>
              </a:rPr>
              <a:t>程序（协商、特别程序）</a:t>
            </a:r>
            <a:endParaRPr lang="en-US" altLang="zh-CN" sz="3000" dirty="0" smtClean="0">
              <a:latin typeface="华文新魏" panose="02010800040101010101" pitchFamily="2" charset="-122"/>
              <a:ea typeface="华文新魏" panose="02010800040101010101" pitchFamily="2" charset="-122"/>
            </a:endParaRPr>
          </a:p>
          <a:p>
            <a:r>
              <a:rPr lang="zh-CN" altLang="zh-CN" sz="2200" dirty="0" smtClean="0">
                <a:latin typeface="华文新魏" panose="02010800040101010101" pitchFamily="2" charset="-122"/>
                <a:ea typeface="华文新魏" panose="02010800040101010101" pitchFamily="2" charset="-122"/>
              </a:rPr>
              <a:t>第六十四条  在所有权保留买卖中，出卖人依法有权取回标的物，但是与买受人</a:t>
            </a:r>
            <a:r>
              <a:rPr lang="zh-CN" altLang="zh-CN" sz="2200" dirty="0" smtClean="0">
                <a:solidFill>
                  <a:srgbClr val="7030A0"/>
                </a:solidFill>
                <a:latin typeface="华文新魏" panose="02010800040101010101" pitchFamily="2" charset="-122"/>
                <a:ea typeface="华文新魏" panose="02010800040101010101" pitchFamily="2" charset="-122"/>
              </a:rPr>
              <a:t>协商</a:t>
            </a:r>
            <a:r>
              <a:rPr lang="zh-CN" altLang="zh-CN" sz="2200" dirty="0" smtClean="0">
                <a:latin typeface="华文新魏" panose="02010800040101010101" pitchFamily="2" charset="-122"/>
                <a:ea typeface="华文新魏" panose="02010800040101010101" pitchFamily="2" charset="-122"/>
              </a:rPr>
              <a:t>不成，当事人请求</a:t>
            </a:r>
            <a:r>
              <a:rPr lang="zh-CN" altLang="zh-CN" sz="2200" dirty="0" smtClean="0">
                <a:solidFill>
                  <a:srgbClr val="7030A0"/>
                </a:solidFill>
                <a:latin typeface="华文新魏" panose="02010800040101010101" pitchFamily="2" charset="-122"/>
                <a:ea typeface="华文新魏" panose="02010800040101010101" pitchFamily="2" charset="-122"/>
              </a:rPr>
              <a:t>参照</a:t>
            </a:r>
            <a:r>
              <a:rPr lang="en-US" altLang="zh-CN" sz="2200" dirty="0" err="1" smtClean="0">
                <a:latin typeface="华文新魏" panose="02010800040101010101" pitchFamily="2" charset="-122"/>
                <a:ea typeface="华文新魏" panose="02010800040101010101" pitchFamily="2" charset="-122"/>
                <a:hlinkClick r:id="rId2"/>
              </a:rPr>
              <a:t>民事诉讼法</a:t>
            </a:r>
            <a:r>
              <a:rPr lang="en-US" altLang="zh-CN" sz="2200" dirty="0" smtClean="0">
                <a:latin typeface="华文新魏" panose="02010800040101010101" pitchFamily="2" charset="-122"/>
                <a:ea typeface="华文新魏" panose="02010800040101010101" pitchFamily="2" charset="-122"/>
              </a:rPr>
              <a:t>“</a:t>
            </a:r>
            <a:r>
              <a:rPr lang="zh-CN" altLang="zh-CN" sz="2200" dirty="0" smtClean="0">
                <a:latin typeface="华文新魏" panose="02010800040101010101" pitchFamily="2" charset="-122"/>
                <a:ea typeface="华文新魏" panose="02010800040101010101" pitchFamily="2" charset="-122"/>
              </a:rPr>
              <a:t>实现担保物权案件</a:t>
            </a:r>
            <a:r>
              <a:rPr lang="en-US" altLang="zh-CN" sz="2200" dirty="0" smtClean="0">
                <a:latin typeface="华文新魏" panose="02010800040101010101" pitchFamily="2" charset="-122"/>
                <a:ea typeface="华文新魏" panose="02010800040101010101" pitchFamily="2" charset="-122"/>
              </a:rPr>
              <a:t>”</a:t>
            </a:r>
            <a:r>
              <a:rPr lang="zh-CN" altLang="zh-CN" sz="2200" dirty="0" smtClean="0">
                <a:latin typeface="华文新魏" panose="02010800040101010101" pitchFamily="2" charset="-122"/>
                <a:ea typeface="华文新魏" panose="02010800040101010101" pitchFamily="2" charset="-122"/>
              </a:rPr>
              <a:t>的有关规定，拍卖、变卖标的物的，人民法院应予准许。</a:t>
            </a:r>
            <a:r>
              <a:rPr lang="zh-CN" altLang="en-US" sz="2200" dirty="0" smtClean="0">
                <a:latin typeface="华文新魏" panose="02010800040101010101" pitchFamily="2" charset="-122"/>
                <a:ea typeface="华文新魏" panose="02010800040101010101" pitchFamily="2" charset="-122"/>
              </a:rPr>
              <a:t>（</a:t>
            </a:r>
            <a:r>
              <a:rPr lang="zh-CN" altLang="en-US" sz="2200" dirty="0" smtClean="0">
                <a:solidFill>
                  <a:srgbClr val="7030A0"/>
                </a:solidFill>
                <a:latin typeface="华文新魏" panose="02010800040101010101" pitchFamily="2" charset="-122"/>
                <a:ea typeface="华文新魏" panose="02010800040101010101" pitchFamily="2" charset="-122"/>
              </a:rPr>
              <a:t>无实质争议</a:t>
            </a:r>
            <a:r>
              <a:rPr lang="zh-CN" altLang="en-US" sz="2200" dirty="0" smtClean="0">
                <a:latin typeface="华文新魏" panose="02010800040101010101" pitchFamily="2" charset="-122"/>
                <a:ea typeface="华文新魏" panose="02010800040101010101" pitchFamily="2" charset="-122"/>
              </a:rPr>
              <a:t>）</a:t>
            </a:r>
            <a:endParaRPr lang="zh-CN" altLang="zh-CN" sz="2200" dirty="0" smtClean="0">
              <a:latin typeface="华文新魏" panose="02010800040101010101" pitchFamily="2" charset="-122"/>
              <a:ea typeface="华文新魏" panose="02010800040101010101" pitchFamily="2" charset="-122"/>
            </a:endParaRPr>
          </a:p>
          <a:p>
            <a:r>
              <a:rPr lang="en-US" altLang="zh-CN" sz="2200" dirty="0" smtClean="0">
                <a:latin typeface="华文新魏" panose="02010800040101010101" pitchFamily="2" charset="-122"/>
                <a:ea typeface="华文新魏" panose="02010800040101010101" pitchFamily="2" charset="-122"/>
              </a:rPr>
              <a:t>        </a:t>
            </a:r>
            <a:r>
              <a:rPr lang="zh-CN" altLang="zh-CN" sz="2200" dirty="0" smtClean="0">
                <a:latin typeface="华文新魏" panose="02010800040101010101" pitchFamily="2" charset="-122"/>
                <a:ea typeface="华文新魏" panose="02010800040101010101" pitchFamily="2" charset="-122"/>
              </a:rPr>
              <a:t>出卖人请求取回标的物，符合民法典第六百四十二条规定的，人民法院应予支持；买受人以</a:t>
            </a:r>
            <a:r>
              <a:rPr lang="zh-CN" altLang="zh-CN" sz="2200" dirty="0" smtClean="0">
                <a:solidFill>
                  <a:srgbClr val="7030A0"/>
                </a:solidFill>
                <a:latin typeface="华文新魏" panose="02010800040101010101" pitchFamily="2" charset="-122"/>
                <a:ea typeface="华文新魏" panose="02010800040101010101" pitchFamily="2" charset="-122"/>
              </a:rPr>
              <a:t>抗辩</a:t>
            </a:r>
            <a:r>
              <a:rPr lang="zh-CN" altLang="zh-CN" sz="2200" dirty="0" smtClean="0">
                <a:latin typeface="华文新魏" panose="02010800040101010101" pitchFamily="2" charset="-122"/>
                <a:ea typeface="华文新魏" panose="02010800040101010101" pitchFamily="2" charset="-122"/>
              </a:rPr>
              <a:t>或者</a:t>
            </a:r>
            <a:r>
              <a:rPr lang="zh-CN" altLang="zh-CN" sz="2200" dirty="0" smtClean="0">
                <a:solidFill>
                  <a:srgbClr val="7030A0"/>
                </a:solidFill>
                <a:latin typeface="华文新魏" panose="02010800040101010101" pitchFamily="2" charset="-122"/>
                <a:ea typeface="华文新魏" panose="02010800040101010101" pitchFamily="2" charset="-122"/>
              </a:rPr>
              <a:t>反诉</a:t>
            </a:r>
            <a:r>
              <a:rPr lang="zh-CN" altLang="zh-CN" sz="2200" dirty="0" smtClean="0">
                <a:latin typeface="华文新魏" panose="02010800040101010101" pitchFamily="2" charset="-122"/>
                <a:ea typeface="华文新魏" panose="02010800040101010101" pitchFamily="2" charset="-122"/>
              </a:rPr>
              <a:t>的方式主张拍卖、变卖标的物，并在扣除买受人未支付的价款以及必要费用后返还剩余款项的，人民法院应当一并处理。</a:t>
            </a:r>
          </a:p>
          <a:p>
            <a:endParaRPr lang="en-US" altLang="zh-CN" sz="2200" dirty="0" smtClean="0">
              <a:latin typeface="华文新魏" panose="02010800040101010101" pitchFamily="2" charset="-122"/>
              <a:ea typeface="华文新魏" panose="02010800040101010101" pitchFamily="2" charset="-122"/>
            </a:endParaRPr>
          </a:p>
          <a:p>
            <a:r>
              <a:rPr lang="zh-CN" altLang="en-US" sz="2200" dirty="0" smtClean="0">
                <a:latin typeface="华文新魏" panose="02010800040101010101" pitchFamily="2" charset="-122"/>
                <a:ea typeface="华文新魏" panose="02010800040101010101" pitchFamily="2" charset="-122"/>
              </a:rPr>
              <a:t>民法典第六百四十二条　当事人约定出卖人保留合同标的物的所有权，在标的物所有权转移前，买受人有下列情形之一，造成出卖人损害的，除当事人另有约定外，出卖人有权</a:t>
            </a:r>
            <a:r>
              <a:rPr lang="zh-CN" altLang="en-US" sz="2200" dirty="0" smtClean="0">
                <a:solidFill>
                  <a:srgbClr val="7030A0"/>
                </a:solidFill>
                <a:latin typeface="华文新魏" panose="02010800040101010101" pitchFamily="2" charset="-122"/>
                <a:ea typeface="华文新魏" panose="02010800040101010101" pitchFamily="2" charset="-122"/>
              </a:rPr>
              <a:t>取回标的物</a:t>
            </a:r>
            <a:r>
              <a:rPr lang="zh-CN" altLang="en-US" sz="2200" dirty="0" smtClean="0">
                <a:latin typeface="华文新魏" panose="02010800040101010101" pitchFamily="2" charset="-122"/>
                <a:ea typeface="华文新魏" panose="02010800040101010101" pitchFamily="2" charset="-122"/>
              </a:rPr>
              <a:t>：</a:t>
            </a:r>
          </a:p>
          <a:p>
            <a:r>
              <a:rPr lang="zh-CN" altLang="en-US" sz="2200" dirty="0" smtClean="0">
                <a:latin typeface="华文新魏" panose="02010800040101010101" pitchFamily="2" charset="-122"/>
                <a:ea typeface="华文新魏" panose="02010800040101010101" pitchFamily="2" charset="-122"/>
              </a:rPr>
              <a:t>　　（一）未按照约定支付价款，经催告后在合理期限内仍未支付；</a:t>
            </a:r>
          </a:p>
          <a:p>
            <a:r>
              <a:rPr lang="zh-CN" altLang="en-US" sz="2200" dirty="0" smtClean="0">
                <a:latin typeface="华文新魏" panose="02010800040101010101" pitchFamily="2" charset="-122"/>
                <a:ea typeface="华文新魏" panose="02010800040101010101" pitchFamily="2" charset="-122"/>
              </a:rPr>
              <a:t>　　（二）未按照约定完成特定条件；</a:t>
            </a:r>
          </a:p>
          <a:p>
            <a:r>
              <a:rPr lang="zh-CN" altLang="en-US" sz="2200" dirty="0" smtClean="0">
                <a:latin typeface="华文新魏" panose="02010800040101010101" pitchFamily="2" charset="-122"/>
                <a:ea typeface="华文新魏" panose="02010800040101010101" pitchFamily="2" charset="-122"/>
              </a:rPr>
              <a:t>　　（三）将标的物出卖、出质或者作出其他不当处分。</a:t>
            </a:r>
          </a:p>
          <a:p>
            <a:r>
              <a:rPr lang="zh-CN" altLang="en-US" sz="2200" dirty="0" smtClean="0">
                <a:latin typeface="华文新魏" panose="02010800040101010101" pitchFamily="2" charset="-122"/>
                <a:ea typeface="华文新魏" panose="02010800040101010101" pitchFamily="2" charset="-122"/>
              </a:rPr>
              <a:t>　　出卖人可以与买受人协商取回标的物；协商不成的，可以参照适用担保物权的实现程序。</a:t>
            </a:r>
          </a:p>
          <a:p>
            <a:endParaRPr lang="zh-CN" altLang="en-US" dirty="0"/>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12" y="476673"/>
            <a:ext cx="8229815" cy="5810140"/>
          </a:xfrm>
          <a:solidFill>
            <a:srgbClr val="92D050"/>
          </a:solidFill>
        </p:spPr>
        <p:txBody>
          <a:bodyPr>
            <a:normAutofit fontScale="92500" lnSpcReduction="20000"/>
          </a:bodyPr>
          <a:lstStyle/>
          <a:p>
            <a:r>
              <a:rPr lang="zh-CN" altLang="en-US" sz="3000" dirty="0" smtClean="0">
                <a:latin typeface="华文新魏" panose="02010800040101010101" pitchFamily="2" charset="-122"/>
                <a:ea typeface="华文新魏" panose="02010800040101010101" pitchFamily="2" charset="-122"/>
              </a:rPr>
              <a:t>融资租赁的租金</a:t>
            </a:r>
            <a:r>
              <a:rPr lang="zh-CN" altLang="en-US" sz="3000" dirty="0">
                <a:latin typeface="华文新魏" panose="02010800040101010101" pitchFamily="2" charset="-122"/>
                <a:ea typeface="华文新魏" panose="02010800040101010101" pitchFamily="2" charset="-122"/>
              </a:rPr>
              <a:t>救济（</a:t>
            </a:r>
            <a:r>
              <a:rPr lang="zh-CN" altLang="en-US" sz="3000" dirty="0">
                <a:solidFill>
                  <a:srgbClr val="7030A0"/>
                </a:solidFill>
                <a:latin typeface="华文新魏" panose="02010800040101010101" pitchFamily="2" charset="-122"/>
                <a:ea typeface="华文新魏" panose="02010800040101010101" pitchFamily="2" charset="-122"/>
              </a:rPr>
              <a:t>实体</a:t>
            </a:r>
            <a:r>
              <a:rPr lang="zh-CN" altLang="en-US" sz="3000" dirty="0" smtClean="0">
                <a:solidFill>
                  <a:srgbClr val="7030A0"/>
                </a:solidFill>
                <a:latin typeface="华文新魏" panose="02010800040101010101" pitchFamily="2" charset="-122"/>
                <a:ea typeface="华文新魏" panose="02010800040101010101" pitchFamily="2" charset="-122"/>
              </a:rPr>
              <a:t>审理</a:t>
            </a:r>
            <a:r>
              <a:rPr lang="zh-CN" altLang="en-US" sz="3000" dirty="0" smtClean="0">
                <a:latin typeface="华文新魏" panose="02010800040101010101" pitchFamily="2" charset="-122"/>
                <a:ea typeface="华文新魏" panose="02010800040101010101" pitchFamily="2" charset="-122"/>
              </a:rPr>
              <a:t>、</a:t>
            </a:r>
            <a:r>
              <a:rPr lang="zh-CN" altLang="en-US" sz="3000" dirty="0" smtClean="0">
                <a:solidFill>
                  <a:srgbClr val="7030A0"/>
                </a:solidFill>
                <a:latin typeface="华文新魏" panose="02010800040101010101" pitchFamily="2" charset="-122"/>
                <a:ea typeface="华文新魏" panose="02010800040101010101" pitchFamily="2" charset="-122"/>
              </a:rPr>
              <a:t>特别</a:t>
            </a:r>
            <a:r>
              <a:rPr lang="zh-CN" altLang="en-US" sz="3000" dirty="0">
                <a:solidFill>
                  <a:srgbClr val="7030A0"/>
                </a:solidFill>
                <a:latin typeface="华文新魏" panose="02010800040101010101" pitchFamily="2" charset="-122"/>
                <a:ea typeface="华文新魏" panose="02010800040101010101" pitchFamily="2" charset="-122"/>
              </a:rPr>
              <a:t>程序</a:t>
            </a:r>
            <a:r>
              <a:rPr lang="zh-CN" altLang="en-US" sz="3000" dirty="0">
                <a:latin typeface="华文新魏" panose="02010800040101010101" pitchFamily="2" charset="-122"/>
                <a:ea typeface="华文新魏" panose="02010800040101010101" pitchFamily="2" charset="-122"/>
              </a:rPr>
              <a:t>）</a:t>
            </a:r>
            <a:endParaRPr lang="en-US" altLang="zh-CN" sz="3000" dirty="0" smtClean="0">
              <a:latin typeface="华文新魏" panose="02010800040101010101" pitchFamily="2" charset="-122"/>
              <a:ea typeface="华文新魏" panose="02010800040101010101" pitchFamily="2" charset="-122"/>
            </a:endParaRPr>
          </a:p>
          <a:p>
            <a:r>
              <a:rPr lang="zh-CN" altLang="zh-CN" sz="2600" dirty="0" smtClean="0">
                <a:latin typeface="华文新魏" panose="02010800040101010101" pitchFamily="2" charset="-122"/>
                <a:ea typeface="华文新魏" panose="02010800040101010101" pitchFamily="2" charset="-122"/>
              </a:rPr>
              <a:t>第六十五条  在融资租赁合同中，承租人未按照约定支付</a:t>
            </a:r>
            <a:r>
              <a:rPr lang="zh-CN" altLang="zh-CN" sz="2600" dirty="0" smtClean="0">
                <a:solidFill>
                  <a:srgbClr val="FF0000"/>
                </a:solidFill>
                <a:latin typeface="华文新魏" panose="02010800040101010101" pitchFamily="2" charset="-122"/>
                <a:ea typeface="华文新魏" panose="02010800040101010101" pitchFamily="2" charset="-122"/>
              </a:rPr>
              <a:t>租金</a:t>
            </a:r>
            <a:r>
              <a:rPr lang="zh-CN" altLang="zh-CN" sz="2600" dirty="0" smtClean="0">
                <a:latin typeface="华文新魏" panose="02010800040101010101" pitchFamily="2" charset="-122"/>
                <a:ea typeface="华文新魏" panose="02010800040101010101" pitchFamily="2" charset="-122"/>
              </a:rPr>
              <a:t>，经催告后在合理期限内仍不支付，出租人请求承租人支付全部剩余租金，并以拍卖、变卖租赁物所得的价款受偿的，人民法院应予支持；当事人请求参照</a:t>
            </a:r>
            <a:r>
              <a:rPr lang="en-US" altLang="zh-CN" sz="2600" dirty="0" err="1" smtClean="0">
                <a:latin typeface="华文新魏" panose="02010800040101010101" pitchFamily="2" charset="-122"/>
                <a:ea typeface="华文新魏" panose="02010800040101010101" pitchFamily="2" charset="-122"/>
                <a:hlinkClick r:id="rId2"/>
              </a:rPr>
              <a:t>民事诉讼法</a:t>
            </a:r>
            <a:r>
              <a:rPr lang="en-US" altLang="zh-CN" sz="2600" dirty="0" smtClean="0">
                <a:latin typeface="华文新魏" panose="02010800040101010101" pitchFamily="2" charset="-122"/>
                <a:ea typeface="华文新魏" panose="02010800040101010101" pitchFamily="2" charset="-122"/>
              </a:rPr>
              <a:t>“</a:t>
            </a:r>
            <a:r>
              <a:rPr lang="zh-CN" altLang="zh-CN" sz="2600" dirty="0" smtClean="0">
                <a:latin typeface="华文新魏" panose="02010800040101010101" pitchFamily="2" charset="-122"/>
                <a:ea typeface="华文新魏" panose="02010800040101010101" pitchFamily="2" charset="-122"/>
              </a:rPr>
              <a:t>实现担保物权案件</a:t>
            </a:r>
            <a:r>
              <a:rPr lang="en-US" altLang="zh-CN" sz="2600" dirty="0" smtClean="0">
                <a:latin typeface="华文新魏" panose="02010800040101010101" pitchFamily="2" charset="-122"/>
                <a:ea typeface="华文新魏" panose="02010800040101010101" pitchFamily="2" charset="-122"/>
              </a:rPr>
              <a:t>”</a:t>
            </a:r>
            <a:r>
              <a:rPr lang="zh-CN" altLang="zh-CN" sz="2600" dirty="0" smtClean="0">
                <a:latin typeface="华文新魏" panose="02010800040101010101" pitchFamily="2" charset="-122"/>
                <a:ea typeface="华文新魏" panose="02010800040101010101" pitchFamily="2" charset="-122"/>
              </a:rPr>
              <a:t>的有关规定，以拍卖、变卖租赁物所得价款支付租金的，人民法院应予准许</a:t>
            </a:r>
            <a:r>
              <a:rPr lang="zh-CN" altLang="en-US" sz="2600" dirty="0" smtClean="0">
                <a:solidFill>
                  <a:srgbClr val="FF0000"/>
                </a:solidFill>
                <a:latin typeface="华文新魏" panose="02010800040101010101" pitchFamily="2" charset="-122"/>
                <a:ea typeface="华文新魏" panose="02010800040101010101" pitchFamily="2" charset="-122"/>
              </a:rPr>
              <a:t>（</a:t>
            </a:r>
            <a:r>
              <a:rPr lang="zh-CN" altLang="en-US" sz="2600" dirty="0" smtClean="0">
                <a:solidFill>
                  <a:srgbClr val="7030A0"/>
                </a:solidFill>
                <a:latin typeface="华文新魏" panose="02010800040101010101" pitchFamily="2" charset="-122"/>
                <a:ea typeface="华文新魏" panose="02010800040101010101" pitchFamily="2" charset="-122"/>
              </a:rPr>
              <a:t>无实质争议</a:t>
            </a:r>
            <a:r>
              <a:rPr lang="zh-CN" altLang="en-US" sz="2600" dirty="0" smtClean="0">
                <a:solidFill>
                  <a:srgbClr val="FF0000"/>
                </a:solidFill>
                <a:latin typeface="华文新魏" panose="02010800040101010101" pitchFamily="2" charset="-122"/>
                <a:ea typeface="华文新魏" panose="02010800040101010101" pitchFamily="2" charset="-122"/>
              </a:rPr>
              <a:t>） </a:t>
            </a:r>
            <a:r>
              <a:rPr lang="zh-CN" altLang="zh-CN" sz="2600" dirty="0" smtClean="0">
                <a:latin typeface="华文新魏" panose="02010800040101010101" pitchFamily="2" charset="-122"/>
                <a:ea typeface="华文新魏" panose="02010800040101010101" pitchFamily="2" charset="-122"/>
              </a:rPr>
              <a:t>。</a:t>
            </a:r>
          </a:p>
          <a:p>
            <a:r>
              <a:rPr lang="en-US" altLang="zh-CN" sz="2600" dirty="0" smtClean="0">
                <a:latin typeface="华文新魏" panose="02010800040101010101" pitchFamily="2" charset="-122"/>
                <a:ea typeface="华文新魏" panose="02010800040101010101" pitchFamily="2" charset="-122"/>
              </a:rPr>
              <a:t>        </a:t>
            </a:r>
            <a:r>
              <a:rPr lang="zh-CN" altLang="zh-CN" sz="2600" dirty="0" smtClean="0">
                <a:latin typeface="华文新魏" panose="02010800040101010101" pitchFamily="2" charset="-122"/>
                <a:ea typeface="华文新魏" panose="02010800040101010101" pitchFamily="2" charset="-122"/>
              </a:rPr>
              <a:t>出租人请求解除融资租赁合同并收回租赁物，承租人以抗辩或者反诉的方式主张返还租赁物价值超过欠付租金以及其他费用的，人民法院应当一并处理。当事人对</a:t>
            </a:r>
            <a:r>
              <a:rPr lang="zh-CN" altLang="zh-CN" sz="2600" dirty="0" smtClean="0">
                <a:solidFill>
                  <a:srgbClr val="7030A0"/>
                </a:solidFill>
                <a:latin typeface="华文新魏" panose="02010800040101010101" pitchFamily="2" charset="-122"/>
                <a:ea typeface="华文新魏" panose="02010800040101010101" pitchFamily="2" charset="-122"/>
              </a:rPr>
              <a:t>租赁物的价值</a:t>
            </a:r>
            <a:r>
              <a:rPr lang="zh-CN" altLang="zh-CN" sz="2600" dirty="0" smtClean="0">
                <a:latin typeface="华文新魏" panose="02010800040101010101" pitchFamily="2" charset="-122"/>
                <a:ea typeface="华文新魏" panose="02010800040101010101" pitchFamily="2" charset="-122"/>
              </a:rPr>
              <a:t>有争议的，应当按照下列规则确定租赁物的价值：</a:t>
            </a:r>
          </a:p>
          <a:p>
            <a:r>
              <a:rPr lang="zh-CN" altLang="zh-CN" sz="2600" dirty="0" smtClean="0">
                <a:latin typeface="华文新魏" panose="02010800040101010101" pitchFamily="2" charset="-122"/>
                <a:ea typeface="华文新魏" panose="02010800040101010101" pitchFamily="2" charset="-122"/>
              </a:rPr>
              <a:t>（一）融资租赁合同</a:t>
            </a:r>
            <a:r>
              <a:rPr lang="zh-CN" altLang="zh-CN" sz="2600" dirty="0" smtClean="0">
                <a:solidFill>
                  <a:srgbClr val="7030A0"/>
                </a:solidFill>
                <a:latin typeface="华文新魏" panose="02010800040101010101" pitchFamily="2" charset="-122"/>
                <a:ea typeface="华文新魏" panose="02010800040101010101" pitchFamily="2" charset="-122"/>
              </a:rPr>
              <a:t>有约定的</a:t>
            </a:r>
            <a:r>
              <a:rPr lang="zh-CN" altLang="zh-CN" sz="2600" dirty="0" smtClean="0">
                <a:latin typeface="华文新魏" panose="02010800040101010101" pitchFamily="2" charset="-122"/>
                <a:ea typeface="华文新魏" panose="02010800040101010101" pitchFamily="2" charset="-122"/>
              </a:rPr>
              <a:t>，按照其约定；</a:t>
            </a:r>
          </a:p>
          <a:p>
            <a:r>
              <a:rPr lang="zh-CN" altLang="zh-CN" sz="2600" dirty="0" smtClean="0">
                <a:latin typeface="华文新魏" panose="02010800040101010101" pitchFamily="2" charset="-122"/>
                <a:ea typeface="华文新魏" panose="02010800040101010101" pitchFamily="2" charset="-122"/>
              </a:rPr>
              <a:t>（二）融资租赁合同</a:t>
            </a:r>
            <a:r>
              <a:rPr lang="zh-CN" altLang="zh-CN" sz="2600" dirty="0" smtClean="0">
                <a:solidFill>
                  <a:srgbClr val="7030A0"/>
                </a:solidFill>
                <a:latin typeface="华文新魏" panose="02010800040101010101" pitchFamily="2" charset="-122"/>
                <a:ea typeface="华文新魏" panose="02010800040101010101" pitchFamily="2" charset="-122"/>
              </a:rPr>
              <a:t>未约定或者约定不明的</a:t>
            </a:r>
            <a:r>
              <a:rPr lang="zh-CN" altLang="zh-CN" sz="2600" dirty="0" smtClean="0">
                <a:latin typeface="华文新魏" panose="02010800040101010101" pitchFamily="2" charset="-122"/>
                <a:ea typeface="华文新魏" panose="02010800040101010101" pitchFamily="2" charset="-122"/>
              </a:rPr>
              <a:t>，根据约定的租赁物折旧以及合同到期后租赁物的残值来确定；</a:t>
            </a:r>
          </a:p>
          <a:p>
            <a:r>
              <a:rPr lang="zh-CN" altLang="zh-CN" sz="2600" dirty="0" smtClean="0">
                <a:latin typeface="华文新魏" panose="02010800040101010101" pitchFamily="2" charset="-122"/>
                <a:ea typeface="华文新魏" panose="02010800040101010101" pitchFamily="2" charset="-122"/>
              </a:rPr>
              <a:t>（三）根据前两项规定的方法</a:t>
            </a:r>
            <a:r>
              <a:rPr lang="zh-CN" altLang="zh-CN" sz="2600" dirty="0" smtClean="0">
                <a:solidFill>
                  <a:srgbClr val="7030A0"/>
                </a:solidFill>
                <a:latin typeface="华文新魏" panose="02010800040101010101" pitchFamily="2" charset="-122"/>
                <a:ea typeface="华文新魏" panose="02010800040101010101" pitchFamily="2" charset="-122"/>
              </a:rPr>
              <a:t>仍然难以确定</a:t>
            </a:r>
            <a:r>
              <a:rPr lang="zh-CN" altLang="zh-CN" sz="2600" dirty="0" smtClean="0">
                <a:latin typeface="华文新魏" panose="02010800040101010101" pitchFamily="2" charset="-122"/>
                <a:ea typeface="华文新魏" panose="02010800040101010101" pitchFamily="2" charset="-122"/>
              </a:rPr>
              <a:t>，或者当事人认为根据前两项规定的方法确定的价值</a:t>
            </a:r>
            <a:r>
              <a:rPr lang="zh-CN" altLang="zh-CN" sz="2600" dirty="0" smtClean="0">
                <a:solidFill>
                  <a:srgbClr val="7030A0"/>
                </a:solidFill>
                <a:latin typeface="华文新魏" panose="02010800040101010101" pitchFamily="2" charset="-122"/>
                <a:ea typeface="华文新魏" panose="02010800040101010101" pitchFamily="2" charset="-122"/>
              </a:rPr>
              <a:t>严重偏离租赁物实际价值的</a:t>
            </a:r>
            <a:r>
              <a:rPr lang="zh-CN" altLang="zh-CN" sz="2600" dirty="0" smtClean="0">
                <a:latin typeface="华文新魏" panose="02010800040101010101" pitchFamily="2" charset="-122"/>
                <a:ea typeface="华文新魏" panose="02010800040101010101" pitchFamily="2" charset="-122"/>
              </a:rPr>
              <a:t>，根据当事人的申请委托有资质的机构评估。</a:t>
            </a:r>
          </a:p>
          <a:p>
            <a:endParaRPr lang="zh-CN" altLang="en-US" dirty="0"/>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12" y="260648"/>
            <a:ext cx="8229815" cy="6264695"/>
          </a:xfrm>
          <a:solidFill>
            <a:srgbClr val="92D050"/>
          </a:solidFill>
        </p:spPr>
        <p:txBody>
          <a:bodyPr>
            <a:normAutofit fontScale="92500" lnSpcReduction="10000"/>
          </a:bodyPr>
          <a:lstStyle/>
          <a:p>
            <a:r>
              <a:rPr lang="zh-CN" altLang="en-US" sz="3000" dirty="0">
                <a:latin typeface="华文新魏" panose="02010800040101010101" pitchFamily="2" charset="-122"/>
                <a:ea typeface="华文新魏" panose="02010800040101010101" pitchFamily="2" charset="-122"/>
              </a:rPr>
              <a:t>保理</a:t>
            </a:r>
            <a:endParaRPr lang="en-US" altLang="zh-CN" sz="3000" dirty="0">
              <a:latin typeface="华文新魏" panose="02010800040101010101" pitchFamily="2" charset="-122"/>
              <a:ea typeface="华文新魏" panose="02010800040101010101" pitchFamily="2" charset="-122"/>
            </a:endParaRPr>
          </a:p>
          <a:p>
            <a:r>
              <a:rPr lang="zh-CN" altLang="zh-CN" sz="2200" dirty="0" smtClean="0">
                <a:latin typeface="华文新魏" panose="02010800040101010101" pitchFamily="2" charset="-122"/>
                <a:ea typeface="华文新魏" panose="02010800040101010101" pitchFamily="2" charset="-122"/>
              </a:rPr>
              <a:t>第六十六条  同一应收账款同时存在保理、应收账款质押和债权转让，当事人主张参照民法典第七百六十八条的规定确定优先顺序的，人民法院应予支持。</a:t>
            </a:r>
          </a:p>
          <a:p>
            <a:r>
              <a:rPr lang="en-US" altLang="zh-CN" sz="2200" dirty="0" smtClean="0">
                <a:latin typeface="华文新魏" panose="02010800040101010101" pitchFamily="2" charset="-122"/>
                <a:ea typeface="华文新魏" panose="02010800040101010101" pitchFamily="2" charset="-122"/>
              </a:rPr>
              <a:t>        </a:t>
            </a:r>
            <a:r>
              <a:rPr lang="zh-CN" altLang="zh-CN" sz="2200" dirty="0" smtClean="0">
                <a:latin typeface="华文新魏" panose="02010800040101010101" pitchFamily="2" charset="-122"/>
                <a:ea typeface="华文新魏" panose="02010800040101010101" pitchFamily="2" charset="-122"/>
              </a:rPr>
              <a:t>在</a:t>
            </a:r>
            <a:r>
              <a:rPr lang="zh-CN" altLang="zh-CN" sz="2200" dirty="0" smtClean="0">
                <a:latin typeface="华文新魏" panose="02010800040101010101" pitchFamily="2" charset="-122"/>
                <a:ea typeface="华文新魏" panose="02010800040101010101" pitchFamily="2" charset="-122"/>
              </a:rPr>
              <a:t>有追索权的保理中，保理人以应收账款债权人或者应收账款债务人为被告提起诉讼，人民法院应予受理；保理人一并起诉应收账款债权人和应收账款债务人的，人民法院可以受理。</a:t>
            </a:r>
          </a:p>
          <a:p>
            <a:r>
              <a:rPr lang="en-US" altLang="zh-CN" sz="2200" dirty="0" smtClean="0">
                <a:latin typeface="华文新魏" panose="02010800040101010101" pitchFamily="2" charset="-122"/>
                <a:ea typeface="华文新魏" panose="02010800040101010101" pitchFamily="2" charset="-122"/>
              </a:rPr>
              <a:t>        </a:t>
            </a:r>
            <a:r>
              <a:rPr lang="zh-CN" altLang="zh-CN" sz="2200" dirty="0" smtClean="0">
                <a:latin typeface="华文新魏" panose="02010800040101010101" pitchFamily="2" charset="-122"/>
                <a:ea typeface="华文新魏" panose="02010800040101010101" pitchFamily="2" charset="-122"/>
              </a:rPr>
              <a:t>应收</a:t>
            </a:r>
            <a:r>
              <a:rPr lang="zh-CN" altLang="zh-CN" sz="2200" dirty="0" smtClean="0">
                <a:latin typeface="华文新魏" panose="02010800040101010101" pitchFamily="2" charset="-122"/>
                <a:ea typeface="华文新魏" panose="02010800040101010101" pitchFamily="2" charset="-122"/>
              </a:rPr>
              <a:t>账款债权人向保理人返还保理融资款本息或者回购应收账款债权后，请求应收账款债务人向其履行应收账款债务的，人民法院应予支持。</a:t>
            </a:r>
            <a:endParaRPr lang="en-US" altLang="zh-CN" sz="2200" dirty="0" smtClean="0">
              <a:latin typeface="华文新魏" panose="02010800040101010101" pitchFamily="2" charset="-122"/>
              <a:ea typeface="华文新魏" panose="02010800040101010101" pitchFamily="2" charset="-122"/>
            </a:endParaRPr>
          </a:p>
          <a:p>
            <a:endParaRPr lang="en-US" altLang="zh-CN" sz="2200" dirty="0" smtClean="0">
              <a:latin typeface="华文新魏" panose="02010800040101010101" pitchFamily="2" charset="-122"/>
              <a:ea typeface="华文新魏" panose="02010800040101010101" pitchFamily="2" charset="-122"/>
            </a:endParaRPr>
          </a:p>
          <a:p>
            <a:r>
              <a:rPr lang="zh-CN" altLang="en-US" sz="2200" dirty="0" smtClean="0">
                <a:latin typeface="华文新魏" panose="02010800040101010101" pitchFamily="2" charset="-122"/>
                <a:ea typeface="华文新魏" panose="02010800040101010101" pitchFamily="2" charset="-122"/>
              </a:rPr>
              <a:t>民法典第七百六十一条    </a:t>
            </a:r>
            <a:r>
              <a:rPr lang="zh-CN" altLang="en-US" sz="2200" dirty="0" smtClean="0">
                <a:solidFill>
                  <a:srgbClr val="7030A0"/>
                </a:solidFill>
                <a:latin typeface="华文新魏" panose="02010800040101010101" pitchFamily="2" charset="-122"/>
                <a:ea typeface="华文新魏" panose="02010800040101010101" pitchFamily="2" charset="-122"/>
              </a:rPr>
              <a:t>保理合同</a:t>
            </a:r>
            <a:r>
              <a:rPr lang="zh-CN" altLang="en-US" sz="2200" dirty="0" smtClean="0">
                <a:latin typeface="华文新魏" panose="02010800040101010101" pitchFamily="2" charset="-122"/>
                <a:ea typeface="华文新魏" panose="02010800040101010101" pitchFamily="2" charset="-122"/>
              </a:rPr>
              <a:t>是应收账款债权人将现有的或者将有的应收账款转让给保理人，保理人提供资金融通、应收账款管理或者催收、应收账款债务人付款担保等服务的合同。</a:t>
            </a:r>
            <a:endParaRPr lang="en-US" altLang="zh-CN" sz="2200" dirty="0" smtClean="0">
              <a:latin typeface="华文新魏" panose="02010800040101010101" pitchFamily="2" charset="-122"/>
              <a:ea typeface="华文新魏" panose="02010800040101010101" pitchFamily="2" charset="-122"/>
            </a:endParaRPr>
          </a:p>
          <a:p>
            <a:r>
              <a:rPr lang="zh-CN" altLang="en-US" sz="2200" dirty="0" smtClean="0">
                <a:latin typeface="华文新魏" panose="02010800040101010101" pitchFamily="2" charset="-122"/>
                <a:ea typeface="华文新魏" panose="02010800040101010101" pitchFamily="2" charset="-122"/>
              </a:rPr>
              <a:t>民法典第七百六十八条　应收账款债权人就同一应收账款订立多个保理合同，致使多个保理人主张权利的，</a:t>
            </a:r>
            <a:r>
              <a:rPr lang="zh-CN" altLang="en-US" sz="2200" dirty="0" smtClean="0">
                <a:solidFill>
                  <a:srgbClr val="7030A0"/>
                </a:solidFill>
                <a:latin typeface="华文新魏" panose="02010800040101010101" pitchFamily="2" charset="-122"/>
                <a:ea typeface="华文新魏" panose="02010800040101010101" pitchFamily="2" charset="-122"/>
              </a:rPr>
              <a:t>已经登记的</a:t>
            </a:r>
            <a:r>
              <a:rPr lang="zh-CN" altLang="en-US" sz="2200" dirty="0" smtClean="0">
                <a:latin typeface="华文新魏" panose="02010800040101010101" pitchFamily="2" charset="-122"/>
                <a:ea typeface="华文新魏" panose="02010800040101010101" pitchFamily="2" charset="-122"/>
              </a:rPr>
              <a:t>先于未登记的取得应收账款；</a:t>
            </a:r>
            <a:r>
              <a:rPr lang="zh-CN" altLang="en-US" sz="2200" dirty="0" smtClean="0">
                <a:solidFill>
                  <a:srgbClr val="7030A0"/>
                </a:solidFill>
                <a:latin typeface="华文新魏" panose="02010800040101010101" pitchFamily="2" charset="-122"/>
                <a:ea typeface="华文新魏" panose="02010800040101010101" pitchFamily="2" charset="-122"/>
              </a:rPr>
              <a:t>均已经登记的</a:t>
            </a:r>
            <a:r>
              <a:rPr lang="zh-CN" altLang="en-US" sz="2200" dirty="0" smtClean="0">
                <a:latin typeface="华文新魏" panose="02010800040101010101" pitchFamily="2" charset="-122"/>
                <a:ea typeface="华文新魏" panose="02010800040101010101" pitchFamily="2" charset="-122"/>
              </a:rPr>
              <a:t>，按照登记时间的先后顺序取得应收账款；</a:t>
            </a:r>
            <a:r>
              <a:rPr lang="zh-CN" altLang="en-US" sz="2200" dirty="0" smtClean="0">
                <a:solidFill>
                  <a:srgbClr val="7030A0"/>
                </a:solidFill>
                <a:latin typeface="华文新魏" panose="02010800040101010101" pitchFamily="2" charset="-122"/>
                <a:ea typeface="华文新魏" panose="02010800040101010101" pitchFamily="2" charset="-122"/>
              </a:rPr>
              <a:t>均未登记的</a:t>
            </a:r>
            <a:r>
              <a:rPr lang="zh-CN" altLang="en-US" sz="2200" dirty="0" smtClean="0">
                <a:latin typeface="华文新魏" panose="02010800040101010101" pitchFamily="2" charset="-122"/>
                <a:ea typeface="华文新魏" panose="02010800040101010101" pitchFamily="2" charset="-122"/>
              </a:rPr>
              <a:t>，由最先到达应收账款债务人的转让通知中载明的保理人取得应收账款；</a:t>
            </a:r>
            <a:r>
              <a:rPr lang="zh-CN" altLang="en-US" sz="2200" dirty="0" smtClean="0">
                <a:solidFill>
                  <a:srgbClr val="7030A0"/>
                </a:solidFill>
                <a:latin typeface="华文新魏" panose="02010800040101010101" pitchFamily="2" charset="-122"/>
                <a:ea typeface="华文新魏" panose="02010800040101010101" pitchFamily="2" charset="-122"/>
              </a:rPr>
              <a:t>既未登记也未通知的</a:t>
            </a:r>
            <a:r>
              <a:rPr lang="zh-CN" altLang="en-US" sz="2200" dirty="0" smtClean="0">
                <a:latin typeface="华文新魏" panose="02010800040101010101" pitchFamily="2" charset="-122"/>
                <a:ea typeface="华文新魏" panose="02010800040101010101" pitchFamily="2" charset="-122"/>
              </a:rPr>
              <a:t>，按照保理融资款或者服务报酬的比例取得应收账款。</a:t>
            </a:r>
            <a:endParaRPr lang="zh-CN" altLang="zh-CN" sz="2200" dirty="0" smtClean="0">
              <a:latin typeface="华文新魏" panose="02010800040101010101" pitchFamily="2" charset="-122"/>
              <a:ea typeface="华文新魏" panose="02010800040101010101" pitchFamily="2" charset="-122"/>
            </a:endParaRPr>
          </a:p>
          <a:p>
            <a:endParaRPr lang="zh-CN" altLang="en-US" dirty="0"/>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12" y="476673"/>
            <a:ext cx="8229815" cy="5810140"/>
          </a:xfrm>
        </p:spPr>
        <p:txBody>
          <a:bodyPr/>
          <a:lstStyle/>
          <a:p>
            <a:endParaRPr lang="zh-CN" altLang="en-US" dirty="0"/>
          </a:p>
        </p:txBody>
      </p:sp>
      <p:sp>
        <p:nvSpPr>
          <p:cNvPr id="4" name="圆角矩形 3"/>
          <p:cNvSpPr/>
          <p:nvPr/>
        </p:nvSpPr>
        <p:spPr>
          <a:xfrm>
            <a:off x="899592" y="2492896"/>
            <a:ext cx="576064" cy="201622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zh-CN">
                <a:latin typeface="华文新魏" panose="02010800040101010101" pitchFamily="2" charset="-122"/>
                <a:ea typeface="华文新魏" panose="02010800040101010101" pitchFamily="2" charset="-122"/>
              </a:rPr>
              <a:t>同一应收账款</a:t>
            </a:r>
            <a:endParaRPr lang="zh-CN" altLang="en-US"/>
          </a:p>
        </p:txBody>
      </p:sp>
      <p:sp>
        <p:nvSpPr>
          <p:cNvPr id="5" name="圆角矩形 4"/>
          <p:cNvSpPr/>
          <p:nvPr/>
        </p:nvSpPr>
        <p:spPr>
          <a:xfrm>
            <a:off x="1763688" y="2276872"/>
            <a:ext cx="1440160" cy="52202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zh-CN" dirty="0">
                <a:latin typeface="华文新魏" panose="02010800040101010101" pitchFamily="2" charset="-122"/>
                <a:ea typeface="华文新魏" panose="02010800040101010101" pitchFamily="2" charset="-122"/>
              </a:rPr>
              <a:t>保理</a:t>
            </a:r>
            <a:endParaRPr lang="zh-CN" altLang="en-US" dirty="0"/>
          </a:p>
        </p:txBody>
      </p:sp>
      <p:sp>
        <p:nvSpPr>
          <p:cNvPr id="6" name="圆角矩形 5"/>
          <p:cNvSpPr/>
          <p:nvPr/>
        </p:nvSpPr>
        <p:spPr>
          <a:xfrm>
            <a:off x="1763688" y="3212976"/>
            <a:ext cx="1656184" cy="50405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zh-CN">
                <a:latin typeface="华文新魏" panose="02010800040101010101" pitchFamily="2" charset="-122"/>
                <a:ea typeface="华文新魏" panose="02010800040101010101" pitchFamily="2" charset="-122"/>
              </a:rPr>
              <a:t>应收账款质押</a:t>
            </a:r>
            <a:endParaRPr lang="zh-CN" altLang="en-US"/>
          </a:p>
        </p:txBody>
      </p:sp>
      <p:sp>
        <p:nvSpPr>
          <p:cNvPr id="7" name="圆角矩形 6"/>
          <p:cNvSpPr/>
          <p:nvPr/>
        </p:nvSpPr>
        <p:spPr>
          <a:xfrm>
            <a:off x="1763688" y="4131109"/>
            <a:ext cx="1512168" cy="50405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zh-CN" dirty="0">
                <a:latin typeface="华文新魏" panose="02010800040101010101" pitchFamily="2" charset="-122"/>
                <a:ea typeface="华文新魏" panose="02010800040101010101" pitchFamily="2" charset="-122"/>
              </a:rPr>
              <a:t>债权转让</a:t>
            </a:r>
            <a:endParaRPr lang="zh-CN" altLang="en-US" dirty="0"/>
          </a:p>
        </p:txBody>
      </p:sp>
      <p:sp>
        <p:nvSpPr>
          <p:cNvPr id="8" name="左大括号 7"/>
          <p:cNvSpPr/>
          <p:nvPr/>
        </p:nvSpPr>
        <p:spPr>
          <a:xfrm>
            <a:off x="1475656" y="2537885"/>
            <a:ext cx="189735" cy="1845252"/>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矩形 8"/>
          <p:cNvSpPr/>
          <p:nvPr/>
        </p:nvSpPr>
        <p:spPr>
          <a:xfrm>
            <a:off x="4499992" y="1628800"/>
            <a:ext cx="3744416" cy="50405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a:solidFill>
                  <a:srgbClr val="7030A0"/>
                </a:solidFill>
                <a:latin typeface="华文新魏" panose="02010800040101010101" pitchFamily="2" charset="-122"/>
                <a:ea typeface="华文新魏" panose="02010800040101010101" pitchFamily="2" charset="-122"/>
              </a:rPr>
              <a:t>已经登记的先于未登记</a:t>
            </a:r>
          </a:p>
        </p:txBody>
      </p:sp>
      <p:sp>
        <p:nvSpPr>
          <p:cNvPr id="10" name="矩形 9"/>
          <p:cNvSpPr/>
          <p:nvPr/>
        </p:nvSpPr>
        <p:spPr>
          <a:xfrm>
            <a:off x="4499992" y="2606647"/>
            <a:ext cx="3744416" cy="53107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a:solidFill>
                  <a:srgbClr val="7030A0"/>
                </a:solidFill>
                <a:latin typeface="华文新魏" panose="02010800040101010101" pitchFamily="2" charset="-122"/>
                <a:ea typeface="华文新魏" panose="02010800040101010101" pitchFamily="2" charset="-122"/>
              </a:rPr>
              <a:t>均已经登记的，按照登记时间的先后顺序</a:t>
            </a:r>
          </a:p>
        </p:txBody>
      </p:sp>
      <p:sp>
        <p:nvSpPr>
          <p:cNvPr id="11" name="矩形 10"/>
          <p:cNvSpPr/>
          <p:nvPr/>
        </p:nvSpPr>
        <p:spPr>
          <a:xfrm>
            <a:off x="4499992" y="3573016"/>
            <a:ext cx="3744416" cy="57606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a:solidFill>
                  <a:srgbClr val="7030A0"/>
                </a:solidFill>
                <a:latin typeface="华文新魏" panose="02010800040101010101" pitchFamily="2" charset="-122"/>
                <a:ea typeface="华文新魏" panose="02010800040101010101" pitchFamily="2" charset="-122"/>
              </a:rPr>
              <a:t>均未登记的，由最先到达应收账款债务人的转让通知中载明的保理人</a:t>
            </a:r>
          </a:p>
        </p:txBody>
      </p:sp>
      <p:sp>
        <p:nvSpPr>
          <p:cNvPr id="12" name="矩形 11"/>
          <p:cNvSpPr/>
          <p:nvPr/>
        </p:nvSpPr>
        <p:spPr>
          <a:xfrm>
            <a:off x="4499992" y="4653136"/>
            <a:ext cx="3744416" cy="55803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a:solidFill>
                  <a:srgbClr val="7030A0"/>
                </a:solidFill>
                <a:latin typeface="华文新魏" panose="02010800040101010101" pitchFamily="2" charset="-122"/>
                <a:ea typeface="华文新魏" panose="02010800040101010101" pitchFamily="2" charset="-122"/>
              </a:rPr>
              <a:t>既未登记也未通知的，按照保理融资款或者服务报酬的比例</a:t>
            </a:r>
          </a:p>
        </p:txBody>
      </p:sp>
      <p:sp>
        <p:nvSpPr>
          <p:cNvPr id="13" name="左大括号 12"/>
          <p:cNvSpPr/>
          <p:nvPr/>
        </p:nvSpPr>
        <p:spPr>
          <a:xfrm>
            <a:off x="3995936" y="1916832"/>
            <a:ext cx="216024" cy="3096344"/>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5" name="右大括号 14"/>
          <p:cNvSpPr/>
          <p:nvPr/>
        </p:nvSpPr>
        <p:spPr>
          <a:xfrm>
            <a:off x="3419872" y="2492896"/>
            <a:ext cx="432048" cy="2016224"/>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Tree>
    <p:extLst>
      <p:ext uri="{BB962C8B-B14F-4D97-AF65-F5344CB8AC3E}">
        <p14:creationId xmlns:p14="http://schemas.microsoft.com/office/powerpoint/2010/main" val="189013062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12" y="476673"/>
            <a:ext cx="8229815" cy="5810140"/>
          </a:xfrm>
          <a:solidFill>
            <a:srgbClr val="92D050"/>
          </a:solidFill>
        </p:spPr>
        <p:txBody>
          <a:bodyPr/>
          <a:lstStyle/>
          <a:p>
            <a:endParaRPr lang="en-US" altLang="zh-CN" sz="2800" dirty="0" smtClean="0">
              <a:latin typeface="华文新魏" panose="02010800040101010101" pitchFamily="2" charset="-122"/>
              <a:ea typeface="华文新魏" panose="02010800040101010101" pitchFamily="2" charset="-122"/>
            </a:endParaRPr>
          </a:p>
          <a:p>
            <a:r>
              <a:rPr lang="zh-CN" altLang="en-US" sz="2800" dirty="0" smtClean="0">
                <a:latin typeface="华文新魏" panose="02010800040101010101" pitchFamily="2" charset="-122"/>
                <a:ea typeface="华文新魏" panose="02010800040101010101" pitchFamily="2" charset="-122"/>
              </a:rPr>
              <a:t>非</a:t>
            </a:r>
            <a:r>
              <a:rPr lang="zh-CN" altLang="en-US" sz="2800" dirty="0">
                <a:latin typeface="华文新魏" panose="02010800040101010101" pitchFamily="2" charset="-122"/>
                <a:ea typeface="华文新魏" panose="02010800040101010101" pitchFamily="2" charset="-122"/>
              </a:rPr>
              <a:t>典型担保登记对抗</a:t>
            </a:r>
            <a:endParaRPr lang="en-US" altLang="zh-CN" sz="2800" dirty="0">
              <a:latin typeface="华文新魏" panose="02010800040101010101" pitchFamily="2" charset="-122"/>
              <a:ea typeface="华文新魏" panose="02010800040101010101" pitchFamily="2" charset="-122"/>
            </a:endParaRPr>
          </a:p>
          <a:p>
            <a:r>
              <a:rPr lang="zh-CN" altLang="zh-CN" sz="2200" dirty="0" smtClean="0">
                <a:latin typeface="华文新魏" panose="02010800040101010101" pitchFamily="2" charset="-122"/>
                <a:ea typeface="华文新魏" panose="02010800040101010101" pitchFamily="2" charset="-122"/>
              </a:rPr>
              <a:t>第六十七条  在所有权保留买卖、融资租赁等合同中，出卖人、出租人的所有权未经登记不得对抗的</a:t>
            </a:r>
            <a:r>
              <a:rPr lang="en-US" altLang="zh-CN" sz="2200" dirty="0" smtClean="0">
                <a:latin typeface="华文新魏" panose="02010800040101010101" pitchFamily="2" charset="-122"/>
                <a:ea typeface="华文新魏" panose="02010800040101010101" pitchFamily="2" charset="-122"/>
              </a:rPr>
              <a:t>“</a:t>
            </a:r>
            <a:r>
              <a:rPr lang="zh-CN" altLang="zh-CN" sz="2200" dirty="0" smtClean="0">
                <a:latin typeface="华文新魏" panose="02010800040101010101" pitchFamily="2" charset="-122"/>
                <a:ea typeface="华文新魏" panose="02010800040101010101" pitchFamily="2" charset="-122"/>
              </a:rPr>
              <a:t>善意第三人</a:t>
            </a:r>
            <a:r>
              <a:rPr lang="en-US" altLang="zh-CN" sz="2200" dirty="0" smtClean="0">
                <a:latin typeface="华文新魏" panose="02010800040101010101" pitchFamily="2" charset="-122"/>
                <a:ea typeface="华文新魏" panose="02010800040101010101" pitchFamily="2" charset="-122"/>
              </a:rPr>
              <a:t>”</a:t>
            </a:r>
            <a:r>
              <a:rPr lang="zh-CN" altLang="zh-CN" sz="2200" dirty="0" smtClean="0">
                <a:latin typeface="华文新魏" panose="02010800040101010101" pitchFamily="2" charset="-122"/>
                <a:ea typeface="华文新魏" panose="02010800040101010101" pitchFamily="2" charset="-122"/>
              </a:rPr>
              <a:t>的范围及其效力，参照本解释第五十四条的规定处理。</a:t>
            </a:r>
            <a:endParaRPr lang="zh-CN" altLang="en-US" sz="2200" dirty="0">
              <a:latin typeface="华文新魏" panose="02010800040101010101" pitchFamily="2" charset="-122"/>
              <a:ea typeface="华文新魏" panose="02010800040101010101" pitchFamily="2" charset="-122"/>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12" y="476673"/>
            <a:ext cx="8229815" cy="5810140"/>
          </a:xfrm>
          <a:solidFill>
            <a:srgbClr val="92D050"/>
          </a:solidFill>
        </p:spPr>
        <p:txBody>
          <a:bodyPr>
            <a:normAutofit fontScale="77500" lnSpcReduction="20000"/>
          </a:bodyPr>
          <a:lstStyle/>
          <a:p>
            <a:r>
              <a:rPr lang="zh-CN" altLang="en-US" sz="4000" dirty="0" smtClean="0">
                <a:latin typeface="华文新魏" panose="02010800040101010101" pitchFamily="2" charset="-122"/>
                <a:ea typeface="华文新魏" panose="02010800040101010101" pitchFamily="2" charset="-122"/>
              </a:rPr>
              <a:t>让与担保</a:t>
            </a:r>
            <a:endParaRPr lang="en-US" altLang="zh-CN" sz="4000" dirty="0" smtClean="0">
              <a:latin typeface="华文新魏" panose="02010800040101010101" pitchFamily="2" charset="-122"/>
              <a:ea typeface="华文新魏" panose="02010800040101010101" pitchFamily="2" charset="-122"/>
            </a:endParaRPr>
          </a:p>
          <a:p>
            <a:r>
              <a:rPr lang="zh-CN" altLang="zh-CN" sz="2900" dirty="0" smtClean="0">
                <a:latin typeface="华文新魏" panose="02010800040101010101" pitchFamily="2" charset="-122"/>
                <a:ea typeface="华文新魏" panose="02010800040101010101" pitchFamily="2" charset="-122"/>
              </a:rPr>
              <a:t>第六十八条  债务人或者第三人与债权人约定将财产形式上转移至债权人名下，债务人不履行到期债务，债权人有权对财产折价或者以拍卖、变卖该财产所得价款偿还债务的，人民法院应当认定该约定</a:t>
            </a:r>
            <a:r>
              <a:rPr lang="zh-CN" altLang="zh-CN" sz="2900" dirty="0" smtClean="0">
                <a:latin typeface="华文新魏" panose="02010800040101010101" pitchFamily="2" charset="-122"/>
                <a:ea typeface="华文新魏" panose="02010800040101010101" pitchFamily="2" charset="-122"/>
              </a:rPr>
              <a:t>有效</a:t>
            </a:r>
            <a:r>
              <a:rPr lang="zh-CN" altLang="en-US" sz="2900" dirty="0">
                <a:latin typeface="华文新魏" panose="02010800040101010101" pitchFamily="2" charset="-122"/>
                <a:ea typeface="华文新魏" panose="02010800040101010101" pitchFamily="2" charset="-122"/>
              </a:rPr>
              <a:t>（</a:t>
            </a:r>
            <a:r>
              <a:rPr lang="zh-CN" altLang="en-US" sz="2900" dirty="0">
                <a:solidFill>
                  <a:srgbClr val="7030A0"/>
                </a:solidFill>
                <a:latin typeface="华文新魏" panose="02010800040101010101" pitchFamily="2" charset="-122"/>
                <a:ea typeface="华文新魏" panose="02010800040101010101" pitchFamily="2" charset="-122"/>
              </a:rPr>
              <a:t>让与担保定义</a:t>
            </a:r>
            <a:r>
              <a:rPr lang="zh-CN" altLang="en-US" sz="2900" dirty="0">
                <a:latin typeface="华文新魏" panose="02010800040101010101" pitchFamily="2" charset="-122"/>
                <a:ea typeface="华文新魏" panose="02010800040101010101" pitchFamily="2" charset="-122"/>
              </a:rPr>
              <a:t>）</a:t>
            </a:r>
            <a:r>
              <a:rPr lang="zh-CN" altLang="zh-CN" sz="2900" dirty="0" smtClean="0">
                <a:latin typeface="华文新魏" panose="02010800040101010101" pitchFamily="2" charset="-122"/>
                <a:ea typeface="华文新魏" panose="02010800040101010101" pitchFamily="2" charset="-122"/>
              </a:rPr>
              <a:t>。当事人</a:t>
            </a:r>
            <a:r>
              <a:rPr lang="zh-CN" altLang="zh-CN" sz="2900" dirty="0" smtClean="0">
                <a:latin typeface="华文新魏" panose="02010800040101010101" pitchFamily="2" charset="-122"/>
                <a:ea typeface="华文新魏" panose="02010800040101010101" pitchFamily="2" charset="-122"/>
              </a:rPr>
              <a:t>已经完成财产权利变动的</a:t>
            </a:r>
            <a:r>
              <a:rPr lang="zh-CN" altLang="zh-CN" sz="2900" dirty="0" smtClean="0">
                <a:solidFill>
                  <a:srgbClr val="7030A0"/>
                </a:solidFill>
                <a:latin typeface="华文新魏" panose="02010800040101010101" pitchFamily="2" charset="-122"/>
                <a:ea typeface="华文新魏" panose="02010800040101010101" pitchFamily="2" charset="-122"/>
              </a:rPr>
              <a:t>公示</a:t>
            </a:r>
            <a:r>
              <a:rPr lang="zh-CN" altLang="zh-CN" sz="2900" dirty="0" smtClean="0">
                <a:latin typeface="华文新魏" panose="02010800040101010101" pitchFamily="2" charset="-122"/>
                <a:ea typeface="华文新魏" panose="02010800040101010101" pitchFamily="2" charset="-122"/>
              </a:rPr>
              <a:t>，债务人不履行到期债务，债权人请求参照民法典关于担保物权的有关规定就该财产优先受偿的，人民法院应予支</a:t>
            </a:r>
            <a:r>
              <a:rPr lang="zh-CN" altLang="zh-CN" sz="2900" dirty="0" smtClean="0">
                <a:latin typeface="华文新魏" panose="02010800040101010101" pitchFamily="2" charset="-122"/>
                <a:ea typeface="华文新魏" panose="02010800040101010101" pitchFamily="2" charset="-122"/>
              </a:rPr>
              <a:t>持</a:t>
            </a:r>
            <a:r>
              <a:rPr lang="zh-CN" altLang="en-US" sz="3200" dirty="0">
                <a:solidFill>
                  <a:srgbClr val="7030A0"/>
                </a:solidFill>
                <a:latin typeface="华文新魏" panose="02010800040101010101" pitchFamily="2" charset="-122"/>
                <a:ea typeface="华文新魏" panose="02010800040101010101" pitchFamily="2" charset="-122"/>
              </a:rPr>
              <a:t>（</a:t>
            </a:r>
            <a:r>
              <a:rPr lang="zh-CN" altLang="en-US" sz="2800" dirty="0">
                <a:solidFill>
                  <a:srgbClr val="7030A0"/>
                </a:solidFill>
                <a:latin typeface="华文新魏" panose="02010800040101010101" pitchFamily="2" charset="-122"/>
                <a:ea typeface="华文新魏" panose="02010800040101010101" pitchFamily="2" charset="-122"/>
              </a:rPr>
              <a:t>公示型让与担保</a:t>
            </a:r>
            <a:r>
              <a:rPr lang="zh-CN" altLang="en-US" sz="3200" dirty="0" smtClean="0">
                <a:solidFill>
                  <a:srgbClr val="7030A0"/>
                </a:solidFill>
                <a:latin typeface="华文新魏" panose="02010800040101010101" pitchFamily="2" charset="-122"/>
                <a:ea typeface="华文新魏" panose="02010800040101010101" pitchFamily="2" charset="-122"/>
              </a:rPr>
              <a:t>）</a:t>
            </a:r>
            <a:r>
              <a:rPr lang="zh-CN" altLang="zh-CN" sz="2900" dirty="0" smtClean="0">
                <a:latin typeface="华文新魏" panose="02010800040101010101" pitchFamily="2" charset="-122"/>
                <a:ea typeface="华文新魏" panose="02010800040101010101" pitchFamily="2" charset="-122"/>
              </a:rPr>
              <a:t>。</a:t>
            </a:r>
            <a:r>
              <a:rPr lang="en-US" altLang="zh-CN" sz="2900" dirty="0" smtClean="0">
                <a:latin typeface="华文新魏" panose="02010800040101010101" pitchFamily="2" charset="-122"/>
                <a:ea typeface="华文新魏" panose="02010800040101010101" pitchFamily="2" charset="-122"/>
              </a:rPr>
              <a:t>        </a:t>
            </a:r>
          </a:p>
          <a:p>
            <a:r>
              <a:rPr lang="en-US" altLang="zh-CN" sz="2900" dirty="0">
                <a:latin typeface="华文新魏" panose="02010800040101010101" pitchFamily="2" charset="-122"/>
                <a:ea typeface="华文新魏" panose="02010800040101010101" pitchFamily="2" charset="-122"/>
              </a:rPr>
              <a:t> </a:t>
            </a:r>
            <a:r>
              <a:rPr lang="en-US" altLang="zh-CN" sz="2900" dirty="0" smtClean="0">
                <a:latin typeface="华文新魏" panose="02010800040101010101" pitchFamily="2" charset="-122"/>
                <a:ea typeface="华文新魏" panose="02010800040101010101" pitchFamily="2" charset="-122"/>
              </a:rPr>
              <a:t>       </a:t>
            </a:r>
            <a:r>
              <a:rPr lang="zh-CN" altLang="zh-CN" sz="2900" dirty="0" smtClean="0">
                <a:latin typeface="华文新魏" panose="02010800040101010101" pitchFamily="2" charset="-122"/>
                <a:ea typeface="华文新魏" panose="02010800040101010101" pitchFamily="2" charset="-122"/>
              </a:rPr>
              <a:t>债务人</a:t>
            </a:r>
            <a:r>
              <a:rPr lang="zh-CN" altLang="zh-CN" sz="2900" dirty="0" smtClean="0">
                <a:latin typeface="华文新魏" panose="02010800040101010101" pitchFamily="2" charset="-122"/>
                <a:ea typeface="华文新魏" panose="02010800040101010101" pitchFamily="2" charset="-122"/>
              </a:rPr>
              <a:t>或者第三人与债权人约定将财产形式上转移至债权人名下，</a:t>
            </a:r>
            <a:r>
              <a:rPr lang="zh-CN" altLang="zh-CN" sz="2900" dirty="0" smtClean="0">
                <a:solidFill>
                  <a:srgbClr val="7030A0"/>
                </a:solidFill>
                <a:latin typeface="华文新魏" panose="02010800040101010101" pitchFamily="2" charset="-122"/>
                <a:ea typeface="华文新魏" panose="02010800040101010101" pitchFamily="2" charset="-122"/>
              </a:rPr>
              <a:t>债务人不履行到期债务，财产归债权人所有的</a:t>
            </a:r>
            <a:r>
              <a:rPr lang="zh-CN" altLang="zh-CN" sz="2900" dirty="0" smtClean="0">
                <a:latin typeface="华文新魏" panose="02010800040101010101" pitchFamily="2" charset="-122"/>
                <a:ea typeface="华文新魏" panose="02010800040101010101" pitchFamily="2" charset="-122"/>
              </a:rPr>
              <a:t>，人民法院应当认定该约定</a:t>
            </a:r>
            <a:r>
              <a:rPr lang="zh-CN" altLang="zh-CN" sz="2900" dirty="0" smtClean="0">
                <a:solidFill>
                  <a:srgbClr val="7030A0"/>
                </a:solidFill>
                <a:latin typeface="华文新魏" panose="02010800040101010101" pitchFamily="2" charset="-122"/>
                <a:ea typeface="华文新魏" panose="02010800040101010101" pitchFamily="2" charset="-122"/>
              </a:rPr>
              <a:t>无效</a:t>
            </a:r>
            <a:r>
              <a:rPr lang="zh-CN" altLang="zh-CN" sz="2900" dirty="0" smtClean="0">
                <a:latin typeface="华文新魏" panose="02010800040101010101" pitchFamily="2" charset="-122"/>
                <a:ea typeface="华文新魏" panose="02010800040101010101" pitchFamily="2" charset="-122"/>
              </a:rPr>
              <a:t>，但是</a:t>
            </a:r>
            <a:r>
              <a:rPr lang="zh-CN" altLang="zh-CN" sz="2900" dirty="0" smtClean="0">
                <a:solidFill>
                  <a:srgbClr val="7030A0"/>
                </a:solidFill>
                <a:latin typeface="华文新魏" panose="02010800040101010101" pitchFamily="2" charset="-122"/>
                <a:ea typeface="华文新魏" panose="02010800040101010101" pitchFamily="2" charset="-122"/>
              </a:rPr>
              <a:t>不影响当事人有关提供担保的意思表示的效力</a:t>
            </a:r>
            <a:r>
              <a:rPr lang="zh-CN" altLang="zh-CN" sz="2900" dirty="0" smtClean="0">
                <a:latin typeface="华文新魏" panose="02010800040101010101" pitchFamily="2" charset="-122"/>
                <a:ea typeface="华文新魏" panose="02010800040101010101" pitchFamily="2" charset="-122"/>
              </a:rPr>
              <a:t>。当事人已经完成财产权利变动的公示，债务人不履行到期债务，债权人请求对该财产享有所有权的，人民法院不予支持；债权人请求参照民法典关于担保物权的规定对财产折价或者以拍卖、变卖该财产所得的价款优先受偿的，人民法院应予支持；债务人履行债务后请求返还财产，或者请求对财产折价或者以拍卖、变卖所得的价款清偿债务的，人民法院应予支持</a:t>
            </a:r>
            <a:r>
              <a:rPr lang="zh-CN" altLang="zh-CN" sz="2900" dirty="0" smtClean="0">
                <a:latin typeface="华文新魏" panose="02010800040101010101" pitchFamily="2" charset="-122"/>
                <a:ea typeface="华文新魏" panose="02010800040101010101" pitchFamily="2" charset="-122"/>
              </a:rPr>
              <a:t>。</a:t>
            </a:r>
            <a:r>
              <a:rPr lang="zh-CN" altLang="en-US" sz="2900" dirty="0" smtClean="0">
                <a:latin typeface="华文新魏" panose="02010800040101010101" pitchFamily="2" charset="-122"/>
                <a:ea typeface="华文新魏" panose="02010800040101010101" pitchFamily="2" charset="-122"/>
              </a:rPr>
              <a:t>（</a:t>
            </a:r>
            <a:r>
              <a:rPr lang="zh-CN" altLang="en-US" sz="2900" dirty="0" smtClean="0">
                <a:solidFill>
                  <a:srgbClr val="7030A0"/>
                </a:solidFill>
                <a:latin typeface="华文新魏" panose="02010800040101010101" pitchFamily="2" charset="-122"/>
                <a:ea typeface="华文新魏" panose="02010800040101010101" pitchFamily="2" charset="-122"/>
              </a:rPr>
              <a:t>流抵、流质契约</a:t>
            </a:r>
            <a:r>
              <a:rPr lang="zh-CN" altLang="en-US" sz="2900" dirty="0" smtClean="0">
                <a:latin typeface="华文新魏" panose="02010800040101010101" pitchFamily="2" charset="-122"/>
                <a:ea typeface="华文新魏" panose="02010800040101010101" pitchFamily="2" charset="-122"/>
              </a:rPr>
              <a:t>）</a:t>
            </a:r>
            <a:endParaRPr lang="zh-CN" altLang="zh-CN" sz="2900" dirty="0" smtClean="0">
              <a:latin typeface="华文新魏" panose="02010800040101010101" pitchFamily="2" charset="-122"/>
              <a:ea typeface="华文新魏" panose="02010800040101010101" pitchFamily="2" charset="-122"/>
            </a:endParaRPr>
          </a:p>
          <a:p>
            <a:r>
              <a:rPr lang="en-US" altLang="zh-CN" sz="2900" dirty="0" smtClean="0">
                <a:latin typeface="华文新魏" panose="02010800040101010101" pitchFamily="2" charset="-122"/>
                <a:ea typeface="华文新魏" panose="02010800040101010101" pitchFamily="2" charset="-122"/>
              </a:rPr>
              <a:t>        </a:t>
            </a:r>
            <a:endParaRPr lang="zh-CN" altLang="en-US" dirty="0"/>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12" y="404665"/>
            <a:ext cx="8229815" cy="5882148"/>
          </a:xfrm>
          <a:solidFill>
            <a:srgbClr val="92D050"/>
          </a:solidFill>
        </p:spPr>
        <p:txBody>
          <a:bodyPr>
            <a:normAutofit fontScale="85000" lnSpcReduction="20000"/>
          </a:bodyPr>
          <a:lstStyle/>
          <a:p>
            <a:r>
              <a:rPr lang="en-US" altLang="zh-CN" sz="2800" dirty="0" smtClean="0">
                <a:latin typeface="华文新魏" panose="02010800040101010101" pitchFamily="2" charset="-122"/>
                <a:ea typeface="华文新魏" panose="02010800040101010101" pitchFamily="2" charset="-122"/>
              </a:rPr>
              <a:t>        </a:t>
            </a:r>
            <a:r>
              <a:rPr lang="zh-CN" altLang="zh-CN" sz="2800" dirty="0" smtClean="0">
                <a:latin typeface="华文新魏" panose="02010800040101010101" pitchFamily="2" charset="-122"/>
                <a:ea typeface="华文新魏" panose="02010800040101010101" pitchFamily="2" charset="-122"/>
              </a:rPr>
              <a:t>债务人与债权人约定将财产转移至债权人名下，在一定期间后再由债务人或者其指定的第三人以交易本金加上溢价款</a:t>
            </a:r>
            <a:r>
              <a:rPr lang="zh-CN" altLang="zh-CN" sz="2800" dirty="0" smtClean="0">
                <a:solidFill>
                  <a:srgbClr val="7030A0"/>
                </a:solidFill>
                <a:latin typeface="华文新魏" panose="02010800040101010101" pitchFamily="2" charset="-122"/>
                <a:ea typeface="华文新魏" panose="02010800040101010101" pitchFamily="2" charset="-122"/>
              </a:rPr>
              <a:t>回购</a:t>
            </a:r>
            <a:r>
              <a:rPr lang="zh-CN" altLang="zh-CN" sz="2800" dirty="0" smtClean="0">
                <a:latin typeface="华文新魏" panose="02010800040101010101" pitchFamily="2" charset="-122"/>
                <a:ea typeface="华文新魏" panose="02010800040101010101" pitchFamily="2" charset="-122"/>
              </a:rPr>
              <a:t>，债务人到期不履行回购义务，财产归债权人所有的，人民法院应当参照第二款规定处理。回购对象自始不存在的，人民法院应当依照民法典第一百四十六条第二款的规定，按照其实际构成的法律关系处理。</a:t>
            </a:r>
            <a:r>
              <a:rPr lang="zh-CN" altLang="en-US" sz="2800" dirty="0" smtClean="0">
                <a:latin typeface="华文新魏" panose="02010800040101010101" pitchFamily="2" charset="-122"/>
                <a:ea typeface="华文新魏" panose="02010800040101010101" pitchFamily="2" charset="-122"/>
              </a:rPr>
              <a:t>（</a:t>
            </a:r>
            <a:r>
              <a:rPr lang="zh-CN" altLang="en-US" sz="2800" dirty="0" smtClean="0">
                <a:solidFill>
                  <a:srgbClr val="7030A0"/>
                </a:solidFill>
                <a:latin typeface="华文新魏" panose="02010800040101010101" pitchFamily="2" charset="-122"/>
                <a:ea typeface="华文新魏" panose="02010800040101010101" pitchFamily="2" charset="-122"/>
              </a:rPr>
              <a:t>回购条款</a:t>
            </a:r>
            <a:r>
              <a:rPr lang="zh-CN" altLang="en-US" sz="2800" dirty="0" smtClean="0">
                <a:latin typeface="华文新魏" panose="02010800040101010101" pitchFamily="2" charset="-122"/>
                <a:ea typeface="华文新魏" panose="02010800040101010101" pitchFamily="2" charset="-122"/>
              </a:rPr>
              <a:t>）</a:t>
            </a:r>
            <a:endParaRPr lang="en-US" altLang="zh-CN" sz="2800" dirty="0" smtClean="0">
              <a:latin typeface="华文新魏" panose="02010800040101010101" pitchFamily="2" charset="-122"/>
              <a:ea typeface="华文新魏" panose="02010800040101010101" pitchFamily="2" charset="-122"/>
            </a:endParaRPr>
          </a:p>
          <a:p>
            <a:r>
              <a:rPr lang="en-US" altLang="zh-CN" sz="2800" dirty="0" smtClean="0">
                <a:latin typeface="华文新魏" panose="02010800040101010101" pitchFamily="2" charset="-122"/>
                <a:ea typeface="华文新魏" panose="02010800040101010101" pitchFamily="2" charset="-122"/>
              </a:rPr>
              <a:t>      </a:t>
            </a:r>
          </a:p>
          <a:p>
            <a:r>
              <a:rPr lang="zh-CN" altLang="en-US" sz="2800" dirty="0" smtClean="0">
                <a:solidFill>
                  <a:srgbClr val="7030A0"/>
                </a:solidFill>
                <a:latin typeface="华文新魏" panose="02010800040101010101" pitchFamily="2" charset="-122"/>
                <a:ea typeface="华文新魏" panose="02010800040101010101" pitchFamily="2" charset="-122"/>
              </a:rPr>
              <a:t>理解：</a:t>
            </a:r>
            <a:endParaRPr lang="en-US" altLang="zh-CN" sz="2800" dirty="0" smtClean="0">
              <a:solidFill>
                <a:srgbClr val="7030A0"/>
              </a:solidFill>
              <a:latin typeface="华文新魏" panose="02010800040101010101" pitchFamily="2" charset="-122"/>
              <a:ea typeface="华文新魏" panose="02010800040101010101" pitchFamily="2" charset="-122"/>
            </a:endParaRPr>
          </a:p>
          <a:p>
            <a:r>
              <a:rPr lang="en-US" altLang="zh-CN" sz="2800" dirty="0" smtClean="0">
                <a:latin typeface="华文新魏" panose="02010800040101010101" pitchFamily="2" charset="-122"/>
                <a:ea typeface="华文新魏" panose="02010800040101010101" pitchFamily="2" charset="-122"/>
              </a:rPr>
              <a:t>1.</a:t>
            </a:r>
            <a:r>
              <a:rPr lang="zh-CN" altLang="en-US" sz="2800" dirty="0" smtClean="0">
                <a:latin typeface="华文新魏" panose="02010800040101010101" pitchFamily="2" charset="-122"/>
                <a:ea typeface="华文新魏" panose="02010800040101010101" pitchFamily="2" charset="-122"/>
              </a:rPr>
              <a:t>让与担保有公示型让与担保和非公示型让与担保之分，其中前者具有优先受偿效力，而后者无优先</a:t>
            </a:r>
            <a:r>
              <a:rPr lang="zh-CN" altLang="en-US" sz="2800" dirty="0" smtClean="0">
                <a:latin typeface="华文新魏" panose="02010800040101010101" pitchFamily="2" charset="-122"/>
                <a:ea typeface="华文新魏" panose="02010800040101010101" pitchFamily="2" charset="-122"/>
              </a:rPr>
              <a:t>受偿</a:t>
            </a:r>
            <a:r>
              <a:rPr lang="zh-CN" altLang="en-US" sz="2800" dirty="0" smtClean="0">
                <a:latin typeface="华文新魏" panose="02010800040101010101" pitchFamily="2" charset="-122"/>
                <a:ea typeface="华文新魏" panose="02010800040101010101" pitchFamily="2" charset="-122"/>
              </a:rPr>
              <a:t>效力。 </a:t>
            </a:r>
            <a:endParaRPr lang="en-US" altLang="zh-CN" sz="2800" dirty="0" smtClean="0">
              <a:latin typeface="华文新魏" panose="02010800040101010101" pitchFamily="2" charset="-122"/>
              <a:ea typeface="华文新魏" panose="02010800040101010101" pitchFamily="2" charset="-122"/>
            </a:endParaRPr>
          </a:p>
          <a:p>
            <a:r>
              <a:rPr lang="en-US" altLang="zh-CN" sz="2800" dirty="0" smtClean="0">
                <a:latin typeface="华文新魏" panose="02010800040101010101" pitchFamily="2" charset="-122"/>
                <a:ea typeface="华文新魏" panose="02010800040101010101" pitchFamily="2" charset="-122"/>
              </a:rPr>
              <a:t>2.</a:t>
            </a:r>
            <a:r>
              <a:rPr lang="zh-CN" altLang="en-US" sz="2800" dirty="0" smtClean="0">
                <a:latin typeface="华文新魏" panose="02010800040101010101" pitchFamily="2" charset="-122"/>
                <a:ea typeface="华文新魏" panose="02010800040101010101" pitchFamily="2" charset="-122"/>
              </a:rPr>
              <a:t> 让与担保合同主体适格、意思真实、内容合法且未恶意串通损害他人合法权益，合同即有效； 即使“财产归债权人所有”的约定无效，也不影响让与担保意思表示的</a:t>
            </a:r>
            <a:r>
              <a:rPr lang="zh-CN" altLang="en-US" sz="2800" dirty="0" smtClean="0">
                <a:latin typeface="华文新魏" panose="02010800040101010101" pitchFamily="2" charset="-122"/>
                <a:ea typeface="华文新魏" panose="02010800040101010101" pitchFamily="2" charset="-122"/>
              </a:rPr>
              <a:t>效力，促进交易相对稳定。（</a:t>
            </a:r>
            <a:r>
              <a:rPr lang="zh-CN" altLang="en-US" sz="2800" dirty="0">
                <a:solidFill>
                  <a:srgbClr val="7030A0"/>
                </a:solidFill>
                <a:latin typeface="华文新魏" panose="02010800040101010101" pitchFamily="2" charset="-122"/>
                <a:ea typeface="华文新魏" panose="02010800040101010101" pitchFamily="2" charset="-122"/>
              </a:rPr>
              <a:t>流质、流押契约的让与担保</a:t>
            </a:r>
            <a:r>
              <a:rPr lang="zh-CN" altLang="en-US" sz="2800" dirty="0" smtClean="0">
                <a:latin typeface="华文新魏" panose="02010800040101010101" pitchFamily="2" charset="-122"/>
                <a:ea typeface="华文新魏" panose="02010800040101010101" pitchFamily="2" charset="-122"/>
              </a:rPr>
              <a:t>）</a:t>
            </a:r>
            <a:endParaRPr lang="en-US" altLang="zh-CN" sz="2800" dirty="0" smtClean="0">
              <a:latin typeface="华文新魏" panose="02010800040101010101" pitchFamily="2" charset="-122"/>
              <a:ea typeface="华文新魏" panose="02010800040101010101" pitchFamily="2" charset="-122"/>
            </a:endParaRPr>
          </a:p>
          <a:p>
            <a:endParaRPr lang="en-US" altLang="zh-CN" sz="2800" dirty="0" smtClean="0">
              <a:latin typeface="华文新魏" panose="02010800040101010101" pitchFamily="2" charset="-122"/>
              <a:ea typeface="华文新魏" panose="02010800040101010101" pitchFamily="2" charset="-122"/>
            </a:endParaRPr>
          </a:p>
          <a:p>
            <a:r>
              <a:rPr lang="en-US" altLang="zh-CN" sz="2800" dirty="0" smtClean="0">
                <a:latin typeface="华文新魏" panose="02010800040101010101" pitchFamily="2" charset="-122"/>
                <a:ea typeface="华文新魏" panose="02010800040101010101" pitchFamily="2" charset="-122"/>
              </a:rPr>
              <a:t>《</a:t>
            </a:r>
            <a:r>
              <a:rPr lang="zh-CN" altLang="en-US" sz="2800" dirty="0" smtClean="0">
                <a:latin typeface="华文新魏" panose="02010800040101010101" pitchFamily="2" charset="-122"/>
                <a:ea typeface="华文新魏" panose="02010800040101010101" pitchFamily="2" charset="-122"/>
              </a:rPr>
              <a:t>民法典</a:t>
            </a:r>
            <a:r>
              <a:rPr lang="en-US" altLang="zh-CN" sz="2800" dirty="0" smtClean="0">
                <a:latin typeface="华文新魏" panose="02010800040101010101" pitchFamily="2" charset="-122"/>
                <a:ea typeface="华文新魏" panose="02010800040101010101" pitchFamily="2" charset="-122"/>
              </a:rPr>
              <a:t>》</a:t>
            </a:r>
            <a:r>
              <a:rPr lang="zh-CN" altLang="en-US" sz="2800" dirty="0" smtClean="0">
                <a:latin typeface="华文新魏" panose="02010800040101010101" pitchFamily="2" charset="-122"/>
                <a:ea typeface="华文新魏" panose="02010800040101010101" pitchFamily="2" charset="-122"/>
              </a:rPr>
              <a:t>第 </a:t>
            </a:r>
            <a:r>
              <a:rPr lang="en-US" altLang="zh-CN" sz="2800" dirty="0" smtClean="0">
                <a:latin typeface="华文新魏" panose="02010800040101010101" pitchFamily="2" charset="-122"/>
                <a:ea typeface="华文新魏" panose="02010800040101010101" pitchFamily="2" charset="-122"/>
              </a:rPr>
              <a:t>146 </a:t>
            </a:r>
            <a:r>
              <a:rPr lang="zh-CN" altLang="en-US" sz="2800" dirty="0" smtClean="0">
                <a:latin typeface="华文新魏" panose="02010800040101010101" pitchFamily="2" charset="-122"/>
                <a:ea typeface="华文新魏" panose="02010800040101010101" pitchFamily="2" charset="-122"/>
              </a:rPr>
              <a:t>条第 </a:t>
            </a:r>
            <a:r>
              <a:rPr lang="en-US" altLang="zh-CN" sz="2800" dirty="0" smtClean="0">
                <a:latin typeface="华文新魏" panose="02010800040101010101" pitchFamily="2" charset="-122"/>
                <a:ea typeface="华文新魏" panose="02010800040101010101" pitchFamily="2" charset="-122"/>
              </a:rPr>
              <a:t>2 </a:t>
            </a:r>
            <a:r>
              <a:rPr lang="zh-CN" altLang="en-US" sz="2800" dirty="0" smtClean="0">
                <a:latin typeface="华文新魏" panose="02010800040101010101" pitchFamily="2" charset="-122"/>
                <a:ea typeface="华文新魏" panose="02010800040101010101" pitchFamily="2" charset="-122"/>
              </a:rPr>
              <a:t>款 以虚假的意思表示隐藏的民事法律行为的效力，依照有关法律规定处理。</a:t>
            </a:r>
            <a:endParaRPr lang="en-US" altLang="zh-CN" sz="2800" dirty="0" smtClean="0">
              <a:latin typeface="华文新魏" panose="02010800040101010101" pitchFamily="2" charset="-122"/>
              <a:ea typeface="华文新魏" panose="02010800040101010101" pitchFamily="2" charset="-122"/>
            </a:endParaRPr>
          </a:p>
          <a:p>
            <a:endParaRPr lang="zh-CN" altLang="zh-CN" sz="2800" dirty="0" smtClean="0">
              <a:latin typeface="华文新魏" panose="02010800040101010101" pitchFamily="2" charset="-122"/>
              <a:ea typeface="华文新魏" panose="02010800040101010101" pitchFamily="2" charset="-122"/>
            </a:endParaRPr>
          </a:p>
          <a:p>
            <a:endParaRPr lang="zh-CN" altLang="en-US" dirty="0"/>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12" y="548681"/>
            <a:ext cx="8229815" cy="5738132"/>
          </a:xfrm>
        </p:spPr>
        <p:txBody>
          <a:bodyPr/>
          <a:lstStyle/>
          <a:p>
            <a:endParaRPr lang="zh-CN" altLang="en-US" dirty="0"/>
          </a:p>
        </p:txBody>
      </p:sp>
      <p:sp>
        <p:nvSpPr>
          <p:cNvPr id="4" name="圆角矩形 3"/>
          <p:cNvSpPr/>
          <p:nvPr/>
        </p:nvSpPr>
        <p:spPr>
          <a:xfrm>
            <a:off x="1403648" y="1592796"/>
            <a:ext cx="3096344" cy="57606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t>约定了起算义务的让与担保</a:t>
            </a:r>
            <a:endParaRPr lang="zh-CN" altLang="en-US" dirty="0"/>
          </a:p>
        </p:txBody>
      </p:sp>
      <p:sp>
        <p:nvSpPr>
          <p:cNvPr id="5" name="圆角矩形 4"/>
          <p:cNvSpPr/>
          <p:nvPr/>
        </p:nvSpPr>
        <p:spPr>
          <a:xfrm>
            <a:off x="1403648" y="2615045"/>
            <a:ext cx="3096344" cy="57606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a:t>约定</a:t>
            </a:r>
            <a:r>
              <a:rPr lang="zh-CN" altLang="en-US" dirty="0" smtClean="0"/>
              <a:t>了流抵、流质义务的让</a:t>
            </a:r>
            <a:r>
              <a:rPr lang="zh-CN" altLang="en-US" dirty="0"/>
              <a:t>与担保</a:t>
            </a:r>
            <a:endParaRPr lang="zh-CN" altLang="en-US" dirty="0"/>
          </a:p>
        </p:txBody>
      </p:sp>
      <p:sp>
        <p:nvSpPr>
          <p:cNvPr id="6" name="圆角矩形 5"/>
          <p:cNvSpPr/>
          <p:nvPr/>
        </p:nvSpPr>
        <p:spPr>
          <a:xfrm>
            <a:off x="1403648" y="3593197"/>
            <a:ext cx="3096344" cy="57606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约定</a:t>
            </a:r>
            <a:r>
              <a:rPr lang="zh-CN" altLang="en-US" dirty="0" smtClean="0"/>
              <a:t>了回购义务的</a:t>
            </a:r>
            <a:r>
              <a:rPr lang="zh-CN" altLang="en-US" dirty="0"/>
              <a:t>让与担保</a:t>
            </a:r>
            <a:endParaRPr lang="zh-CN" altLang="en-US" dirty="0"/>
          </a:p>
        </p:txBody>
      </p:sp>
      <p:sp>
        <p:nvSpPr>
          <p:cNvPr id="7" name="左大括号 6"/>
          <p:cNvSpPr/>
          <p:nvPr/>
        </p:nvSpPr>
        <p:spPr>
          <a:xfrm>
            <a:off x="1179510" y="1714945"/>
            <a:ext cx="72008" cy="2376264"/>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圆角矩形 7"/>
          <p:cNvSpPr/>
          <p:nvPr/>
        </p:nvSpPr>
        <p:spPr>
          <a:xfrm>
            <a:off x="4860032" y="1196752"/>
            <a:ext cx="2088232" cy="43204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latin typeface="华文新魏" panose="02010800040101010101" pitchFamily="2" charset="-122"/>
                <a:ea typeface="华文新魏" panose="02010800040101010101" pitchFamily="2" charset="-122"/>
              </a:rPr>
              <a:t>公示型让与担保</a:t>
            </a:r>
            <a:endParaRPr lang="zh-CN" altLang="en-US" dirty="0"/>
          </a:p>
        </p:txBody>
      </p:sp>
      <p:sp>
        <p:nvSpPr>
          <p:cNvPr id="9" name="圆角矩形 8"/>
          <p:cNvSpPr/>
          <p:nvPr/>
        </p:nvSpPr>
        <p:spPr>
          <a:xfrm>
            <a:off x="4860032" y="1916832"/>
            <a:ext cx="2088232" cy="50405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latin typeface="华文新魏" panose="02010800040101010101" pitchFamily="2" charset="-122"/>
                <a:ea typeface="华文新魏" panose="02010800040101010101" pitchFamily="2" charset="-122"/>
              </a:rPr>
              <a:t>非公</a:t>
            </a:r>
            <a:r>
              <a:rPr lang="zh-CN" altLang="en-US" dirty="0">
                <a:latin typeface="华文新魏" panose="02010800040101010101" pitchFamily="2" charset="-122"/>
                <a:ea typeface="华文新魏" panose="02010800040101010101" pitchFamily="2" charset="-122"/>
              </a:rPr>
              <a:t>示型让与担保</a:t>
            </a:r>
            <a:endParaRPr lang="zh-CN" altLang="en-US" dirty="0"/>
          </a:p>
        </p:txBody>
      </p:sp>
      <p:sp>
        <p:nvSpPr>
          <p:cNvPr id="10" name="左大括号 9"/>
          <p:cNvSpPr/>
          <p:nvPr/>
        </p:nvSpPr>
        <p:spPr>
          <a:xfrm>
            <a:off x="4572000" y="1412776"/>
            <a:ext cx="144016" cy="864096"/>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1" name="矩形 10"/>
          <p:cNvSpPr/>
          <p:nvPr/>
        </p:nvSpPr>
        <p:spPr>
          <a:xfrm>
            <a:off x="743405" y="2316922"/>
            <a:ext cx="360040" cy="117230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t>让与担保</a:t>
            </a:r>
            <a:endParaRPr lang="zh-CN" altLang="en-US" dirty="0"/>
          </a:p>
        </p:txBody>
      </p:sp>
      <p:sp>
        <p:nvSpPr>
          <p:cNvPr id="12" name="矩形 11"/>
          <p:cNvSpPr/>
          <p:nvPr/>
        </p:nvSpPr>
        <p:spPr>
          <a:xfrm>
            <a:off x="5364088" y="2996952"/>
            <a:ext cx="1440160" cy="59624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smtClean="0">
                <a:solidFill>
                  <a:srgbClr val="7030A0"/>
                </a:solidFill>
                <a:latin typeface="华文新魏" panose="02010800040101010101" pitchFamily="2" charset="-122"/>
                <a:ea typeface="华文新魏" panose="02010800040101010101" pitchFamily="2" charset="-122"/>
              </a:rPr>
              <a:t>流抵、流质契约</a:t>
            </a:r>
            <a:endParaRPr lang="zh-CN" altLang="en-US" dirty="0"/>
          </a:p>
        </p:txBody>
      </p:sp>
      <p:cxnSp>
        <p:nvCxnSpPr>
          <p:cNvPr id="14" name="直接箭头连接符 13"/>
          <p:cNvCxnSpPr/>
          <p:nvPr/>
        </p:nvCxnSpPr>
        <p:spPr>
          <a:xfrm>
            <a:off x="4499992" y="2996952"/>
            <a:ext cx="864096" cy="28803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直接箭头连接符 15"/>
          <p:cNvCxnSpPr>
            <a:endCxn id="12" idx="1"/>
          </p:cNvCxnSpPr>
          <p:nvPr/>
        </p:nvCxnSpPr>
        <p:spPr>
          <a:xfrm flipV="1">
            <a:off x="4499992" y="3295075"/>
            <a:ext cx="864096" cy="56597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3919327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12" y="476673"/>
            <a:ext cx="8229815" cy="5810140"/>
          </a:xfrm>
          <a:solidFill>
            <a:srgbClr val="92D050"/>
          </a:solidFill>
        </p:spPr>
        <p:txBody>
          <a:bodyPr/>
          <a:lstStyle/>
          <a:p>
            <a:r>
              <a:rPr lang="zh-CN" altLang="en-US" sz="2800" dirty="0">
                <a:latin typeface="华文新魏" panose="02010800040101010101" pitchFamily="2" charset="-122"/>
                <a:ea typeface="华文新魏" panose="02010800040101010101" pitchFamily="2" charset="-122"/>
              </a:rPr>
              <a:t>股权让与担保效力</a:t>
            </a:r>
            <a:endParaRPr lang="en-US" altLang="zh-CN" sz="2800" dirty="0">
              <a:latin typeface="华文新魏" panose="02010800040101010101" pitchFamily="2" charset="-122"/>
              <a:ea typeface="华文新魏" panose="02010800040101010101" pitchFamily="2" charset="-122"/>
            </a:endParaRPr>
          </a:p>
          <a:p>
            <a:r>
              <a:rPr lang="zh-CN" altLang="zh-CN" sz="2400" dirty="0" smtClean="0">
                <a:latin typeface="华文新魏" panose="02010800040101010101" pitchFamily="2" charset="-122"/>
                <a:ea typeface="华文新魏" panose="02010800040101010101" pitchFamily="2" charset="-122"/>
              </a:rPr>
              <a:t>第六十九条  股东以将其股权转移至债权人名下的方式为债务履行提供担保，公司或者公司的债权人以股东未履行或者未全面履行出资义务、抽逃出资等为由，请求作为名义股东的债权人与股东承担连带责任的，人民法院不予支持。</a:t>
            </a:r>
            <a:endParaRPr lang="en-US" altLang="zh-CN" sz="2400" dirty="0" smtClean="0">
              <a:latin typeface="华文新魏" panose="02010800040101010101" pitchFamily="2" charset="-122"/>
              <a:ea typeface="华文新魏" panose="02010800040101010101" pitchFamily="2" charset="-122"/>
            </a:endParaRPr>
          </a:p>
          <a:p>
            <a:endParaRPr lang="en-US" altLang="zh-CN" sz="2400" dirty="0" smtClean="0">
              <a:latin typeface="华文新魏" panose="02010800040101010101" pitchFamily="2" charset="-122"/>
              <a:ea typeface="华文新魏" panose="02010800040101010101" pitchFamily="2" charset="-122"/>
            </a:endParaRPr>
          </a:p>
          <a:p>
            <a:r>
              <a:rPr lang="zh-CN" altLang="en-US" sz="2400" dirty="0" smtClean="0">
                <a:latin typeface="华文新魏" panose="02010800040101010101" pitchFamily="2" charset="-122"/>
                <a:ea typeface="华文新魏" panose="02010800040101010101" pitchFamily="2" charset="-122"/>
              </a:rPr>
              <a:t>当事人的真实意思表示是担保，而非转让股权</a:t>
            </a:r>
            <a:endParaRPr lang="en-US" altLang="zh-CN" sz="2400" dirty="0" smtClean="0">
              <a:latin typeface="华文新魏" panose="02010800040101010101" pitchFamily="2" charset="-122"/>
              <a:ea typeface="华文新魏" panose="02010800040101010101" pitchFamily="2" charset="-122"/>
            </a:endParaRPr>
          </a:p>
          <a:p>
            <a:r>
              <a:rPr lang="en-US" altLang="zh-CN" sz="2400" dirty="0" smtClean="0">
                <a:latin typeface="华文新魏" panose="02010800040101010101" pitchFamily="2" charset="-122"/>
                <a:ea typeface="华文新魏" panose="02010800040101010101" pitchFamily="2" charset="-122"/>
              </a:rPr>
              <a:t>《</a:t>
            </a:r>
            <a:r>
              <a:rPr lang="zh-CN" altLang="en-US" sz="2400" dirty="0" smtClean="0">
                <a:latin typeface="华文新魏" panose="02010800040101010101" pitchFamily="2" charset="-122"/>
                <a:ea typeface="华文新魏" panose="02010800040101010101" pitchFamily="2" charset="-122"/>
              </a:rPr>
              <a:t>公司法规定（三）</a:t>
            </a:r>
            <a:r>
              <a:rPr lang="en-US" altLang="zh-CN" sz="2400" dirty="0" smtClean="0">
                <a:latin typeface="华文新魏" panose="02010800040101010101" pitchFamily="2" charset="-122"/>
                <a:ea typeface="华文新魏" panose="02010800040101010101" pitchFamily="2" charset="-122"/>
              </a:rPr>
              <a:t>》</a:t>
            </a:r>
            <a:r>
              <a:rPr lang="zh-CN" altLang="en-US" sz="2400" dirty="0" smtClean="0">
                <a:latin typeface="华文新魏" panose="02010800040101010101" pitchFamily="2" charset="-122"/>
                <a:ea typeface="华文新魏" panose="02010800040101010101" pitchFamily="2" charset="-122"/>
              </a:rPr>
              <a:t>第 </a:t>
            </a:r>
            <a:r>
              <a:rPr lang="en-US" altLang="zh-CN" sz="2400" dirty="0" smtClean="0">
                <a:latin typeface="华文新魏" panose="02010800040101010101" pitchFamily="2" charset="-122"/>
                <a:ea typeface="华文新魏" panose="02010800040101010101" pitchFamily="2" charset="-122"/>
              </a:rPr>
              <a:t>18 </a:t>
            </a:r>
            <a:r>
              <a:rPr lang="zh-CN" altLang="en-US" sz="2400" dirty="0" smtClean="0">
                <a:latin typeface="华文新魏" panose="02010800040101010101" pitchFamily="2" charset="-122"/>
                <a:ea typeface="华文新魏" panose="02010800040101010101" pitchFamily="2" charset="-122"/>
              </a:rPr>
              <a:t>条 有限责任公司的股东</a:t>
            </a:r>
            <a:r>
              <a:rPr lang="zh-CN" altLang="en-US" sz="2400" dirty="0" smtClean="0">
                <a:solidFill>
                  <a:srgbClr val="7030A0"/>
                </a:solidFill>
                <a:latin typeface="华文新魏" panose="02010800040101010101" pitchFamily="2" charset="-122"/>
                <a:ea typeface="华文新魏" panose="02010800040101010101" pitchFamily="2" charset="-122"/>
              </a:rPr>
              <a:t>未履行或者未全面履行出资义务即转让股权</a:t>
            </a:r>
            <a:r>
              <a:rPr lang="zh-CN" altLang="en-US" sz="2400" dirty="0" smtClean="0">
                <a:latin typeface="华文新魏" panose="02010800040101010101" pitchFamily="2" charset="-122"/>
                <a:ea typeface="华文新魏" panose="02010800040101010101" pitchFamily="2" charset="-122"/>
              </a:rPr>
              <a:t>，受让人对此知道或者应当知 道，公司请求该股东履行出资义务、受让人对此承担连带责任的，人民法院应予支持；公司债权人依照本规定第十三条第二款向该 股东提起诉讼，同时请求前述受让人对此承担连带责任的，人民法院应予支持。</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12" y="260649"/>
            <a:ext cx="8229815" cy="6026164"/>
          </a:xfrm>
        </p:spPr>
        <p:txBody>
          <a:bodyPr/>
          <a:lstStyle/>
          <a:p>
            <a:r>
              <a:rPr lang="zh-CN" altLang="en-US" sz="2800" dirty="0" smtClean="0">
                <a:latin typeface="华文新魏" panose="02010800040101010101" pitchFamily="2" charset="-122"/>
                <a:ea typeface="华文新魏" panose="02010800040101010101" pitchFamily="2" charset="-122"/>
              </a:rPr>
              <a:t>例</a:t>
            </a:r>
            <a:r>
              <a:rPr lang="en-US" altLang="zh-CN" sz="2800" dirty="0" smtClean="0">
                <a:latin typeface="华文新魏" panose="02010800040101010101" pitchFamily="2" charset="-122"/>
                <a:ea typeface="华文新魏" panose="02010800040101010101" pitchFamily="2" charset="-122"/>
              </a:rPr>
              <a:t>1.</a:t>
            </a:r>
            <a:r>
              <a:rPr lang="zh-CN" altLang="zh-CN" sz="2800" dirty="0" smtClean="0">
                <a:latin typeface="华文新魏" panose="02010800040101010101" pitchFamily="2" charset="-122"/>
                <a:ea typeface="华文新魏" panose="02010800040101010101" pitchFamily="2" charset="-122"/>
              </a:rPr>
              <a:t>债务人</a:t>
            </a:r>
            <a:r>
              <a:rPr lang="zh-CN" altLang="en-US" sz="2800" dirty="0" smtClean="0">
                <a:latin typeface="华文新魏" panose="02010800040101010101" pitchFamily="2" charset="-122"/>
                <a:ea typeface="华文新魏" panose="02010800040101010101" pitchFamily="2" charset="-122"/>
              </a:rPr>
              <a:t>甲借</a:t>
            </a:r>
            <a:r>
              <a:rPr lang="zh-CN" altLang="zh-CN" sz="2800" dirty="0" smtClean="0">
                <a:latin typeface="华文新魏" panose="02010800040101010101" pitchFamily="2" charset="-122"/>
                <a:ea typeface="华文新魏" panose="02010800040101010101" pitchFamily="2" charset="-122"/>
              </a:rPr>
              <a:t>债权人</a:t>
            </a:r>
            <a:r>
              <a:rPr lang="zh-CN" altLang="en-US" sz="2800" dirty="0" smtClean="0">
                <a:latin typeface="华文新魏" panose="02010800040101010101" pitchFamily="2" charset="-122"/>
                <a:ea typeface="华文新魏" panose="02010800040101010101" pitchFamily="2" charset="-122"/>
              </a:rPr>
              <a:t>乙</a:t>
            </a:r>
            <a:r>
              <a:rPr lang="en-US" altLang="zh-CN" sz="2800" dirty="0" smtClean="0">
                <a:latin typeface="华文新魏" panose="02010800040101010101" pitchFamily="2" charset="-122"/>
                <a:ea typeface="华文新魏" panose="02010800040101010101" pitchFamily="2" charset="-122"/>
              </a:rPr>
              <a:t>100</a:t>
            </a:r>
            <a:r>
              <a:rPr lang="zh-CN" altLang="en-US" sz="2800" dirty="0" smtClean="0">
                <a:latin typeface="华文新魏" panose="02010800040101010101" pitchFamily="2" charset="-122"/>
                <a:ea typeface="华文新魏" panose="02010800040101010101" pitchFamily="2" charset="-122"/>
              </a:rPr>
              <a:t>万元，二方约定</a:t>
            </a:r>
            <a:r>
              <a:rPr lang="zh-CN" altLang="zh-CN" sz="2800" dirty="0" smtClean="0">
                <a:latin typeface="华文新魏" panose="02010800040101010101" pitchFamily="2" charset="-122"/>
                <a:ea typeface="华文新魏" panose="02010800040101010101" pitchFamily="2" charset="-122"/>
              </a:rPr>
              <a:t>，将</a:t>
            </a:r>
            <a:r>
              <a:rPr lang="zh-CN" altLang="en-US" sz="2800" dirty="0" smtClean="0">
                <a:latin typeface="华文新魏" panose="02010800040101010101" pitchFamily="2" charset="-122"/>
                <a:ea typeface="华文新魏" panose="02010800040101010101" pitchFamily="2" charset="-122"/>
              </a:rPr>
              <a:t>甲的股权</a:t>
            </a:r>
            <a:r>
              <a:rPr lang="zh-CN" altLang="zh-CN" sz="2800" dirty="0" smtClean="0">
                <a:latin typeface="华文新魏" panose="02010800040101010101" pitchFamily="2" charset="-122"/>
                <a:ea typeface="华文新魏" panose="02010800040101010101" pitchFamily="2" charset="-122"/>
              </a:rPr>
              <a:t>形式</a:t>
            </a:r>
            <a:r>
              <a:rPr lang="zh-CN" altLang="zh-CN" sz="2800" dirty="0">
                <a:latin typeface="华文新魏" panose="02010800040101010101" pitchFamily="2" charset="-122"/>
                <a:ea typeface="华文新魏" panose="02010800040101010101" pitchFamily="2" charset="-122"/>
              </a:rPr>
              <a:t>上转让</a:t>
            </a:r>
            <a:r>
              <a:rPr lang="zh-CN" altLang="zh-CN" sz="2800" dirty="0" smtClean="0">
                <a:latin typeface="华文新魏" panose="02010800040101010101" pitchFamily="2" charset="-122"/>
                <a:ea typeface="华文新魏" panose="02010800040101010101" pitchFamily="2" charset="-122"/>
              </a:rPr>
              <a:t>至</a:t>
            </a:r>
            <a:r>
              <a:rPr lang="zh-CN" altLang="en-US" sz="2800" dirty="0" smtClean="0">
                <a:latin typeface="华文新魏" panose="02010800040101010101" pitchFamily="2" charset="-122"/>
                <a:ea typeface="华文新魏" panose="02010800040101010101" pitchFamily="2" charset="-122"/>
              </a:rPr>
              <a:t>乙</a:t>
            </a:r>
            <a:r>
              <a:rPr lang="zh-CN" altLang="zh-CN" sz="2800" dirty="0" smtClean="0">
                <a:latin typeface="华文新魏" panose="02010800040101010101" pitchFamily="2" charset="-122"/>
                <a:ea typeface="华文新魏" panose="02010800040101010101" pitchFamily="2" charset="-122"/>
              </a:rPr>
              <a:t>名下，</a:t>
            </a:r>
            <a:r>
              <a:rPr lang="zh-CN" altLang="en-US" sz="2800" dirty="0" smtClean="0">
                <a:latin typeface="华文新魏" panose="02010800040101010101" pitchFamily="2" charset="-122"/>
                <a:ea typeface="华文新魏" panose="02010800040101010101" pitchFamily="2" charset="-122"/>
              </a:rPr>
              <a:t>甲</a:t>
            </a:r>
            <a:r>
              <a:rPr lang="zh-CN" altLang="zh-CN" sz="2800" dirty="0" smtClean="0">
                <a:latin typeface="华文新魏" panose="02010800040101010101" pitchFamily="2" charset="-122"/>
                <a:ea typeface="华文新魏" panose="02010800040101010101" pitchFamily="2" charset="-122"/>
              </a:rPr>
              <a:t>到期</a:t>
            </a:r>
            <a:r>
              <a:rPr lang="zh-CN" altLang="zh-CN" sz="2800" dirty="0">
                <a:latin typeface="华文新魏" panose="02010800040101010101" pitchFamily="2" charset="-122"/>
                <a:ea typeface="华文新魏" panose="02010800040101010101" pitchFamily="2" charset="-122"/>
              </a:rPr>
              <a:t>清偿债务</a:t>
            </a:r>
            <a:r>
              <a:rPr lang="zh-CN" altLang="zh-CN" sz="2800" dirty="0" smtClean="0">
                <a:latin typeface="华文新魏" panose="02010800040101010101" pitchFamily="2" charset="-122"/>
                <a:ea typeface="华文新魏" panose="02010800040101010101" pitchFamily="2" charset="-122"/>
              </a:rPr>
              <a:t>，</a:t>
            </a:r>
            <a:r>
              <a:rPr lang="zh-CN" altLang="en-US" sz="2800" dirty="0" smtClean="0">
                <a:latin typeface="华文新魏" panose="02010800040101010101" pitchFamily="2" charset="-122"/>
                <a:ea typeface="华文新魏" panose="02010800040101010101" pitchFamily="2" charset="-122"/>
              </a:rPr>
              <a:t>乙</a:t>
            </a:r>
            <a:r>
              <a:rPr lang="zh-CN" altLang="zh-CN" sz="2800" dirty="0" smtClean="0">
                <a:latin typeface="华文新魏" panose="02010800040101010101" pitchFamily="2" charset="-122"/>
                <a:ea typeface="华文新魏" panose="02010800040101010101" pitchFamily="2" charset="-122"/>
              </a:rPr>
              <a:t>将该</a:t>
            </a:r>
            <a:r>
              <a:rPr lang="zh-CN" altLang="en-US" sz="2800" dirty="0" smtClean="0">
                <a:latin typeface="华文新魏" panose="02010800040101010101" pitchFamily="2" charset="-122"/>
                <a:ea typeface="华文新魏" panose="02010800040101010101" pitchFamily="2" charset="-122"/>
              </a:rPr>
              <a:t>股权</a:t>
            </a:r>
            <a:r>
              <a:rPr lang="zh-CN" altLang="zh-CN" sz="2800" dirty="0" smtClean="0">
                <a:latin typeface="华文新魏" panose="02010800040101010101" pitchFamily="2" charset="-122"/>
                <a:ea typeface="华文新魏" panose="02010800040101010101" pitchFamily="2" charset="-122"/>
              </a:rPr>
              <a:t>返还给</a:t>
            </a:r>
            <a:r>
              <a:rPr lang="zh-CN" altLang="en-US" sz="2800" dirty="0" smtClean="0">
                <a:latin typeface="华文新魏" panose="02010800040101010101" pitchFamily="2" charset="-122"/>
                <a:ea typeface="华文新魏" panose="02010800040101010101" pitchFamily="2" charset="-122"/>
              </a:rPr>
              <a:t>甲</a:t>
            </a:r>
            <a:r>
              <a:rPr lang="zh-CN" altLang="zh-CN" sz="2800" dirty="0" smtClean="0">
                <a:latin typeface="华文新魏" panose="02010800040101010101" pitchFamily="2" charset="-122"/>
                <a:ea typeface="华文新魏" panose="02010800040101010101" pitchFamily="2" charset="-122"/>
              </a:rPr>
              <a:t>，</a:t>
            </a:r>
            <a:r>
              <a:rPr lang="zh-CN" altLang="zh-CN" sz="2800" dirty="0">
                <a:latin typeface="华文新魏" panose="02010800040101010101" pitchFamily="2" charset="-122"/>
                <a:ea typeface="华文新魏" panose="02010800040101010101" pitchFamily="2" charset="-122"/>
              </a:rPr>
              <a:t>债务人到期没有清偿债务，债权人可以</a:t>
            </a:r>
            <a:r>
              <a:rPr lang="zh-CN" altLang="zh-CN" sz="2800" dirty="0" smtClean="0">
                <a:latin typeface="华文新魏" panose="02010800040101010101" pitchFamily="2" charset="-122"/>
                <a:ea typeface="华文新魏" panose="02010800040101010101" pitchFamily="2" charset="-122"/>
              </a:rPr>
              <a:t>对</a:t>
            </a:r>
            <a:r>
              <a:rPr lang="zh-CN" altLang="en-US" sz="2800" dirty="0" smtClean="0">
                <a:latin typeface="华文新魏" panose="02010800040101010101" pitchFamily="2" charset="-122"/>
                <a:ea typeface="华文新魏" panose="02010800040101010101" pitchFamily="2" charset="-122"/>
              </a:rPr>
              <a:t>股权</a:t>
            </a:r>
            <a:r>
              <a:rPr lang="zh-CN" altLang="zh-CN" sz="2800" dirty="0" smtClean="0">
                <a:latin typeface="华文新魏" panose="02010800040101010101" pitchFamily="2" charset="-122"/>
                <a:ea typeface="华文新魏" panose="02010800040101010101" pitchFamily="2" charset="-122"/>
              </a:rPr>
              <a:t>拍卖</a:t>
            </a:r>
            <a:r>
              <a:rPr lang="zh-CN" altLang="zh-CN" sz="2800" dirty="0">
                <a:latin typeface="华文新魏" panose="02010800040101010101" pitchFamily="2" charset="-122"/>
                <a:ea typeface="华文新魏" panose="02010800040101010101" pitchFamily="2" charset="-122"/>
              </a:rPr>
              <a:t>、变卖、折价偿还</a:t>
            </a:r>
            <a:r>
              <a:rPr lang="zh-CN" altLang="zh-CN" sz="2800" dirty="0" smtClean="0">
                <a:latin typeface="华文新魏" panose="02010800040101010101" pitchFamily="2" charset="-122"/>
                <a:ea typeface="华文新魏" panose="02010800040101010101" pitchFamily="2" charset="-122"/>
              </a:rPr>
              <a:t>债权</a:t>
            </a:r>
            <a:r>
              <a:rPr lang="zh-CN" altLang="en-US" sz="2800" dirty="0" smtClean="0">
                <a:latin typeface="华文新魏" panose="02010800040101010101" pitchFamily="2" charset="-122"/>
                <a:ea typeface="华文新魏" panose="02010800040101010101" pitchFamily="2" charset="-122"/>
              </a:rPr>
              <a:t>。该</a:t>
            </a:r>
            <a:r>
              <a:rPr lang="zh-CN" altLang="zh-CN" sz="2800" dirty="0" smtClean="0">
                <a:latin typeface="华文新魏" panose="02010800040101010101" pitchFamily="2" charset="-122"/>
                <a:ea typeface="华文新魏" panose="02010800040101010101" pitchFamily="2" charset="-122"/>
              </a:rPr>
              <a:t>合同</a:t>
            </a:r>
            <a:r>
              <a:rPr lang="zh-CN" altLang="en-US" sz="2800" dirty="0" smtClean="0">
                <a:latin typeface="华文新魏" panose="02010800040101010101" pitchFamily="2" charset="-122"/>
                <a:ea typeface="华文新魏" panose="02010800040101010101" pitchFamily="2" charset="-122"/>
              </a:rPr>
              <a:t>是否</a:t>
            </a:r>
            <a:r>
              <a:rPr lang="zh-CN" altLang="zh-CN" sz="2800" dirty="0" smtClean="0">
                <a:latin typeface="华文新魏" panose="02010800040101010101" pitchFamily="2" charset="-122"/>
                <a:ea typeface="华文新魏" panose="02010800040101010101" pitchFamily="2" charset="-122"/>
              </a:rPr>
              <a:t>有效</a:t>
            </a:r>
            <a:r>
              <a:rPr lang="zh-CN" altLang="en-US" sz="2800" dirty="0" smtClean="0">
                <a:latin typeface="华文新魏" panose="02010800040101010101" pitchFamily="2" charset="-122"/>
                <a:ea typeface="华文新魏" panose="02010800040101010101" pitchFamily="2" charset="-122"/>
              </a:rPr>
              <a:t>？</a:t>
            </a:r>
            <a:endParaRPr lang="en-US" altLang="zh-CN" sz="2800" dirty="0">
              <a:latin typeface="华文新魏" panose="02010800040101010101" pitchFamily="2" charset="-122"/>
              <a:ea typeface="华文新魏" panose="02010800040101010101" pitchFamily="2" charset="-122"/>
            </a:endParaRPr>
          </a:p>
          <a:p>
            <a:endParaRPr lang="en-US" altLang="zh-CN" sz="2800" dirty="0" smtClean="0">
              <a:latin typeface="华文新魏" panose="02010800040101010101" pitchFamily="2" charset="-122"/>
              <a:ea typeface="华文新魏" panose="02010800040101010101" pitchFamily="2" charset="-122"/>
            </a:endParaRPr>
          </a:p>
          <a:p>
            <a:r>
              <a:rPr lang="zh-CN" altLang="en-US" sz="2800" dirty="0" smtClean="0">
                <a:latin typeface="华文新魏" panose="02010800040101010101" pitchFamily="2" charset="-122"/>
                <a:ea typeface="华文新魏" panose="02010800040101010101" pitchFamily="2" charset="-122"/>
              </a:rPr>
              <a:t>例</a:t>
            </a:r>
            <a:r>
              <a:rPr lang="en-US" altLang="zh-CN" sz="2800" dirty="0" smtClean="0">
                <a:latin typeface="华文新魏" panose="02010800040101010101" pitchFamily="2" charset="-122"/>
                <a:ea typeface="华文新魏" panose="02010800040101010101" pitchFamily="2" charset="-122"/>
              </a:rPr>
              <a:t>2.</a:t>
            </a:r>
            <a:r>
              <a:rPr lang="zh-CN" altLang="zh-CN" sz="2800" dirty="0" smtClean="0">
                <a:latin typeface="华文新魏" panose="02010800040101010101" pitchFamily="2" charset="-122"/>
                <a:ea typeface="华文新魏" panose="02010800040101010101" pitchFamily="2" charset="-122"/>
              </a:rPr>
              <a:t> 如果约定</a:t>
            </a:r>
            <a:r>
              <a:rPr lang="zh-CN" altLang="en-US" sz="2800" dirty="0" smtClean="0">
                <a:latin typeface="华文新魏" panose="02010800040101010101" pitchFamily="2" charset="-122"/>
                <a:ea typeface="华文新魏" panose="02010800040101010101" pitchFamily="2" charset="-122"/>
              </a:rPr>
              <a:t>甲</a:t>
            </a:r>
            <a:r>
              <a:rPr lang="zh-CN" altLang="zh-CN" sz="2800" dirty="0" smtClean="0">
                <a:latin typeface="华文新魏" panose="02010800040101010101" pitchFamily="2" charset="-122"/>
                <a:ea typeface="华文新魏" panose="02010800040101010101" pitchFamily="2" charset="-122"/>
              </a:rPr>
              <a:t>到期</a:t>
            </a:r>
            <a:r>
              <a:rPr lang="zh-CN" altLang="zh-CN" sz="2800" dirty="0">
                <a:latin typeface="华文新魏" panose="02010800040101010101" pitchFamily="2" charset="-122"/>
                <a:ea typeface="华文新魏" panose="02010800040101010101" pitchFamily="2" charset="-122"/>
              </a:rPr>
              <a:t>没有清偿债务</a:t>
            </a:r>
            <a:r>
              <a:rPr lang="zh-CN" altLang="zh-CN" sz="2800" dirty="0" smtClean="0">
                <a:latin typeface="华文新魏" panose="02010800040101010101" pitchFamily="2" charset="-122"/>
                <a:ea typeface="华文新魏" panose="02010800040101010101" pitchFamily="2" charset="-122"/>
              </a:rPr>
              <a:t>，</a:t>
            </a:r>
            <a:r>
              <a:rPr lang="zh-CN" altLang="en-US" sz="2800" dirty="0" smtClean="0">
                <a:latin typeface="华文新魏" panose="02010800040101010101" pitchFamily="2" charset="-122"/>
                <a:ea typeface="华文新魏" panose="02010800040101010101" pitchFamily="2" charset="-122"/>
              </a:rPr>
              <a:t>股权便</a:t>
            </a:r>
            <a:r>
              <a:rPr lang="zh-CN" altLang="zh-CN" sz="2800" dirty="0" smtClean="0">
                <a:latin typeface="华文新魏" panose="02010800040101010101" pitchFamily="2" charset="-122"/>
                <a:ea typeface="华文新魏" panose="02010800040101010101" pitchFamily="2" charset="-122"/>
              </a:rPr>
              <a:t>归</a:t>
            </a:r>
            <a:r>
              <a:rPr lang="zh-CN" altLang="en-US" sz="2800" dirty="0" smtClean="0">
                <a:latin typeface="华文新魏" panose="02010800040101010101" pitchFamily="2" charset="-122"/>
                <a:ea typeface="华文新魏" panose="02010800040101010101" pitchFamily="2" charset="-122"/>
              </a:rPr>
              <a:t>乙</a:t>
            </a:r>
            <a:r>
              <a:rPr lang="zh-CN" altLang="zh-CN" sz="2800" dirty="0" smtClean="0">
                <a:latin typeface="华文新魏" panose="02010800040101010101" pitchFamily="2" charset="-122"/>
                <a:ea typeface="华文新魏" panose="02010800040101010101" pitchFamily="2" charset="-122"/>
              </a:rPr>
              <a:t>所有</a:t>
            </a:r>
            <a:r>
              <a:rPr lang="zh-CN" altLang="zh-CN" sz="2800" dirty="0">
                <a:latin typeface="华文新魏" panose="02010800040101010101" pitchFamily="2" charset="-122"/>
                <a:ea typeface="华文新魏" panose="02010800040101010101" pitchFamily="2" charset="-122"/>
              </a:rPr>
              <a:t>的</a:t>
            </a:r>
            <a:r>
              <a:rPr lang="zh-CN" altLang="zh-CN" sz="2800" dirty="0" smtClean="0">
                <a:latin typeface="华文新魏" panose="02010800040101010101" pitchFamily="2" charset="-122"/>
                <a:ea typeface="华文新魏" panose="02010800040101010101" pitchFamily="2" charset="-122"/>
              </a:rPr>
              <a:t>，</a:t>
            </a:r>
            <a:r>
              <a:rPr lang="zh-CN" altLang="en-US" sz="2800" dirty="0" smtClean="0">
                <a:latin typeface="华文新魏" panose="02010800040101010101" pitchFamily="2" charset="-122"/>
                <a:ea typeface="华文新魏" panose="02010800040101010101" pitchFamily="2" charset="-122"/>
              </a:rPr>
              <a:t>如何</a:t>
            </a:r>
            <a:r>
              <a:rPr lang="zh-CN" altLang="zh-CN" sz="2800" dirty="0" smtClean="0">
                <a:latin typeface="华文新魏" panose="02010800040101010101" pitchFamily="2" charset="-122"/>
                <a:ea typeface="华文新魏" panose="02010800040101010101" pitchFamily="2" charset="-122"/>
              </a:rPr>
              <a:t>认定</a:t>
            </a:r>
            <a:r>
              <a:rPr lang="zh-CN" altLang="zh-CN" sz="2800" dirty="0">
                <a:latin typeface="华文新魏" panose="02010800040101010101" pitchFamily="2" charset="-122"/>
                <a:ea typeface="华文新魏" panose="02010800040101010101" pitchFamily="2" charset="-122"/>
              </a:rPr>
              <a:t>该部分</a:t>
            </a:r>
            <a:r>
              <a:rPr lang="zh-CN" altLang="zh-CN" sz="2800" dirty="0" smtClean="0">
                <a:latin typeface="华文新魏" panose="02010800040101010101" pitchFamily="2" charset="-122"/>
                <a:ea typeface="华文新魏" panose="02010800040101010101" pitchFamily="2" charset="-122"/>
              </a:rPr>
              <a:t>约定</a:t>
            </a:r>
            <a:r>
              <a:rPr lang="zh-CN" altLang="en-US" sz="2800" dirty="0" smtClean="0">
                <a:latin typeface="华文新魏" panose="02010800040101010101" pitchFamily="2" charset="-122"/>
                <a:ea typeface="华文新魏" panose="02010800040101010101" pitchFamily="2" charset="-122"/>
              </a:rPr>
              <a:t>的效力</a:t>
            </a:r>
            <a:r>
              <a:rPr lang="en-US" altLang="zh-CN" sz="2800" dirty="0" smtClean="0">
                <a:latin typeface="华文新魏" panose="02010800040101010101" pitchFamily="2" charset="-122"/>
                <a:ea typeface="华文新魏" panose="02010800040101010101" pitchFamily="2" charset="-122"/>
              </a:rPr>
              <a:t>?</a:t>
            </a:r>
          </a:p>
          <a:p>
            <a:endParaRPr lang="en-US" altLang="zh-CN" sz="2800" dirty="0" smtClean="0">
              <a:latin typeface="华文新魏" panose="02010800040101010101" pitchFamily="2" charset="-122"/>
              <a:ea typeface="华文新魏" panose="02010800040101010101" pitchFamily="2" charset="-122"/>
            </a:endParaRPr>
          </a:p>
          <a:p>
            <a:r>
              <a:rPr lang="zh-CN" altLang="en-US" sz="2800" dirty="0" smtClean="0">
                <a:latin typeface="华文新魏" panose="02010800040101010101" pitchFamily="2" charset="-122"/>
                <a:ea typeface="华文新魏" panose="02010800040101010101" pitchFamily="2" charset="-122"/>
              </a:rPr>
              <a:t>转让人实际是担保人；受领标的物的他人形式上是受让人，实质上是担保权人。</a:t>
            </a:r>
            <a:endParaRPr lang="en-US" altLang="zh-CN" sz="2800" dirty="0" smtClean="0">
              <a:latin typeface="华文新魏" panose="02010800040101010101" pitchFamily="2" charset="-122"/>
              <a:ea typeface="华文新魏" panose="02010800040101010101" pitchFamily="2" charset="-122"/>
            </a:endParaRPr>
          </a:p>
          <a:p>
            <a:r>
              <a:rPr lang="zh-CN" altLang="en-US" sz="2800" dirty="0" smtClean="0">
                <a:latin typeface="华文新魏" panose="02010800040101010101" pitchFamily="2" charset="-122"/>
                <a:ea typeface="华文新魏" panose="02010800040101010101" pitchFamily="2" charset="-122"/>
              </a:rPr>
              <a:t>受契约自由和担保经济目的双重规范的债权担保关系。</a:t>
            </a:r>
            <a:endParaRPr lang="zh-CN" altLang="zh-CN" sz="2800" dirty="0">
              <a:latin typeface="华文新魏" panose="02010800040101010101" pitchFamily="2" charset="-122"/>
              <a:ea typeface="华文新魏" panose="02010800040101010101" pitchFamily="2" charset="-122"/>
            </a:endParaRPr>
          </a:p>
          <a:p>
            <a:endParaRPr lang="zh-CN" altLang="en-US" dirty="0"/>
          </a:p>
        </p:txBody>
      </p:sp>
    </p:spTree>
    <p:extLst>
      <p:ext uri="{BB962C8B-B14F-4D97-AF65-F5344CB8AC3E}">
        <p14:creationId xmlns:p14="http://schemas.microsoft.com/office/powerpoint/2010/main" val="383440983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12" y="476673"/>
            <a:ext cx="8229815" cy="5810140"/>
          </a:xfrm>
          <a:solidFill>
            <a:srgbClr val="92D050"/>
          </a:solidFill>
        </p:spPr>
        <p:txBody>
          <a:bodyPr>
            <a:normAutofit lnSpcReduction="10000"/>
          </a:bodyPr>
          <a:lstStyle/>
          <a:p>
            <a:r>
              <a:rPr lang="zh-CN" altLang="en-US" sz="2800" dirty="0">
                <a:latin typeface="华文新魏" panose="02010800040101010101" pitchFamily="2" charset="-122"/>
                <a:ea typeface="华文新魏" panose="02010800040101010101" pitchFamily="2" charset="-122"/>
              </a:rPr>
              <a:t>保证金</a:t>
            </a:r>
            <a:endParaRPr lang="en-US" altLang="zh-CN" sz="2800" dirty="0">
              <a:latin typeface="华文新魏" panose="02010800040101010101" pitchFamily="2" charset="-122"/>
              <a:ea typeface="华文新魏" panose="02010800040101010101" pitchFamily="2" charset="-122"/>
            </a:endParaRPr>
          </a:p>
          <a:p>
            <a:r>
              <a:rPr lang="zh-CN" altLang="zh-CN" sz="2600" dirty="0" smtClean="0">
                <a:latin typeface="华文新魏" panose="02010800040101010101" pitchFamily="2" charset="-122"/>
                <a:ea typeface="华文新魏" panose="02010800040101010101" pitchFamily="2" charset="-122"/>
              </a:rPr>
              <a:t>第七十条  债务人或者第三人为担保债务的履行，设立</a:t>
            </a:r>
            <a:r>
              <a:rPr lang="zh-CN" altLang="zh-CN" sz="2600" dirty="0" smtClean="0">
                <a:solidFill>
                  <a:srgbClr val="7030A0"/>
                </a:solidFill>
                <a:latin typeface="华文新魏" panose="02010800040101010101" pitchFamily="2" charset="-122"/>
                <a:ea typeface="华文新魏" panose="02010800040101010101" pitchFamily="2" charset="-122"/>
              </a:rPr>
              <a:t>专门的保证金账户</a:t>
            </a:r>
            <a:r>
              <a:rPr lang="zh-CN" altLang="zh-CN" sz="2600" dirty="0" smtClean="0">
                <a:latin typeface="华文新魏" panose="02010800040101010101" pitchFamily="2" charset="-122"/>
                <a:ea typeface="华文新魏" panose="02010800040101010101" pitchFamily="2" charset="-122"/>
              </a:rPr>
              <a:t>并由债权人实际控制，或者将其资金存入债权人设立的保证金账户，债权人主张就账户内的款项优先受偿的，人民法院应予支持。当事人以保证金账户内的款项</a:t>
            </a:r>
            <a:r>
              <a:rPr lang="zh-CN" altLang="zh-CN" sz="2600" dirty="0" smtClean="0">
                <a:solidFill>
                  <a:srgbClr val="7030A0"/>
                </a:solidFill>
                <a:latin typeface="华文新魏" panose="02010800040101010101" pitchFamily="2" charset="-122"/>
                <a:ea typeface="华文新魏" panose="02010800040101010101" pitchFamily="2" charset="-122"/>
              </a:rPr>
              <a:t>浮动</a:t>
            </a:r>
            <a:r>
              <a:rPr lang="zh-CN" altLang="zh-CN" sz="2600" dirty="0" smtClean="0">
                <a:latin typeface="华文新魏" panose="02010800040101010101" pitchFamily="2" charset="-122"/>
                <a:ea typeface="华文新魏" panose="02010800040101010101" pitchFamily="2" charset="-122"/>
              </a:rPr>
              <a:t>为由，主张实际控制该账户的债权人对账户内的款项不享有优先受偿权的，人民法院不予支持。</a:t>
            </a:r>
          </a:p>
          <a:p>
            <a:r>
              <a:rPr lang="en-US" altLang="zh-CN" sz="2600" dirty="0" smtClean="0">
                <a:latin typeface="华文新魏" panose="02010800040101010101" pitchFamily="2" charset="-122"/>
                <a:ea typeface="华文新魏" panose="02010800040101010101" pitchFamily="2" charset="-122"/>
              </a:rPr>
              <a:t>        </a:t>
            </a:r>
            <a:r>
              <a:rPr lang="zh-CN" altLang="zh-CN" sz="2600" dirty="0" smtClean="0">
                <a:latin typeface="华文新魏" panose="02010800040101010101" pitchFamily="2" charset="-122"/>
                <a:ea typeface="华文新魏" panose="02010800040101010101" pitchFamily="2" charset="-122"/>
              </a:rPr>
              <a:t>在银行账户下设立的</a:t>
            </a:r>
            <a:r>
              <a:rPr lang="zh-CN" altLang="zh-CN" sz="2600" dirty="0" smtClean="0">
                <a:solidFill>
                  <a:srgbClr val="7030A0"/>
                </a:solidFill>
                <a:latin typeface="华文新魏" panose="02010800040101010101" pitchFamily="2" charset="-122"/>
                <a:ea typeface="华文新魏" panose="02010800040101010101" pitchFamily="2" charset="-122"/>
              </a:rPr>
              <a:t>保证金分户</a:t>
            </a:r>
            <a:r>
              <a:rPr lang="zh-CN" altLang="zh-CN" sz="2600" dirty="0" smtClean="0">
                <a:latin typeface="华文新魏" panose="02010800040101010101" pitchFamily="2" charset="-122"/>
                <a:ea typeface="华文新魏" panose="02010800040101010101" pitchFamily="2" charset="-122"/>
              </a:rPr>
              <a:t>，参照前款规定处理。</a:t>
            </a:r>
          </a:p>
          <a:p>
            <a:r>
              <a:rPr lang="en-US" altLang="zh-CN" sz="2600" dirty="0" smtClean="0">
                <a:latin typeface="华文新魏" panose="02010800040101010101" pitchFamily="2" charset="-122"/>
                <a:ea typeface="华文新魏" panose="02010800040101010101" pitchFamily="2" charset="-122"/>
              </a:rPr>
              <a:t>       </a:t>
            </a:r>
            <a:r>
              <a:rPr lang="zh-CN" altLang="zh-CN" sz="2600" dirty="0" smtClean="0">
                <a:latin typeface="华文新魏" panose="02010800040101010101" pitchFamily="2" charset="-122"/>
                <a:ea typeface="华文新魏" panose="02010800040101010101" pitchFamily="2" charset="-122"/>
              </a:rPr>
              <a:t>当事人约定的保证金并非为担保债务的履行设立，或者不符合前两款规定的情形，债权人主张就保证金优先受偿的，人民法院不予支持，但是不影响当事人依照法律的规定或者按照当事人的约定主张权利。</a:t>
            </a:r>
          </a:p>
          <a:p>
            <a:endParaRPr lang="zh-CN" altLang="en-US" dirty="0"/>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12" y="692697"/>
            <a:ext cx="8229815" cy="5594116"/>
          </a:xfrm>
        </p:spPr>
        <p:txBody>
          <a:bodyPr/>
          <a:lstStyle/>
          <a:p>
            <a:endParaRPr lang="zh-CN" altLang="en-US" dirty="0"/>
          </a:p>
        </p:txBody>
      </p:sp>
      <p:sp>
        <p:nvSpPr>
          <p:cNvPr id="4" name="矩形 3"/>
          <p:cNvSpPr/>
          <p:nvPr/>
        </p:nvSpPr>
        <p:spPr>
          <a:xfrm>
            <a:off x="2699792" y="2636912"/>
            <a:ext cx="2664296" cy="50405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zh-CN" dirty="0">
                <a:solidFill>
                  <a:srgbClr val="7030A0"/>
                </a:solidFill>
                <a:latin typeface="华文新魏" panose="02010800040101010101" pitchFamily="2" charset="-122"/>
                <a:ea typeface="华文新魏" panose="02010800040101010101" pitchFamily="2" charset="-122"/>
              </a:rPr>
              <a:t>债务人或者第三</a:t>
            </a:r>
            <a:r>
              <a:rPr lang="zh-CN" altLang="zh-CN" dirty="0" smtClean="0">
                <a:solidFill>
                  <a:srgbClr val="7030A0"/>
                </a:solidFill>
                <a:latin typeface="华文新魏" panose="02010800040101010101" pitchFamily="2" charset="-122"/>
                <a:ea typeface="华文新魏" panose="02010800040101010101" pitchFamily="2" charset="-122"/>
              </a:rPr>
              <a:t>人</a:t>
            </a:r>
            <a:r>
              <a:rPr lang="zh-CN" altLang="en-US" dirty="0" smtClean="0">
                <a:solidFill>
                  <a:srgbClr val="7030A0"/>
                </a:solidFill>
                <a:latin typeface="华文新魏" panose="02010800040101010101" pitchFamily="2" charset="-122"/>
                <a:ea typeface="华文新魏" panose="02010800040101010101" pitchFamily="2" charset="-122"/>
              </a:rPr>
              <a:t>设立，但</a:t>
            </a:r>
            <a:r>
              <a:rPr lang="zh-CN" altLang="zh-CN" dirty="0" smtClean="0">
                <a:solidFill>
                  <a:srgbClr val="7030A0"/>
                </a:solidFill>
                <a:latin typeface="华文新魏" panose="02010800040101010101" pitchFamily="2" charset="-122"/>
                <a:ea typeface="华文新魏" panose="02010800040101010101" pitchFamily="2" charset="-122"/>
              </a:rPr>
              <a:t>由</a:t>
            </a:r>
            <a:r>
              <a:rPr lang="zh-CN" altLang="zh-CN" dirty="0">
                <a:solidFill>
                  <a:srgbClr val="7030A0"/>
                </a:solidFill>
                <a:latin typeface="华文新魏" panose="02010800040101010101" pitchFamily="2" charset="-122"/>
                <a:ea typeface="华文新魏" panose="02010800040101010101" pitchFamily="2" charset="-122"/>
              </a:rPr>
              <a:t>债权人实际控制</a:t>
            </a:r>
            <a:endParaRPr lang="zh-CN" altLang="en-US" dirty="0">
              <a:solidFill>
                <a:srgbClr val="7030A0"/>
              </a:solidFill>
            </a:endParaRPr>
          </a:p>
        </p:txBody>
      </p:sp>
      <p:sp>
        <p:nvSpPr>
          <p:cNvPr id="5" name="矩形 4"/>
          <p:cNvSpPr/>
          <p:nvPr/>
        </p:nvSpPr>
        <p:spPr>
          <a:xfrm>
            <a:off x="2699792" y="3789040"/>
            <a:ext cx="2664296" cy="50405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zh-CN" dirty="0">
                <a:solidFill>
                  <a:srgbClr val="7030A0"/>
                </a:solidFill>
                <a:latin typeface="华文新魏" panose="02010800040101010101" pitchFamily="2" charset="-122"/>
                <a:ea typeface="华文新魏" panose="02010800040101010101" pitchFamily="2" charset="-122"/>
              </a:rPr>
              <a:t>将其资金存入债权人设立的保证金账户</a:t>
            </a:r>
            <a:endParaRPr lang="zh-CN" altLang="en-US" dirty="0">
              <a:solidFill>
                <a:srgbClr val="7030A0"/>
              </a:solidFill>
            </a:endParaRPr>
          </a:p>
        </p:txBody>
      </p:sp>
      <p:sp>
        <p:nvSpPr>
          <p:cNvPr id="6" name="矩形 5"/>
          <p:cNvSpPr/>
          <p:nvPr/>
        </p:nvSpPr>
        <p:spPr>
          <a:xfrm>
            <a:off x="1043608" y="2589655"/>
            <a:ext cx="792088" cy="1800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zh-CN" dirty="0" smtClean="0">
                <a:solidFill>
                  <a:srgbClr val="7030A0"/>
                </a:solidFill>
                <a:latin typeface="华文新魏" panose="02010800040101010101" pitchFamily="2" charset="-122"/>
                <a:ea typeface="华文新魏" panose="02010800040101010101" pitchFamily="2" charset="-122"/>
              </a:rPr>
              <a:t>专门</a:t>
            </a:r>
            <a:r>
              <a:rPr lang="zh-CN" altLang="zh-CN" dirty="0">
                <a:solidFill>
                  <a:srgbClr val="7030A0"/>
                </a:solidFill>
                <a:latin typeface="华文新魏" panose="02010800040101010101" pitchFamily="2" charset="-122"/>
                <a:ea typeface="华文新魏" panose="02010800040101010101" pitchFamily="2" charset="-122"/>
              </a:rPr>
              <a:t>的</a:t>
            </a:r>
            <a:r>
              <a:rPr lang="zh-CN" altLang="zh-CN" dirty="0">
                <a:solidFill>
                  <a:srgbClr val="7030A0"/>
                </a:solidFill>
                <a:latin typeface="华文新魏" panose="02010800040101010101" pitchFamily="2" charset="-122"/>
                <a:ea typeface="华文新魏" panose="02010800040101010101" pitchFamily="2" charset="-122"/>
              </a:rPr>
              <a:t>保证金账户</a:t>
            </a:r>
            <a:endParaRPr lang="zh-CN" altLang="en-US" dirty="0"/>
          </a:p>
        </p:txBody>
      </p:sp>
      <p:sp>
        <p:nvSpPr>
          <p:cNvPr id="7" name="左大括号 6"/>
          <p:cNvSpPr/>
          <p:nvPr/>
        </p:nvSpPr>
        <p:spPr>
          <a:xfrm>
            <a:off x="2051720" y="2852936"/>
            <a:ext cx="360040" cy="1224136"/>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右大括号 7"/>
          <p:cNvSpPr/>
          <p:nvPr/>
        </p:nvSpPr>
        <p:spPr>
          <a:xfrm>
            <a:off x="5868144" y="2852936"/>
            <a:ext cx="432048" cy="1224136"/>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圆角矩形 8"/>
          <p:cNvSpPr/>
          <p:nvPr/>
        </p:nvSpPr>
        <p:spPr>
          <a:xfrm>
            <a:off x="6320071" y="3284984"/>
            <a:ext cx="1296144" cy="36004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solidFill>
                  <a:srgbClr val="7030A0"/>
                </a:solidFill>
              </a:rPr>
              <a:t>特定化</a:t>
            </a:r>
            <a:endParaRPr lang="zh-CN" altLang="en-US" dirty="0">
              <a:solidFill>
                <a:srgbClr val="7030A0"/>
              </a:solidFill>
            </a:endParaRPr>
          </a:p>
        </p:txBody>
      </p:sp>
      <p:sp>
        <p:nvSpPr>
          <p:cNvPr id="10" name="圆角矩形 9"/>
          <p:cNvSpPr/>
          <p:nvPr/>
        </p:nvSpPr>
        <p:spPr>
          <a:xfrm>
            <a:off x="6320071" y="5013176"/>
            <a:ext cx="1368152" cy="50405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t>浮动</a:t>
            </a:r>
            <a:endParaRPr lang="zh-CN" altLang="en-US" dirty="0"/>
          </a:p>
        </p:txBody>
      </p:sp>
      <p:sp>
        <p:nvSpPr>
          <p:cNvPr id="14" name="下箭头 13"/>
          <p:cNvSpPr/>
          <p:nvPr/>
        </p:nvSpPr>
        <p:spPr>
          <a:xfrm>
            <a:off x="6660232" y="3789040"/>
            <a:ext cx="648072" cy="1080120"/>
          </a:xfrm>
          <a:prstGeom prst="down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solidFill>
                  <a:srgbClr val="7030A0"/>
                </a:solidFill>
              </a:rPr>
              <a:t>对抗</a:t>
            </a:r>
            <a:endParaRPr lang="zh-CN" altLang="en-US" dirty="0">
              <a:solidFill>
                <a:srgbClr val="7030A0"/>
              </a:solidFill>
            </a:endParaRPr>
          </a:p>
        </p:txBody>
      </p:sp>
      <p:sp>
        <p:nvSpPr>
          <p:cNvPr id="15" name="椭圆 14"/>
          <p:cNvSpPr/>
          <p:nvPr/>
        </p:nvSpPr>
        <p:spPr>
          <a:xfrm>
            <a:off x="815961" y="5013176"/>
            <a:ext cx="1404156" cy="648072"/>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zh-CN" dirty="0">
                <a:solidFill>
                  <a:srgbClr val="7030A0"/>
                </a:solidFill>
                <a:latin typeface="华文新魏" panose="02010800040101010101" pitchFamily="2" charset="-122"/>
                <a:ea typeface="华文新魏" panose="02010800040101010101" pitchFamily="2" charset="-122"/>
              </a:rPr>
              <a:t>保证金分户</a:t>
            </a:r>
            <a:endParaRPr lang="zh-CN" altLang="en-US" dirty="0"/>
          </a:p>
        </p:txBody>
      </p:sp>
      <p:cxnSp>
        <p:nvCxnSpPr>
          <p:cNvPr id="17" name="曲线连接符 16"/>
          <p:cNvCxnSpPr/>
          <p:nvPr/>
        </p:nvCxnSpPr>
        <p:spPr>
          <a:xfrm rot="16200000" flipH="1">
            <a:off x="1149183" y="4549269"/>
            <a:ext cx="479305" cy="258407"/>
          </a:xfrm>
          <a:prstGeom prst="curvedConnector3">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668242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85502" y="4053985"/>
            <a:ext cx="7772603" cy="1362138"/>
          </a:xfrm>
        </p:spPr>
        <p:txBody>
          <a:bodyPr/>
          <a:lstStyle/>
          <a:p>
            <a:r>
              <a:rPr lang="zh-CN" altLang="en-US" sz="4000" b="1">
                <a:latin typeface="华文新魏" panose="02010800040101010101" charset="-122"/>
                <a:ea typeface="华文新魏" panose="02010800040101010101" charset="-122"/>
                <a:cs typeface="华文新魏" panose="02010800040101010101" charset="-122"/>
              </a:rPr>
              <a:t>欢迎交流 恳请指正</a:t>
            </a:r>
          </a:p>
        </p:txBody>
      </p:sp>
      <p:pic>
        <p:nvPicPr>
          <p:cNvPr id="20" name="PA-图片 15"/>
          <p:cNvPicPr>
            <a:picLocks noChangeAspect="1"/>
          </p:cNvPicPr>
          <p:nvPr>
            <p:custDataLst>
              <p:tags r:id="rId1"/>
            </p:custDataLst>
          </p:nvPr>
        </p:nvPicPr>
        <p:blipFill>
          <a:blip r:embed="rId3" cstate="print">
            <a:extLst>
              <a:ext uri="{BEBA8EAE-BF5A-486C-A8C5-ECC9F3942E4B}">
                <a14:imgProps xmlns:a14="http://schemas.microsoft.com/office/drawing/2010/main">
                  <a14:imgLayer r:embed="rId4">
                    <a14:imgEffect>
                      <a14:saturation sat="300000"/>
                    </a14:imgEffect>
                  </a14:imgLayer>
                </a14:imgProps>
              </a:ext>
              <a:ext uri="{28A0092B-C50C-407E-A947-70E740481C1C}">
                <a14:useLocalDpi xmlns:a14="http://schemas.microsoft.com/office/drawing/2010/main" val="0"/>
              </a:ext>
            </a:extLst>
          </a:blip>
          <a:stretch>
            <a:fillRect/>
          </a:stretch>
        </p:blipFill>
        <p:spPr>
          <a:xfrm>
            <a:off x="3471545" y="1939290"/>
            <a:ext cx="2200910" cy="2267585"/>
          </a:xfrm>
          <a:prstGeom prst="rect">
            <a:avLst/>
          </a:prstGeom>
          <a:effectLst>
            <a:glow rad="101600">
              <a:schemeClr val="accent4">
                <a:satMod val="175000"/>
                <a:alpha val="40000"/>
              </a:schemeClr>
            </a:glow>
            <a:outerShdw blurRad="50800" dist="38100" dir="18900000" algn="bl" rotWithShape="0">
              <a:prstClr val="black">
                <a:alpha val="40000"/>
              </a:prst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ppt_x"/>
                                          </p:val>
                                        </p:tav>
                                        <p:tav tm="100000">
                                          <p:val>
                                            <p:strVal val="#ppt_x"/>
                                          </p:val>
                                        </p:tav>
                                      </p:tavLst>
                                    </p:anim>
                                    <p:anim calcmode="lin" valueType="num">
                                      <p:cBhvr additive="base">
                                        <p:cTn id="8" dur="500" fill="hold"/>
                                        <p:tgtEl>
                                          <p:spTgt spid="20"/>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ppt_x"/>
                                          </p:val>
                                        </p:tav>
                                        <p:tav tm="100000">
                                          <p:val>
                                            <p:strVal val="#ppt_x"/>
                                          </p:val>
                                        </p:tav>
                                      </p:tavLst>
                                    </p:anim>
                                    <p:anim calcmode="lin" valueType="num">
                                      <p:cBhvr additive="base">
                                        <p:cTn id="13"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ags/tag1.xml><?xml version="1.0" encoding="utf-8"?>
<p:tagLst xmlns:a="http://schemas.openxmlformats.org/drawingml/2006/main" xmlns:r="http://schemas.openxmlformats.org/officeDocument/2006/relationships" xmlns:p="http://schemas.openxmlformats.org/presentationml/2006/main">
  <p:tag name="PA" val="v5.1.2"/>
</p:tagLst>
</file>

<file path=ppt/tags/tag2.xml><?xml version="1.0" encoding="utf-8"?>
<p:tagLst xmlns:a="http://schemas.openxmlformats.org/drawingml/2006/main" xmlns:r="http://schemas.openxmlformats.org/officeDocument/2006/relationships" xmlns:p="http://schemas.openxmlformats.org/presentationml/2006/main">
  <p:tag name="PA" val="v5.1.2"/>
</p:tagLst>
</file>

<file path=ppt/tags/tag3.xml><?xml version="1.0" encoding="utf-8"?>
<p:tagLst xmlns:a="http://schemas.openxmlformats.org/drawingml/2006/main" xmlns:r="http://schemas.openxmlformats.org/officeDocument/2006/relationships" xmlns:p="http://schemas.openxmlformats.org/presentationml/2006/main">
  <p:tag name="PA" val="v5.1.2"/>
</p:tagLst>
</file>

<file path=ppt/tags/tag4.xml><?xml version="1.0" encoding="utf-8"?>
<p:tagLst xmlns:a="http://schemas.openxmlformats.org/drawingml/2006/main" xmlns:r="http://schemas.openxmlformats.org/officeDocument/2006/relationships" xmlns:p="http://schemas.openxmlformats.org/presentationml/2006/main">
  <p:tag name="PA" val="v5.1.2"/>
</p:tagLst>
</file>

<file path=ppt/tags/tag5.xml><?xml version="1.0" encoding="utf-8"?>
<p:tagLst xmlns:a="http://schemas.openxmlformats.org/drawingml/2006/main" xmlns:r="http://schemas.openxmlformats.org/officeDocument/2006/relationships" xmlns:p="http://schemas.openxmlformats.org/presentationml/2006/main">
  <p:tag name="PA" val="v5.1.2"/>
</p:tagLst>
</file>

<file path=ppt/tags/tag6.xml><?xml version="1.0" encoding="utf-8"?>
<p:tagLst xmlns:a="http://schemas.openxmlformats.org/drawingml/2006/main" xmlns:r="http://schemas.openxmlformats.org/officeDocument/2006/relationships" xmlns:p="http://schemas.openxmlformats.org/presentationml/2006/main">
  <p:tag name="PA" val="v5.1.2"/>
</p:tagLst>
</file>

<file path=ppt/tags/tag7.xml><?xml version="1.0" encoding="utf-8"?>
<p:tagLst xmlns:a="http://schemas.openxmlformats.org/drawingml/2006/main" xmlns:r="http://schemas.openxmlformats.org/officeDocument/2006/relationships" xmlns:p="http://schemas.openxmlformats.org/presentationml/2006/main">
  <p:tag name="PA" val="v5.1.2"/>
</p:tagLst>
</file>

<file path=ppt/tags/tag8.xml><?xml version="1.0" encoding="utf-8"?>
<p:tagLst xmlns:a="http://schemas.openxmlformats.org/drawingml/2006/main" xmlns:r="http://schemas.openxmlformats.org/officeDocument/2006/relationships" xmlns:p="http://schemas.openxmlformats.org/presentationml/2006/main">
  <p:tag name="PA" val="v5.1.2"/>
</p:tagLst>
</file>

<file path=ppt/theme/_rels/them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暗香扑面">
  <a:themeElements>
    <a:clrScheme name="暗香扑面">
      <a:dk1>
        <a:sysClr val="windowText" lastClr="000000"/>
      </a:dk1>
      <a:lt1>
        <a:sysClr val="window" lastClr="FFFFFF"/>
      </a:lt1>
      <a:dk2>
        <a:srgbClr val="2F2F2F"/>
      </a:dk2>
      <a:lt2>
        <a:srgbClr val="FFFFF4"/>
      </a:lt2>
      <a:accent1>
        <a:srgbClr val="918415"/>
      </a:accent1>
      <a:accent2>
        <a:srgbClr val="C47546"/>
      </a:accent2>
      <a:accent3>
        <a:srgbClr val="AFB591"/>
      </a:accent3>
      <a:accent4>
        <a:srgbClr val="B9945B"/>
      </a:accent4>
      <a:accent5>
        <a:srgbClr val="85ADBC"/>
      </a:accent5>
      <a:accent6>
        <a:srgbClr val="E5B440"/>
      </a:accent6>
      <a:hlink>
        <a:srgbClr val="00D5D5"/>
      </a:hlink>
      <a:folHlink>
        <a:srgbClr val="DD00DD"/>
      </a:folHlink>
    </a:clrScheme>
    <a:fontScheme name="暗香扑面">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majorFont>
      <a:minorFont>
        <a:latin typeface="Franklin Gothic Book"/>
        <a:ea typeface=""/>
        <a:cs typeface=""/>
        <a:font script="Jpan" typeface="HG創英角ｺﾞｼｯｸUB"/>
        <a:font script="Hang" typeface="맑은 고딕"/>
        <a:font script="Hans" typeface="黑体"/>
        <a:font script="Hant" typeface="新細明體"/>
        <a:font script="Arab" typeface="Arial"/>
        <a:font script="Hebr" typeface="Arial"/>
        <a:font script="Thai" typeface="Cordian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暗香扑面">
      <a:fillStyleLst>
        <a:solidFill>
          <a:schemeClr val="phClr"/>
        </a:solidFill>
        <a:gradFill rotWithShape="1">
          <a:gsLst>
            <a:gs pos="0">
              <a:schemeClr val="phClr">
                <a:tint val="98000"/>
                <a:satMod val="220000"/>
              </a:schemeClr>
            </a:gs>
            <a:gs pos="31000">
              <a:schemeClr val="phClr">
                <a:tint val="30000"/>
                <a:satMod val="150000"/>
              </a:schemeClr>
            </a:gs>
            <a:gs pos="91000">
              <a:schemeClr val="phClr">
                <a:tint val="96000"/>
              </a:schemeClr>
            </a:gs>
          </a:gsLst>
          <a:path path="circle">
            <a:fillToRect l="50000" t="150000" r="50000"/>
          </a:path>
        </a:gradFill>
        <a:blipFill>
          <a:blip xmlns:r="http://schemas.openxmlformats.org/officeDocument/2006/relationships" r:embed="rId1">
            <a:duotone>
              <a:schemeClr val="phClr">
                <a:shade val="28000"/>
                <a:satMod val="100000"/>
              </a:schemeClr>
              <a:schemeClr val="phClr">
                <a:tint val="100000"/>
                <a:satMod val="200000"/>
              </a:schemeClr>
            </a:duotone>
          </a:blip>
          <a:tile tx="0" ty="0" sx="80000" sy="80000" flip="none" algn="tl"/>
        </a:blipFill>
      </a:fillStyleLst>
      <a:lnStyleLst>
        <a:ln w="12700" cap="flat" cmpd="sng" algn="ctr">
          <a:solidFill>
            <a:schemeClr val="phClr"/>
          </a:solidFill>
          <a:prstDash val="solid"/>
        </a:ln>
        <a:ln w="25400" cap="flat" cmpd="sng" algn="ctr">
          <a:solidFill>
            <a:schemeClr val="phClr"/>
          </a:solidFill>
          <a:prstDash val="solid"/>
        </a:ln>
        <a:ln w="38100" cap="flat" cmpd="dbl" algn="ctr">
          <a:solidFill>
            <a:schemeClr val="phClr"/>
          </a:solidFill>
          <a:prstDash val="solid"/>
        </a:ln>
      </a:lnStyleLst>
      <a:effectStyleLst>
        <a:effectStyle>
          <a:effectLst>
            <a:glow rad="63500">
              <a:schemeClr val="phClr">
                <a:alpha val="45000"/>
                <a:satMod val="110000"/>
              </a:schemeClr>
            </a:glow>
          </a:effectLst>
        </a:effectStyle>
        <a:effectStyle>
          <a:effectLst>
            <a:outerShdw blurRad="34925" dist="31750" dir="5400000" algn="tl" rotWithShape="0">
              <a:srgbClr val="000000">
                <a:alpha val="50000"/>
              </a:srgbClr>
            </a:outerShdw>
          </a:effectLst>
          <a:scene3d>
            <a:camera prst="orthographicFront">
              <a:rot lat="0" lon="0" rev="0"/>
            </a:camera>
            <a:lightRig rig="flood" dir="t">
              <a:rot lat="0" lon="0" rev="5400000"/>
            </a:lightRig>
          </a:scene3d>
          <a:sp3d contourW="9525" prstMaterial="dkEdge">
            <a:bevelT w="12000" h="24150"/>
            <a:contourClr>
              <a:schemeClr val="phClr">
                <a:satMod val="110000"/>
              </a:schemeClr>
            </a:contourClr>
          </a:sp3d>
        </a:effectStyle>
        <a:effectStyle>
          <a:effectLst>
            <a:outerShdw blurRad="50800" dist="31750" dir="5400000" algn="tl" rotWithShape="0">
              <a:srgbClr val="000000">
                <a:alpha val="50000"/>
              </a:srgbClr>
            </a:outerShdw>
          </a:effectLst>
          <a:scene3d>
            <a:camera prst="orthographicFront">
              <a:rot lat="0" lon="0" rev="0"/>
            </a:camera>
            <a:lightRig rig="flood" dir="t">
              <a:rot lat="0" lon="0" rev="5400000"/>
            </a:lightRig>
          </a:scene3d>
          <a:sp3d contourW="18700" prstMaterial="dkEdge">
            <a:bevelT w="44450" h="80600"/>
            <a:contourClr>
              <a:schemeClr val="phClr">
                <a:satMod val="110000"/>
              </a:schemeClr>
            </a:contourClr>
          </a:sp3d>
        </a:effectStyle>
      </a:effectStyleLst>
      <a:bgFillStyleLst>
        <a:solidFill>
          <a:schemeClr val="phClr"/>
        </a:solidFill>
        <a:gradFill rotWithShape="1">
          <a:gsLst>
            <a:gs pos="0">
              <a:schemeClr val="phClr">
                <a:shade val="70000"/>
                <a:satMod val="1000000"/>
              </a:schemeClr>
            </a:gs>
            <a:gs pos="31000">
              <a:schemeClr val="phClr">
                <a:shade val="85000"/>
                <a:satMod val="450000"/>
              </a:schemeClr>
            </a:gs>
            <a:gs pos="100000">
              <a:schemeClr val="phClr">
                <a:tint val="70000"/>
                <a:satMod val="300000"/>
              </a:schemeClr>
            </a:gs>
          </a:gsLst>
          <a:path path="circle">
            <a:fillToRect l="50000" t="150000" r="50000"/>
          </a:path>
        </a:gradFill>
        <a:blipFill>
          <a:blip xmlns:r="http://schemas.openxmlformats.org/officeDocument/2006/relationships" r:embed="rId2">
            <a:duotone>
              <a:schemeClr val="phClr">
                <a:tint val="100000"/>
                <a:shade val="70000"/>
                <a:hueMod val="100000"/>
                <a:satMod val="100000"/>
              </a:schemeClr>
              <a:schemeClr val="phClr">
                <a:tint val="90000"/>
                <a:shade val="100000"/>
                <a:hueMod val="100000"/>
                <a:satMod val="100000"/>
              </a:schemeClr>
            </a:duotone>
          </a:blip>
          <a:stretch>
            <a:fillRect/>
          </a:stretch>
        </a:blip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暗香扑面">
    <a:dk1>
      <a:sysClr val="windowText" lastClr="000000"/>
    </a:dk1>
    <a:lt1>
      <a:sysClr val="window" lastClr="FFFFFF"/>
    </a:lt1>
    <a:dk2>
      <a:srgbClr val="2F2F2F"/>
    </a:dk2>
    <a:lt2>
      <a:srgbClr val="FFFFF4"/>
    </a:lt2>
    <a:accent1>
      <a:srgbClr val="918415"/>
    </a:accent1>
    <a:accent2>
      <a:srgbClr val="C47546"/>
    </a:accent2>
    <a:accent3>
      <a:srgbClr val="AFB591"/>
    </a:accent3>
    <a:accent4>
      <a:srgbClr val="B9945B"/>
    </a:accent4>
    <a:accent5>
      <a:srgbClr val="85ADBC"/>
    </a:accent5>
    <a:accent6>
      <a:srgbClr val="E5B440"/>
    </a:accent6>
    <a:hlink>
      <a:srgbClr val="00D5D5"/>
    </a:hlink>
    <a:folHlink>
      <a:srgbClr val="DD00DD"/>
    </a:folHlink>
  </a:clrScheme>
</a:themeOverride>
</file>

<file path=ppt/theme/themeOverride2.xml><?xml version="1.0" encoding="utf-8"?>
<a:themeOverride xmlns:a="http://schemas.openxmlformats.org/drawingml/2006/main">
  <a:clrScheme name="暗香扑面">
    <a:dk1>
      <a:sysClr val="windowText" lastClr="000000"/>
    </a:dk1>
    <a:lt1>
      <a:sysClr val="window" lastClr="FFFFFF"/>
    </a:lt1>
    <a:dk2>
      <a:srgbClr val="2F2F2F"/>
    </a:dk2>
    <a:lt2>
      <a:srgbClr val="FFFFF4"/>
    </a:lt2>
    <a:accent1>
      <a:srgbClr val="918415"/>
    </a:accent1>
    <a:accent2>
      <a:srgbClr val="C47546"/>
    </a:accent2>
    <a:accent3>
      <a:srgbClr val="AFB591"/>
    </a:accent3>
    <a:accent4>
      <a:srgbClr val="B9945B"/>
    </a:accent4>
    <a:accent5>
      <a:srgbClr val="85ADBC"/>
    </a:accent5>
    <a:accent6>
      <a:srgbClr val="E5B440"/>
    </a:accent6>
    <a:hlink>
      <a:srgbClr val="00D5D5"/>
    </a:hlink>
    <a:folHlink>
      <a:srgbClr val="DD00DD"/>
    </a:folHlink>
  </a:clrScheme>
</a:themeOverride>
</file>

<file path=docProps/app.xml><?xml version="1.0" encoding="utf-8"?>
<Properties xmlns="http://schemas.openxmlformats.org/officeDocument/2006/extended-properties" xmlns:vt="http://schemas.openxmlformats.org/officeDocument/2006/docPropsVTypes">
  <TotalTime>3234</TotalTime>
  <Words>14166</Words>
  <Application>Microsoft Office PowerPoint</Application>
  <PresentationFormat>全屏显示(4:3)</PresentationFormat>
  <Paragraphs>621</Paragraphs>
  <Slides>105</Slides>
  <Notes>0</Notes>
  <HiddenSlides>0</HiddenSlides>
  <MMClips>0</MMClips>
  <ScaleCrop>false</ScaleCrop>
  <HeadingPairs>
    <vt:vector size="6" baseType="variant">
      <vt:variant>
        <vt:lpstr>已用的字体</vt:lpstr>
      </vt:variant>
      <vt:variant>
        <vt:i4>11</vt:i4>
      </vt:variant>
      <vt:variant>
        <vt:lpstr>主题</vt:lpstr>
      </vt:variant>
      <vt:variant>
        <vt:i4>2</vt:i4>
      </vt:variant>
      <vt:variant>
        <vt:lpstr>幻灯片标题</vt:lpstr>
      </vt:variant>
      <vt:variant>
        <vt:i4>105</vt:i4>
      </vt:variant>
    </vt:vector>
  </HeadingPairs>
  <TitlesOfParts>
    <vt:vector size="118" baseType="lpstr">
      <vt:lpstr>黑体</vt:lpstr>
      <vt:lpstr>华文行楷</vt:lpstr>
      <vt:lpstr>华文新魏</vt:lpstr>
      <vt:lpstr>思源黑体 CN Light</vt:lpstr>
      <vt:lpstr>宋体</vt:lpstr>
      <vt:lpstr>微软雅黑</vt:lpstr>
      <vt:lpstr>Arial</vt:lpstr>
      <vt:lpstr>Calibri</vt:lpstr>
      <vt:lpstr>Franklin Gothic Book</vt:lpstr>
      <vt:lpstr>Franklin Gothic Medium</vt:lpstr>
      <vt:lpstr>Wingdings 2</vt:lpstr>
      <vt:lpstr>Office 主题</vt:lpstr>
      <vt:lpstr>暗香扑面</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未登记抵押权的效力</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欢迎交流 恳请指正</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全国法院民商事审判工作会议纪要中的几个问题</dc:title>
  <dc:creator>林文学</dc:creator>
  <cp:lastModifiedBy>Administrator</cp:lastModifiedBy>
  <cp:revision>377</cp:revision>
  <dcterms:created xsi:type="dcterms:W3CDTF">2019-11-02T08:34:00Z</dcterms:created>
  <dcterms:modified xsi:type="dcterms:W3CDTF">2021-05-28T04:38:50Z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2052-10.1.0.7520</vt:lpwstr>
  </property>
</Properties>
</file>