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7" r:id="rId2"/>
    <p:sldMasterId id="2147483668" r:id="rId3"/>
  </p:sldMasterIdLst>
  <p:notesMasterIdLst>
    <p:notesMasterId r:id="rId34"/>
  </p:notesMasterIdLst>
  <p:sldIdLst>
    <p:sldId id="670" r:id="rId4"/>
    <p:sldId id="527" r:id="rId5"/>
    <p:sldId id="620" r:id="rId6"/>
    <p:sldId id="678" r:id="rId7"/>
    <p:sldId id="675" r:id="rId8"/>
    <p:sldId id="672" r:id="rId9"/>
    <p:sldId id="621" r:id="rId10"/>
    <p:sldId id="679" r:id="rId11"/>
    <p:sldId id="680" r:id="rId12"/>
    <p:sldId id="693" r:id="rId13"/>
    <p:sldId id="697" r:id="rId14"/>
    <p:sldId id="695" r:id="rId15"/>
    <p:sldId id="699" r:id="rId16"/>
    <p:sldId id="700" r:id="rId17"/>
    <p:sldId id="701" r:id="rId18"/>
    <p:sldId id="703" r:id="rId19"/>
    <p:sldId id="704" r:id="rId20"/>
    <p:sldId id="705" r:id="rId21"/>
    <p:sldId id="706" r:id="rId22"/>
    <p:sldId id="707" r:id="rId23"/>
    <p:sldId id="681" r:id="rId24"/>
    <p:sldId id="682" r:id="rId25"/>
    <p:sldId id="685" r:id="rId26"/>
    <p:sldId id="687" r:id="rId27"/>
    <p:sldId id="689" r:id="rId28"/>
    <p:sldId id="690" r:id="rId29"/>
    <p:sldId id="691" r:id="rId30"/>
    <p:sldId id="664" r:id="rId31"/>
    <p:sldId id="665" r:id="rId32"/>
    <p:sldId id="683" r:id="rId33"/>
  </p:sldIdLst>
  <p:sldSz cx="12192000" cy="6858000"/>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13536"/>
    <a:srgbClr val="E1A70C"/>
    <a:srgbClr val="DB930E"/>
    <a:srgbClr val="C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660B408-B3CF-4A94-85FC-2B1E0A45F4A2}" styleName="深色样式 2 - 强调 1/强调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089"/>
    <p:restoredTop sz="95921"/>
  </p:normalViewPr>
  <p:slideViewPr>
    <p:cSldViewPr snapToGrid="0" showGuides="1">
      <p:cViewPr varScale="1">
        <p:scale>
          <a:sx n="66" d="100"/>
          <a:sy n="66" d="100"/>
        </p:scale>
        <p:origin x="-1098" y="-102"/>
      </p:cViewPr>
      <p:guideLst>
        <p:guide orient="horz" pos="4104"/>
        <p:guide orient="horz" pos="2199"/>
        <p:guide orient="horz" pos="549"/>
        <p:guide pos="7212"/>
        <p:guide pos="3715"/>
        <p:guide pos="474"/>
      </p:guideLst>
    </p:cSldViewPr>
  </p:slideViewPr>
  <p:outlineViewPr>
    <p:cViewPr>
      <p:scale>
        <a:sx n="33" d="100"/>
        <a:sy n="33" d="100"/>
      </p:scale>
      <p:origin x="0" y="-1950"/>
    </p:cViewPr>
  </p:outlineViewPr>
  <p:notesTextViewPr>
    <p:cViewPr>
      <p:scale>
        <a:sx n="3" d="2"/>
        <a:sy n="3" d="2"/>
      </p:scale>
      <p:origin x="0" y="0"/>
    </p:cViewPr>
  </p:notesTextViewPr>
  <p:sorterViewPr>
    <p:cViewPr>
      <p:scale>
        <a:sx n="90" d="100"/>
        <a:sy n="90" d="100"/>
      </p:scale>
      <p:origin x="0" y="0"/>
    </p:cViewPr>
  </p:sorterViewPr>
  <p:gridSpacing cx="72006" cy="72006"/>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notesMaster" Target="notesMasters/notes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fontAlgn="auto"/>
            <a:endParaRPr lang="zh-CN" altLang="en-US" strike="noStrike" noProof="1"/>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fontAlgn="auto"/>
            <a:endParaRPr lang="zh-CN" altLang="en-US" strike="noStrike" noProof="1"/>
          </a:p>
        </p:txBody>
      </p:sp>
      <p:sp>
        <p:nvSpPr>
          <p:cNvPr id="8196" name="幻灯片图像占位符 3"/>
          <p:cNvSpPr>
            <a:spLocks noGrp="1" noRot="1" noChangeAspect="1"/>
          </p:cNvSpPr>
          <p:nvPr>
            <p:ph type="sldImg"/>
          </p:nvPr>
        </p:nvSpPr>
        <p:spPr>
          <a:xfrm>
            <a:off x="685800" y="1143000"/>
            <a:ext cx="5486400" cy="3086100"/>
          </a:xfrm>
          <a:prstGeom prst="rect">
            <a:avLst/>
          </a:prstGeom>
          <a:noFill/>
          <a:ln w="12700" cap="flat" cmpd="sng">
            <a:solidFill>
              <a:srgbClr val="000000"/>
            </a:solidFill>
            <a:prstDash val="solid"/>
            <a:round/>
            <a:headEnd type="none" w="med" len="med"/>
            <a:tailEnd type="none" w="med" len="med"/>
          </a:ln>
        </p:spPr>
      </p:sp>
      <p:sp>
        <p:nvSpPr>
          <p:cNvPr id="8197" name="备注占位符 4"/>
          <p:cNvSpPr>
            <a:spLocks noGrp="1"/>
          </p:cNvSpPr>
          <p:nvPr>
            <p:ph type="body" sz="quarter"/>
          </p:nvPr>
        </p:nvSpPr>
        <p:spPr>
          <a:xfrm>
            <a:off x="685800" y="4400550"/>
            <a:ext cx="5486400" cy="3600450"/>
          </a:xfrm>
          <a:prstGeom prst="rect">
            <a:avLst/>
          </a:prstGeom>
          <a:noFill/>
          <a:ln w="9525">
            <a:noFill/>
          </a:ln>
        </p:spPr>
        <p:txBody>
          <a:bodyPr vert="horz" lIns="91440" tIns="45720" rIns="91440" bIns="45720" anchor="t"/>
          <a:lstStyle/>
          <a:p>
            <a:pPr lvl="0"/>
            <a:r>
              <a:rPr lang="zh-CN" altLang="en-US"/>
              <a:t>单击此处编辑母版文本样式</a:t>
            </a:r>
          </a:p>
          <a:p>
            <a:pPr lvl="1" indent="0"/>
            <a:r>
              <a:rPr lang="zh-CN" altLang="en-US"/>
              <a:t>第二级</a:t>
            </a:r>
          </a:p>
          <a:p>
            <a:pPr lvl="2" indent="0"/>
            <a:r>
              <a:rPr lang="zh-CN" altLang="en-US"/>
              <a:t>第三级</a:t>
            </a:r>
          </a:p>
          <a:p>
            <a:pPr lvl="3" indent="0"/>
            <a:r>
              <a:rPr lang="zh-CN" altLang="en-US"/>
              <a:t>第四级</a:t>
            </a:r>
          </a:p>
          <a:p>
            <a:pPr lvl="4" indent="0"/>
            <a:r>
              <a:rPr lang="zh-CN" altLang="en-US"/>
              <a:t>第五级</a:t>
            </a: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a:lvl1pPr>
          </a:lstStyle>
          <a:p>
            <a:pPr fontAlgn="auto"/>
            <a:endParaRPr lang="zh-CN" altLang="en-US" strike="noStrike" noProof="1"/>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a:defRPr sz="1200"/>
            </a:lvl1pPr>
          </a:lstStyle>
          <a:p>
            <a:pPr fontAlgn="auto"/>
            <a:fld id="{993A1EFD-8A81-4A57-9A62-07AD39394475}" type="slidenum">
              <a:rPr lang="zh-CN" altLang="en-US" strike="noStrike" noProof="1" smtClean="0">
                <a:latin typeface="+mn-lt"/>
                <a:ea typeface="+mn-ea"/>
                <a:cs typeface="+mn-cs"/>
              </a:rPr>
              <a:t>‹#›</a:t>
            </a:fld>
            <a:endParaRPr lang="zh-CN" altLang="en-US" strike="noStrike" noProof="1"/>
          </a:p>
        </p:txBody>
      </p:sp>
    </p:spTree>
    <p:extLst>
      <p:ext uri="{BB962C8B-B14F-4D97-AF65-F5344CB8AC3E}">
        <p14:creationId xmlns:p14="http://schemas.microsoft.com/office/powerpoint/2010/main" val="4281795459"/>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93A1EFD-8A81-4A57-9A62-07AD39394475}" type="slidenum">
              <a:rPr lang="zh-CN" altLang="en-US" smtClean="0">
                <a:solidFill>
                  <a:prstClr val="black"/>
                </a:solidFill>
              </a:rPr>
              <a:pPr/>
              <a:t>1</a:t>
            </a:fld>
            <a:endParaRPr lang="zh-CN" alt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93A1EFD-8A81-4A57-9A62-07AD39394475}"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93A1EFD-8A81-4A57-9A62-07AD39394475}"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93A1EFD-8A81-4A57-9A62-07AD39394475}"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93A1EFD-8A81-4A57-9A62-07AD39394475}"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93A1EFD-8A81-4A57-9A62-07AD39394475}"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93A1EFD-8A81-4A57-9A62-07AD39394475}"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93A1EFD-8A81-4A57-9A62-07AD39394475}"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93A1EFD-8A81-4A57-9A62-07AD39394475}"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93A1EFD-8A81-4A57-9A62-07AD39394475}"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93A1EFD-8A81-4A57-9A62-07AD39394475}"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幻灯片图像占位符 1"/>
          <p:cNvSpPr>
            <a:spLocks noGrp="1" noRot="1" noChangeAspect="1"/>
          </p:cNvSpPr>
          <p:nvPr>
            <p:ph type="sldImg"/>
          </p:nvPr>
        </p:nvSpPr>
        <p:spPr>
          <a:ln/>
        </p:spPr>
      </p:sp>
      <p:sp>
        <p:nvSpPr>
          <p:cNvPr id="12290" name="文本占位符 2"/>
          <p:cNvSpPr>
            <a:spLocks noGrp="1"/>
          </p:cNvSpPr>
          <p:nvPr>
            <p:ph type="body"/>
          </p:nvPr>
        </p:nvSpPr>
        <p:spPr>
          <a:ln/>
        </p:spPr>
        <p:txBody>
          <a:bodyPr lIns="91440" tIns="45720" rIns="91440" bIns="45720" anchor="t"/>
          <a:lstStyle/>
          <a:p>
            <a:pPr lvl="0"/>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93A1EFD-8A81-4A57-9A62-07AD39394475}"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93A1EFD-8A81-4A57-9A62-07AD39394475}"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93A1EFD-8A81-4A57-9A62-07AD39394475}"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93A1EFD-8A81-4A57-9A62-07AD39394475}"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93A1EFD-8A81-4A57-9A62-07AD39394475}" type="slidenum">
              <a:rPr lang="zh-CN" altLang="en-US" smtClean="0">
                <a:solidFill>
                  <a:prstClr val="black"/>
                </a:solidFill>
              </a:rPr>
              <a:pPr/>
              <a:t>24</a:t>
            </a:fld>
            <a:endParaRPr lang="zh-CN" altLang="en-US">
              <a:solidFill>
                <a:prstClr val="black"/>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93A1EFD-8A81-4A57-9A62-07AD39394475}" type="slidenum">
              <a:rPr lang="zh-CN" altLang="en-US" smtClean="0">
                <a:solidFill>
                  <a:prstClr val="black"/>
                </a:solidFill>
              </a:rPr>
              <a:pPr/>
              <a:t>25</a:t>
            </a:fld>
            <a:endParaRPr lang="zh-CN" altLang="en-US">
              <a:solidFill>
                <a:prstClr val="black"/>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93A1EFD-8A81-4A57-9A62-07AD39394475}" type="slidenum">
              <a:rPr lang="zh-CN" altLang="en-US" smtClean="0">
                <a:solidFill>
                  <a:prstClr val="black"/>
                </a:solidFill>
              </a:rPr>
              <a:pPr/>
              <a:t>26</a:t>
            </a:fld>
            <a:endParaRPr lang="zh-CN" altLang="en-US">
              <a:solidFill>
                <a:prstClr val="black"/>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93A1EFD-8A81-4A57-9A62-07AD39394475}" type="slidenum">
              <a:rPr lang="zh-CN" altLang="en-US" smtClean="0">
                <a:solidFill>
                  <a:prstClr val="black"/>
                </a:solidFill>
              </a:rPr>
              <a:pPr/>
              <a:t>27</a:t>
            </a:fld>
            <a:endParaRPr lang="zh-CN" altLang="en-US">
              <a:solidFill>
                <a:prstClr val="black"/>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幻灯片图像占位符 1"/>
          <p:cNvSpPr>
            <a:spLocks noGrp="1" noRot="1" noChangeAspect="1"/>
          </p:cNvSpPr>
          <p:nvPr>
            <p:ph type="sldImg"/>
          </p:nvPr>
        </p:nvSpPr>
        <p:spPr>
          <a:ln/>
        </p:spPr>
      </p:sp>
      <p:sp>
        <p:nvSpPr>
          <p:cNvPr id="47106" name="备注占位符 2"/>
          <p:cNvSpPr>
            <a:spLocks noGrp="1"/>
          </p:cNvSpPr>
          <p:nvPr>
            <p:ph type="body"/>
          </p:nvPr>
        </p:nvSpPr>
        <p:spPr>
          <a:ln/>
        </p:spPr>
        <p:txBody>
          <a:bodyPr lIns="91440" tIns="45720" rIns="91440" bIns="45720" anchor="t"/>
          <a:lstStyle/>
          <a:p>
            <a:pPr lvl="0"/>
            <a:endParaRPr lang="zh-CN" altLang="en-US"/>
          </a:p>
        </p:txBody>
      </p:sp>
      <p:sp>
        <p:nvSpPr>
          <p:cNvPr id="47107"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lstStyle/>
          <a:p>
            <a:pPr lvl="0" algn="r"/>
            <a:fld id="{9A0DB2DC-4C9A-4742-B13C-FB6460FD3503}" type="slidenum">
              <a:rPr lang="zh-CN" altLang="en-US" sz="1200">
                <a:latin typeface="Calibri" panose="020F0502020204030204" charset="0"/>
                <a:ea typeface="宋体" panose="02010600030101010101" pitchFamily="2" charset="-122"/>
              </a:rPr>
              <a:t>28</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幻灯片图像占位符 1"/>
          <p:cNvSpPr>
            <a:spLocks noGrp="1" noRot="1" noChangeAspect="1"/>
          </p:cNvSpPr>
          <p:nvPr>
            <p:ph type="sldImg"/>
          </p:nvPr>
        </p:nvSpPr>
        <p:spPr>
          <a:ln/>
        </p:spPr>
      </p:sp>
      <p:sp>
        <p:nvSpPr>
          <p:cNvPr id="49154" name="备注占位符 2"/>
          <p:cNvSpPr>
            <a:spLocks noGrp="1"/>
          </p:cNvSpPr>
          <p:nvPr>
            <p:ph type="body"/>
          </p:nvPr>
        </p:nvSpPr>
        <p:spPr>
          <a:ln/>
        </p:spPr>
        <p:txBody>
          <a:bodyPr lIns="91440" tIns="45720" rIns="91440" bIns="45720" anchor="t"/>
          <a:lstStyle/>
          <a:p>
            <a:pPr lvl="0"/>
            <a:endParaRPr lang="zh-CN" altLang="en-US" dirty="0"/>
          </a:p>
        </p:txBody>
      </p:sp>
      <p:sp>
        <p:nvSpPr>
          <p:cNvPr id="49155"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lstStyle/>
          <a:p>
            <a:pPr lvl="0" algn="r"/>
            <a:fld id="{9A0DB2DC-4C9A-4742-B13C-FB6460FD3503}" type="slidenum">
              <a:rPr lang="zh-CN" altLang="en-US" sz="1200">
                <a:latin typeface="Calibri" panose="020F0502020204030204" charset="0"/>
                <a:ea typeface="宋体" panose="02010600030101010101" pitchFamily="2" charset="-122"/>
              </a:rPr>
              <a:t>29</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幻灯片图像占位符 1"/>
          <p:cNvSpPr>
            <a:spLocks noGrp="1" noRot="1" noChangeAspect="1"/>
          </p:cNvSpPr>
          <p:nvPr>
            <p:ph type="sldImg"/>
          </p:nvPr>
        </p:nvSpPr>
        <p:spPr>
          <a:ln/>
        </p:spPr>
      </p:sp>
      <p:sp>
        <p:nvSpPr>
          <p:cNvPr id="14338" name="备注占位符 2"/>
          <p:cNvSpPr>
            <a:spLocks noGrp="1"/>
          </p:cNvSpPr>
          <p:nvPr>
            <p:ph type="body"/>
          </p:nvPr>
        </p:nvSpPr>
        <p:spPr>
          <a:ln/>
        </p:spPr>
        <p:txBody>
          <a:bodyPr lIns="91440" tIns="45720" rIns="91440" bIns="45720" anchor="t"/>
          <a:lstStyle/>
          <a:p>
            <a:pPr lvl="0"/>
            <a:endParaRPr lang="zh-CN" altLang="en-US"/>
          </a:p>
        </p:txBody>
      </p:sp>
      <p:sp>
        <p:nvSpPr>
          <p:cNvPr id="1433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lstStyle/>
          <a:p>
            <a:pPr lvl="0" algn="r"/>
            <a:fld id="{9A0DB2DC-4C9A-4742-B13C-FB6460FD3503}" type="slidenum">
              <a:rPr lang="zh-CN" altLang="en-US" sz="1200">
                <a:latin typeface="Calibri" panose="020F0502020204030204" charset="0"/>
                <a:ea typeface="宋体" panose="02010600030101010101" pitchFamily="2" charset="-122"/>
              </a:rPr>
              <a:t>3</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93A1EFD-8A81-4A57-9A62-07AD39394475}"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93A1EFD-8A81-4A57-9A62-07AD39394475}"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幻灯片图像占位符 1"/>
          <p:cNvSpPr>
            <a:spLocks noGrp="1" noRot="1" noChangeAspect="1"/>
          </p:cNvSpPr>
          <p:nvPr>
            <p:ph type="sldImg"/>
          </p:nvPr>
        </p:nvSpPr>
        <p:spPr>
          <a:ln/>
        </p:spPr>
      </p:sp>
      <p:sp>
        <p:nvSpPr>
          <p:cNvPr id="17410" name="备注占位符 2"/>
          <p:cNvSpPr>
            <a:spLocks noGrp="1"/>
          </p:cNvSpPr>
          <p:nvPr>
            <p:ph type="body"/>
          </p:nvPr>
        </p:nvSpPr>
        <p:spPr>
          <a:ln/>
        </p:spPr>
        <p:txBody>
          <a:bodyPr lIns="91440" tIns="45720" rIns="91440" bIns="45720" anchor="t"/>
          <a:lstStyle/>
          <a:p>
            <a:pPr lvl="0"/>
            <a:endParaRPr lang="zh-CN" altLang="en-US"/>
          </a:p>
        </p:txBody>
      </p:sp>
      <p:sp>
        <p:nvSpPr>
          <p:cNvPr id="17411"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lstStyle/>
          <a:p>
            <a:pPr lvl="0" algn="r"/>
            <a:fld id="{9A0DB2DC-4C9A-4742-B13C-FB6460FD3503}" type="slidenum">
              <a:rPr lang="zh-CN" altLang="en-US" sz="1200">
                <a:latin typeface="Calibri" panose="020F0502020204030204" charset="0"/>
                <a:ea typeface="宋体" panose="02010600030101010101" pitchFamily="2" charset="-122"/>
              </a:rPr>
              <a:t>7</a:t>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93A1EFD-8A81-4A57-9A62-07AD39394475}"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grpSp>
        <p:nvGrpSpPr>
          <p:cNvPr id="2050" name="组合 6"/>
          <p:cNvGrpSpPr/>
          <p:nvPr userDrawn="1"/>
        </p:nvGrpSpPr>
        <p:grpSpPr>
          <a:xfrm>
            <a:off x="-14287" y="955675"/>
            <a:ext cx="3903662" cy="671513"/>
            <a:chOff x="-13851" y="955964"/>
            <a:chExt cx="3903521" cy="671945"/>
          </a:xfrm>
        </p:grpSpPr>
        <p:sp>
          <p:nvSpPr>
            <p:cNvPr id="8" name="平行四边形 7"/>
            <p:cNvSpPr/>
            <p:nvPr/>
          </p:nvSpPr>
          <p:spPr>
            <a:xfrm flipV="1">
              <a:off x="1243452" y="1198419"/>
              <a:ext cx="2646218" cy="429490"/>
            </a:xfrm>
            <a:prstGeom prst="parallelogram">
              <a:avLst>
                <a:gd name="adj" fmla="val 81641"/>
              </a:avLst>
            </a:prstGeom>
            <a:solidFill>
              <a:srgbClr val="3135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9" name="任意多边形 8"/>
            <p:cNvSpPr/>
            <p:nvPr/>
          </p:nvSpPr>
          <p:spPr>
            <a:xfrm flipV="1">
              <a:off x="-13851" y="955964"/>
              <a:ext cx="2608123" cy="429490"/>
            </a:xfrm>
            <a:custGeom>
              <a:avLst/>
              <a:gdLst>
                <a:gd name="connsiteX0" fmla="*/ 0 w 2608123"/>
                <a:gd name="connsiteY0" fmla="*/ 429490 h 429490"/>
                <a:gd name="connsiteX1" fmla="*/ 2354462 w 2608123"/>
                <a:gd name="connsiteY1" fmla="*/ 429490 h 429490"/>
                <a:gd name="connsiteX2" fmla="*/ 2608123 w 2608123"/>
                <a:gd name="connsiteY2" fmla="*/ 0 h 429490"/>
                <a:gd name="connsiteX3" fmla="*/ 0 w 2608123"/>
                <a:gd name="connsiteY3" fmla="*/ 0 h 429490"/>
              </a:gdLst>
              <a:ahLst/>
              <a:cxnLst>
                <a:cxn ang="0">
                  <a:pos x="connsiteX0" y="connsiteY0"/>
                </a:cxn>
                <a:cxn ang="0">
                  <a:pos x="connsiteX1" y="connsiteY1"/>
                </a:cxn>
                <a:cxn ang="0">
                  <a:pos x="connsiteX2" y="connsiteY2"/>
                </a:cxn>
                <a:cxn ang="0">
                  <a:pos x="connsiteX3" y="connsiteY3"/>
                </a:cxn>
              </a:cxnLst>
              <a:rect l="l" t="t" r="r" b="b"/>
              <a:pathLst>
                <a:path w="2608123" h="429490">
                  <a:moveTo>
                    <a:pt x="0" y="429490"/>
                  </a:moveTo>
                  <a:lnTo>
                    <a:pt x="2354462" y="429490"/>
                  </a:lnTo>
                  <a:lnTo>
                    <a:pt x="2608123" y="0"/>
                  </a:lnTo>
                  <a:lnTo>
                    <a:pt x="0" y="0"/>
                  </a:lnTo>
                  <a:close/>
                </a:path>
              </a:pathLst>
            </a:custGeom>
            <a:solidFill>
              <a:srgbClr val="DB93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sp>
        <p:nvSpPr>
          <p:cNvPr id="10" name="任意多边形 9"/>
          <p:cNvSpPr/>
          <p:nvPr userDrawn="1"/>
        </p:nvSpPr>
        <p:spPr>
          <a:xfrm>
            <a:off x="4498538" y="-13854"/>
            <a:ext cx="7768096" cy="6871854"/>
          </a:xfrm>
          <a:custGeom>
            <a:avLst/>
            <a:gdLst>
              <a:gd name="connsiteX0" fmla="*/ 4486620 w 7649259"/>
              <a:gd name="connsiteY0" fmla="*/ 0 h 6858000"/>
              <a:gd name="connsiteX1" fmla="*/ 7649259 w 7649259"/>
              <a:gd name="connsiteY1" fmla="*/ 0 h 6858000"/>
              <a:gd name="connsiteX2" fmla="*/ 7649259 w 7649259"/>
              <a:gd name="connsiteY2" fmla="*/ 6858000 h 6858000"/>
              <a:gd name="connsiteX3" fmla="*/ 0 w 7649259"/>
              <a:gd name="connsiteY3" fmla="*/ 6858000 h 6858000"/>
              <a:gd name="connsiteX4" fmla="*/ 0 w 7649259"/>
              <a:gd name="connsiteY4" fmla="*/ 6844796 h 6858000"/>
              <a:gd name="connsiteX0-1" fmla="*/ 4432050 w 7649259"/>
              <a:gd name="connsiteY0-2" fmla="*/ 0 h 6885709"/>
              <a:gd name="connsiteX1-3" fmla="*/ 7649259 w 7649259"/>
              <a:gd name="connsiteY1-4" fmla="*/ 27709 h 6885709"/>
              <a:gd name="connsiteX2-5" fmla="*/ 7649259 w 7649259"/>
              <a:gd name="connsiteY2-6" fmla="*/ 6885709 h 6885709"/>
              <a:gd name="connsiteX3-7" fmla="*/ 0 w 7649259"/>
              <a:gd name="connsiteY3-8" fmla="*/ 6885709 h 6885709"/>
              <a:gd name="connsiteX4-9" fmla="*/ 0 w 7649259"/>
              <a:gd name="connsiteY4-10" fmla="*/ 6872505 h 6885709"/>
              <a:gd name="connsiteX5" fmla="*/ 4432050 w 7649259"/>
              <a:gd name="connsiteY5" fmla="*/ 0 h 6885709"/>
              <a:gd name="connsiteX0-11" fmla="*/ 4418407 w 7649259"/>
              <a:gd name="connsiteY0-12" fmla="*/ 0 h 6871854"/>
              <a:gd name="connsiteX1-13" fmla="*/ 7649259 w 7649259"/>
              <a:gd name="connsiteY1-14" fmla="*/ 13854 h 6871854"/>
              <a:gd name="connsiteX2-15" fmla="*/ 7649259 w 7649259"/>
              <a:gd name="connsiteY2-16" fmla="*/ 6871854 h 6871854"/>
              <a:gd name="connsiteX3-17" fmla="*/ 0 w 7649259"/>
              <a:gd name="connsiteY3-18" fmla="*/ 6871854 h 6871854"/>
              <a:gd name="connsiteX4-19" fmla="*/ 0 w 7649259"/>
              <a:gd name="connsiteY4-20" fmla="*/ 6858650 h 6871854"/>
              <a:gd name="connsiteX5-21" fmla="*/ 4418407 w 7649259"/>
              <a:gd name="connsiteY5-22" fmla="*/ 0 h 687185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7649259" h="6871854">
                <a:moveTo>
                  <a:pt x="4418407" y="0"/>
                </a:moveTo>
                <a:lnTo>
                  <a:pt x="7649259" y="13854"/>
                </a:lnTo>
                <a:lnTo>
                  <a:pt x="7649259" y="6871854"/>
                </a:lnTo>
                <a:lnTo>
                  <a:pt x="0" y="6871854"/>
                </a:lnTo>
                <a:lnTo>
                  <a:pt x="0" y="6858650"/>
                </a:lnTo>
                <a:cubicBezTo>
                  <a:pt x="1495540" y="4577051"/>
                  <a:pt x="2922867" y="2281599"/>
                  <a:pt x="4418407" y="0"/>
                </a:cubicBezTo>
                <a:close/>
              </a:path>
            </a:pathLst>
          </a:custGeom>
          <a:blipFill>
            <a:blip r:embed="rId2"/>
            <a:srcRect/>
            <a:stretch>
              <a:fillRect l="-16339" r="-1628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1" name="矩形 10"/>
          <p:cNvSpPr/>
          <p:nvPr userDrawn="1"/>
        </p:nvSpPr>
        <p:spPr>
          <a:xfrm>
            <a:off x="-14287" y="1844675"/>
            <a:ext cx="6664325" cy="3214688"/>
          </a:xfrm>
          <a:prstGeom prst="rect">
            <a:avLst/>
          </a:prstGeom>
          <a:solidFill>
            <a:srgbClr val="3135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nvGrpSpPr>
          <p:cNvPr id="2055" name="组合 13"/>
          <p:cNvGrpSpPr/>
          <p:nvPr userDrawn="1"/>
        </p:nvGrpSpPr>
        <p:grpSpPr>
          <a:xfrm>
            <a:off x="5464175" y="-571500"/>
            <a:ext cx="2720975" cy="8010525"/>
            <a:chOff x="5478699" y="-571195"/>
            <a:chExt cx="2721038" cy="8010414"/>
          </a:xfrm>
        </p:grpSpPr>
        <p:sp>
          <p:nvSpPr>
            <p:cNvPr id="15" name="平行四边形 14"/>
            <p:cNvSpPr/>
            <p:nvPr/>
          </p:nvSpPr>
          <p:spPr>
            <a:xfrm rot="5400000">
              <a:off x="5553178" y="2910640"/>
              <a:ext cx="2718949" cy="588281"/>
            </a:xfrm>
            <a:prstGeom prst="parallelogram">
              <a:avLst>
                <a:gd name="adj" fmla="val 146416"/>
              </a:avLst>
            </a:prstGeom>
            <a:solidFill>
              <a:srgbClr val="E1A7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6" name="任意多边形 15"/>
            <p:cNvSpPr/>
            <p:nvPr/>
          </p:nvSpPr>
          <p:spPr>
            <a:xfrm rot="7430008">
              <a:off x="4052153" y="5056508"/>
              <a:ext cx="3809255" cy="956165"/>
            </a:xfrm>
            <a:custGeom>
              <a:avLst/>
              <a:gdLst>
                <a:gd name="connsiteX0" fmla="*/ 0 w 3809255"/>
                <a:gd name="connsiteY0" fmla="*/ 953748 h 953748"/>
                <a:gd name="connsiteX1" fmla="*/ 350579 w 3809255"/>
                <a:gd name="connsiteY1" fmla="*/ 0 h 953748"/>
                <a:gd name="connsiteX2" fmla="*/ 3196469 w 3809255"/>
                <a:gd name="connsiteY2" fmla="*/ 0 h 953748"/>
                <a:gd name="connsiteX3" fmla="*/ 3777076 w 3809255"/>
                <a:gd name="connsiteY3" fmla="*/ 866204 h 953748"/>
                <a:gd name="connsiteX4" fmla="*/ 3809255 w 3809255"/>
                <a:gd name="connsiteY4" fmla="*/ 953748 h 9537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09255" h="953748">
                  <a:moveTo>
                    <a:pt x="0" y="953748"/>
                  </a:moveTo>
                  <a:lnTo>
                    <a:pt x="350579" y="0"/>
                  </a:lnTo>
                  <a:lnTo>
                    <a:pt x="3196469" y="0"/>
                  </a:lnTo>
                  <a:lnTo>
                    <a:pt x="3777076" y="866204"/>
                  </a:lnTo>
                  <a:lnTo>
                    <a:pt x="3809255" y="953748"/>
                  </a:lnTo>
                  <a:close/>
                </a:path>
              </a:pathLst>
            </a:custGeom>
            <a:solidFill>
              <a:srgbClr val="DB93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7" name="任意多边形 16"/>
            <p:cNvSpPr/>
            <p:nvPr/>
          </p:nvSpPr>
          <p:spPr>
            <a:xfrm rot="18212823">
              <a:off x="6061126" y="580266"/>
              <a:ext cx="3290072" cy="987150"/>
            </a:xfrm>
            <a:custGeom>
              <a:avLst/>
              <a:gdLst>
                <a:gd name="connsiteX0" fmla="*/ 2644948 w 3277347"/>
                <a:gd name="connsiteY0" fmla="*/ 0 h 953748"/>
                <a:gd name="connsiteX1" fmla="*/ 3277347 w 3277347"/>
                <a:gd name="connsiteY1" fmla="*/ 953748 h 953748"/>
                <a:gd name="connsiteX2" fmla="*/ 0 w 3277347"/>
                <a:gd name="connsiteY2" fmla="*/ 953748 h 953748"/>
                <a:gd name="connsiteX3" fmla="*/ 382501 w 3277347"/>
                <a:gd name="connsiteY3" fmla="*/ 0 h 953748"/>
              </a:gdLst>
              <a:ahLst/>
              <a:cxnLst>
                <a:cxn ang="0">
                  <a:pos x="connsiteX0" y="connsiteY0"/>
                </a:cxn>
                <a:cxn ang="0">
                  <a:pos x="connsiteX1" y="connsiteY1"/>
                </a:cxn>
                <a:cxn ang="0">
                  <a:pos x="connsiteX2" y="connsiteY2"/>
                </a:cxn>
                <a:cxn ang="0">
                  <a:pos x="connsiteX3" y="connsiteY3"/>
                </a:cxn>
              </a:cxnLst>
              <a:rect l="l" t="t" r="r" b="b"/>
              <a:pathLst>
                <a:path w="3277347" h="953748">
                  <a:moveTo>
                    <a:pt x="2644948" y="0"/>
                  </a:moveTo>
                  <a:lnTo>
                    <a:pt x="3277347" y="953748"/>
                  </a:lnTo>
                  <a:lnTo>
                    <a:pt x="0" y="953748"/>
                  </a:lnTo>
                  <a:lnTo>
                    <a:pt x="382501" y="0"/>
                  </a:lnTo>
                  <a:close/>
                </a:path>
              </a:pathLst>
            </a:custGeom>
            <a:solidFill>
              <a:srgbClr val="DB93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sp>
        <p:nvSpPr>
          <p:cNvPr id="20" name="矩形 19"/>
          <p:cNvSpPr/>
          <p:nvPr userDrawn="1"/>
        </p:nvSpPr>
        <p:spPr>
          <a:xfrm>
            <a:off x="6650038" y="5564188"/>
            <a:ext cx="5630863" cy="1293813"/>
          </a:xfrm>
          <a:prstGeom prst="rect">
            <a:avLst/>
          </a:prstGeom>
          <a:gradFill flip="none" rotWithShape="1">
            <a:gsLst>
              <a:gs pos="0">
                <a:schemeClr val="tx1">
                  <a:lumMod val="95000"/>
                  <a:lumOff val="5000"/>
                  <a:alpha val="92000"/>
                </a:schemeClr>
              </a:gs>
              <a:gs pos="32000">
                <a:srgbClr val="0D0D0D">
                  <a:alpha val="80000"/>
                </a:srgbClr>
              </a:gs>
              <a:gs pos="66000">
                <a:schemeClr val="tx1">
                  <a:lumMod val="95000"/>
                  <a:lumOff val="5000"/>
                  <a:alpha val="49000"/>
                </a:schemeClr>
              </a:gs>
              <a:gs pos="100000">
                <a:schemeClr val="tx1">
                  <a:lumMod val="85000"/>
                  <a:lumOff val="15000"/>
                  <a:alpha val="9000"/>
                </a:schemeClr>
              </a:gs>
            </a:gsLst>
            <a:path path="rect">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pic>
        <p:nvPicPr>
          <p:cNvPr id="2060" name="图片 4"/>
          <p:cNvPicPr>
            <a:picLocks noChangeAspect="1"/>
          </p:cNvPicPr>
          <p:nvPr userDrawn="1"/>
        </p:nvPicPr>
        <p:blipFill>
          <a:blip r:embed="rId3"/>
          <a:stretch>
            <a:fillRect/>
          </a:stretch>
        </p:blipFill>
        <p:spPr>
          <a:xfrm>
            <a:off x="7748588" y="6234113"/>
            <a:ext cx="4265612" cy="433387"/>
          </a:xfrm>
          <a:prstGeom prst="rect">
            <a:avLst/>
          </a:prstGeom>
          <a:noFill/>
          <a:ln w="9525">
            <a:noFill/>
          </a:ln>
        </p:spPr>
      </p:pic>
      <p:sp>
        <p:nvSpPr>
          <p:cNvPr id="3" name="文本占位符 2"/>
          <p:cNvSpPr>
            <a:spLocks noGrp="1"/>
          </p:cNvSpPr>
          <p:nvPr>
            <p:ph type="body" sz="quarter" idx="10" hasCustomPrompt="1"/>
          </p:nvPr>
        </p:nvSpPr>
        <p:spPr>
          <a:xfrm>
            <a:off x="748085" y="2634632"/>
            <a:ext cx="5602487" cy="1630362"/>
          </a:xfrm>
        </p:spPr>
        <p:txBody>
          <a:bodyPr anchor="ctr">
            <a:noAutofit/>
          </a:bodyPr>
          <a:lstStyle>
            <a:lvl1pPr marL="0" indent="0" algn="l" defTabSz="914400" rtl="0" eaLnBrk="1" latinLnBrk="0" hangingPunct="1">
              <a:lnSpc>
                <a:spcPts val="5000"/>
              </a:lnSpc>
              <a:spcBef>
                <a:spcPts val="0"/>
              </a:spcBef>
              <a:buNone/>
              <a:defRPr lang="zh-CN" altLang="en-US" sz="4000" b="1" kern="1200" dirty="0" smtClean="0">
                <a:solidFill>
                  <a:schemeClr val="bg1"/>
                </a:solidFill>
                <a:latin typeface="Arial" panose="020B0604020202020204" pitchFamily="34" charset="0"/>
                <a:ea typeface="微软雅黑" panose="020B0503020204020204" pitchFamily="34" charset="-122"/>
                <a:cs typeface="Arial" panose="020B0604020202020204" pitchFamily="34" charset="0"/>
              </a:defRPr>
            </a:lvl1pPr>
          </a:lstStyle>
          <a:p>
            <a:pPr lvl="0" fontAlgn="auto"/>
            <a:r>
              <a:rPr lang="en-US" altLang="zh-CN" strike="noStrike" noProof="1"/>
              <a:t>2018</a:t>
            </a:r>
            <a:r>
              <a:rPr lang="zh-CN" altLang="en-US" strike="noStrike" noProof="1"/>
              <a:t>下半年</a:t>
            </a:r>
          </a:p>
          <a:p>
            <a:pPr lvl="0" fontAlgn="auto"/>
            <a:r>
              <a:rPr lang="zh-CN" altLang="en-US" strike="noStrike" noProof="1"/>
              <a:t>我国债市信用风险展望</a:t>
            </a:r>
          </a:p>
        </p:txBody>
      </p:sp>
      <p:sp>
        <p:nvSpPr>
          <p:cNvPr id="2" name="日期占位符 1"/>
          <p:cNvSpPr>
            <a:spLocks noGrp="1"/>
          </p:cNvSpPr>
          <p:nvPr>
            <p:ph type="dt" sz="half" idx="11"/>
          </p:nvPr>
        </p:nvSpPr>
        <p:spPr/>
        <p:txBody>
          <a:bodyPr/>
          <a:lstStyle/>
          <a:p>
            <a:pPr fontAlgn="auto"/>
            <a:endParaRPr lang="zh-CN" altLang="en-US" strike="noStrike" noProof="1"/>
          </a:p>
        </p:txBody>
      </p:sp>
      <p:sp>
        <p:nvSpPr>
          <p:cNvPr id="4" name="页脚占位符 3"/>
          <p:cNvSpPr>
            <a:spLocks noGrp="1"/>
          </p:cNvSpPr>
          <p:nvPr>
            <p:ph type="ftr" sz="quarter" idx="12"/>
          </p:nvPr>
        </p:nvSpPr>
        <p:spPr/>
        <p:txBody>
          <a:bodyPr/>
          <a:lstStyle/>
          <a:p>
            <a:pPr fontAlgn="auto"/>
            <a:endParaRPr lang="zh-CN" altLang="en-US" strike="noStrike" noProof="1"/>
          </a:p>
        </p:txBody>
      </p:sp>
      <p:sp>
        <p:nvSpPr>
          <p:cNvPr id="5" name="灯片编号占位符 4"/>
          <p:cNvSpPr>
            <a:spLocks noGrp="1"/>
          </p:cNvSpPr>
          <p:nvPr>
            <p:ph type="sldNum" sz="quarter" idx="13"/>
          </p:nvPr>
        </p:nvSpPr>
        <p:spPr/>
        <p:txBody>
          <a:bodyPr/>
          <a:lstStyle/>
          <a:p>
            <a:pPr fontAlgn="auto"/>
            <a:fld id="{001D5C57-FBFC-4CD9-A3EE-3CA07D4CD69B}" type="slidenum">
              <a:rPr lang="zh-CN" altLang="en-US" strike="noStrike" noProof="1" smtClean="0">
                <a:latin typeface="+mn-lt"/>
                <a:ea typeface="+mn-ea"/>
                <a:cs typeface="+mn-cs"/>
              </a:rPr>
              <a:t>‹#›</a:t>
            </a:fld>
            <a:endParaRPr lang="zh-CN" altLang="en-US" strike="noStrike" noProof="1"/>
          </a:p>
        </p:txBody>
      </p:sp>
    </p:spTree>
  </p:cSld>
  <p:clrMapOvr>
    <a:masterClrMapping/>
  </p:clrMapOvr>
  <mc:AlternateContent xmlns:mc="http://schemas.openxmlformats.org/markup-compatibility/2006" xmlns:p14="http://schemas.microsoft.com/office/powerpoint/2010/main">
    <mc:Choice Requires="p14">
      <p:transition spd="slow" p14:dur="4000"/>
    </mc:Choice>
    <mc:Fallback xmlns="">
      <p:transition spd="slow"/>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grpSp>
        <p:nvGrpSpPr>
          <p:cNvPr id="7" name="组合 6"/>
          <p:cNvGrpSpPr/>
          <p:nvPr userDrawn="1"/>
        </p:nvGrpSpPr>
        <p:grpSpPr>
          <a:xfrm>
            <a:off x="-13851" y="955964"/>
            <a:ext cx="3903521" cy="671945"/>
            <a:chOff x="-13851" y="955964"/>
            <a:chExt cx="3903521" cy="671945"/>
          </a:xfrm>
        </p:grpSpPr>
        <p:sp>
          <p:nvSpPr>
            <p:cNvPr id="8" name="平行四边形 7"/>
            <p:cNvSpPr/>
            <p:nvPr/>
          </p:nvSpPr>
          <p:spPr>
            <a:xfrm flipV="1">
              <a:off x="1243452" y="1198419"/>
              <a:ext cx="2646218" cy="429490"/>
            </a:xfrm>
            <a:prstGeom prst="parallelogram">
              <a:avLst>
                <a:gd name="adj" fmla="val 81641"/>
              </a:avLst>
            </a:prstGeom>
            <a:solidFill>
              <a:srgbClr val="3135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sp>
          <p:nvSpPr>
            <p:cNvPr id="9" name="任意多边形 8"/>
            <p:cNvSpPr/>
            <p:nvPr/>
          </p:nvSpPr>
          <p:spPr>
            <a:xfrm flipV="1">
              <a:off x="-13851" y="955964"/>
              <a:ext cx="2608123" cy="429490"/>
            </a:xfrm>
            <a:custGeom>
              <a:avLst/>
              <a:gdLst>
                <a:gd name="connsiteX0" fmla="*/ 0 w 2608123"/>
                <a:gd name="connsiteY0" fmla="*/ 429490 h 429490"/>
                <a:gd name="connsiteX1" fmla="*/ 2354462 w 2608123"/>
                <a:gd name="connsiteY1" fmla="*/ 429490 h 429490"/>
                <a:gd name="connsiteX2" fmla="*/ 2608123 w 2608123"/>
                <a:gd name="connsiteY2" fmla="*/ 0 h 429490"/>
                <a:gd name="connsiteX3" fmla="*/ 0 w 2608123"/>
                <a:gd name="connsiteY3" fmla="*/ 0 h 429490"/>
              </a:gdLst>
              <a:ahLst/>
              <a:cxnLst>
                <a:cxn ang="0">
                  <a:pos x="connsiteX0" y="connsiteY0"/>
                </a:cxn>
                <a:cxn ang="0">
                  <a:pos x="connsiteX1" y="connsiteY1"/>
                </a:cxn>
                <a:cxn ang="0">
                  <a:pos x="connsiteX2" y="connsiteY2"/>
                </a:cxn>
                <a:cxn ang="0">
                  <a:pos x="connsiteX3" y="connsiteY3"/>
                </a:cxn>
              </a:cxnLst>
              <a:rect l="l" t="t" r="r" b="b"/>
              <a:pathLst>
                <a:path w="2608123" h="429490">
                  <a:moveTo>
                    <a:pt x="0" y="429490"/>
                  </a:moveTo>
                  <a:lnTo>
                    <a:pt x="2354462" y="429490"/>
                  </a:lnTo>
                  <a:lnTo>
                    <a:pt x="2608123" y="0"/>
                  </a:lnTo>
                  <a:lnTo>
                    <a:pt x="0" y="0"/>
                  </a:lnTo>
                  <a:close/>
                </a:path>
              </a:pathLst>
            </a:custGeom>
            <a:solidFill>
              <a:srgbClr val="DB93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grpSp>
      <p:sp>
        <p:nvSpPr>
          <p:cNvPr id="10" name="任意多边形 9"/>
          <p:cNvSpPr/>
          <p:nvPr userDrawn="1"/>
        </p:nvSpPr>
        <p:spPr>
          <a:xfrm>
            <a:off x="4498538" y="-13854"/>
            <a:ext cx="7768097" cy="6871854"/>
          </a:xfrm>
          <a:custGeom>
            <a:avLst/>
            <a:gdLst>
              <a:gd name="connsiteX0" fmla="*/ 4486620 w 7649259"/>
              <a:gd name="connsiteY0" fmla="*/ 0 h 6858000"/>
              <a:gd name="connsiteX1" fmla="*/ 7649259 w 7649259"/>
              <a:gd name="connsiteY1" fmla="*/ 0 h 6858000"/>
              <a:gd name="connsiteX2" fmla="*/ 7649259 w 7649259"/>
              <a:gd name="connsiteY2" fmla="*/ 6858000 h 6858000"/>
              <a:gd name="connsiteX3" fmla="*/ 0 w 7649259"/>
              <a:gd name="connsiteY3" fmla="*/ 6858000 h 6858000"/>
              <a:gd name="connsiteX4" fmla="*/ 0 w 7649259"/>
              <a:gd name="connsiteY4" fmla="*/ 6844796 h 6858000"/>
              <a:gd name="connsiteX0-1" fmla="*/ 4432050 w 7649259"/>
              <a:gd name="connsiteY0-2" fmla="*/ 0 h 6885709"/>
              <a:gd name="connsiteX1-3" fmla="*/ 7649259 w 7649259"/>
              <a:gd name="connsiteY1-4" fmla="*/ 27709 h 6885709"/>
              <a:gd name="connsiteX2-5" fmla="*/ 7649259 w 7649259"/>
              <a:gd name="connsiteY2-6" fmla="*/ 6885709 h 6885709"/>
              <a:gd name="connsiteX3-7" fmla="*/ 0 w 7649259"/>
              <a:gd name="connsiteY3-8" fmla="*/ 6885709 h 6885709"/>
              <a:gd name="connsiteX4-9" fmla="*/ 0 w 7649259"/>
              <a:gd name="connsiteY4-10" fmla="*/ 6872505 h 6885709"/>
              <a:gd name="connsiteX5" fmla="*/ 4432050 w 7649259"/>
              <a:gd name="connsiteY5" fmla="*/ 0 h 6885709"/>
              <a:gd name="connsiteX0-11" fmla="*/ 4418407 w 7649259"/>
              <a:gd name="connsiteY0-12" fmla="*/ 0 h 6871854"/>
              <a:gd name="connsiteX1-13" fmla="*/ 7649259 w 7649259"/>
              <a:gd name="connsiteY1-14" fmla="*/ 13854 h 6871854"/>
              <a:gd name="connsiteX2-15" fmla="*/ 7649259 w 7649259"/>
              <a:gd name="connsiteY2-16" fmla="*/ 6871854 h 6871854"/>
              <a:gd name="connsiteX3-17" fmla="*/ 0 w 7649259"/>
              <a:gd name="connsiteY3-18" fmla="*/ 6871854 h 6871854"/>
              <a:gd name="connsiteX4-19" fmla="*/ 0 w 7649259"/>
              <a:gd name="connsiteY4-20" fmla="*/ 6858650 h 6871854"/>
              <a:gd name="connsiteX5-21" fmla="*/ 4418407 w 7649259"/>
              <a:gd name="connsiteY5-22" fmla="*/ 0 h 687185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7649259" h="6871854">
                <a:moveTo>
                  <a:pt x="4418407" y="0"/>
                </a:moveTo>
                <a:lnTo>
                  <a:pt x="7649259" y="13854"/>
                </a:lnTo>
                <a:lnTo>
                  <a:pt x="7649259" y="6871854"/>
                </a:lnTo>
                <a:lnTo>
                  <a:pt x="0" y="6871854"/>
                </a:lnTo>
                <a:lnTo>
                  <a:pt x="0" y="6858650"/>
                </a:lnTo>
                <a:cubicBezTo>
                  <a:pt x="1495540" y="4577051"/>
                  <a:pt x="2922867" y="2281599"/>
                  <a:pt x="4418407" y="0"/>
                </a:cubicBezTo>
                <a:close/>
              </a:path>
            </a:pathLst>
          </a:custGeom>
          <a:blipFill>
            <a:blip r:embed="rId2"/>
            <a:srcRect/>
            <a:stretch>
              <a:fillRect l="-16339" r="-1628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sp>
        <p:nvSpPr>
          <p:cNvPr id="11" name="矩形 10"/>
          <p:cNvSpPr/>
          <p:nvPr userDrawn="1"/>
        </p:nvSpPr>
        <p:spPr>
          <a:xfrm>
            <a:off x="-13852" y="1845302"/>
            <a:ext cx="6664036" cy="3214254"/>
          </a:xfrm>
          <a:prstGeom prst="rect">
            <a:avLst/>
          </a:prstGeom>
          <a:solidFill>
            <a:srgbClr val="3135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grpSp>
        <p:nvGrpSpPr>
          <p:cNvPr id="14" name="组合 13"/>
          <p:cNvGrpSpPr/>
          <p:nvPr userDrawn="1"/>
        </p:nvGrpSpPr>
        <p:grpSpPr>
          <a:xfrm>
            <a:off x="5464185" y="-571195"/>
            <a:ext cx="2721038" cy="8010414"/>
            <a:chOff x="5478699" y="-571195"/>
            <a:chExt cx="2721038" cy="8010414"/>
          </a:xfrm>
        </p:grpSpPr>
        <p:sp>
          <p:nvSpPr>
            <p:cNvPr id="15" name="平行四边形 14"/>
            <p:cNvSpPr/>
            <p:nvPr/>
          </p:nvSpPr>
          <p:spPr>
            <a:xfrm rot="5400000">
              <a:off x="5553179" y="2910641"/>
              <a:ext cx="2718949" cy="588281"/>
            </a:xfrm>
            <a:prstGeom prst="parallelogram">
              <a:avLst>
                <a:gd name="adj" fmla="val 146416"/>
              </a:avLst>
            </a:prstGeom>
            <a:solidFill>
              <a:srgbClr val="E1A7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sp>
          <p:nvSpPr>
            <p:cNvPr id="16" name="任意多边形 15"/>
            <p:cNvSpPr/>
            <p:nvPr/>
          </p:nvSpPr>
          <p:spPr>
            <a:xfrm rot="7430008">
              <a:off x="4052154" y="5056509"/>
              <a:ext cx="3809255" cy="956165"/>
            </a:xfrm>
            <a:custGeom>
              <a:avLst/>
              <a:gdLst>
                <a:gd name="connsiteX0" fmla="*/ 0 w 3809255"/>
                <a:gd name="connsiteY0" fmla="*/ 953748 h 953748"/>
                <a:gd name="connsiteX1" fmla="*/ 350579 w 3809255"/>
                <a:gd name="connsiteY1" fmla="*/ 0 h 953748"/>
                <a:gd name="connsiteX2" fmla="*/ 3196469 w 3809255"/>
                <a:gd name="connsiteY2" fmla="*/ 0 h 953748"/>
                <a:gd name="connsiteX3" fmla="*/ 3777076 w 3809255"/>
                <a:gd name="connsiteY3" fmla="*/ 866204 h 953748"/>
                <a:gd name="connsiteX4" fmla="*/ 3809255 w 3809255"/>
                <a:gd name="connsiteY4" fmla="*/ 953748 h 9537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09255" h="953748">
                  <a:moveTo>
                    <a:pt x="0" y="953748"/>
                  </a:moveTo>
                  <a:lnTo>
                    <a:pt x="350579" y="0"/>
                  </a:lnTo>
                  <a:lnTo>
                    <a:pt x="3196469" y="0"/>
                  </a:lnTo>
                  <a:lnTo>
                    <a:pt x="3777076" y="866204"/>
                  </a:lnTo>
                  <a:lnTo>
                    <a:pt x="3809255" y="953748"/>
                  </a:lnTo>
                  <a:close/>
                </a:path>
              </a:pathLst>
            </a:custGeom>
            <a:solidFill>
              <a:srgbClr val="DB93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sp>
          <p:nvSpPr>
            <p:cNvPr id="17" name="任意多边形 16"/>
            <p:cNvSpPr/>
            <p:nvPr/>
          </p:nvSpPr>
          <p:spPr>
            <a:xfrm rot="18212823">
              <a:off x="6061126" y="580266"/>
              <a:ext cx="3290072" cy="987150"/>
            </a:xfrm>
            <a:custGeom>
              <a:avLst/>
              <a:gdLst>
                <a:gd name="connsiteX0" fmla="*/ 2644948 w 3277347"/>
                <a:gd name="connsiteY0" fmla="*/ 0 h 953748"/>
                <a:gd name="connsiteX1" fmla="*/ 3277347 w 3277347"/>
                <a:gd name="connsiteY1" fmla="*/ 953748 h 953748"/>
                <a:gd name="connsiteX2" fmla="*/ 0 w 3277347"/>
                <a:gd name="connsiteY2" fmla="*/ 953748 h 953748"/>
                <a:gd name="connsiteX3" fmla="*/ 382501 w 3277347"/>
                <a:gd name="connsiteY3" fmla="*/ 0 h 953748"/>
              </a:gdLst>
              <a:ahLst/>
              <a:cxnLst>
                <a:cxn ang="0">
                  <a:pos x="connsiteX0" y="connsiteY0"/>
                </a:cxn>
                <a:cxn ang="0">
                  <a:pos x="connsiteX1" y="connsiteY1"/>
                </a:cxn>
                <a:cxn ang="0">
                  <a:pos x="connsiteX2" y="connsiteY2"/>
                </a:cxn>
                <a:cxn ang="0">
                  <a:pos x="connsiteX3" y="connsiteY3"/>
                </a:cxn>
              </a:cxnLst>
              <a:rect l="l" t="t" r="r" b="b"/>
              <a:pathLst>
                <a:path w="3277347" h="953748">
                  <a:moveTo>
                    <a:pt x="2644948" y="0"/>
                  </a:moveTo>
                  <a:lnTo>
                    <a:pt x="3277347" y="953748"/>
                  </a:lnTo>
                  <a:lnTo>
                    <a:pt x="0" y="953748"/>
                  </a:lnTo>
                  <a:lnTo>
                    <a:pt x="382501" y="0"/>
                  </a:lnTo>
                  <a:close/>
                </a:path>
              </a:pathLst>
            </a:custGeom>
            <a:solidFill>
              <a:srgbClr val="DB93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grpSp>
      <p:sp>
        <p:nvSpPr>
          <p:cNvPr id="20" name="矩形 19"/>
          <p:cNvSpPr/>
          <p:nvPr userDrawn="1"/>
        </p:nvSpPr>
        <p:spPr>
          <a:xfrm>
            <a:off x="6650185" y="5563966"/>
            <a:ext cx="5630306" cy="1294034"/>
          </a:xfrm>
          <a:prstGeom prst="rect">
            <a:avLst/>
          </a:prstGeom>
          <a:gradFill flip="none" rotWithShape="1">
            <a:gsLst>
              <a:gs pos="0">
                <a:schemeClr val="tx1">
                  <a:lumMod val="95000"/>
                  <a:lumOff val="5000"/>
                  <a:alpha val="92000"/>
                </a:schemeClr>
              </a:gs>
              <a:gs pos="32000">
                <a:srgbClr val="0D0D0D">
                  <a:alpha val="80000"/>
                </a:srgbClr>
              </a:gs>
              <a:gs pos="66000">
                <a:schemeClr val="tx1">
                  <a:lumMod val="95000"/>
                  <a:lumOff val="5000"/>
                  <a:alpha val="49000"/>
                </a:schemeClr>
              </a:gs>
              <a:gs pos="100000">
                <a:schemeClr val="tx1">
                  <a:lumMod val="85000"/>
                  <a:lumOff val="15000"/>
                  <a:alpha val="9000"/>
                </a:schemeClr>
              </a:gs>
            </a:gsLst>
            <a:path path="rect">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sp>
        <p:nvSpPr>
          <p:cNvPr id="3" name="文本占位符 2"/>
          <p:cNvSpPr>
            <a:spLocks noGrp="1"/>
          </p:cNvSpPr>
          <p:nvPr>
            <p:ph type="body" sz="quarter" idx="10" hasCustomPrompt="1"/>
          </p:nvPr>
        </p:nvSpPr>
        <p:spPr>
          <a:xfrm>
            <a:off x="748085" y="2634632"/>
            <a:ext cx="5602487" cy="1630362"/>
          </a:xfrm>
        </p:spPr>
        <p:txBody>
          <a:bodyPr anchor="ctr">
            <a:noAutofit/>
          </a:bodyPr>
          <a:lstStyle>
            <a:lvl1pPr marL="0" indent="0" algn="l" defTabSz="914400" rtl="0" eaLnBrk="1" latinLnBrk="0" hangingPunct="1">
              <a:lnSpc>
                <a:spcPts val="5000"/>
              </a:lnSpc>
              <a:spcBef>
                <a:spcPts val="0"/>
              </a:spcBef>
              <a:buNone/>
              <a:defRPr lang="zh-CN" altLang="en-US" sz="4000" b="1" kern="1200" dirty="0" smtClean="0">
                <a:solidFill>
                  <a:schemeClr val="bg1"/>
                </a:solidFill>
                <a:latin typeface="Arial" panose="020B0604020202020204" pitchFamily="34" charset="0"/>
                <a:ea typeface="微软雅黑" panose="020B0503020204020204" pitchFamily="34" charset="-122"/>
                <a:cs typeface="Arial" panose="020B0604020202020204" pitchFamily="34" charset="0"/>
              </a:defRPr>
            </a:lvl1pPr>
          </a:lstStyle>
          <a:p>
            <a:pPr lvl="0"/>
            <a:r>
              <a:rPr lang="en-US" altLang="zh-CN" dirty="0"/>
              <a:t>2018</a:t>
            </a:r>
            <a:r>
              <a:rPr lang="zh-CN" altLang="en-US" dirty="0"/>
              <a:t>下半年</a:t>
            </a:r>
          </a:p>
          <a:p>
            <a:pPr lvl="0"/>
            <a:r>
              <a:rPr lang="zh-CN" altLang="en-US" dirty="0"/>
              <a:t>我国债市信用风险展望</a:t>
            </a:r>
          </a:p>
        </p:txBody>
      </p:sp>
      <p:pic>
        <p:nvPicPr>
          <p:cNvPr id="4" name="图片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465882" y="6073254"/>
            <a:ext cx="3391561" cy="341820"/>
          </a:xfrm>
          <a:prstGeom prst="rect">
            <a:avLst/>
          </a:prstGeom>
        </p:spPr>
      </p:pic>
    </p:spTree>
    <p:extLst>
      <p:ext uri="{BB962C8B-B14F-4D97-AF65-F5344CB8AC3E}">
        <p14:creationId xmlns:p14="http://schemas.microsoft.com/office/powerpoint/2010/main" val="2759351834"/>
      </p:ext>
    </p:extLst>
  </p:cSld>
  <p:clrMapOvr>
    <a:masterClrMapping/>
  </p:clrMapOvr>
  <mc:AlternateContent xmlns:mc="http://schemas.openxmlformats.org/markup-compatibility/2006" xmlns:p14="http://schemas.microsoft.com/office/powerpoint/2010/main">
    <mc:Choice Requires="p14">
      <p:transition spd="slow" p14:dur="4000"/>
    </mc:Choice>
    <mc:Fallback xmlns="">
      <p:transition spd="slow"/>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grpSp>
        <p:nvGrpSpPr>
          <p:cNvPr id="2" name="组合 1"/>
          <p:cNvGrpSpPr/>
          <p:nvPr userDrawn="1"/>
        </p:nvGrpSpPr>
        <p:grpSpPr>
          <a:xfrm>
            <a:off x="975313" y="-543485"/>
            <a:ext cx="11216687" cy="8010414"/>
            <a:chOff x="975313" y="-543485"/>
            <a:chExt cx="11216687" cy="8010414"/>
          </a:xfrm>
        </p:grpSpPr>
        <p:sp>
          <p:nvSpPr>
            <p:cNvPr id="3" name="任意多边形 2"/>
            <p:cNvSpPr/>
            <p:nvPr/>
          </p:nvSpPr>
          <p:spPr>
            <a:xfrm>
              <a:off x="2703154" y="1"/>
              <a:ext cx="9488846" cy="5760275"/>
            </a:xfrm>
            <a:custGeom>
              <a:avLst/>
              <a:gdLst>
                <a:gd name="connsiteX0" fmla="*/ 1714881 w 9488846"/>
                <a:gd name="connsiteY0" fmla="*/ 0 h 5760275"/>
                <a:gd name="connsiteX1" fmla="*/ 2360486 w 9488846"/>
                <a:gd name="connsiteY1" fmla="*/ 0 h 5760275"/>
                <a:gd name="connsiteX2" fmla="*/ 9488846 w 9488846"/>
                <a:gd name="connsiteY2" fmla="*/ 4669761 h 5760275"/>
                <a:gd name="connsiteX3" fmla="*/ 9488846 w 9488846"/>
                <a:gd name="connsiteY3" fmla="*/ 5760275 h 5760275"/>
                <a:gd name="connsiteX4" fmla="*/ 0 w 9488846"/>
                <a:gd name="connsiteY4" fmla="*/ 4561549 h 5760275"/>
                <a:gd name="connsiteX5" fmla="*/ 0 w 9488846"/>
                <a:gd name="connsiteY5" fmla="*/ 2580916 h 5760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488846" h="5760275">
                  <a:moveTo>
                    <a:pt x="1714881" y="0"/>
                  </a:moveTo>
                  <a:lnTo>
                    <a:pt x="2360486" y="0"/>
                  </a:lnTo>
                  <a:lnTo>
                    <a:pt x="9488846" y="4669761"/>
                  </a:lnTo>
                  <a:lnTo>
                    <a:pt x="9488846" y="5760275"/>
                  </a:lnTo>
                  <a:lnTo>
                    <a:pt x="0" y="4561549"/>
                  </a:lnTo>
                  <a:lnTo>
                    <a:pt x="0" y="2580916"/>
                  </a:lnTo>
                  <a:close/>
                </a:path>
              </a:pathLst>
            </a:custGeom>
            <a:solidFill>
              <a:srgbClr val="3135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grpSp>
          <p:nvGrpSpPr>
            <p:cNvPr id="4" name="组合 3"/>
            <p:cNvGrpSpPr/>
            <p:nvPr/>
          </p:nvGrpSpPr>
          <p:grpSpPr>
            <a:xfrm>
              <a:off x="975313" y="-543485"/>
              <a:ext cx="2721038" cy="8010414"/>
              <a:chOff x="5478699" y="-571195"/>
              <a:chExt cx="2721038" cy="8010414"/>
            </a:xfrm>
          </p:grpSpPr>
          <p:sp>
            <p:nvSpPr>
              <p:cNvPr id="5" name="平行四边形 4"/>
              <p:cNvSpPr/>
              <p:nvPr/>
            </p:nvSpPr>
            <p:spPr>
              <a:xfrm rot="5400000">
                <a:off x="5553179" y="2910641"/>
                <a:ext cx="2718949" cy="588281"/>
              </a:xfrm>
              <a:prstGeom prst="parallelogram">
                <a:avLst>
                  <a:gd name="adj" fmla="val 146416"/>
                </a:avLst>
              </a:prstGeom>
              <a:solidFill>
                <a:srgbClr val="E1A7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sp>
            <p:nvSpPr>
              <p:cNvPr id="6" name="任意多边形 5"/>
              <p:cNvSpPr/>
              <p:nvPr/>
            </p:nvSpPr>
            <p:spPr>
              <a:xfrm rot="7430008">
                <a:off x="4052154" y="5056509"/>
                <a:ext cx="3809255" cy="956165"/>
              </a:xfrm>
              <a:custGeom>
                <a:avLst/>
                <a:gdLst>
                  <a:gd name="connsiteX0" fmla="*/ 0 w 3809255"/>
                  <a:gd name="connsiteY0" fmla="*/ 953748 h 953748"/>
                  <a:gd name="connsiteX1" fmla="*/ 350579 w 3809255"/>
                  <a:gd name="connsiteY1" fmla="*/ 0 h 953748"/>
                  <a:gd name="connsiteX2" fmla="*/ 3196469 w 3809255"/>
                  <a:gd name="connsiteY2" fmla="*/ 0 h 953748"/>
                  <a:gd name="connsiteX3" fmla="*/ 3777076 w 3809255"/>
                  <a:gd name="connsiteY3" fmla="*/ 866204 h 953748"/>
                  <a:gd name="connsiteX4" fmla="*/ 3809255 w 3809255"/>
                  <a:gd name="connsiteY4" fmla="*/ 953748 h 9537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09255" h="953748">
                    <a:moveTo>
                      <a:pt x="0" y="953748"/>
                    </a:moveTo>
                    <a:lnTo>
                      <a:pt x="350579" y="0"/>
                    </a:lnTo>
                    <a:lnTo>
                      <a:pt x="3196469" y="0"/>
                    </a:lnTo>
                    <a:lnTo>
                      <a:pt x="3777076" y="866204"/>
                    </a:lnTo>
                    <a:lnTo>
                      <a:pt x="3809255" y="953748"/>
                    </a:lnTo>
                    <a:close/>
                  </a:path>
                </a:pathLst>
              </a:custGeom>
              <a:solidFill>
                <a:srgbClr val="DB93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sp>
            <p:nvSpPr>
              <p:cNvPr id="7" name="任意多边形 6"/>
              <p:cNvSpPr/>
              <p:nvPr/>
            </p:nvSpPr>
            <p:spPr>
              <a:xfrm rot="18212823">
                <a:off x="6061126" y="580266"/>
                <a:ext cx="3290072" cy="987150"/>
              </a:xfrm>
              <a:custGeom>
                <a:avLst/>
                <a:gdLst>
                  <a:gd name="connsiteX0" fmla="*/ 2644948 w 3277347"/>
                  <a:gd name="connsiteY0" fmla="*/ 0 h 953748"/>
                  <a:gd name="connsiteX1" fmla="*/ 3277347 w 3277347"/>
                  <a:gd name="connsiteY1" fmla="*/ 953748 h 953748"/>
                  <a:gd name="connsiteX2" fmla="*/ 0 w 3277347"/>
                  <a:gd name="connsiteY2" fmla="*/ 953748 h 953748"/>
                  <a:gd name="connsiteX3" fmla="*/ 382501 w 3277347"/>
                  <a:gd name="connsiteY3" fmla="*/ 0 h 953748"/>
                </a:gdLst>
                <a:ahLst/>
                <a:cxnLst>
                  <a:cxn ang="0">
                    <a:pos x="connsiteX0" y="connsiteY0"/>
                  </a:cxn>
                  <a:cxn ang="0">
                    <a:pos x="connsiteX1" y="connsiteY1"/>
                  </a:cxn>
                  <a:cxn ang="0">
                    <a:pos x="connsiteX2" y="connsiteY2"/>
                  </a:cxn>
                  <a:cxn ang="0">
                    <a:pos x="connsiteX3" y="connsiteY3"/>
                  </a:cxn>
                </a:cxnLst>
                <a:rect l="l" t="t" r="r" b="b"/>
                <a:pathLst>
                  <a:path w="3277347" h="953748">
                    <a:moveTo>
                      <a:pt x="2644948" y="0"/>
                    </a:moveTo>
                    <a:lnTo>
                      <a:pt x="3277347" y="953748"/>
                    </a:lnTo>
                    <a:lnTo>
                      <a:pt x="0" y="953748"/>
                    </a:lnTo>
                    <a:lnTo>
                      <a:pt x="382501" y="0"/>
                    </a:lnTo>
                    <a:close/>
                  </a:path>
                </a:pathLst>
              </a:custGeom>
              <a:solidFill>
                <a:srgbClr val="DB93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grpSp>
      </p:grpSp>
      <p:sp>
        <p:nvSpPr>
          <p:cNvPr id="11" name="文本占位符 10"/>
          <p:cNvSpPr>
            <a:spLocks noGrp="1"/>
          </p:cNvSpPr>
          <p:nvPr>
            <p:ph type="body" sz="quarter" idx="10" hasCustomPrompt="1"/>
          </p:nvPr>
        </p:nvSpPr>
        <p:spPr>
          <a:xfrm>
            <a:off x="3382753" y="2858416"/>
            <a:ext cx="1439971" cy="1295400"/>
          </a:xfrm>
        </p:spPr>
        <p:txBody>
          <a:bodyPr anchor="ctr">
            <a:noAutofit/>
          </a:bodyPr>
          <a:lstStyle>
            <a:lvl1pPr marL="0" indent="0" algn="l" defTabSz="914400" rtl="0" eaLnBrk="1" latinLnBrk="0" hangingPunct="1">
              <a:buNone/>
              <a:defRPr lang="en-US" altLang="zh-CN" sz="8800" b="1" kern="1200" spc="-300" dirty="0" smtClean="0">
                <a:solidFill>
                  <a:schemeClr val="bg1"/>
                </a:solidFill>
                <a:latin typeface="Arial Narrow" panose="020B0606020202030204" pitchFamily="34" charset="0"/>
                <a:ea typeface="+mn-ea"/>
                <a:cs typeface="Arial" panose="020B0604020202020204" pitchFamily="34" charset="0"/>
              </a:defRPr>
            </a:lvl1pPr>
          </a:lstStyle>
          <a:p>
            <a:pPr lvl="0"/>
            <a:r>
              <a:rPr lang="en-US" altLang="zh-CN" dirty="0"/>
              <a:t>/01</a:t>
            </a:r>
          </a:p>
        </p:txBody>
      </p:sp>
      <p:sp>
        <p:nvSpPr>
          <p:cNvPr id="13" name="文本占位符 12"/>
          <p:cNvSpPr>
            <a:spLocks noGrp="1"/>
          </p:cNvSpPr>
          <p:nvPr>
            <p:ph type="body" sz="quarter" idx="11" hasCustomPrompt="1"/>
          </p:nvPr>
        </p:nvSpPr>
        <p:spPr>
          <a:xfrm>
            <a:off x="4822724" y="2786110"/>
            <a:ext cx="4210050" cy="1295400"/>
          </a:xfrm>
        </p:spPr>
        <p:txBody>
          <a:bodyPr anchor="ctr">
            <a:normAutofit/>
          </a:bodyPr>
          <a:lstStyle>
            <a:lvl1pPr marL="0" indent="0" algn="l" defTabSz="914400" rtl="0" eaLnBrk="1" latinLnBrk="0" hangingPunct="1">
              <a:lnSpc>
                <a:spcPct val="100000"/>
              </a:lnSpc>
              <a:spcBef>
                <a:spcPts val="0"/>
              </a:spcBef>
              <a:buNone/>
              <a:defRPr lang="zh-CN" altLang="en-US" sz="3200" b="1" kern="1200" dirty="0" smtClean="0">
                <a:solidFill>
                  <a:schemeClr val="bg1"/>
                </a:solidFill>
                <a:latin typeface="微软雅黑" panose="020B0503020204020204" pitchFamily="34" charset="-122"/>
                <a:ea typeface="微软雅黑" panose="020B0503020204020204" pitchFamily="34" charset="-122"/>
                <a:cs typeface="+mn-cs"/>
              </a:defRPr>
            </a:lvl1pPr>
          </a:lstStyle>
          <a:p>
            <a:pPr lvl="0"/>
            <a:r>
              <a:rPr lang="zh-CN" altLang="en-US" dirty="0"/>
              <a:t>宏观经济及信用债</a:t>
            </a:r>
          </a:p>
          <a:p>
            <a:pPr lvl="0"/>
            <a:r>
              <a:rPr lang="zh-CN" altLang="en-US" dirty="0"/>
              <a:t>市场总体情况</a:t>
            </a:r>
          </a:p>
        </p:txBody>
      </p:sp>
    </p:spTree>
    <p:extLst>
      <p:ext uri="{BB962C8B-B14F-4D97-AF65-F5344CB8AC3E}">
        <p14:creationId xmlns:p14="http://schemas.microsoft.com/office/powerpoint/2010/main" val="2167083729"/>
      </p:ext>
    </p:extLst>
  </p:cSld>
  <p:clrMapOvr>
    <a:masterClrMapping/>
  </p:clrMapOvr>
  <mc:AlternateContent xmlns:mc="http://schemas.openxmlformats.org/markup-compatibility/2006" xmlns:p14="http://schemas.microsoft.com/office/powerpoint/2010/main">
    <mc:Choice Requires="p14">
      <p:transition spd="slow" p14:dur="4000"/>
    </mc:Choice>
    <mc:Fallback xmlns="">
      <p:transition spd="slow"/>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
        <p:nvSpPr>
          <p:cNvPr id="11" name="矩形 10"/>
          <p:cNvSpPr/>
          <p:nvPr userDrawn="1"/>
        </p:nvSpPr>
        <p:spPr>
          <a:xfrm>
            <a:off x="-13852" y="0"/>
            <a:ext cx="9025944" cy="6858000"/>
          </a:xfrm>
          <a:prstGeom prst="rect">
            <a:avLst/>
          </a:prstGeom>
          <a:solidFill>
            <a:srgbClr val="3135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grpSp>
        <p:nvGrpSpPr>
          <p:cNvPr id="7" name="组合 6"/>
          <p:cNvGrpSpPr/>
          <p:nvPr userDrawn="1"/>
        </p:nvGrpSpPr>
        <p:grpSpPr>
          <a:xfrm>
            <a:off x="-13851" y="955964"/>
            <a:ext cx="3903521" cy="671945"/>
            <a:chOff x="-13851" y="955964"/>
            <a:chExt cx="3903521" cy="671945"/>
          </a:xfrm>
        </p:grpSpPr>
        <p:sp>
          <p:nvSpPr>
            <p:cNvPr id="8" name="平行四边形 7"/>
            <p:cNvSpPr/>
            <p:nvPr/>
          </p:nvSpPr>
          <p:spPr>
            <a:xfrm flipV="1">
              <a:off x="1243452" y="1198419"/>
              <a:ext cx="2646218" cy="429490"/>
            </a:xfrm>
            <a:prstGeom prst="parallelogram">
              <a:avLst>
                <a:gd name="adj" fmla="val 81641"/>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sp>
          <p:nvSpPr>
            <p:cNvPr id="9" name="任意多边形 8"/>
            <p:cNvSpPr/>
            <p:nvPr/>
          </p:nvSpPr>
          <p:spPr>
            <a:xfrm flipV="1">
              <a:off x="-13851" y="955964"/>
              <a:ext cx="2608123" cy="429490"/>
            </a:xfrm>
            <a:custGeom>
              <a:avLst/>
              <a:gdLst>
                <a:gd name="connsiteX0" fmla="*/ 0 w 2608123"/>
                <a:gd name="connsiteY0" fmla="*/ 429490 h 429490"/>
                <a:gd name="connsiteX1" fmla="*/ 2354462 w 2608123"/>
                <a:gd name="connsiteY1" fmla="*/ 429490 h 429490"/>
                <a:gd name="connsiteX2" fmla="*/ 2608123 w 2608123"/>
                <a:gd name="connsiteY2" fmla="*/ 0 h 429490"/>
                <a:gd name="connsiteX3" fmla="*/ 0 w 2608123"/>
                <a:gd name="connsiteY3" fmla="*/ 0 h 429490"/>
              </a:gdLst>
              <a:ahLst/>
              <a:cxnLst>
                <a:cxn ang="0">
                  <a:pos x="connsiteX0" y="connsiteY0"/>
                </a:cxn>
                <a:cxn ang="0">
                  <a:pos x="connsiteX1" y="connsiteY1"/>
                </a:cxn>
                <a:cxn ang="0">
                  <a:pos x="connsiteX2" y="connsiteY2"/>
                </a:cxn>
                <a:cxn ang="0">
                  <a:pos x="connsiteX3" y="connsiteY3"/>
                </a:cxn>
              </a:cxnLst>
              <a:rect l="l" t="t" r="r" b="b"/>
              <a:pathLst>
                <a:path w="2608123" h="429490">
                  <a:moveTo>
                    <a:pt x="0" y="429490"/>
                  </a:moveTo>
                  <a:lnTo>
                    <a:pt x="2354462" y="429490"/>
                  </a:lnTo>
                  <a:lnTo>
                    <a:pt x="2608123" y="0"/>
                  </a:lnTo>
                  <a:lnTo>
                    <a:pt x="0" y="0"/>
                  </a:lnTo>
                  <a:close/>
                </a:path>
              </a:pathLst>
            </a:custGeom>
            <a:solidFill>
              <a:srgbClr val="DB93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grpSp>
      <p:sp>
        <p:nvSpPr>
          <p:cNvPr id="10" name="任意多边形 9"/>
          <p:cNvSpPr/>
          <p:nvPr userDrawn="1"/>
        </p:nvSpPr>
        <p:spPr>
          <a:xfrm>
            <a:off x="4498538" y="-13854"/>
            <a:ext cx="7768097" cy="6871854"/>
          </a:xfrm>
          <a:custGeom>
            <a:avLst/>
            <a:gdLst>
              <a:gd name="connsiteX0" fmla="*/ 4486620 w 7649259"/>
              <a:gd name="connsiteY0" fmla="*/ 0 h 6858000"/>
              <a:gd name="connsiteX1" fmla="*/ 7649259 w 7649259"/>
              <a:gd name="connsiteY1" fmla="*/ 0 h 6858000"/>
              <a:gd name="connsiteX2" fmla="*/ 7649259 w 7649259"/>
              <a:gd name="connsiteY2" fmla="*/ 6858000 h 6858000"/>
              <a:gd name="connsiteX3" fmla="*/ 0 w 7649259"/>
              <a:gd name="connsiteY3" fmla="*/ 6858000 h 6858000"/>
              <a:gd name="connsiteX4" fmla="*/ 0 w 7649259"/>
              <a:gd name="connsiteY4" fmla="*/ 6844796 h 6858000"/>
              <a:gd name="connsiteX0-1" fmla="*/ 4432050 w 7649259"/>
              <a:gd name="connsiteY0-2" fmla="*/ 0 h 6885709"/>
              <a:gd name="connsiteX1-3" fmla="*/ 7649259 w 7649259"/>
              <a:gd name="connsiteY1-4" fmla="*/ 27709 h 6885709"/>
              <a:gd name="connsiteX2-5" fmla="*/ 7649259 w 7649259"/>
              <a:gd name="connsiteY2-6" fmla="*/ 6885709 h 6885709"/>
              <a:gd name="connsiteX3-7" fmla="*/ 0 w 7649259"/>
              <a:gd name="connsiteY3-8" fmla="*/ 6885709 h 6885709"/>
              <a:gd name="connsiteX4-9" fmla="*/ 0 w 7649259"/>
              <a:gd name="connsiteY4-10" fmla="*/ 6872505 h 6885709"/>
              <a:gd name="connsiteX5" fmla="*/ 4432050 w 7649259"/>
              <a:gd name="connsiteY5" fmla="*/ 0 h 6885709"/>
              <a:gd name="connsiteX0-11" fmla="*/ 4418407 w 7649259"/>
              <a:gd name="connsiteY0-12" fmla="*/ 0 h 6871854"/>
              <a:gd name="connsiteX1-13" fmla="*/ 7649259 w 7649259"/>
              <a:gd name="connsiteY1-14" fmla="*/ 13854 h 6871854"/>
              <a:gd name="connsiteX2-15" fmla="*/ 7649259 w 7649259"/>
              <a:gd name="connsiteY2-16" fmla="*/ 6871854 h 6871854"/>
              <a:gd name="connsiteX3-17" fmla="*/ 0 w 7649259"/>
              <a:gd name="connsiteY3-18" fmla="*/ 6871854 h 6871854"/>
              <a:gd name="connsiteX4-19" fmla="*/ 0 w 7649259"/>
              <a:gd name="connsiteY4-20" fmla="*/ 6858650 h 6871854"/>
              <a:gd name="connsiteX5-21" fmla="*/ 4418407 w 7649259"/>
              <a:gd name="connsiteY5-22" fmla="*/ 0 h 687185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7649259" h="6871854">
                <a:moveTo>
                  <a:pt x="4418407" y="0"/>
                </a:moveTo>
                <a:lnTo>
                  <a:pt x="7649259" y="13854"/>
                </a:lnTo>
                <a:lnTo>
                  <a:pt x="7649259" y="6871854"/>
                </a:lnTo>
                <a:lnTo>
                  <a:pt x="0" y="6871854"/>
                </a:lnTo>
                <a:lnTo>
                  <a:pt x="0" y="6858650"/>
                </a:lnTo>
                <a:cubicBezTo>
                  <a:pt x="1495540" y="4577051"/>
                  <a:pt x="2922867" y="2281599"/>
                  <a:pt x="4418407" y="0"/>
                </a:cubicBezTo>
                <a:close/>
              </a:path>
            </a:pathLst>
          </a:custGeom>
          <a:blipFill>
            <a:blip r:embed="rId2"/>
            <a:srcRect/>
            <a:stretch>
              <a:fillRect l="-16339" r="-1628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grpSp>
        <p:nvGrpSpPr>
          <p:cNvPr id="14" name="组合 13"/>
          <p:cNvGrpSpPr/>
          <p:nvPr userDrawn="1"/>
        </p:nvGrpSpPr>
        <p:grpSpPr>
          <a:xfrm>
            <a:off x="5450537" y="-571195"/>
            <a:ext cx="2721038" cy="8010414"/>
            <a:chOff x="5478699" y="-571195"/>
            <a:chExt cx="2721038" cy="8010414"/>
          </a:xfrm>
        </p:grpSpPr>
        <p:sp>
          <p:nvSpPr>
            <p:cNvPr id="15" name="平行四边形 14"/>
            <p:cNvSpPr/>
            <p:nvPr/>
          </p:nvSpPr>
          <p:spPr>
            <a:xfrm rot="5400000">
              <a:off x="5553179" y="2910641"/>
              <a:ext cx="2718949" cy="588281"/>
            </a:xfrm>
            <a:prstGeom prst="parallelogram">
              <a:avLst>
                <a:gd name="adj" fmla="val 146416"/>
              </a:avLst>
            </a:prstGeom>
            <a:solidFill>
              <a:srgbClr val="E1A7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sp>
          <p:nvSpPr>
            <p:cNvPr id="16" name="任意多边形 15"/>
            <p:cNvSpPr/>
            <p:nvPr/>
          </p:nvSpPr>
          <p:spPr>
            <a:xfrm rot="7430008">
              <a:off x="4052154" y="5056509"/>
              <a:ext cx="3809255" cy="956165"/>
            </a:xfrm>
            <a:custGeom>
              <a:avLst/>
              <a:gdLst>
                <a:gd name="connsiteX0" fmla="*/ 0 w 3809255"/>
                <a:gd name="connsiteY0" fmla="*/ 953748 h 953748"/>
                <a:gd name="connsiteX1" fmla="*/ 350579 w 3809255"/>
                <a:gd name="connsiteY1" fmla="*/ 0 h 953748"/>
                <a:gd name="connsiteX2" fmla="*/ 3196469 w 3809255"/>
                <a:gd name="connsiteY2" fmla="*/ 0 h 953748"/>
                <a:gd name="connsiteX3" fmla="*/ 3777076 w 3809255"/>
                <a:gd name="connsiteY3" fmla="*/ 866204 h 953748"/>
                <a:gd name="connsiteX4" fmla="*/ 3809255 w 3809255"/>
                <a:gd name="connsiteY4" fmla="*/ 953748 h 9537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09255" h="953748">
                  <a:moveTo>
                    <a:pt x="0" y="953748"/>
                  </a:moveTo>
                  <a:lnTo>
                    <a:pt x="350579" y="0"/>
                  </a:lnTo>
                  <a:lnTo>
                    <a:pt x="3196469" y="0"/>
                  </a:lnTo>
                  <a:lnTo>
                    <a:pt x="3777076" y="866204"/>
                  </a:lnTo>
                  <a:lnTo>
                    <a:pt x="3809255" y="953748"/>
                  </a:lnTo>
                  <a:close/>
                </a:path>
              </a:pathLst>
            </a:custGeom>
            <a:solidFill>
              <a:srgbClr val="DB93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sp>
          <p:nvSpPr>
            <p:cNvPr id="17" name="任意多边形 16"/>
            <p:cNvSpPr/>
            <p:nvPr/>
          </p:nvSpPr>
          <p:spPr>
            <a:xfrm rot="18212823">
              <a:off x="6061126" y="580266"/>
              <a:ext cx="3290072" cy="987150"/>
            </a:xfrm>
            <a:custGeom>
              <a:avLst/>
              <a:gdLst>
                <a:gd name="connsiteX0" fmla="*/ 2644948 w 3277347"/>
                <a:gd name="connsiteY0" fmla="*/ 0 h 953748"/>
                <a:gd name="connsiteX1" fmla="*/ 3277347 w 3277347"/>
                <a:gd name="connsiteY1" fmla="*/ 953748 h 953748"/>
                <a:gd name="connsiteX2" fmla="*/ 0 w 3277347"/>
                <a:gd name="connsiteY2" fmla="*/ 953748 h 953748"/>
                <a:gd name="connsiteX3" fmla="*/ 382501 w 3277347"/>
                <a:gd name="connsiteY3" fmla="*/ 0 h 953748"/>
              </a:gdLst>
              <a:ahLst/>
              <a:cxnLst>
                <a:cxn ang="0">
                  <a:pos x="connsiteX0" y="connsiteY0"/>
                </a:cxn>
                <a:cxn ang="0">
                  <a:pos x="connsiteX1" y="connsiteY1"/>
                </a:cxn>
                <a:cxn ang="0">
                  <a:pos x="connsiteX2" y="connsiteY2"/>
                </a:cxn>
                <a:cxn ang="0">
                  <a:pos x="connsiteX3" y="connsiteY3"/>
                </a:cxn>
              </a:cxnLst>
              <a:rect l="l" t="t" r="r" b="b"/>
              <a:pathLst>
                <a:path w="3277347" h="953748">
                  <a:moveTo>
                    <a:pt x="2644948" y="0"/>
                  </a:moveTo>
                  <a:lnTo>
                    <a:pt x="3277347" y="953748"/>
                  </a:lnTo>
                  <a:lnTo>
                    <a:pt x="0" y="953748"/>
                  </a:lnTo>
                  <a:lnTo>
                    <a:pt x="382501" y="0"/>
                  </a:lnTo>
                  <a:close/>
                </a:path>
              </a:pathLst>
            </a:custGeom>
            <a:solidFill>
              <a:srgbClr val="DB93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grpSp>
      <p:sp>
        <p:nvSpPr>
          <p:cNvPr id="20" name="矩形 19"/>
          <p:cNvSpPr/>
          <p:nvPr userDrawn="1"/>
        </p:nvSpPr>
        <p:spPr>
          <a:xfrm>
            <a:off x="6650185" y="5563966"/>
            <a:ext cx="5630306" cy="1294034"/>
          </a:xfrm>
          <a:prstGeom prst="rect">
            <a:avLst/>
          </a:prstGeom>
          <a:gradFill flip="none" rotWithShape="1">
            <a:gsLst>
              <a:gs pos="0">
                <a:schemeClr val="tx1">
                  <a:lumMod val="95000"/>
                  <a:lumOff val="5000"/>
                  <a:alpha val="92000"/>
                </a:schemeClr>
              </a:gs>
              <a:gs pos="32000">
                <a:srgbClr val="0D0D0D">
                  <a:alpha val="80000"/>
                </a:srgbClr>
              </a:gs>
              <a:gs pos="66000">
                <a:schemeClr val="tx1">
                  <a:lumMod val="95000"/>
                  <a:lumOff val="5000"/>
                  <a:alpha val="49000"/>
                </a:schemeClr>
              </a:gs>
              <a:gs pos="100000">
                <a:schemeClr val="tx1">
                  <a:lumMod val="85000"/>
                  <a:lumOff val="15000"/>
                  <a:alpha val="9000"/>
                </a:schemeClr>
              </a:gs>
            </a:gsLst>
            <a:path path="rect">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pic>
        <p:nvPicPr>
          <p:cNvPr id="4" name="图片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465882" y="6073254"/>
            <a:ext cx="3391561" cy="341820"/>
          </a:xfrm>
          <a:prstGeom prst="rect">
            <a:avLst/>
          </a:prstGeom>
        </p:spPr>
      </p:pic>
    </p:spTree>
    <p:extLst>
      <p:ext uri="{BB962C8B-B14F-4D97-AF65-F5344CB8AC3E}">
        <p14:creationId xmlns:p14="http://schemas.microsoft.com/office/powerpoint/2010/main" val="2618362986"/>
      </p:ext>
    </p:extLst>
  </p:cSld>
  <p:clrMapOvr>
    <a:masterClrMapping/>
  </p:clrMapOvr>
  <mc:AlternateContent xmlns:mc="http://schemas.openxmlformats.org/markup-compatibility/2006" xmlns:p14="http://schemas.microsoft.com/office/powerpoint/2010/main">
    <mc:Choice Requires="p14">
      <p:transition spd="slow" p14:dur="4000"/>
    </mc:Choice>
    <mc:Fallback xmlns="">
      <p:transition spd="slow"/>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01D5C57-FBFC-4CD9-A3EE-3CA07D4CD69B}" type="slidenum">
              <a:rPr lang="zh-CN" altLang="en-US" smtClean="0">
                <a:solidFill>
                  <a:prstClr val="black">
                    <a:tint val="75000"/>
                  </a:prstClr>
                </a:solidFill>
              </a:rPr>
              <a:pPr/>
              <a:t>‹#›</a:t>
            </a:fld>
            <a:endParaRPr lang="zh-CN" altLang="en-US">
              <a:solidFill>
                <a:prstClr val="black">
                  <a:tint val="75000"/>
                </a:prstClr>
              </a:solidFill>
            </a:endParaRPr>
          </a:p>
        </p:txBody>
      </p:sp>
      <p:grpSp>
        <p:nvGrpSpPr>
          <p:cNvPr id="9" name="组合 8"/>
          <p:cNvGrpSpPr/>
          <p:nvPr userDrawn="1"/>
        </p:nvGrpSpPr>
        <p:grpSpPr>
          <a:xfrm>
            <a:off x="1" y="916128"/>
            <a:ext cx="12366170" cy="116215"/>
            <a:chOff x="1" y="887100"/>
            <a:chExt cx="12366170" cy="116215"/>
          </a:xfrm>
        </p:grpSpPr>
        <p:sp>
          <p:nvSpPr>
            <p:cNvPr id="6" name="平行四边形 5"/>
            <p:cNvSpPr/>
            <p:nvPr/>
          </p:nvSpPr>
          <p:spPr>
            <a:xfrm flipV="1">
              <a:off x="1285013" y="887103"/>
              <a:ext cx="10288287" cy="116212"/>
            </a:xfrm>
            <a:prstGeom prst="parallelogram">
              <a:avLst>
                <a:gd name="adj" fmla="val 81641"/>
              </a:avLst>
            </a:prstGeom>
            <a:solidFill>
              <a:srgbClr val="3135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sp>
          <p:nvSpPr>
            <p:cNvPr id="7" name="任意多边形 6"/>
            <p:cNvSpPr/>
            <p:nvPr/>
          </p:nvSpPr>
          <p:spPr>
            <a:xfrm flipV="1">
              <a:off x="1" y="887103"/>
              <a:ext cx="1473958" cy="116212"/>
            </a:xfrm>
            <a:custGeom>
              <a:avLst/>
              <a:gdLst>
                <a:gd name="connsiteX0" fmla="*/ 0 w 2608123"/>
                <a:gd name="connsiteY0" fmla="*/ 429490 h 429490"/>
                <a:gd name="connsiteX1" fmla="*/ 2354462 w 2608123"/>
                <a:gd name="connsiteY1" fmla="*/ 429490 h 429490"/>
                <a:gd name="connsiteX2" fmla="*/ 2608123 w 2608123"/>
                <a:gd name="connsiteY2" fmla="*/ 0 h 429490"/>
                <a:gd name="connsiteX3" fmla="*/ 0 w 2608123"/>
                <a:gd name="connsiteY3" fmla="*/ 0 h 429490"/>
              </a:gdLst>
              <a:ahLst/>
              <a:cxnLst>
                <a:cxn ang="0">
                  <a:pos x="connsiteX0" y="connsiteY0"/>
                </a:cxn>
                <a:cxn ang="0">
                  <a:pos x="connsiteX1" y="connsiteY1"/>
                </a:cxn>
                <a:cxn ang="0">
                  <a:pos x="connsiteX2" y="connsiteY2"/>
                </a:cxn>
                <a:cxn ang="0">
                  <a:pos x="connsiteX3" y="connsiteY3"/>
                </a:cxn>
              </a:cxnLst>
              <a:rect l="l" t="t" r="r" b="b"/>
              <a:pathLst>
                <a:path w="2608123" h="429490">
                  <a:moveTo>
                    <a:pt x="0" y="429490"/>
                  </a:moveTo>
                  <a:lnTo>
                    <a:pt x="2354462" y="429490"/>
                  </a:lnTo>
                  <a:lnTo>
                    <a:pt x="2608123" y="0"/>
                  </a:lnTo>
                  <a:lnTo>
                    <a:pt x="0" y="0"/>
                  </a:lnTo>
                  <a:close/>
                </a:path>
              </a:pathLst>
            </a:custGeom>
            <a:solidFill>
              <a:srgbClr val="DB93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sp>
          <p:nvSpPr>
            <p:cNvPr id="8" name="平行四边形 7"/>
            <p:cNvSpPr/>
            <p:nvPr userDrawn="1"/>
          </p:nvSpPr>
          <p:spPr>
            <a:xfrm flipV="1">
              <a:off x="10798628" y="887100"/>
              <a:ext cx="1567543" cy="116214"/>
            </a:xfrm>
            <a:prstGeom prst="parallelogram">
              <a:avLst>
                <a:gd name="adj" fmla="val 81641"/>
              </a:avLst>
            </a:prstGeom>
            <a:solidFill>
              <a:srgbClr val="E1A7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grpSp>
    </p:spTree>
    <p:extLst>
      <p:ext uri="{BB962C8B-B14F-4D97-AF65-F5344CB8AC3E}">
        <p14:creationId xmlns:p14="http://schemas.microsoft.com/office/powerpoint/2010/main" val="2476426061"/>
      </p:ext>
    </p:extLst>
  </p:cSld>
  <p:clrMapOvr>
    <a:masterClrMapping/>
  </p:clrMapOvr>
  <mc:AlternateContent xmlns:mc="http://schemas.openxmlformats.org/markup-compatibility/2006" xmlns:p14="http://schemas.microsoft.com/office/powerpoint/2010/main">
    <mc:Choice Requires="p14">
      <p:transition spd="slow" p14:dur="4000"/>
    </mc:Choice>
    <mc:Fallback xmlns="">
      <p:transition spd="slow"/>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grpSp>
        <p:nvGrpSpPr>
          <p:cNvPr id="7" name="组合 6"/>
          <p:cNvGrpSpPr/>
          <p:nvPr userDrawn="1"/>
        </p:nvGrpSpPr>
        <p:grpSpPr>
          <a:xfrm>
            <a:off x="-13851" y="955964"/>
            <a:ext cx="3903521" cy="671945"/>
            <a:chOff x="-13851" y="955964"/>
            <a:chExt cx="3903521" cy="671945"/>
          </a:xfrm>
        </p:grpSpPr>
        <p:sp>
          <p:nvSpPr>
            <p:cNvPr id="8" name="平行四边形 7"/>
            <p:cNvSpPr/>
            <p:nvPr/>
          </p:nvSpPr>
          <p:spPr>
            <a:xfrm flipV="1">
              <a:off x="1243452" y="1198419"/>
              <a:ext cx="2646218" cy="429490"/>
            </a:xfrm>
            <a:prstGeom prst="parallelogram">
              <a:avLst>
                <a:gd name="adj" fmla="val 81641"/>
              </a:avLst>
            </a:prstGeom>
            <a:solidFill>
              <a:srgbClr val="3135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sp>
          <p:nvSpPr>
            <p:cNvPr id="9" name="任意多边形 8"/>
            <p:cNvSpPr/>
            <p:nvPr/>
          </p:nvSpPr>
          <p:spPr>
            <a:xfrm flipV="1">
              <a:off x="-13851" y="955964"/>
              <a:ext cx="2608123" cy="429490"/>
            </a:xfrm>
            <a:custGeom>
              <a:avLst/>
              <a:gdLst>
                <a:gd name="connsiteX0" fmla="*/ 0 w 2608123"/>
                <a:gd name="connsiteY0" fmla="*/ 429490 h 429490"/>
                <a:gd name="connsiteX1" fmla="*/ 2354462 w 2608123"/>
                <a:gd name="connsiteY1" fmla="*/ 429490 h 429490"/>
                <a:gd name="connsiteX2" fmla="*/ 2608123 w 2608123"/>
                <a:gd name="connsiteY2" fmla="*/ 0 h 429490"/>
                <a:gd name="connsiteX3" fmla="*/ 0 w 2608123"/>
                <a:gd name="connsiteY3" fmla="*/ 0 h 429490"/>
              </a:gdLst>
              <a:ahLst/>
              <a:cxnLst>
                <a:cxn ang="0">
                  <a:pos x="connsiteX0" y="connsiteY0"/>
                </a:cxn>
                <a:cxn ang="0">
                  <a:pos x="connsiteX1" y="connsiteY1"/>
                </a:cxn>
                <a:cxn ang="0">
                  <a:pos x="connsiteX2" y="connsiteY2"/>
                </a:cxn>
                <a:cxn ang="0">
                  <a:pos x="connsiteX3" y="connsiteY3"/>
                </a:cxn>
              </a:cxnLst>
              <a:rect l="l" t="t" r="r" b="b"/>
              <a:pathLst>
                <a:path w="2608123" h="429490">
                  <a:moveTo>
                    <a:pt x="0" y="429490"/>
                  </a:moveTo>
                  <a:lnTo>
                    <a:pt x="2354462" y="429490"/>
                  </a:lnTo>
                  <a:lnTo>
                    <a:pt x="2608123" y="0"/>
                  </a:lnTo>
                  <a:lnTo>
                    <a:pt x="0" y="0"/>
                  </a:lnTo>
                  <a:close/>
                </a:path>
              </a:pathLst>
            </a:custGeom>
            <a:solidFill>
              <a:srgbClr val="DB93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grpSp>
      <p:sp>
        <p:nvSpPr>
          <p:cNvPr id="10" name="任意多边形 9"/>
          <p:cNvSpPr/>
          <p:nvPr userDrawn="1"/>
        </p:nvSpPr>
        <p:spPr>
          <a:xfrm>
            <a:off x="4498538" y="-13854"/>
            <a:ext cx="7768097" cy="6871854"/>
          </a:xfrm>
          <a:custGeom>
            <a:avLst/>
            <a:gdLst>
              <a:gd name="connsiteX0" fmla="*/ 4486620 w 7649259"/>
              <a:gd name="connsiteY0" fmla="*/ 0 h 6858000"/>
              <a:gd name="connsiteX1" fmla="*/ 7649259 w 7649259"/>
              <a:gd name="connsiteY1" fmla="*/ 0 h 6858000"/>
              <a:gd name="connsiteX2" fmla="*/ 7649259 w 7649259"/>
              <a:gd name="connsiteY2" fmla="*/ 6858000 h 6858000"/>
              <a:gd name="connsiteX3" fmla="*/ 0 w 7649259"/>
              <a:gd name="connsiteY3" fmla="*/ 6858000 h 6858000"/>
              <a:gd name="connsiteX4" fmla="*/ 0 w 7649259"/>
              <a:gd name="connsiteY4" fmla="*/ 6844796 h 6858000"/>
              <a:gd name="connsiteX0-1" fmla="*/ 4432050 w 7649259"/>
              <a:gd name="connsiteY0-2" fmla="*/ 0 h 6885709"/>
              <a:gd name="connsiteX1-3" fmla="*/ 7649259 w 7649259"/>
              <a:gd name="connsiteY1-4" fmla="*/ 27709 h 6885709"/>
              <a:gd name="connsiteX2-5" fmla="*/ 7649259 w 7649259"/>
              <a:gd name="connsiteY2-6" fmla="*/ 6885709 h 6885709"/>
              <a:gd name="connsiteX3-7" fmla="*/ 0 w 7649259"/>
              <a:gd name="connsiteY3-8" fmla="*/ 6885709 h 6885709"/>
              <a:gd name="connsiteX4-9" fmla="*/ 0 w 7649259"/>
              <a:gd name="connsiteY4-10" fmla="*/ 6872505 h 6885709"/>
              <a:gd name="connsiteX5" fmla="*/ 4432050 w 7649259"/>
              <a:gd name="connsiteY5" fmla="*/ 0 h 6885709"/>
              <a:gd name="connsiteX0-11" fmla="*/ 4418407 w 7649259"/>
              <a:gd name="connsiteY0-12" fmla="*/ 0 h 6871854"/>
              <a:gd name="connsiteX1-13" fmla="*/ 7649259 w 7649259"/>
              <a:gd name="connsiteY1-14" fmla="*/ 13854 h 6871854"/>
              <a:gd name="connsiteX2-15" fmla="*/ 7649259 w 7649259"/>
              <a:gd name="connsiteY2-16" fmla="*/ 6871854 h 6871854"/>
              <a:gd name="connsiteX3-17" fmla="*/ 0 w 7649259"/>
              <a:gd name="connsiteY3-18" fmla="*/ 6871854 h 6871854"/>
              <a:gd name="connsiteX4-19" fmla="*/ 0 w 7649259"/>
              <a:gd name="connsiteY4-20" fmla="*/ 6858650 h 6871854"/>
              <a:gd name="connsiteX5-21" fmla="*/ 4418407 w 7649259"/>
              <a:gd name="connsiteY5-22" fmla="*/ 0 h 687185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7649259" h="6871854">
                <a:moveTo>
                  <a:pt x="4418407" y="0"/>
                </a:moveTo>
                <a:lnTo>
                  <a:pt x="7649259" y="13854"/>
                </a:lnTo>
                <a:lnTo>
                  <a:pt x="7649259" y="6871854"/>
                </a:lnTo>
                <a:lnTo>
                  <a:pt x="0" y="6871854"/>
                </a:lnTo>
                <a:lnTo>
                  <a:pt x="0" y="6858650"/>
                </a:lnTo>
                <a:cubicBezTo>
                  <a:pt x="1495540" y="4577051"/>
                  <a:pt x="2922867" y="2281599"/>
                  <a:pt x="4418407" y="0"/>
                </a:cubicBezTo>
                <a:close/>
              </a:path>
            </a:pathLst>
          </a:custGeom>
          <a:blipFill>
            <a:blip r:embed="rId2"/>
            <a:srcRect/>
            <a:stretch>
              <a:fillRect l="-16339" r="-1628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sp>
        <p:nvSpPr>
          <p:cNvPr id="11" name="矩形 10"/>
          <p:cNvSpPr/>
          <p:nvPr userDrawn="1"/>
        </p:nvSpPr>
        <p:spPr>
          <a:xfrm>
            <a:off x="-13852" y="1845302"/>
            <a:ext cx="6664036" cy="3214254"/>
          </a:xfrm>
          <a:prstGeom prst="rect">
            <a:avLst/>
          </a:prstGeom>
          <a:solidFill>
            <a:srgbClr val="3135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grpSp>
        <p:nvGrpSpPr>
          <p:cNvPr id="14" name="组合 13"/>
          <p:cNvGrpSpPr/>
          <p:nvPr userDrawn="1"/>
        </p:nvGrpSpPr>
        <p:grpSpPr>
          <a:xfrm>
            <a:off x="5464185" y="-571195"/>
            <a:ext cx="2721038" cy="8010414"/>
            <a:chOff x="5478699" y="-571195"/>
            <a:chExt cx="2721038" cy="8010414"/>
          </a:xfrm>
        </p:grpSpPr>
        <p:sp>
          <p:nvSpPr>
            <p:cNvPr id="15" name="平行四边形 14"/>
            <p:cNvSpPr/>
            <p:nvPr/>
          </p:nvSpPr>
          <p:spPr>
            <a:xfrm rot="5400000">
              <a:off x="5553179" y="2910641"/>
              <a:ext cx="2718949" cy="588281"/>
            </a:xfrm>
            <a:prstGeom prst="parallelogram">
              <a:avLst>
                <a:gd name="adj" fmla="val 146416"/>
              </a:avLst>
            </a:prstGeom>
            <a:solidFill>
              <a:srgbClr val="E1A7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sp>
          <p:nvSpPr>
            <p:cNvPr id="16" name="任意多边形 15"/>
            <p:cNvSpPr/>
            <p:nvPr/>
          </p:nvSpPr>
          <p:spPr>
            <a:xfrm rot="7430008">
              <a:off x="4052154" y="5056509"/>
              <a:ext cx="3809255" cy="956165"/>
            </a:xfrm>
            <a:custGeom>
              <a:avLst/>
              <a:gdLst>
                <a:gd name="connsiteX0" fmla="*/ 0 w 3809255"/>
                <a:gd name="connsiteY0" fmla="*/ 953748 h 953748"/>
                <a:gd name="connsiteX1" fmla="*/ 350579 w 3809255"/>
                <a:gd name="connsiteY1" fmla="*/ 0 h 953748"/>
                <a:gd name="connsiteX2" fmla="*/ 3196469 w 3809255"/>
                <a:gd name="connsiteY2" fmla="*/ 0 h 953748"/>
                <a:gd name="connsiteX3" fmla="*/ 3777076 w 3809255"/>
                <a:gd name="connsiteY3" fmla="*/ 866204 h 953748"/>
                <a:gd name="connsiteX4" fmla="*/ 3809255 w 3809255"/>
                <a:gd name="connsiteY4" fmla="*/ 953748 h 9537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09255" h="953748">
                  <a:moveTo>
                    <a:pt x="0" y="953748"/>
                  </a:moveTo>
                  <a:lnTo>
                    <a:pt x="350579" y="0"/>
                  </a:lnTo>
                  <a:lnTo>
                    <a:pt x="3196469" y="0"/>
                  </a:lnTo>
                  <a:lnTo>
                    <a:pt x="3777076" y="866204"/>
                  </a:lnTo>
                  <a:lnTo>
                    <a:pt x="3809255" y="953748"/>
                  </a:lnTo>
                  <a:close/>
                </a:path>
              </a:pathLst>
            </a:custGeom>
            <a:solidFill>
              <a:srgbClr val="DB93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sp>
          <p:nvSpPr>
            <p:cNvPr id="17" name="任意多边形 16"/>
            <p:cNvSpPr/>
            <p:nvPr/>
          </p:nvSpPr>
          <p:spPr>
            <a:xfrm rot="18212823">
              <a:off x="6061126" y="580266"/>
              <a:ext cx="3290072" cy="987150"/>
            </a:xfrm>
            <a:custGeom>
              <a:avLst/>
              <a:gdLst>
                <a:gd name="connsiteX0" fmla="*/ 2644948 w 3277347"/>
                <a:gd name="connsiteY0" fmla="*/ 0 h 953748"/>
                <a:gd name="connsiteX1" fmla="*/ 3277347 w 3277347"/>
                <a:gd name="connsiteY1" fmla="*/ 953748 h 953748"/>
                <a:gd name="connsiteX2" fmla="*/ 0 w 3277347"/>
                <a:gd name="connsiteY2" fmla="*/ 953748 h 953748"/>
                <a:gd name="connsiteX3" fmla="*/ 382501 w 3277347"/>
                <a:gd name="connsiteY3" fmla="*/ 0 h 953748"/>
              </a:gdLst>
              <a:ahLst/>
              <a:cxnLst>
                <a:cxn ang="0">
                  <a:pos x="connsiteX0" y="connsiteY0"/>
                </a:cxn>
                <a:cxn ang="0">
                  <a:pos x="connsiteX1" y="connsiteY1"/>
                </a:cxn>
                <a:cxn ang="0">
                  <a:pos x="connsiteX2" y="connsiteY2"/>
                </a:cxn>
                <a:cxn ang="0">
                  <a:pos x="connsiteX3" y="connsiteY3"/>
                </a:cxn>
              </a:cxnLst>
              <a:rect l="l" t="t" r="r" b="b"/>
              <a:pathLst>
                <a:path w="3277347" h="953748">
                  <a:moveTo>
                    <a:pt x="2644948" y="0"/>
                  </a:moveTo>
                  <a:lnTo>
                    <a:pt x="3277347" y="953748"/>
                  </a:lnTo>
                  <a:lnTo>
                    <a:pt x="0" y="953748"/>
                  </a:lnTo>
                  <a:lnTo>
                    <a:pt x="382501" y="0"/>
                  </a:lnTo>
                  <a:close/>
                </a:path>
              </a:pathLst>
            </a:custGeom>
            <a:solidFill>
              <a:srgbClr val="DB93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grpSp>
      <p:sp>
        <p:nvSpPr>
          <p:cNvPr id="20" name="矩形 19"/>
          <p:cNvSpPr/>
          <p:nvPr userDrawn="1"/>
        </p:nvSpPr>
        <p:spPr>
          <a:xfrm>
            <a:off x="6650185" y="5563966"/>
            <a:ext cx="5630306" cy="1294034"/>
          </a:xfrm>
          <a:prstGeom prst="rect">
            <a:avLst/>
          </a:prstGeom>
          <a:gradFill flip="none" rotWithShape="1">
            <a:gsLst>
              <a:gs pos="0">
                <a:schemeClr val="tx1">
                  <a:lumMod val="95000"/>
                  <a:lumOff val="5000"/>
                  <a:alpha val="92000"/>
                </a:schemeClr>
              </a:gs>
              <a:gs pos="32000">
                <a:srgbClr val="0D0D0D">
                  <a:alpha val="80000"/>
                </a:srgbClr>
              </a:gs>
              <a:gs pos="66000">
                <a:schemeClr val="tx1">
                  <a:lumMod val="95000"/>
                  <a:lumOff val="5000"/>
                  <a:alpha val="49000"/>
                </a:schemeClr>
              </a:gs>
              <a:gs pos="100000">
                <a:schemeClr val="tx1">
                  <a:lumMod val="85000"/>
                  <a:lumOff val="15000"/>
                  <a:alpha val="9000"/>
                </a:schemeClr>
              </a:gs>
            </a:gsLst>
            <a:path path="rect">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sp>
        <p:nvSpPr>
          <p:cNvPr id="3" name="文本占位符 2"/>
          <p:cNvSpPr>
            <a:spLocks noGrp="1"/>
          </p:cNvSpPr>
          <p:nvPr>
            <p:ph type="body" sz="quarter" idx="10" hasCustomPrompt="1"/>
          </p:nvPr>
        </p:nvSpPr>
        <p:spPr>
          <a:xfrm>
            <a:off x="748085" y="2634632"/>
            <a:ext cx="5602487" cy="1630362"/>
          </a:xfrm>
        </p:spPr>
        <p:txBody>
          <a:bodyPr anchor="ctr">
            <a:noAutofit/>
          </a:bodyPr>
          <a:lstStyle>
            <a:lvl1pPr marL="0" indent="0" algn="l" defTabSz="914400" rtl="0" eaLnBrk="1" latinLnBrk="0" hangingPunct="1">
              <a:lnSpc>
                <a:spcPts val="5000"/>
              </a:lnSpc>
              <a:spcBef>
                <a:spcPts val="0"/>
              </a:spcBef>
              <a:buNone/>
              <a:defRPr lang="zh-CN" altLang="en-US" sz="4000" b="1" kern="1200" dirty="0" smtClean="0">
                <a:solidFill>
                  <a:schemeClr val="bg1"/>
                </a:solidFill>
                <a:latin typeface="Arial" panose="020B0604020202020204" pitchFamily="34" charset="0"/>
                <a:ea typeface="微软雅黑" panose="020B0503020204020204" pitchFamily="34" charset="-122"/>
                <a:cs typeface="Arial" panose="020B0604020202020204" pitchFamily="34" charset="0"/>
              </a:defRPr>
            </a:lvl1pPr>
          </a:lstStyle>
          <a:p>
            <a:pPr lvl="0"/>
            <a:r>
              <a:rPr lang="en-US" altLang="zh-CN" dirty="0"/>
              <a:t>2018</a:t>
            </a:r>
            <a:r>
              <a:rPr lang="zh-CN" altLang="en-US" dirty="0"/>
              <a:t>下半年</a:t>
            </a:r>
          </a:p>
          <a:p>
            <a:pPr lvl="0"/>
            <a:r>
              <a:rPr lang="zh-CN" altLang="en-US" dirty="0"/>
              <a:t>我国债市信用风险展望</a:t>
            </a:r>
          </a:p>
        </p:txBody>
      </p:sp>
      <p:pic>
        <p:nvPicPr>
          <p:cNvPr id="4" name="图片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465882" y="6073254"/>
            <a:ext cx="3391561" cy="341820"/>
          </a:xfrm>
          <a:prstGeom prst="rect">
            <a:avLst/>
          </a:prstGeom>
        </p:spPr>
      </p:pic>
    </p:spTree>
    <p:extLst>
      <p:ext uri="{BB962C8B-B14F-4D97-AF65-F5344CB8AC3E}">
        <p14:creationId xmlns:p14="http://schemas.microsoft.com/office/powerpoint/2010/main" val="1022491387"/>
      </p:ext>
    </p:extLst>
  </p:cSld>
  <p:clrMapOvr>
    <a:masterClrMapping/>
  </p:clrMapOvr>
  <mc:AlternateContent xmlns:mc="http://schemas.openxmlformats.org/markup-compatibility/2006" xmlns:p14="http://schemas.microsoft.com/office/powerpoint/2010/main">
    <mc:Choice Requires="p14">
      <p:transition spd="slow" p14:dur="4000"/>
    </mc:Choice>
    <mc:Fallback xmlns="">
      <p:transition spd="slow"/>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grpSp>
        <p:nvGrpSpPr>
          <p:cNvPr id="2" name="组合 1"/>
          <p:cNvGrpSpPr/>
          <p:nvPr userDrawn="1"/>
        </p:nvGrpSpPr>
        <p:grpSpPr>
          <a:xfrm>
            <a:off x="975313" y="-543485"/>
            <a:ext cx="11216687" cy="8010414"/>
            <a:chOff x="975313" y="-543485"/>
            <a:chExt cx="11216687" cy="8010414"/>
          </a:xfrm>
        </p:grpSpPr>
        <p:sp>
          <p:nvSpPr>
            <p:cNvPr id="3" name="任意多边形 2"/>
            <p:cNvSpPr/>
            <p:nvPr/>
          </p:nvSpPr>
          <p:spPr>
            <a:xfrm>
              <a:off x="2703154" y="1"/>
              <a:ext cx="9488846" cy="5760275"/>
            </a:xfrm>
            <a:custGeom>
              <a:avLst/>
              <a:gdLst>
                <a:gd name="connsiteX0" fmla="*/ 1714881 w 9488846"/>
                <a:gd name="connsiteY0" fmla="*/ 0 h 5760275"/>
                <a:gd name="connsiteX1" fmla="*/ 2360486 w 9488846"/>
                <a:gd name="connsiteY1" fmla="*/ 0 h 5760275"/>
                <a:gd name="connsiteX2" fmla="*/ 9488846 w 9488846"/>
                <a:gd name="connsiteY2" fmla="*/ 4669761 h 5760275"/>
                <a:gd name="connsiteX3" fmla="*/ 9488846 w 9488846"/>
                <a:gd name="connsiteY3" fmla="*/ 5760275 h 5760275"/>
                <a:gd name="connsiteX4" fmla="*/ 0 w 9488846"/>
                <a:gd name="connsiteY4" fmla="*/ 4561549 h 5760275"/>
                <a:gd name="connsiteX5" fmla="*/ 0 w 9488846"/>
                <a:gd name="connsiteY5" fmla="*/ 2580916 h 5760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488846" h="5760275">
                  <a:moveTo>
                    <a:pt x="1714881" y="0"/>
                  </a:moveTo>
                  <a:lnTo>
                    <a:pt x="2360486" y="0"/>
                  </a:lnTo>
                  <a:lnTo>
                    <a:pt x="9488846" y="4669761"/>
                  </a:lnTo>
                  <a:lnTo>
                    <a:pt x="9488846" y="5760275"/>
                  </a:lnTo>
                  <a:lnTo>
                    <a:pt x="0" y="4561549"/>
                  </a:lnTo>
                  <a:lnTo>
                    <a:pt x="0" y="2580916"/>
                  </a:lnTo>
                  <a:close/>
                </a:path>
              </a:pathLst>
            </a:custGeom>
            <a:solidFill>
              <a:srgbClr val="3135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grpSp>
          <p:nvGrpSpPr>
            <p:cNvPr id="4" name="组合 3"/>
            <p:cNvGrpSpPr/>
            <p:nvPr/>
          </p:nvGrpSpPr>
          <p:grpSpPr>
            <a:xfrm>
              <a:off x="975313" y="-543485"/>
              <a:ext cx="2721038" cy="8010414"/>
              <a:chOff x="5478699" y="-571195"/>
              <a:chExt cx="2721038" cy="8010414"/>
            </a:xfrm>
          </p:grpSpPr>
          <p:sp>
            <p:nvSpPr>
              <p:cNvPr id="5" name="平行四边形 4"/>
              <p:cNvSpPr/>
              <p:nvPr/>
            </p:nvSpPr>
            <p:spPr>
              <a:xfrm rot="5400000">
                <a:off x="5553179" y="2910641"/>
                <a:ext cx="2718949" cy="588281"/>
              </a:xfrm>
              <a:prstGeom prst="parallelogram">
                <a:avLst>
                  <a:gd name="adj" fmla="val 146416"/>
                </a:avLst>
              </a:prstGeom>
              <a:solidFill>
                <a:srgbClr val="E1A7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sp>
            <p:nvSpPr>
              <p:cNvPr id="6" name="任意多边形 5"/>
              <p:cNvSpPr/>
              <p:nvPr/>
            </p:nvSpPr>
            <p:spPr>
              <a:xfrm rot="7430008">
                <a:off x="4052154" y="5056509"/>
                <a:ext cx="3809255" cy="956165"/>
              </a:xfrm>
              <a:custGeom>
                <a:avLst/>
                <a:gdLst>
                  <a:gd name="connsiteX0" fmla="*/ 0 w 3809255"/>
                  <a:gd name="connsiteY0" fmla="*/ 953748 h 953748"/>
                  <a:gd name="connsiteX1" fmla="*/ 350579 w 3809255"/>
                  <a:gd name="connsiteY1" fmla="*/ 0 h 953748"/>
                  <a:gd name="connsiteX2" fmla="*/ 3196469 w 3809255"/>
                  <a:gd name="connsiteY2" fmla="*/ 0 h 953748"/>
                  <a:gd name="connsiteX3" fmla="*/ 3777076 w 3809255"/>
                  <a:gd name="connsiteY3" fmla="*/ 866204 h 953748"/>
                  <a:gd name="connsiteX4" fmla="*/ 3809255 w 3809255"/>
                  <a:gd name="connsiteY4" fmla="*/ 953748 h 9537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09255" h="953748">
                    <a:moveTo>
                      <a:pt x="0" y="953748"/>
                    </a:moveTo>
                    <a:lnTo>
                      <a:pt x="350579" y="0"/>
                    </a:lnTo>
                    <a:lnTo>
                      <a:pt x="3196469" y="0"/>
                    </a:lnTo>
                    <a:lnTo>
                      <a:pt x="3777076" y="866204"/>
                    </a:lnTo>
                    <a:lnTo>
                      <a:pt x="3809255" y="953748"/>
                    </a:lnTo>
                    <a:close/>
                  </a:path>
                </a:pathLst>
              </a:custGeom>
              <a:solidFill>
                <a:srgbClr val="DB93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sp>
            <p:nvSpPr>
              <p:cNvPr id="7" name="任意多边形 6"/>
              <p:cNvSpPr/>
              <p:nvPr/>
            </p:nvSpPr>
            <p:spPr>
              <a:xfrm rot="18212823">
                <a:off x="6061126" y="580266"/>
                <a:ext cx="3290072" cy="987150"/>
              </a:xfrm>
              <a:custGeom>
                <a:avLst/>
                <a:gdLst>
                  <a:gd name="connsiteX0" fmla="*/ 2644948 w 3277347"/>
                  <a:gd name="connsiteY0" fmla="*/ 0 h 953748"/>
                  <a:gd name="connsiteX1" fmla="*/ 3277347 w 3277347"/>
                  <a:gd name="connsiteY1" fmla="*/ 953748 h 953748"/>
                  <a:gd name="connsiteX2" fmla="*/ 0 w 3277347"/>
                  <a:gd name="connsiteY2" fmla="*/ 953748 h 953748"/>
                  <a:gd name="connsiteX3" fmla="*/ 382501 w 3277347"/>
                  <a:gd name="connsiteY3" fmla="*/ 0 h 953748"/>
                </a:gdLst>
                <a:ahLst/>
                <a:cxnLst>
                  <a:cxn ang="0">
                    <a:pos x="connsiteX0" y="connsiteY0"/>
                  </a:cxn>
                  <a:cxn ang="0">
                    <a:pos x="connsiteX1" y="connsiteY1"/>
                  </a:cxn>
                  <a:cxn ang="0">
                    <a:pos x="connsiteX2" y="connsiteY2"/>
                  </a:cxn>
                  <a:cxn ang="0">
                    <a:pos x="connsiteX3" y="connsiteY3"/>
                  </a:cxn>
                </a:cxnLst>
                <a:rect l="l" t="t" r="r" b="b"/>
                <a:pathLst>
                  <a:path w="3277347" h="953748">
                    <a:moveTo>
                      <a:pt x="2644948" y="0"/>
                    </a:moveTo>
                    <a:lnTo>
                      <a:pt x="3277347" y="953748"/>
                    </a:lnTo>
                    <a:lnTo>
                      <a:pt x="0" y="953748"/>
                    </a:lnTo>
                    <a:lnTo>
                      <a:pt x="382501" y="0"/>
                    </a:lnTo>
                    <a:close/>
                  </a:path>
                </a:pathLst>
              </a:custGeom>
              <a:solidFill>
                <a:srgbClr val="DB93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grpSp>
      </p:grpSp>
      <p:sp>
        <p:nvSpPr>
          <p:cNvPr id="11" name="文本占位符 10"/>
          <p:cNvSpPr>
            <a:spLocks noGrp="1"/>
          </p:cNvSpPr>
          <p:nvPr>
            <p:ph type="body" sz="quarter" idx="10" hasCustomPrompt="1"/>
          </p:nvPr>
        </p:nvSpPr>
        <p:spPr>
          <a:xfrm>
            <a:off x="3382753" y="2858416"/>
            <a:ext cx="1439971" cy="1295400"/>
          </a:xfrm>
        </p:spPr>
        <p:txBody>
          <a:bodyPr anchor="ctr">
            <a:noAutofit/>
          </a:bodyPr>
          <a:lstStyle>
            <a:lvl1pPr marL="0" indent="0" algn="l" defTabSz="914400" rtl="0" eaLnBrk="1" latinLnBrk="0" hangingPunct="1">
              <a:buNone/>
              <a:defRPr lang="en-US" altLang="zh-CN" sz="8800" b="1" kern="1200" spc="-300" dirty="0" smtClean="0">
                <a:solidFill>
                  <a:schemeClr val="bg1"/>
                </a:solidFill>
                <a:latin typeface="Arial Narrow" panose="020B0606020202030204" pitchFamily="34" charset="0"/>
                <a:ea typeface="+mn-ea"/>
                <a:cs typeface="Arial" panose="020B0604020202020204" pitchFamily="34" charset="0"/>
              </a:defRPr>
            </a:lvl1pPr>
          </a:lstStyle>
          <a:p>
            <a:pPr lvl="0"/>
            <a:r>
              <a:rPr lang="en-US" altLang="zh-CN" dirty="0"/>
              <a:t>/01</a:t>
            </a:r>
          </a:p>
        </p:txBody>
      </p:sp>
      <p:sp>
        <p:nvSpPr>
          <p:cNvPr id="13" name="文本占位符 12"/>
          <p:cNvSpPr>
            <a:spLocks noGrp="1"/>
          </p:cNvSpPr>
          <p:nvPr>
            <p:ph type="body" sz="quarter" idx="11" hasCustomPrompt="1"/>
          </p:nvPr>
        </p:nvSpPr>
        <p:spPr>
          <a:xfrm>
            <a:off x="4822724" y="2786110"/>
            <a:ext cx="4210050" cy="1295400"/>
          </a:xfrm>
        </p:spPr>
        <p:txBody>
          <a:bodyPr anchor="ctr">
            <a:normAutofit/>
          </a:bodyPr>
          <a:lstStyle>
            <a:lvl1pPr marL="0" indent="0" algn="l" defTabSz="914400" rtl="0" eaLnBrk="1" latinLnBrk="0" hangingPunct="1">
              <a:lnSpc>
                <a:spcPct val="100000"/>
              </a:lnSpc>
              <a:spcBef>
                <a:spcPts val="0"/>
              </a:spcBef>
              <a:buNone/>
              <a:defRPr lang="zh-CN" altLang="en-US" sz="3200" b="1" kern="1200" dirty="0" smtClean="0">
                <a:solidFill>
                  <a:schemeClr val="bg1"/>
                </a:solidFill>
                <a:latin typeface="微软雅黑" panose="020B0503020204020204" pitchFamily="34" charset="-122"/>
                <a:ea typeface="微软雅黑" panose="020B0503020204020204" pitchFamily="34" charset="-122"/>
                <a:cs typeface="+mn-cs"/>
              </a:defRPr>
            </a:lvl1pPr>
          </a:lstStyle>
          <a:p>
            <a:pPr lvl="0"/>
            <a:r>
              <a:rPr lang="zh-CN" altLang="en-US" dirty="0"/>
              <a:t>宏观经济及信用债</a:t>
            </a:r>
          </a:p>
          <a:p>
            <a:pPr lvl="0"/>
            <a:r>
              <a:rPr lang="zh-CN" altLang="en-US" dirty="0"/>
              <a:t>市场总体情况</a:t>
            </a:r>
          </a:p>
        </p:txBody>
      </p:sp>
    </p:spTree>
    <p:extLst>
      <p:ext uri="{BB962C8B-B14F-4D97-AF65-F5344CB8AC3E}">
        <p14:creationId xmlns:p14="http://schemas.microsoft.com/office/powerpoint/2010/main" val="2638929033"/>
      </p:ext>
    </p:extLst>
  </p:cSld>
  <p:clrMapOvr>
    <a:masterClrMapping/>
  </p:clrMapOvr>
  <mc:AlternateContent xmlns:mc="http://schemas.openxmlformats.org/markup-compatibility/2006" xmlns:p14="http://schemas.microsoft.com/office/powerpoint/2010/main">
    <mc:Choice Requires="p14">
      <p:transition spd="slow" p14:dur="4000"/>
    </mc:Choice>
    <mc:Fallback xmlns="">
      <p:transition spd="slow"/>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
        <p:nvSpPr>
          <p:cNvPr id="11" name="矩形 10"/>
          <p:cNvSpPr/>
          <p:nvPr userDrawn="1"/>
        </p:nvSpPr>
        <p:spPr>
          <a:xfrm>
            <a:off x="-13852" y="0"/>
            <a:ext cx="9025944" cy="6858000"/>
          </a:xfrm>
          <a:prstGeom prst="rect">
            <a:avLst/>
          </a:prstGeom>
          <a:solidFill>
            <a:srgbClr val="3135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grpSp>
        <p:nvGrpSpPr>
          <p:cNvPr id="7" name="组合 6"/>
          <p:cNvGrpSpPr/>
          <p:nvPr userDrawn="1"/>
        </p:nvGrpSpPr>
        <p:grpSpPr>
          <a:xfrm>
            <a:off x="-13851" y="955964"/>
            <a:ext cx="3903521" cy="671945"/>
            <a:chOff x="-13851" y="955964"/>
            <a:chExt cx="3903521" cy="671945"/>
          </a:xfrm>
        </p:grpSpPr>
        <p:sp>
          <p:nvSpPr>
            <p:cNvPr id="8" name="平行四边形 7"/>
            <p:cNvSpPr/>
            <p:nvPr/>
          </p:nvSpPr>
          <p:spPr>
            <a:xfrm flipV="1">
              <a:off x="1243452" y="1198419"/>
              <a:ext cx="2646218" cy="429490"/>
            </a:xfrm>
            <a:prstGeom prst="parallelogram">
              <a:avLst>
                <a:gd name="adj" fmla="val 81641"/>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sp>
          <p:nvSpPr>
            <p:cNvPr id="9" name="任意多边形 8"/>
            <p:cNvSpPr/>
            <p:nvPr/>
          </p:nvSpPr>
          <p:spPr>
            <a:xfrm flipV="1">
              <a:off x="-13851" y="955964"/>
              <a:ext cx="2608123" cy="429490"/>
            </a:xfrm>
            <a:custGeom>
              <a:avLst/>
              <a:gdLst>
                <a:gd name="connsiteX0" fmla="*/ 0 w 2608123"/>
                <a:gd name="connsiteY0" fmla="*/ 429490 h 429490"/>
                <a:gd name="connsiteX1" fmla="*/ 2354462 w 2608123"/>
                <a:gd name="connsiteY1" fmla="*/ 429490 h 429490"/>
                <a:gd name="connsiteX2" fmla="*/ 2608123 w 2608123"/>
                <a:gd name="connsiteY2" fmla="*/ 0 h 429490"/>
                <a:gd name="connsiteX3" fmla="*/ 0 w 2608123"/>
                <a:gd name="connsiteY3" fmla="*/ 0 h 429490"/>
              </a:gdLst>
              <a:ahLst/>
              <a:cxnLst>
                <a:cxn ang="0">
                  <a:pos x="connsiteX0" y="connsiteY0"/>
                </a:cxn>
                <a:cxn ang="0">
                  <a:pos x="connsiteX1" y="connsiteY1"/>
                </a:cxn>
                <a:cxn ang="0">
                  <a:pos x="connsiteX2" y="connsiteY2"/>
                </a:cxn>
                <a:cxn ang="0">
                  <a:pos x="connsiteX3" y="connsiteY3"/>
                </a:cxn>
              </a:cxnLst>
              <a:rect l="l" t="t" r="r" b="b"/>
              <a:pathLst>
                <a:path w="2608123" h="429490">
                  <a:moveTo>
                    <a:pt x="0" y="429490"/>
                  </a:moveTo>
                  <a:lnTo>
                    <a:pt x="2354462" y="429490"/>
                  </a:lnTo>
                  <a:lnTo>
                    <a:pt x="2608123" y="0"/>
                  </a:lnTo>
                  <a:lnTo>
                    <a:pt x="0" y="0"/>
                  </a:lnTo>
                  <a:close/>
                </a:path>
              </a:pathLst>
            </a:custGeom>
            <a:solidFill>
              <a:srgbClr val="DB93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grpSp>
      <p:sp>
        <p:nvSpPr>
          <p:cNvPr id="10" name="任意多边形 9"/>
          <p:cNvSpPr/>
          <p:nvPr userDrawn="1"/>
        </p:nvSpPr>
        <p:spPr>
          <a:xfrm>
            <a:off x="4498538" y="-13854"/>
            <a:ext cx="7768097" cy="6871854"/>
          </a:xfrm>
          <a:custGeom>
            <a:avLst/>
            <a:gdLst>
              <a:gd name="connsiteX0" fmla="*/ 4486620 w 7649259"/>
              <a:gd name="connsiteY0" fmla="*/ 0 h 6858000"/>
              <a:gd name="connsiteX1" fmla="*/ 7649259 w 7649259"/>
              <a:gd name="connsiteY1" fmla="*/ 0 h 6858000"/>
              <a:gd name="connsiteX2" fmla="*/ 7649259 w 7649259"/>
              <a:gd name="connsiteY2" fmla="*/ 6858000 h 6858000"/>
              <a:gd name="connsiteX3" fmla="*/ 0 w 7649259"/>
              <a:gd name="connsiteY3" fmla="*/ 6858000 h 6858000"/>
              <a:gd name="connsiteX4" fmla="*/ 0 w 7649259"/>
              <a:gd name="connsiteY4" fmla="*/ 6844796 h 6858000"/>
              <a:gd name="connsiteX0-1" fmla="*/ 4432050 w 7649259"/>
              <a:gd name="connsiteY0-2" fmla="*/ 0 h 6885709"/>
              <a:gd name="connsiteX1-3" fmla="*/ 7649259 w 7649259"/>
              <a:gd name="connsiteY1-4" fmla="*/ 27709 h 6885709"/>
              <a:gd name="connsiteX2-5" fmla="*/ 7649259 w 7649259"/>
              <a:gd name="connsiteY2-6" fmla="*/ 6885709 h 6885709"/>
              <a:gd name="connsiteX3-7" fmla="*/ 0 w 7649259"/>
              <a:gd name="connsiteY3-8" fmla="*/ 6885709 h 6885709"/>
              <a:gd name="connsiteX4-9" fmla="*/ 0 w 7649259"/>
              <a:gd name="connsiteY4-10" fmla="*/ 6872505 h 6885709"/>
              <a:gd name="connsiteX5" fmla="*/ 4432050 w 7649259"/>
              <a:gd name="connsiteY5" fmla="*/ 0 h 6885709"/>
              <a:gd name="connsiteX0-11" fmla="*/ 4418407 w 7649259"/>
              <a:gd name="connsiteY0-12" fmla="*/ 0 h 6871854"/>
              <a:gd name="connsiteX1-13" fmla="*/ 7649259 w 7649259"/>
              <a:gd name="connsiteY1-14" fmla="*/ 13854 h 6871854"/>
              <a:gd name="connsiteX2-15" fmla="*/ 7649259 w 7649259"/>
              <a:gd name="connsiteY2-16" fmla="*/ 6871854 h 6871854"/>
              <a:gd name="connsiteX3-17" fmla="*/ 0 w 7649259"/>
              <a:gd name="connsiteY3-18" fmla="*/ 6871854 h 6871854"/>
              <a:gd name="connsiteX4-19" fmla="*/ 0 w 7649259"/>
              <a:gd name="connsiteY4-20" fmla="*/ 6858650 h 6871854"/>
              <a:gd name="connsiteX5-21" fmla="*/ 4418407 w 7649259"/>
              <a:gd name="connsiteY5-22" fmla="*/ 0 h 687185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7649259" h="6871854">
                <a:moveTo>
                  <a:pt x="4418407" y="0"/>
                </a:moveTo>
                <a:lnTo>
                  <a:pt x="7649259" y="13854"/>
                </a:lnTo>
                <a:lnTo>
                  <a:pt x="7649259" y="6871854"/>
                </a:lnTo>
                <a:lnTo>
                  <a:pt x="0" y="6871854"/>
                </a:lnTo>
                <a:lnTo>
                  <a:pt x="0" y="6858650"/>
                </a:lnTo>
                <a:cubicBezTo>
                  <a:pt x="1495540" y="4577051"/>
                  <a:pt x="2922867" y="2281599"/>
                  <a:pt x="4418407" y="0"/>
                </a:cubicBezTo>
                <a:close/>
              </a:path>
            </a:pathLst>
          </a:custGeom>
          <a:blipFill>
            <a:blip r:embed="rId2"/>
            <a:srcRect/>
            <a:stretch>
              <a:fillRect l="-16339" r="-1628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grpSp>
        <p:nvGrpSpPr>
          <p:cNvPr id="14" name="组合 13"/>
          <p:cNvGrpSpPr/>
          <p:nvPr userDrawn="1"/>
        </p:nvGrpSpPr>
        <p:grpSpPr>
          <a:xfrm>
            <a:off x="5450537" y="-571195"/>
            <a:ext cx="2721038" cy="8010414"/>
            <a:chOff x="5478699" y="-571195"/>
            <a:chExt cx="2721038" cy="8010414"/>
          </a:xfrm>
        </p:grpSpPr>
        <p:sp>
          <p:nvSpPr>
            <p:cNvPr id="15" name="平行四边形 14"/>
            <p:cNvSpPr/>
            <p:nvPr/>
          </p:nvSpPr>
          <p:spPr>
            <a:xfrm rot="5400000">
              <a:off x="5553179" y="2910641"/>
              <a:ext cx="2718949" cy="588281"/>
            </a:xfrm>
            <a:prstGeom prst="parallelogram">
              <a:avLst>
                <a:gd name="adj" fmla="val 146416"/>
              </a:avLst>
            </a:prstGeom>
            <a:solidFill>
              <a:srgbClr val="E1A7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sp>
          <p:nvSpPr>
            <p:cNvPr id="16" name="任意多边形 15"/>
            <p:cNvSpPr/>
            <p:nvPr/>
          </p:nvSpPr>
          <p:spPr>
            <a:xfrm rot="7430008">
              <a:off x="4052154" y="5056509"/>
              <a:ext cx="3809255" cy="956165"/>
            </a:xfrm>
            <a:custGeom>
              <a:avLst/>
              <a:gdLst>
                <a:gd name="connsiteX0" fmla="*/ 0 w 3809255"/>
                <a:gd name="connsiteY0" fmla="*/ 953748 h 953748"/>
                <a:gd name="connsiteX1" fmla="*/ 350579 w 3809255"/>
                <a:gd name="connsiteY1" fmla="*/ 0 h 953748"/>
                <a:gd name="connsiteX2" fmla="*/ 3196469 w 3809255"/>
                <a:gd name="connsiteY2" fmla="*/ 0 h 953748"/>
                <a:gd name="connsiteX3" fmla="*/ 3777076 w 3809255"/>
                <a:gd name="connsiteY3" fmla="*/ 866204 h 953748"/>
                <a:gd name="connsiteX4" fmla="*/ 3809255 w 3809255"/>
                <a:gd name="connsiteY4" fmla="*/ 953748 h 9537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09255" h="953748">
                  <a:moveTo>
                    <a:pt x="0" y="953748"/>
                  </a:moveTo>
                  <a:lnTo>
                    <a:pt x="350579" y="0"/>
                  </a:lnTo>
                  <a:lnTo>
                    <a:pt x="3196469" y="0"/>
                  </a:lnTo>
                  <a:lnTo>
                    <a:pt x="3777076" y="866204"/>
                  </a:lnTo>
                  <a:lnTo>
                    <a:pt x="3809255" y="953748"/>
                  </a:lnTo>
                  <a:close/>
                </a:path>
              </a:pathLst>
            </a:custGeom>
            <a:solidFill>
              <a:srgbClr val="DB93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sp>
          <p:nvSpPr>
            <p:cNvPr id="17" name="任意多边形 16"/>
            <p:cNvSpPr/>
            <p:nvPr/>
          </p:nvSpPr>
          <p:spPr>
            <a:xfrm rot="18212823">
              <a:off x="6061126" y="580266"/>
              <a:ext cx="3290072" cy="987150"/>
            </a:xfrm>
            <a:custGeom>
              <a:avLst/>
              <a:gdLst>
                <a:gd name="connsiteX0" fmla="*/ 2644948 w 3277347"/>
                <a:gd name="connsiteY0" fmla="*/ 0 h 953748"/>
                <a:gd name="connsiteX1" fmla="*/ 3277347 w 3277347"/>
                <a:gd name="connsiteY1" fmla="*/ 953748 h 953748"/>
                <a:gd name="connsiteX2" fmla="*/ 0 w 3277347"/>
                <a:gd name="connsiteY2" fmla="*/ 953748 h 953748"/>
                <a:gd name="connsiteX3" fmla="*/ 382501 w 3277347"/>
                <a:gd name="connsiteY3" fmla="*/ 0 h 953748"/>
              </a:gdLst>
              <a:ahLst/>
              <a:cxnLst>
                <a:cxn ang="0">
                  <a:pos x="connsiteX0" y="connsiteY0"/>
                </a:cxn>
                <a:cxn ang="0">
                  <a:pos x="connsiteX1" y="connsiteY1"/>
                </a:cxn>
                <a:cxn ang="0">
                  <a:pos x="connsiteX2" y="connsiteY2"/>
                </a:cxn>
                <a:cxn ang="0">
                  <a:pos x="connsiteX3" y="connsiteY3"/>
                </a:cxn>
              </a:cxnLst>
              <a:rect l="l" t="t" r="r" b="b"/>
              <a:pathLst>
                <a:path w="3277347" h="953748">
                  <a:moveTo>
                    <a:pt x="2644948" y="0"/>
                  </a:moveTo>
                  <a:lnTo>
                    <a:pt x="3277347" y="953748"/>
                  </a:lnTo>
                  <a:lnTo>
                    <a:pt x="0" y="953748"/>
                  </a:lnTo>
                  <a:lnTo>
                    <a:pt x="382501" y="0"/>
                  </a:lnTo>
                  <a:close/>
                </a:path>
              </a:pathLst>
            </a:custGeom>
            <a:solidFill>
              <a:srgbClr val="DB93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grpSp>
      <p:sp>
        <p:nvSpPr>
          <p:cNvPr id="20" name="矩形 19"/>
          <p:cNvSpPr/>
          <p:nvPr userDrawn="1"/>
        </p:nvSpPr>
        <p:spPr>
          <a:xfrm>
            <a:off x="6650185" y="5563966"/>
            <a:ext cx="5630306" cy="1294034"/>
          </a:xfrm>
          <a:prstGeom prst="rect">
            <a:avLst/>
          </a:prstGeom>
          <a:gradFill flip="none" rotWithShape="1">
            <a:gsLst>
              <a:gs pos="0">
                <a:schemeClr val="tx1">
                  <a:lumMod val="95000"/>
                  <a:lumOff val="5000"/>
                  <a:alpha val="92000"/>
                </a:schemeClr>
              </a:gs>
              <a:gs pos="32000">
                <a:srgbClr val="0D0D0D">
                  <a:alpha val="80000"/>
                </a:srgbClr>
              </a:gs>
              <a:gs pos="66000">
                <a:schemeClr val="tx1">
                  <a:lumMod val="95000"/>
                  <a:lumOff val="5000"/>
                  <a:alpha val="49000"/>
                </a:schemeClr>
              </a:gs>
              <a:gs pos="100000">
                <a:schemeClr val="tx1">
                  <a:lumMod val="85000"/>
                  <a:lumOff val="15000"/>
                  <a:alpha val="9000"/>
                </a:schemeClr>
              </a:gs>
            </a:gsLst>
            <a:path path="rect">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pic>
        <p:nvPicPr>
          <p:cNvPr id="4" name="图片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465882" y="6073254"/>
            <a:ext cx="3391561" cy="341820"/>
          </a:xfrm>
          <a:prstGeom prst="rect">
            <a:avLst/>
          </a:prstGeom>
        </p:spPr>
      </p:pic>
    </p:spTree>
    <p:extLst>
      <p:ext uri="{BB962C8B-B14F-4D97-AF65-F5344CB8AC3E}">
        <p14:creationId xmlns:p14="http://schemas.microsoft.com/office/powerpoint/2010/main" val="3305502809"/>
      </p:ext>
    </p:extLst>
  </p:cSld>
  <p:clrMapOvr>
    <a:masterClrMapping/>
  </p:clrMapOvr>
  <mc:AlternateContent xmlns:mc="http://schemas.openxmlformats.org/markup-compatibility/2006" xmlns:p14="http://schemas.microsoft.com/office/powerpoint/2010/main">
    <mc:Choice Requires="p14">
      <p:transition spd="slow" p14:dur="4000"/>
    </mc:Choice>
    <mc:Fallback xmlns="">
      <p:transition spd="slow"/>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01D5C57-FBFC-4CD9-A3EE-3CA07D4CD69B}" type="slidenum">
              <a:rPr lang="zh-CN" altLang="en-US" smtClean="0">
                <a:solidFill>
                  <a:prstClr val="black">
                    <a:tint val="75000"/>
                  </a:prstClr>
                </a:solidFill>
              </a:rPr>
              <a:pPr/>
              <a:t>‹#›</a:t>
            </a:fld>
            <a:endParaRPr lang="zh-CN" altLang="en-US">
              <a:solidFill>
                <a:prstClr val="black">
                  <a:tint val="75000"/>
                </a:prstClr>
              </a:solidFill>
            </a:endParaRPr>
          </a:p>
        </p:txBody>
      </p:sp>
      <p:grpSp>
        <p:nvGrpSpPr>
          <p:cNvPr id="9" name="组合 8"/>
          <p:cNvGrpSpPr/>
          <p:nvPr userDrawn="1"/>
        </p:nvGrpSpPr>
        <p:grpSpPr>
          <a:xfrm>
            <a:off x="1" y="916128"/>
            <a:ext cx="12366170" cy="116215"/>
            <a:chOff x="1" y="887100"/>
            <a:chExt cx="12366170" cy="116215"/>
          </a:xfrm>
        </p:grpSpPr>
        <p:sp>
          <p:nvSpPr>
            <p:cNvPr id="6" name="平行四边形 5"/>
            <p:cNvSpPr/>
            <p:nvPr/>
          </p:nvSpPr>
          <p:spPr>
            <a:xfrm flipV="1">
              <a:off x="1285013" y="887103"/>
              <a:ext cx="10288287" cy="116212"/>
            </a:xfrm>
            <a:prstGeom prst="parallelogram">
              <a:avLst>
                <a:gd name="adj" fmla="val 81641"/>
              </a:avLst>
            </a:prstGeom>
            <a:solidFill>
              <a:srgbClr val="3135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sp>
          <p:nvSpPr>
            <p:cNvPr id="7" name="任意多边形 6"/>
            <p:cNvSpPr/>
            <p:nvPr/>
          </p:nvSpPr>
          <p:spPr>
            <a:xfrm flipV="1">
              <a:off x="1" y="887103"/>
              <a:ext cx="1473958" cy="116212"/>
            </a:xfrm>
            <a:custGeom>
              <a:avLst/>
              <a:gdLst>
                <a:gd name="connsiteX0" fmla="*/ 0 w 2608123"/>
                <a:gd name="connsiteY0" fmla="*/ 429490 h 429490"/>
                <a:gd name="connsiteX1" fmla="*/ 2354462 w 2608123"/>
                <a:gd name="connsiteY1" fmla="*/ 429490 h 429490"/>
                <a:gd name="connsiteX2" fmla="*/ 2608123 w 2608123"/>
                <a:gd name="connsiteY2" fmla="*/ 0 h 429490"/>
                <a:gd name="connsiteX3" fmla="*/ 0 w 2608123"/>
                <a:gd name="connsiteY3" fmla="*/ 0 h 429490"/>
              </a:gdLst>
              <a:ahLst/>
              <a:cxnLst>
                <a:cxn ang="0">
                  <a:pos x="connsiteX0" y="connsiteY0"/>
                </a:cxn>
                <a:cxn ang="0">
                  <a:pos x="connsiteX1" y="connsiteY1"/>
                </a:cxn>
                <a:cxn ang="0">
                  <a:pos x="connsiteX2" y="connsiteY2"/>
                </a:cxn>
                <a:cxn ang="0">
                  <a:pos x="connsiteX3" y="connsiteY3"/>
                </a:cxn>
              </a:cxnLst>
              <a:rect l="l" t="t" r="r" b="b"/>
              <a:pathLst>
                <a:path w="2608123" h="429490">
                  <a:moveTo>
                    <a:pt x="0" y="429490"/>
                  </a:moveTo>
                  <a:lnTo>
                    <a:pt x="2354462" y="429490"/>
                  </a:lnTo>
                  <a:lnTo>
                    <a:pt x="2608123" y="0"/>
                  </a:lnTo>
                  <a:lnTo>
                    <a:pt x="0" y="0"/>
                  </a:lnTo>
                  <a:close/>
                </a:path>
              </a:pathLst>
            </a:custGeom>
            <a:solidFill>
              <a:srgbClr val="DB93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sp>
          <p:nvSpPr>
            <p:cNvPr id="8" name="平行四边形 7"/>
            <p:cNvSpPr/>
            <p:nvPr userDrawn="1"/>
          </p:nvSpPr>
          <p:spPr>
            <a:xfrm flipV="1">
              <a:off x="10798628" y="887100"/>
              <a:ext cx="1567543" cy="116214"/>
            </a:xfrm>
            <a:prstGeom prst="parallelogram">
              <a:avLst>
                <a:gd name="adj" fmla="val 81641"/>
              </a:avLst>
            </a:prstGeom>
            <a:solidFill>
              <a:srgbClr val="E1A7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grpSp>
    </p:spTree>
    <p:extLst>
      <p:ext uri="{BB962C8B-B14F-4D97-AF65-F5344CB8AC3E}">
        <p14:creationId xmlns:p14="http://schemas.microsoft.com/office/powerpoint/2010/main" val="2638217571"/>
      </p:ext>
    </p:extLst>
  </p:cSld>
  <p:clrMapOvr>
    <a:masterClrMapping/>
  </p:clrMapOvr>
  <mc:AlternateContent xmlns:mc="http://schemas.openxmlformats.org/markup-compatibility/2006" xmlns:p14="http://schemas.microsoft.com/office/powerpoint/2010/main">
    <mc:Choice Requires="p14">
      <p:transition spd="slow" p14:dur="4000"/>
    </mc:Choice>
    <mc:Fallback xmlns="">
      <p:transition spd="slow"/>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grpSp>
        <p:nvGrpSpPr>
          <p:cNvPr id="3074" name="组合 1"/>
          <p:cNvGrpSpPr/>
          <p:nvPr userDrawn="1"/>
        </p:nvGrpSpPr>
        <p:grpSpPr>
          <a:xfrm>
            <a:off x="974725" y="-542925"/>
            <a:ext cx="11217275" cy="8010525"/>
            <a:chOff x="975313" y="-543485"/>
            <a:chExt cx="11216687" cy="8010414"/>
          </a:xfrm>
        </p:grpSpPr>
        <p:sp>
          <p:nvSpPr>
            <p:cNvPr id="3" name="任意多边形 2"/>
            <p:cNvSpPr/>
            <p:nvPr/>
          </p:nvSpPr>
          <p:spPr>
            <a:xfrm>
              <a:off x="2703154" y="1"/>
              <a:ext cx="9488846" cy="5760275"/>
            </a:xfrm>
            <a:custGeom>
              <a:avLst/>
              <a:gdLst>
                <a:gd name="connsiteX0" fmla="*/ 1714881 w 9488846"/>
                <a:gd name="connsiteY0" fmla="*/ 0 h 5760275"/>
                <a:gd name="connsiteX1" fmla="*/ 2360486 w 9488846"/>
                <a:gd name="connsiteY1" fmla="*/ 0 h 5760275"/>
                <a:gd name="connsiteX2" fmla="*/ 9488846 w 9488846"/>
                <a:gd name="connsiteY2" fmla="*/ 4669761 h 5760275"/>
                <a:gd name="connsiteX3" fmla="*/ 9488846 w 9488846"/>
                <a:gd name="connsiteY3" fmla="*/ 5760275 h 5760275"/>
                <a:gd name="connsiteX4" fmla="*/ 0 w 9488846"/>
                <a:gd name="connsiteY4" fmla="*/ 4561549 h 5760275"/>
                <a:gd name="connsiteX5" fmla="*/ 0 w 9488846"/>
                <a:gd name="connsiteY5" fmla="*/ 2580916 h 5760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488846" h="5760275">
                  <a:moveTo>
                    <a:pt x="1714881" y="0"/>
                  </a:moveTo>
                  <a:lnTo>
                    <a:pt x="2360486" y="0"/>
                  </a:lnTo>
                  <a:lnTo>
                    <a:pt x="9488846" y="4669761"/>
                  </a:lnTo>
                  <a:lnTo>
                    <a:pt x="9488846" y="5760275"/>
                  </a:lnTo>
                  <a:lnTo>
                    <a:pt x="0" y="4561549"/>
                  </a:lnTo>
                  <a:lnTo>
                    <a:pt x="0" y="2580916"/>
                  </a:lnTo>
                  <a:close/>
                </a:path>
              </a:pathLst>
            </a:custGeom>
            <a:solidFill>
              <a:srgbClr val="3135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nvGrpSpPr>
            <p:cNvPr id="3076" name="组合 3"/>
            <p:cNvGrpSpPr/>
            <p:nvPr/>
          </p:nvGrpSpPr>
          <p:grpSpPr>
            <a:xfrm>
              <a:off x="975313" y="-543485"/>
              <a:ext cx="2721038" cy="8010414"/>
              <a:chOff x="5478699" y="-571195"/>
              <a:chExt cx="2721038" cy="8010414"/>
            </a:xfrm>
          </p:grpSpPr>
          <p:sp>
            <p:nvSpPr>
              <p:cNvPr id="5" name="平行四边形 4"/>
              <p:cNvSpPr/>
              <p:nvPr/>
            </p:nvSpPr>
            <p:spPr>
              <a:xfrm rot="5400000">
                <a:off x="5553178" y="2910640"/>
                <a:ext cx="2718949" cy="588281"/>
              </a:xfrm>
              <a:prstGeom prst="parallelogram">
                <a:avLst>
                  <a:gd name="adj" fmla="val 146416"/>
                </a:avLst>
              </a:prstGeom>
              <a:solidFill>
                <a:srgbClr val="E1A7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6" name="任意多边形 5"/>
              <p:cNvSpPr/>
              <p:nvPr/>
            </p:nvSpPr>
            <p:spPr>
              <a:xfrm rot="7430008">
                <a:off x="4052153" y="5056508"/>
                <a:ext cx="3809255" cy="956165"/>
              </a:xfrm>
              <a:custGeom>
                <a:avLst/>
                <a:gdLst>
                  <a:gd name="connsiteX0" fmla="*/ 0 w 3809255"/>
                  <a:gd name="connsiteY0" fmla="*/ 953748 h 953748"/>
                  <a:gd name="connsiteX1" fmla="*/ 350579 w 3809255"/>
                  <a:gd name="connsiteY1" fmla="*/ 0 h 953748"/>
                  <a:gd name="connsiteX2" fmla="*/ 3196469 w 3809255"/>
                  <a:gd name="connsiteY2" fmla="*/ 0 h 953748"/>
                  <a:gd name="connsiteX3" fmla="*/ 3777076 w 3809255"/>
                  <a:gd name="connsiteY3" fmla="*/ 866204 h 953748"/>
                  <a:gd name="connsiteX4" fmla="*/ 3809255 w 3809255"/>
                  <a:gd name="connsiteY4" fmla="*/ 953748 h 9537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09255" h="953748">
                    <a:moveTo>
                      <a:pt x="0" y="953748"/>
                    </a:moveTo>
                    <a:lnTo>
                      <a:pt x="350579" y="0"/>
                    </a:lnTo>
                    <a:lnTo>
                      <a:pt x="3196469" y="0"/>
                    </a:lnTo>
                    <a:lnTo>
                      <a:pt x="3777076" y="866204"/>
                    </a:lnTo>
                    <a:lnTo>
                      <a:pt x="3809255" y="953748"/>
                    </a:lnTo>
                    <a:close/>
                  </a:path>
                </a:pathLst>
              </a:custGeom>
              <a:solidFill>
                <a:srgbClr val="DB93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7" name="任意多边形 6"/>
              <p:cNvSpPr/>
              <p:nvPr/>
            </p:nvSpPr>
            <p:spPr>
              <a:xfrm rot="18212823">
                <a:off x="6061126" y="580266"/>
                <a:ext cx="3290072" cy="987150"/>
              </a:xfrm>
              <a:custGeom>
                <a:avLst/>
                <a:gdLst>
                  <a:gd name="connsiteX0" fmla="*/ 2644948 w 3277347"/>
                  <a:gd name="connsiteY0" fmla="*/ 0 h 953748"/>
                  <a:gd name="connsiteX1" fmla="*/ 3277347 w 3277347"/>
                  <a:gd name="connsiteY1" fmla="*/ 953748 h 953748"/>
                  <a:gd name="connsiteX2" fmla="*/ 0 w 3277347"/>
                  <a:gd name="connsiteY2" fmla="*/ 953748 h 953748"/>
                  <a:gd name="connsiteX3" fmla="*/ 382501 w 3277347"/>
                  <a:gd name="connsiteY3" fmla="*/ 0 h 953748"/>
                </a:gdLst>
                <a:ahLst/>
                <a:cxnLst>
                  <a:cxn ang="0">
                    <a:pos x="connsiteX0" y="connsiteY0"/>
                  </a:cxn>
                  <a:cxn ang="0">
                    <a:pos x="connsiteX1" y="connsiteY1"/>
                  </a:cxn>
                  <a:cxn ang="0">
                    <a:pos x="connsiteX2" y="connsiteY2"/>
                  </a:cxn>
                  <a:cxn ang="0">
                    <a:pos x="connsiteX3" y="connsiteY3"/>
                  </a:cxn>
                </a:cxnLst>
                <a:rect l="l" t="t" r="r" b="b"/>
                <a:pathLst>
                  <a:path w="3277347" h="953748">
                    <a:moveTo>
                      <a:pt x="2644948" y="0"/>
                    </a:moveTo>
                    <a:lnTo>
                      <a:pt x="3277347" y="953748"/>
                    </a:lnTo>
                    <a:lnTo>
                      <a:pt x="0" y="953748"/>
                    </a:lnTo>
                    <a:lnTo>
                      <a:pt x="382501" y="0"/>
                    </a:lnTo>
                    <a:close/>
                  </a:path>
                </a:pathLst>
              </a:custGeom>
              <a:solidFill>
                <a:srgbClr val="DB93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grpSp>
      <p:sp>
        <p:nvSpPr>
          <p:cNvPr id="11" name="文本占位符 10"/>
          <p:cNvSpPr>
            <a:spLocks noGrp="1"/>
          </p:cNvSpPr>
          <p:nvPr>
            <p:ph type="body" sz="quarter" idx="10" hasCustomPrompt="1"/>
          </p:nvPr>
        </p:nvSpPr>
        <p:spPr>
          <a:xfrm>
            <a:off x="3382753" y="2858416"/>
            <a:ext cx="1439971" cy="1295400"/>
          </a:xfrm>
        </p:spPr>
        <p:txBody>
          <a:bodyPr anchor="ctr">
            <a:noAutofit/>
          </a:bodyPr>
          <a:lstStyle>
            <a:lvl1pPr marL="0" indent="0" algn="l" defTabSz="914400" rtl="0" eaLnBrk="1" latinLnBrk="0" hangingPunct="1">
              <a:buNone/>
              <a:defRPr lang="en-US" altLang="zh-CN" sz="8800" b="1" kern="1200" spc="-300" dirty="0" smtClean="0">
                <a:solidFill>
                  <a:schemeClr val="bg1"/>
                </a:solidFill>
                <a:latin typeface="Arial Narrow" panose="020B0606020202030204" pitchFamily="34" charset="0"/>
                <a:ea typeface="+mn-ea"/>
                <a:cs typeface="Arial" panose="020B0604020202020204" pitchFamily="34" charset="0"/>
              </a:defRPr>
            </a:lvl1pPr>
          </a:lstStyle>
          <a:p>
            <a:pPr lvl="0" fontAlgn="auto"/>
            <a:r>
              <a:rPr lang="en-US" altLang="zh-CN" strike="noStrike" noProof="1"/>
              <a:t>/01</a:t>
            </a:r>
          </a:p>
        </p:txBody>
      </p:sp>
      <p:sp>
        <p:nvSpPr>
          <p:cNvPr id="13" name="文本占位符 12"/>
          <p:cNvSpPr>
            <a:spLocks noGrp="1"/>
          </p:cNvSpPr>
          <p:nvPr>
            <p:ph type="body" sz="quarter" idx="11" hasCustomPrompt="1"/>
          </p:nvPr>
        </p:nvSpPr>
        <p:spPr>
          <a:xfrm>
            <a:off x="4822724" y="2786110"/>
            <a:ext cx="4210050" cy="1295400"/>
          </a:xfrm>
        </p:spPr>
        <p:txBody>
          <a:bodyPr anchor="ctr">
            <a:normAutofit/>
          </a:bodyPr>
          <a:lstStyle>
            <a:lvl1pPr marL="0" indent="0" algn="l" defTabSz="914400" rtl="0" eaLnBrk="1" latinLnBrk="0" hangingPunct="1">
              <a:lnSpc>
                <a:spcPct val="100000"/>
              </a:lnSpc>
              <a:spcBef>
                <a:spcPts val="0"/>
              </a:spcBef>
              <a:buNone/>
              <a:defRPr lang="zh-CN" altLang="en-US" sz="3200" b="1" kern="1200" dirty="0" smtClean="0">
                <a:solidFill>
                  <a:schemeClr val="bg1"/>
                </a:solidFill>
                <a:latin typeface="微软雅黑" panose="020B0503020204020204" pitchFamily="34" charset="-122"/>
                <a:ea typeface="微软雅黑" panose="020B0503020204020204" pitchFamily="34" charset="-122"/>
                <a:cs typeface="+mn-cs"/>
              </a:defRPr>
            </a:lvl1pPr>
          </a:lstStyle>
          <a:p>
            <a:pPr lvl="0" fontAlgn="auto"/>
            <a:r>
              <a:rPr lang="zh-CN" altLang="en-US" strike="noStrike" noProof="1"/>
              <a:t>宏观经济及信用债</a:t>
            </a:r>
          </a:p>
          <a:p>
            <a:pPr lvl="0" fontAlgn="auto"/>
            <a:r>
              <a:rPr lang="zh-CN" altLang="en-US" strike="noStrike" noProof="1"/>
              <a:t>市场总体情况</a:t>
            </a:r>
          </a:p>
        </p:txBody>
      </p:sp>
    </p:spTree>
  </p:cSld>
  <p:clrMapOvr>
    <a:masterClrMapping/>
  </p:clrMapOvr>
  <mc:AlternateContent xmlns:mc="http://schemas.openxmlformats.org/markup-compatibility/2006" xmlns:p14="http://schemas.microsoft.com/office/powerpoint/2010/main">
    <mc:Choice Requires="p14">
      <p:transition spd="slow" p14:dur="4000"/>
    </mc:Choice>
    <mc:Fallback xmlns="">
      <p:transition spd="slow"/>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1_节标题">
    <p:spTree>
      <p:nvGrpSpPr>
        <p:cNvPr id="1" name=""/>
        <p:cNvGrpSpPr/>
        <p:nvPr/>
      </p:nvGrpSpPr>
      <p:grpSpPr>
        <a:xfrm>
          <a:off x="0" y="0"/>
          <a:ext cx="0" cy="0"/>
          <a:chOff x="0" y="0"/>
          <a:chExt cx="0" cy="0"/>
        </a:xfrm>
      </p:grpSpPr>
      <p:sp>
        <p:nvSpPr>
          <p:cNvPr id="10" name="矩形 9"/>
          <p:cNvSpPr>
            <a:spLocks noChangeAspect="1"/>
          </p:cNvSpPr>
          <p:nvPr userDrawn="1"/>
        </p:nvSpPr>
        <p:spPr>
          <a:xfrm>
            <a:off x="0" y="0"/>
            <a:ext cx="12192000" cy="6858000"/>
          </a:xfrm>
          <a:prstGeom prst="rect">
            <a:avLst/>
          </a:prstGeom>
          <a:blipFill dpi="0" rotWithShape="1">
            <a:blip r:embed="rId2"/>
            <a:srcRect/>
            <a:stretch>
              <a:fillRect t="-10884" b="-22450"/>
            </a:stretch>
          </a:blipFill>
          <a:ln w="12700" cap="flat" cmpd="sng" algn="ctr">
            <a:noFill/>
            <a:prstDash val="solid"/>
            <a:miter lim="800000"/>
          </a:ln>
          <a:effectLst/>
          <a:extLst>
            <a:ext uri="{91240B29-F687-4F45-9708-019B960494DF}">
              <a14:hiddenLine xmlns:a14="http://schemas.microsoft.com/office/drawing/2010/main" w="12700">
                <a:solidFill>
                  <a:schemeClr val="dk1"/>
                </a:solidFill>
                <a:prstDash val="solid"/>
                <a:miter lim="800000"/>
                <a:headEnd/>
                <a:tailEnd/>
              </a14:hiddenLine>
            </a:ext>
          </a:extLst>
        </p:spPr>
        <p:style>
          <a:lnRef idx="2">
            <a:schemeClr val="dk1"/>
          </a:lnRef>
          <a:fillRef idx="1">
            <a:schemeClr val="lt1"/>
          </a:fillRef>
          <a:effectRef idx="0">
            <a:schemeClr val="dk1"/>
          </a:effectRef>
          <a:fontRef idx="minor">
            <a:schemeClr val="dk1"/>
          </a:fontRef>
        </p:style>
        <p:txBody>
          <a:bodyPr rtlCol="0" anchor="ctr"/>
          <a:lstStyle/>
          <a:p>
            <a:pPr algn="ctr" fontAlgn="auto"/>
            <a:endParaRPr lang="zh-CN" altLang="en-US" strike="noStrike" noProof="1"/>
          </a:p>
        </p:txBody>
      </p:sp>
      <p:sp>
        <p:nvSpPr>
          <p:cNvPr id="14" name="矩形 13"/>
          <p:cNvSpPr/>
          <p:nvPr userDrawn="1"/>
        </p:nvSpPr>
        <p:spPr>
          <a:xfrm>
            <a:off x="1581150" y="1028700"/>
            <a:ext cx="9810750" cy="5010150"/>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9" name="任意多边形 8"/>
          <p:cNvSpPr/>
          <p:nvPr userDrawn="1"/>
        </p:nvSpPr>
        <p:spPr>
          <a:xfrm>
            <a:off x="-14287" y="-41275"/>
            <a:ext cx="3409950" cy="6932613"/>
          </a:xfrm>
          <a:custGeom>
            <a:avLst/>
            <a:gdLst>
              <a:gd name="connsiteX0" fmla="*/ 0 w 3384645"/>
              <a:gd name="connsiteY0" fmla="*/ 0 h 6905768"/>
              <a:gd name="connsiteX1" fmla="*/ 3384645 w 3384645"/>
              <a:gd name="connsiteY1" fmla="*/ 13648 h 6905768"/>
              <a:gd name="connsiteX2" fmla="*/ 2129051 w 3384645"/>
              <a:gd name="connsiteY2" fmla="*/ 1897039 h 6905768"/>
              <a:gd name="connsiteX3" fmla="*/ 2142699 w 3384645"/>
              <a:gd name="connsiteY3" fmla="*/ 3766783 h 6905768"/>
              <a:gd name="connsiteX4" fmla="*/ 0 w 3384645"/>
              <a:gd name="connsiteY4" fmla="*/ 6905768 h 6905768"/>
              <a:gd name="connsiteX5" fmla="*/ 0 w 3384645"/>
              <a:gd name="connsiteY5" fmla="*/ 0 h 6905768"/>
              <a:gd name="connsiteX0-1" fmla="*/ 0 w 3384645"/>
              <a:gd name="connsiteY0-2" fmla="*/ 0 h 6933064"/>
              <a:gd name="connsiteX1-3" fmla="*/ 3384645 w 3384645"/>
              <a:gd name="connsiteY1-4" fmla="*/ 13648 h 6933064"/>
              <a:gd name="connsiteX2-5" fmla="*/ 2129051 w 3384645"/>
              <a:gd name="connsiteY2-6" fmla="*/ 1897039 h 6933064"/>
              <a:gd name="connsiteX3-7" fmla="*/ 2142699 w 3384645"/>
              <a:gd name="connsiteY3-8" fmla="*/ 3766783 h 6933064"/>
              <a:gd name="connsiteX4-9" fmla="*/ 0 w 3384645"/>
              <a:gd name="connsiteY4-10" fmla="*/ 6933064 h 6933064"/>
              <a:gd name="connsiteX5-11" fmla="*/ 0 w 3384645"/>
              <a:gd name="connsiteY5-12" fmla="*/ 0 h 693306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384645" h="6933064">
                <a:moveTo>
                  <a:pt x="0" y="0"/>
                </a:moveTo>
                <a:lnTo>
                  <a:pt x="3384645" y="13648"/>
                </a:lnTo>
                <a:lnTo>
                  <a:pt x="2129051" y="1897039"/>
                </a:lnTo>
                <a:cubicBezTo>
                  <a:pt x="2133600" y="2520287"/>
                  <a:pt x="2138150" y="3143535"/>
                  <a:pt x="2142699" y="3766783"/>
                </a:cubicBezTo>
                <a:lnTo>
                  <a:pt x="0" y="6933064"/>
                </a:lnTo>
                <a:lnTo>
                  <a:pt x="0" y="0"/>
                </a:lnTo>
                <a:close/>
              </a:path>
            </a:pathLst>
          </a:custGeom>
          <a:solidFill>
            <a:srgbClr val="3135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nvGrpSpPr>
          <p:cNvPr id="4101" name="组合 3"/>
          <p:cNvGrpSpPr/>
          <p:nvPr/>
        </p:nvGrpSpPr>
        <p:grpSpPr>
          <a:xfrm>
            <a:off x="974725" y="-542925"/>
            <a:ext cx="2720975" cy="8010525"/>
            <a:chOff x="5478699" y="-571195"/>
            <a:chExt cx="2721038" cy="8010414"/>
          </a:xfrm>
        </p:grpSpPr>
        <p:sp>
          <p:nvSpPr>
            <p:cNvPr id="5" name="平行四边形 4"/>
            <p:cNvSpPr/>
            <p:nvPr/>
          </p:nvSpPr>
          <p:spPr>
            <a:xfrm rot="5400000">
              <a:off x="5553178" y="2910640"/>
              <a:ext cx="2718949" cy="588281"/>
            </a:xfrm>
            <a:prstGeom prst="parallelogram">
              <a:avLst>
                <a:gd name="adj" fmla="val 146416"/>
              </a:avLst>
            </a:prstGeom>
            <a:solidFill>
              <a:srgbClr val="E1A7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6" name="任意多边形 5"/>
            <p:cNvSpPr/>
            <p:nvPr/>
          </p:nvSpPr>
          <p:spPr>
            <a:xfrm rot="7430008">
              <a:off x="4052153" y="5056508"/>
              <a:ext cx="3809255" cy="956165"/>
            </a:xfrm>
            <a:custGeom>
              <a:avLst/>
              <a:gdLst>
                <a:gd name="connsiteX0" fmla="*/ 0 w 3809255"/>
                <a:gd name="connsiteY0" fmla="*/ 953748 h 953748"/>
                <a:gd name="connsiteX1" fmla="*/ 350579 w 3809255"/>
                <a:gd name="connsiteY1" fmla="*/ 0 h 953748"/>
                <a:gd name="connsiteX2" fmla="*/ 3196469 w 3809255"/>
                <a:gd name="connsiteY2" fmla="*/ 0 h 953748"/>
                <a:gd name="connsiteX3" fmla="*/ 3777076 w 3809255"/>
                <a:gd name="connsiteY3" fmla="*/ 866204 h 953748"/>
                <a:gd name="connsiteX4" fmla="*/ 3809255 w 3809255"/>
                <a:gd name="connsiteY4" fmla="*/ 953748 h 9537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09255" h="953748">
                  <a:moveTo>
                    <a:pt x="0" y="953748"/>
                  </a:moveTo>
                  <a:lnTo>
                    <a:pt x="350579" y="0"/>
                  </a:lnTo>
                  <a:lnTo>
                    <a:pt x="3196469" y="0"/>
                  </a:lnTo>
                  <a:lnTo>
                    <a:pt x="3777076" y="866204"/>
                  </a:lnTo>
                  <a:lnTo>
                    <a:pt x="3809255" y="953748"/>
                  </a:lnTo>
                  <a:close/>
                </a:path>
              </a:pathLst>
            </a:custGeom>
            <a:solidFill>
              <a:srgbClr val="DB93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7" name="任意多边形 6"/>
            <p:cNvSpPr/>
            <p:nvPr/>
          </p:nvSpPr>
          <p:spPr>
            <a:xfrm rot="18212823">
              <a:off x="6061126" y="580266"/>
              <a:ext cx="3290072" cy="987150"/>
            </a:xfrm>
            <a:custGeom>
              <a:avLst/>
              <a:gdLst>
                <a:gd name="connsiteX0" fmla="*/ 2644948 w 3277347"/>
                <a:gd name="connsiteY0" fmla="*/ 0 h 953748"/>
                <a:gd name="connsiteX1" fmla="*/ 3277347 w 3277347"/>
                <a:gd name="connsiteY1" fmla="*/ 953748 h 953748"/>
                <a:gd name="connsiteX2" fmla="*/ 0 w 3277347"/>
                <a:gd name="connsiteY2" fmla="*/ 953748 h 953748"/>
                <a:gd name="connsiteX3" fmla="*/ 382501 w 3277347"/>
                <a:gd name="connsiteY3" fmla="*/ 0 h 953748"/>
              </a:gdLst>
              <a:ahLst/>
              <a:cxnLst>
                <a:cxn ang="0">
                  <a:pos x="connsiteX0" y="connsiteY0"/>
                </a:cxn>
                <a:cxn ang="0">
                  <a:pos x="connsiteX1" y="connsiteY1"/>
                </a:cxn>
                <a:cxn ang="0">
                  <a:pos x="connsiteX2" y="connsiteY2"/>
                </a:cxn>
                <a:cxn ang="0">
                  <a:pos x="connsiteX3" y="connsiteY3"/>
                </a:cxn>
              </a:cxnLst>
              <a:rect l="l" t="t" r="r" b="b"/>
              <a:pathLst>
                <a:path w="3277347" h="953748">
                  <a:moveTo>
                    <a:pt x="2644948" y="0"/>
                  </a:moveTo>
                  <a:lnTo>
                    <a:pt x="3277347" y="953748"/>
                  </a:lnTo>
                  <a:lnTo>
                    <a:pt x="0" y="953748"/>
                  </a:lnTo>
                  <a:lnTo>
                    <a:pt x="382501" y="0"/>
                  </a:lnTo>
                  <a:close/>
                </a:path>
              </a:pathLst>
            </a:custGeom>
            <a:solidFill>
              <a:srgbClr val="DB93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sp>
        <p:nvSpPr>
          <p:cNvPr id="4105" name="文本框 11"/>
          <p:cNvSpPr txBox="1"/>
          <p:nvPr userDrawn="1"/>
        </p:nvSpPr>
        <p:spPr>
          <a:xfrm>
            <a:off x="558800" y="1055688"/>
            <a:ext cx="1016000" cy="3903662"/>
          </a:xfrm>
          <a:prstGeom prst="rect">
            <a:avLst/>
          </a:prstGeom>
          <a:noFill/>
          <a:ln w="9525">
            <a:noFill/>
          </a:ln>
        </p:spPr>
        <p:txBody>
          <a:bodyPr vert="eaVert" wrap="square" anchor="t">
            <a:spAutoFit/>
          </a:bodyPr>
          <a:lstStyle/>
          <a:p>
            <a:pPr lvl="0"/>
            <a:r>
              <a:rPr lang="en-US" altLang="zh-CN" sz="5400" b="1" dirty="0">
                <a:solidFill>
                  <a:schemeClr val="bg1"/>
                </a:solidFill>
                <a:latin typeface="Arial" panose="020B0604020202020204" pitchFamily="34" charset="0"/>
                <a:ea typeface="宋体" panose="02010600030101010101" pitchFamily="2" charset="-122"/>
              </a:rPr>
              <a:t>CONTENT</a:t>
            </a:r>
            <a:endParaRPr lang="zh-CN" altLang="en-US" sz="5400" b="1" dirty="0">
              <a:solidFill>
                <a:schemeClr val="bg1"/>
              </a:solidFill>
              <a:latin typeface="Arial" panose="020B0604020202020204" pitchFamily="34" charset="0"/>
              <a:ea typeface="宋体" panose="02010600030101010101" pitchFamily="2" charset="-122"/>
            </a:endParaRPr>
          </a:p>
        </p:txBody>
      </p:sp>
      <p:sp>
        <p:nvSpPr>
          <p:cNvPr id="11" name="文本占位符 10"/>
          <p:cNvSpPr>
            <a:spLocks noGrp="1"/>
          </p:cNvSpPr>
          <p:nvPr userDrawn="1">
            <p:ph type="body" sz="quarter" idx="10" hasCustomPrompt="1"/>
          </p:nvPr>
        </p:nvSpPr>
        <p:spPr>
          <a:xfrm>
            <a:off x="4393536" y="1630236"/>
            <a:ext cx="1439971" cy="1004839"/>
          </a:xfrm>
        </p:spPr>
        <p:txBody>
          <a:bodyPr anchor="ctr">
            <a:noAutofit/>
          </a:bodyPr>
          <a:lstStyle>
            <a:lvl1pPr marL="0" indent="0" algn="ctr" defTabSz="914400" rtl="0" eaLnBrk="1" latinLnBrk="0" hangingPunct="1">
              <a:buNone/>
              <a:defRPr lang="en-US" altLang="zh-CN" sz="6600" b="1" kern="1200" spc="-300" dirty="0" smtClean="0">
                <a:solidFill>
                  <a:srgbClr val="DB930E"/>
                </a:solidFill>
                <a:latin typeface="Arial Narrow" panose="020B0606020202030204" pitchFamily="34" charset="0"/>
                <a:ea typeface="+mn-ea"/>
                <a:cs typeface="Arial" panose="020B0604020202020204" pitchFamily="34" charset="0"/>
              </a:defRPr>
            </a:lvl1pPr>
          </a:lstStyle>
          <a:p>
            <a:pPr lvl="0" fontAlgn="auto"/>
            <a:r>
              <a:rPr lang="en-US" altLang="zh-CN" strike="noStrike" noProof="1"/>
              <a:t>/01</a:t>
            </a:r>
          </a:p>
        </p:txBody>
      </p:sp>
      <p:sp>
        <p:nvSpPr>
          <p:cNvPr id="13" name="文本占位符 12"/>
          <p:cNvSpPr>
            <a:spLocks noGrp="1"/>
          </p:cNvSpPr>
          <p:nvPr userDrawn="1">
            <p:ph type="body" sz="quarter" idx="11" hasCustomPrompt="1"/>
          </p:nvPr>
        </p:nvSpPr>
        <p:spPr>
          <a:xfrm>
            <a:off x="3571707" y="2495044"/>
            <a:ext cx="3083629" cy="1008255"/>
          </a:xfrm>
        </p:spPr>
        <p:txBody>
          <a:bodyPr anchor="ctr">
            <a:normAutofit/>
          </a:bodyPr>
          <a:lstStyle>
            <a:lvl1pPr marL="0" indent="0" algn="ctr" defTabSz="914400" rtl="0" eaLnBrk="1" latinLnBrk="0" hangingPunct="1">
              <a:lnSpc>
                <a:spcPct val="100000"/>
              </a:lnSpc>
              <a:spcBef>
                <a:spcPts val="0"/>
              </a:spcBef>
              <a:buNone/>
              <a:defRPr lang="zh-CN" altLang="en-US" sz="2200" b="1" kern="1200" dirty="0" smtClean="0">
                <a:solidFill>
                  <a:srgbClr val="313536"/>
                </a:solidFill>
                <a:latin typeface="微软雅黑" panose="020B0503020204020204" pitchFamily="34" charset="-122"/>
                <a:ea typeface="微软雅黑" panose="020B0503020204020204" pitchFamily="34" charset="-122"/>
                <a:cs typeface="+mn-cs"/>
              </a:defRPr>
            </a:lvl1pPr>
          </a:lstStyle>
          <a:p>
            <a:pPr lvl="0" fontAlgn="auto"/>
            <a:r>
              <a:rPr lang="zh-CN" altLang="en-US" strike="noStrike" noProof="1"/>
              <a:t>宏观经济及信用债</a:t>
            </a:r>
          </a:p>
          <a:p>
            <a:pPr lvl="0" fontAlgn="auto"/>
            <a:r>
              <a:rPr lang="zh-CN" altLang="en-US" strike="noStrike" noProof="1"/>
              <a:t>市场总体情况</a:t>
            </a:r>
          </a:p>
        </p:txBody>
      </p:sp>
      <p:sp>
        <p:nvSpPr>
          <p:cNvPr id="15" name="文本占位符 10"/>
          <p:cNvSpPr>
            <a:spLocks noGrp="1"/>
          </p:cNvSpPr>
          <p:nvPr>
            <p:ph type="body" sz="quarter" idx="12" hasCustomPrompt="1"/>
          </p:nvPr>
        </p:nvSpPr>
        <p:spPr>
          <a:xfrm>
            <a:off x="7692072" y="1630236"/>
            <a:ext cx="1439971" cy="1004839"/>
          </a:xfrm>
        </p:spPr>
        <p:txBody>
          <a:bodyPr anchor="ctr">
            <a:noAutofit/>
          </a:bodyPr>
          <a:lstStyle>
            <a:lvl1pPr marL="0" indent="0" algn="ctr" defTabSz="914400" rtl="0" eaLnBrk="1" latinLnBrk="0" hangingPunct="1">
              <a:buNone/>
              <a:defRPr lang="en-US" altLang="zh-CN" sz="6600" b="1" kern="1200" spc="-300" dirty="0" smtClean="0">
                <a:solidFill>
                  <a:srgbClr val="DB930E"/>
                </a:solidFill>
                <a:latin typeface="Arial Narrow" panose="020B0606020202030204" pitchFamily="34" charset="0"/>
                <a:ea typeface="+mn-ea"/>
                <a:cs typeface="Arial" panose="020B0604020202020204" pitchFamily="34" charset="0"/>
              </a:defRPr>
            </a:lvl1pPr>
          </a:lstStyle>
          <a:p>
            <a:pPr lvl="0" fontAlgn="auto"/>
            <a:r>
              <a:rPr lang="en-US" altLang="zh-CN" strike="noStrike" noProof="1"/>
              <a:t>/01</a:t>
            </a:r>
          </a:p>
        </p:txBody>
      </p:sp>
      <p:sp>
        <p:nvSpPr>
          <p:cNvPr id="16" name="文本占位符 12"/>
          <p:cNvSpPr>
            <a:spLocks noGrp="1"/>
          </p:cNvSpPr>
          <p:nvPr>
            <p:ph type="body" sz="quarter" idx="13" hasCustomPrompt="1"/>
          </p:nvPr>
        </p:nvSpPr>
        <p:spPr>
          <a:xfrm>
            <a:off x="6870243" y="2495044"/>
            <a:ext cx="3083629" cy="1008255"/>
          </a:xfrm>
        </p:spPr>
        <p:txBody>
          <a:bodyPr anchor="ctr">
            <a:normAutofit/>
          </a:bodyPr>
          <a:lstStyle>
            <a:lvl1pPr marL="0" indent="0" algn="ctr" defTabSz="914400" rtl="0" eaLnBrk="1" latinLnBrk="0" hangingPunct="1">
              <a:lnSpc>
                <a:spcPct val="100000"/>
              </a:lnSpc>
              <a:spcBef>
                <a:spcPts val="0"/>
              </a:spcBef>
              <a:buNone/>
              <a:defRPr lang="zh-CN" altLang="en-US" sz="2200" b="1" kern="1200" dirty="0" smtClean="0">
                <a:solidFill>
                  <a:srgbClr val="313536"/>
                </a:solidFill>
                <a:latin typeface="微软雅黑" panose="020B0503020204020204" pitchFamily="34" charset="-122"/>
                <a:ea typeface="微软雅黑" panose="020B0503020204020204" pitchFamily="34" charset="-122"/>
                <a:cs typeface="+mn-cs"/>
              </a:defRPr>
            </a:lvl1pPr>
          </a:lstStyle>
          <a:p>
            <a:pPr lvl="0" fontAlgn="auto"/>
            <a:r>
              <a:rPr lang="zh-CN" altLang="en-US" strike="noStrike" noProof="1"/>
              <a:t>宏观经济及信用债</a:t>
            </a:r>
          </a:p>
          <a:p>
            <a:pPr lvl="0" fontAlgn="auto"/>
            <a:r>
              <a:rPr lang="zh-CN" altLang="en-US" strike="noStrike" noProof="1"/>
              <a:t>市场总体情况</a:t>
            </a:r>
          </a:p>
        </p:txBody>
      </p:sp>
      <p:sp>
        <p:nvSpPr>
          <p:cNvPr id="17" name="文本占位符 10"/>
          <p:cNvSpPr>
            <a:spLocks noGrp="1"/>
          </p:cNvSpPr>
          <p:nvPr>
            <p:ph type="body" sz="quarter" idx="14" hasCustomPrompt="1"/>
          </p:nvPr>
        </p:nvSpPr>
        <p:spPr>
          <a:xfrm>
            <a:off x="3210392" y="3794542"/>
            <a:ext cx="1439971" cy="1004839"/>
          </a:xfrm>
        </p:spPr>
        <p:txBody>
          <a:bodyPr anchor="ctr">
            <a:noAutofit/>
          </a:bodyPr>
          <a:lstStyle>
            <a:lvl1pPr marL="0" indent="0" algn="ctr" defTabSz="914400" rtl="0" eaLnBrk="1" latinLnBrk="0" hangingPunct="1">
              <a:buNone/>
              <a:defRPr lang="en-US" altLang="zh-CN" sz="6600" b="1" kern="1200" spc="-300" dirty="0" smtClean="0">
                <a:solidFill>
                  <a:srgbClr val="DB930E"/>
                </a:solidFill>
                <a:latin typeface="Arial Narrow" panose="020B0606020202030204" pitchFamily="34" charset="0"/>
                <a:ea typeface="+mn-ea"/>
                <a:cs typeface="Arial" panose="020B0604020202020204" pitchFamily="34" charset="0"/>
              </a:defRPr>
            </a:lvl1pPr>
          </a:lstStyle>
          <a:p>
            <a:pPr lvl="0" fontAlgn="auto"/>
            <a:r>
              <a:rPr lang="en-US" altLang="zh-CN" strike="noStrike" noProof="1"/>
              <a:t>/01</a:t>
            </a:r>
          </a:p>
        </p:txBody>
      </p:sp>
      <p:sp>
        <p:nvSpPr>
          <p:cNvPr id="18" name="文本占位符 12"/>
          <p:cNvSpPr>
            <a:spLocks noGrp="1"/>
          </p:cNvSpPr>
          <p:nvPr>
            <p:ph type="body" sz="quarter" idx="15" hasCustomPrompt="1"/>
          </p:nvPr>
        </p:nvSpPr>
        <p:spPr>
          <a:xfrm>
            <a:off x="2388563" y="4659350"/>
            <a:ext cx="3083629" cy="1008255"/>
          </a:xfrm>
        </p:spPr>
        <p:txBody>
          <a:bodyPr anchor="ctr">
            <a:normAutofit/>
          </a:bodyPr>
          <a:lstStyle>
            <a:lvl1pPr marL="0" indent="0" algn="ctr" defTabSz="914400" rtl="0" eaLnBrk="1" latinLnBrk="0" hangingPunct="1">
              <a:lnSpc>
                <a:spcPct val="100000"/>
              </a:lnSpc>
              <a:spcBef>
                <a:spcPts val="0"/>
              </a:spcBef>
              <a:buNone/>
              <a:defRPr lang="zh-CN" altLang="en-US" sz="2200" b="1" kern="1200" dirty="0" smtClean="0">
                <a:solidFill>
                  <a:srgbClr val="313536"/>
                </a:solidFill>
                <a:latin typeface="微软雅黑" panose="020B0503020204020204" pitchFamily="34" charset="-122"/>
                <a:ea typeface="微软雅黑" panose="020B0503020204020204" pitchFamily="34" charset="-122"/>
                <a:cs typeface="+mn-cs"/>
              </a:defRPr>
            </a:lvl1pPr>
          </a:lstStyle>
          <a:p>
            <a:pPr lvl="0" fontAlgn="auto"/>
            <a:r>
              <a:rPr lang="zh-CN" altLang="en-US" strike="noStrike" noProof="1"/>
              <a:t>宏观经济及信用债</a:t>
            </a:r>
          </a:p>
          <a:p>
            <a:pPr lvl="0" fontAlgn="auto"/>
            <a:r>
              <a:rPr lang="zh-CN" altLang="en-US" strike="noStrike" noProof="1"/>
              <a:t>市场总体情况</a:t>
            </a:r>
          </a:p>
        </p:txBody>
      </p:sp>
      <p:sp>
        <p:nvSpPr>
          <p:cNvPr id="19" name="文本占位符 10"/>
          <p:cNvSpPr>
            <a:spLocks noGrp="1"/>
          </p:cNvSpPr>
          <p:nvPr>
            <p:ph type="body" sz="quarter" idx="16" hasCustomPrompt="1"/>
          </p:nvPr>
        </p:nvSpPr>
        <p:spPr>
          <a:xfrm>
            <a:off x="5966098" y="3794542"/>
            <a:ext cx="1439971" cy="1004839"/>
          </a:xfrm>
        </p:spPr>
        <p:txBody>
          <a:bodyPr anchor="ctr">
            <a:noAutofit/>
          </a:bodyPr>
          <a:lstStyle>
            <a:lvl1pPr marL="0" indent="0" algn="ctr" defTabSz="914400" rtl="0" eaLnBrk="1" latinLnBrk="0" hangingPunct="1">
              <a:buNone/>
              <a:defRPr lang="en-US" altLang="zh-CN" sz="6600" b="1" kern="1200" spc="-300" dirty="0" smtClean="0">
                <a:solidFill>
                  <a:srgbClr val="DB930E"/>
                </a:solidFill>
                <a:latin typeface="Arial Narrow" panose="020B0606020202030204" pitchFamily="34" charset="0"/>
                <a:ea typeface="+mn-ea"/>
                <a:cs typeface="Arial" panose="020B0604020202020204" pitchFamily="34" charset="0"/>
              </a:defRPr>
            </a:lvl1pPr>
          </a:lstStyle>
          <a:p>
            <a:pPr lvl="0" fontAlgn="auto"/>
            <a:r>
              <a:rPr lang="en-US" altLang="zh-CN" strike="noStrike" noProof="1"/>
              <a:t>/01</a:t>
            </a:r>
          </a:p>
        </p:txBody>
      </p:sp>
      <p:sp>
        <p:nvSpPr>
          <p:cNvPr id="20" name="文本占位符 12"/>
          <p:cNvSpPr>
            <a:spLocks noGrp="1"/>
          </p:cNvSpPr>
          <p:nvPr>
            <p:ph type="body" sz="quarter" idx="17" hasCustomPrompt="1"/>
          </p:nvPr>
        </p:nvSpPr>
        <p:spPr>
          <a:xfrm>
            <a:off x="5144269" y="4659350"/>
            <a:ext cx="3083629" cy="1008255"/>
          </a:xfrm>
        </p:spPr>
        <p:txBody>
          <a:bodyPr anchor="ctr">
            <a:normAutofit/>
          </a:bodyPr>
          <a:lstStyle>
            <a:lvl1pPr marL="0" indent="0" algn="ctr" defTabSz="914400" rtl="0" eaLnBrk="1" latinLnBrk="0" hangingPunct="1">
              <a:lnSpc>
                <a:spcPct val="100000"/>
              </a:lnSpc>
              <a:spcBef>
                <a:spcPts val="0"/>
              </a:spcBef>
              <a:buNone/>
              <a:defRPr lang="zh-CN" altLang="en-US" sz="2200" b="1" kern="1200" dirty="0" smtClean="0">
                <a:solidFill>
                  <a:srgbClr val="313536"/>
                </a:solidFill>
                <a:latin typeface="微软雅黑" panose="020B0503020204020204" pitchFamily="34" charset="-122"/>
                <a:ea typeface="微软雅黑" panose="020B0503020204020204" pitchFamily="34" charset="-122"/>
                <a:cs typeface="+mn-cs"/>
              </a:defRPr>
            </a:lvl1pPr>
          </a:lstStyle>
          <a:p>
            <a:pPr lvl="0" fontAlgn="auto"/>
            <a:r>
              <a:rPr lang="zh-CN" altLang="en-US" strike="noStrike" noProof="1"/>
              <a:t>宏观经济及信用债</a:t>
            </a:r>
          </a:p>
          <a:p>
            <a:pPr lvl="0" fontAlgn="auto"/>
            <a:r>
              <a:rPr lang="zh-CN" altLang="en-US" strike="noStrike" noProof="1"/>
              <a:t>市场总体情况</a:t>
            </a:r>
          </a:p>
        </p:txBody>
      </p:sp>
      <p:sp>
        <p:nvSpPr>
          <p:cNvPr id="21" name="文本占位符 10"/>
          <p:cNvSpPr>
            <a:spLocks noGrp="1"/>
          </p:cNvSpPr>
          <p:nvPr>
            <p:ph type="body" sz="quarter" idx="18" hasCustomPrompt="1"/>
          </p:nvPr>
        </p:nvSpPr>
        <p:spPr>
          <a:xfrm>
            <a:off x="8734882" y="3794542"/>
            <a:ext cx="1439971" cy="1004839"/>
          </a:xfrm>
        </p:spPr>
        <p:txBody>
          <a:bodyPr anchor="ctr">
            <a:noAutofit/>
          </a:bodyPr>
          <a:lstStyle>
            <a:lvl1pPr marL="0" indent="0" algn="ctr" defTabSz="914400" rtl="0" eaLnBrk="1" latinLnBrk="0" hangingPunct="1">
              <a:buNone/>
              <a:defRPr lang="en-US" altLang="zh-CN" sz="6600" b="1" kern="1200" spc="-300" dirty="0" smtClean="0">
                <a:solidFill>
                  <a:srgbClr val="DB930E"/>
                </a:solidFill>
                <a:latin typeface="Arial Narrow" panose="020B0606020202030204" pitchFamily="34" charset="0"/>
                <a:ea typeface="+mn-ea"/>
                <a:cs typeface="Arial" panose="020B0604020202020204" pitchFamily="34" charset="0"/>
              </a:defRPr>
            </a:lvl1pPr>
          </a:lstStyle>
          <a:p>
            <a:pPr lvl="0" fontAlgn="auto"/>
            <a:r>
              <a:rPr lang="en-US" altLang="zh-CN" strike="noStrike" noProof="1"/>
              <a:t>/01</a:t>
            </a:r>
          </a:p>
        </p:txBody>
      </p:sp>
      <p:sp>
        <p:nvSpPr>
          <p:cNvPr id="22" name="文本占位符 12"/>
          <p:cNvSpPr>
            <a:spLocks noGrp="1"/>
          </p:cNvSpPr>
          <p:nvPr>
            <p:ph type="body" sz="quarter" idx="19" hasCustomPrompt="1"/>
          </p:nvPr>
        </p:nvSpPr>
        <p:spPr>
          <a:xfrm>
            <a:off x="7913053" y="4659350"/>
            <a:ext cx="3083629" cy="1008255"/>
          </a:xfrm>
        </p:spPr>
        <p:txBody>
          <a:bodyPr anchor="ctr">
            <a:normAutofit/>
          </a:bodyPr>
          <a:lstStyle>
            <a:lvl1pPr marL="0" indent="0" algn="ctr" defTabSz="914400" rtl="0" eaLnBrk="1" latinLnBrk="0" hangingPunct="1">
              <a:lnSpc>
                <a:spcPct val="100000"/>
              </a:lnSpc>
              <a:spcBef>
                <a:spcPts val="0"/>
              </a:spcBef>
              <a:buNone/>
              <a:defRPr lang="zh-CN" altLang="en-US" sz="2200" b="1" kern="1200" dirty="0" smtClean="0">
                <a:solidFill>
                  <a:srgbClr val="313536"/>
                </a:solidFill>
                <a:latin typeface="微软雅黑" panose="020B0503020204020204" pitchFamily="34" charset="-122"/>
                <a:ea typeface="微软雅黑" panose="020B0503020204020204" pitchFamily="34" charset="-122"/>
                <a:cs typeface="+mn-cs"/>
              </a:defRPr>
            </a:lvl1pPr>
          </a:lstStyle>
          <a:p>
            <a:pPr lvl="0" fontAlgn="auto"/>
            <a:r>
              <a:rPr lang="zh-CN" altLang="en-US" strike="noStrike" noProof="1"/>
              <a:t>宏观经济及信用债</a:t>
            </a:r>
          </a:p>
          <a:p>
            <a:pPr lvl="0" fontAlgn="auto"/>
            <a:r>
              <a:rPr lang="zh-CN" altLang="en-US" strike="noStrike" noProof="1"/>
              <a:t>市场总体情况</a:t>
            </a:r>
          </a:p>
        </p:txBody>
      </p:sp>
    </p:spTree>
  </p:cSld>
  <p:clrMapOvr>
    <a:masterClrMapping/>
  </p:clrMapOvr>
  <mc:AlternateContent xmlns:mc="http://schemas.openxmlformats.org/markup-compatibility/2006" xmlns:p14="http://schemas.microsoft.com/office/powerpoint/2010/main">
    <mc:Choice Requires="p14">
      <p:transition spd="slow" p14:dur="4000"/>
    </mc:Choice>
    <mc:Fallback xmlns="">
      <p:transition spd="slow"/>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
        <p:nvSpPr>
          <p:cNvPr id="11" name="矩形 10"/>
          <p:cNvSpPr/>
          <p:nvPr userDrawn="1"/>
        </p:nvSpPr>
        <p:spPr>
          <a:xfrm>
            <a:off x="-14287" y="0"/>
            <a:ext cx="9026525" cy="6858000"/>
          </a:xfrm>
          <a:prstGeom prst="rect">
            <a:avLst/>
          </a:prstGeom>
          <a:solidFill>
            <a:srgbClr val="3135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nvGrpSpPr>
          <p:cNvPr id="5123" name="组合 6"/>
          <p:cNvGrpSpPr/>
          <p:nvPr userDrawn="1"/>
        </p:nvGrpSpPr>
        <p:grpSpPr>
          <a:xfrm>
            <a:off x="-14287" y="955675"/>
            <a:ext cx="3903662" cy="671513"/>
            <a:chOff x="-13851" y="955964"/>
            <a:chExt cx="3903521" cy="671945"/>
          </a:xfrm>
        </p:grpSpPr>
        <p:sp>
          <p:nvSpPr>
            <p:cNvPr id="8" name="平行四边形 7"/>
            <p:cNvSpPr/>
            <p:nvPr/>
          </p:nvSpPr>
          <p:spPr>
            <a:xfrm flipV="1">
              <a:off x="1243452" y="1198419"/>
              <a:ext cx="2646218" cy="429490"/>
            </a:xfrm>
            <a:prstGeom prst="parallelogram">
              <a:avLst>
                <a:gd name="adj" fmla="val 81641"/>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9" name="任意多边形 8"/>
            <p:cNvSpPr/>
            <p:nvPr/>
          </p:nvSpPr>
          <p:spPr>
            <a:xfrm flipV="1">
              <a:off x="-13851" y="955964"/>
              <a:ext cx="2608123" cy="429490"/>
            </a:xfrm>
            <a:custGeom>
              <a:avLst/>
              <a:gdLst>
                <a:gd name="connsiteX0" fmla="*/ 0 w 2608123"/>
                <a:gd name="connsiteY0" fmla="*/ 429490 h 429490"/>
                <a:gd name="connsiteX1" fmla="*/ 2354462 w 2608123"/>
                <a:gd name="connsiteY1" fmla="*/ 429490 h 429490"/>
                <a:gd name="connsiteX2" fmla="*/ 2608123 w 2608123"/>
                <a:gd name="connsiteY2" fmla="*/ 0 h 429490"/>
                <a:gd name="connsiteX3" fmla="*/ 0 w 2608123"/>
                <a:gd name="connsiteY3" fmla="*/ 0 h 429490"/>
              </a:gdLst>
              <a:ahLst/>
              <a:cxnLst>
                <a:cxn ang="0">
                  <a:pos x="connsiteX0" y="connsiteY0"/>
                </a:cxn>
                <a:cxn ang="0">
                  <a:pos x="connsiteX1" y="connsiteY1"/>
                </a:cxn>
                <a:cxn ang="0">
                  <a:pos x="connsiteX2" y="connsiteY2"/>
                </a:cxn>
                <a:cxn ang="0">
                  <a:pos x="connsiteX3" y="connsiteY3"/>
                </a:cxn>
              </a:cxnLst>
              <a:rect l="l" t="t" r="r" b="b"/>
              <a:pathLst>
                <a:path w="2608123" h="429490">
                  <a:moveTo>
                    <a:pt x="0" y="429490"/>
                  </a:moveTo>
                  <a:lnTo>
                    <a:pt x="2354462" y="429490"/>
                  </a:lnTo>
                  <a:lnTo>
                    <a:pt x="2608123" y="0"/>
                  </a:lnTo>
                  <a:lnTo>
                    <a:pt x="0" y="0"/>
                  </a:lnTo>
                  <a:close/>
                </a:path>
              </a:pathLst>
            </a:custGeom>
            <a:solidFill>
              <a:srgbClr val="DB93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sp>
        <p:nvSpPr>
          <p:cNvPr id="10" name="任意多边形 9"/>
          <p:cNvSpPr/>
          <p:nvPr userDrawn="1"/>
        </p:nvSpPr>
        <p:spPr>
          <a:xfrm>
            <a:off x="4498538" y="-13854"/>
            <a:ext cx="7768096" cy="6871854"/>
          </a:xfrm>
          <a:custGeom>
            <a:avLst/>
            <a:gdLst>
              <a:gd name="connsiteX0" fmla="*/ 4486620 w 7649259"/>
              <a:gd name="connsiteY0" fmla="*/ 0 h 6858000"/>
              <a:gd name="connsiteX1" fmla="*/ 7649259 w 7649259"/>
              <a:gd name="connsiteY1" fmla="*/ 0 h 6858000"/>
              <a:gd name="connsiteX2" fmla="*/ 7649259 w 7649259"/>
              <a:gd name="connsiteY2" fmla="*/ 6858000 h 6858000"/>
              <a:gd name="connsiteX3" fmla="*/ 0 w 7649259"/>
              <a:gd name="connsiteY3" fmla="*/ 6858000 h 6858000"/>
              <a:gd name="connsiteX4" fmla="*/ 0 w 7649259"/>
              <a:gd name="connsiteY4" fmla="*/ 6844796 h 6858000"/>
              <a:gd name="connsiteX0-1" fmla="*/ 4432050 w 7649259"/>
              <a:gd name="connsiteY0-2" fmla="*/ 0 h 6885709"/>
              <a:gd name="connsiteX1-3" fmla="*/ 7649259 w 7649259"/>
              <a:gd name="connsiteY1-4" fmla="*/ 27709 h 6885709"/>
              <a:gd name="connsiteX2-5" fmla="*/ 7649259 w 7649259"/>
              <a:gd name="connsiteY2-6" fmla="*/ 6885709 h 6885709"/>
              <a:gd name="connsiteX3-7" fmla="*/ 0 w 7649259"/>
              <a:gd name="connsiteY3-8" fmla="*/ 6885709 h 6885709"/>
              <a:gd name="connsiteX4-9" fmla="*/ 0 w 7649259"/>
              <a:gd name="connsiteY4-10" fmla="*/ 6872505 h 6885709"/>
              <a:gd name="connsiteX5" fmla="*/ 4432050 w 7649259"/>
              <a:gd name="connsiteY5" fmla="*/ 0 h 6885709"/>
              <a:gd name="connsiteX0-11" fmla="*/ 4418407 w 7649259"/>
              <a:gd name="connsiteY0-12" fmla="*/ 0 h 6871854"/>
              <a:gd name="connsiteX1-13" fmla="*/ 7649259 w 7649259"/>
              <a:gd name="connsiteY1-14" fmla="*/ 13854 h 6871854"/>
              <a:gd name="connsiteX2-15" fmla="*/ 7649259 w 7649259"/>
              <a:gd name="connsiteY2-16" fmla="*/ 6871854 h 6871854"/>
              <a:gd name="connsiteX3-17" fmla="*/ 0 w 7649259"/>
              <a:gd name="connsiteY3-18" fmla="*/ 6871854 h 6871854"/>
              <a:gd name="connsiteX4-19" fmla="*/ 0 w 7649259"/>
              <a:gd name="connsiteY4-20" fmla="*/ 6858650 h 6871854"/>
              <a:gd name="connsiteX5-21" fmla="*/ 4418407 w 7649259"/>
              <a:gd name="connsiteY5-22" fmla="*/ 0 h 687185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7649259" h="6871854">
                <a:moveTo>
                  <a:pt x="4418407" y="0"/>
                </a:moveTo>
                <a:lnTo>
                  <a:pt x="7649259" y="13854"/>
                </a:lnTo>
                <a:lnTo>
                  <a:pt x="7649259" y="6871854"/>
                </a:lnTo>
                <a:lnTo>
                  <a:pt x="0" y="6871854"/>
                </a:lnTo>
                <a:lnTo>
                  <a:pt x="0" y="6858650"/>
                </a:lnTo>
                <a:cubicBezTo>
                  <a:pt x="1495540" y="4577051"/>
                  <a:pt x="2922867" y="2281599"/>
                  <a:pt x="4418407" y="0"/>
                </a:cubicBezTo>
                <a:close/>
              </a:path>
            </a:pathLst>
          </a:custGeom>
          <a:blipFill>
            <a:blip r:embed="rId2"/>
            <a:srcRect/>
            <a:stretch>
              <a:fillRect l="-16339" r="-1628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nvGrpSpPr>
          <p:cNvPr id="5127" name="组合 13"/>
          <p:cNvGrpSpPr/>
          <p:nvPr userDrawn="1"/>
        </p:nvGrpSpPr>
        <p:grpSpPr>
          <a:xfrm>
            <a:off x="5449888" y="-571500"/>
            <a:ext cx="2720975" cy="8010525"/>
            <a:chOff x="5478699" y="-571195"/>
            <a:chExt cx="2721038" cy="8010414"/>
          </a:xfrm>
        </p:grpSpPr>
        <p:sp>
          <p:nvSpPr>
            <p:cNvPr id="15" name="平行四边形 14"/>
            <p:cNvSpPr/>
            <p:nvPr/>
          </p:nvSpPr>
          <p:spPr>
            <a:xfrm rot="5400000">
              <a:off x="5553178" y="2910640"/>
              <a:ext cx="2718949" cy="588281"/>
            </a:xfrm>
            <a:prstGeom prst="parallelogram">
              <a:avLst>
                <a:gd name="adj" fmla="val 146416"/>
              </a:avLst>
            </a:prstGeom>
            <a:solidFill>
              <a:srgbClr val="E1A7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6" name="任意多边形 15"/>
            <p:cNvSpPr/>
            <p:nvPr/>
          </p:nvSpPr>
          <p:spPr>
            <a:xfrm rot="7430008">
              <a:off x="4052153" y="5056508"/>
              <a:ext cx="3809255" cy="956165"/>
            </a:xfrm>
            <a:custGeom>
              <a:avLst/>
              <a:gdLst>
                <a:gd name="connsiteX0" fmla="*/ 0 w 3809255"/>
                <a:gd name="connsiteY0" fmla="*/ 953748 h 953748"/>
                <a:gd name="connsiteX1" fmla="*/ 350579 w 3809255"/>
                <a:gd name="connsiteY1" fmla="*/ 0 h 953748"/>
                <a:gd name="connsiteX2" fmla="*/ 3196469 w 3809255"/>
                <a:gd name="connsiteY2" fmla="*/ 0 h 953748"/>
                <a:gd name="connsiteX3" fmla="*/ 3777076 w 3809255"/>
                <a:gd name="connsiteY3" fmla="*/ 866204 h 953748"/>
                <a:gd name="connsiteX4" fmla="*/ 3809255 w 3809255"/>
                <a:gd name="connsiteY4" fmla="*/ 953748 h 9537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09255" h="953748">
                  <a:moveTo>
                    <a:pt x="0" y="953748"/>
                  </a:moveTo>
                  <a:lnTo>
                    <a:pt x="350579" y="0"/>
                  </a:lnTo>
                  <a:lnTo>
                    <a:pt x="3196469" y="0"/>
                  </a:lnTo>
                  <a:lnTo>
                    <a:pt x="3777076" y="866204"/>
                  </a:lnTo>
                  <a:lnTo>
                    <a:pt x="3809255" y="953748"/>
                  </a:lnTo>
                  <a:close/>
                </a:path>
              </a:pathLst>
            </a:custGeom>
            <a:solidFill>
              <a:srgbClr val="DB93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7" name="任意多边形 16"/>
            <p:cNvSpPr/>
            <p:nvPr/>
          </p:nvSpPr>
          <p:spPr>
            <a:xfrm rot="18212823">
              <a:off x="6061126" y="580266"/>
              <a:ext cx="3290072" cy="987150"/>
            </a:xfrm>
            <a:custGeom>
              <a:avLst/>
              <a:gdLst>
                <a:gd name="connsiteX0" fmla="*/ 2644948 w 3277347"/>
                <a:gd name="connsiteY0" fmla="*/ 0 h 953748"/>
                <a:gd name="connsiteX1" fmla="*/ 3277347 w 3277347"/>
                <a:gd name="connsiteY1" fmla="*/ 953748 h 953748"/>
                <a:gd name="connsiteX2" fmla="*/ 0 w 3277347"/>
                <a:gd name="connsiteY2" fmla="*/ 953748 h 953748"/>
                <a:gd name="connsiteX3" fmla="*/ 382501 w 3277347"/>
                <a:gd name="connsiteY3" fmla="*/ 0 h 953748"/>
              </a:gdLst>
              <a:ahLst/>
              <a:cxnLst>
                <a:cxn ang="0">
                  <a:pos x="connsiteX0" y="connsiteY0"/>
                </a:cxn>
                <a:cxn ang="0">
                  <a:pos x="connsiteX1" y="connsiteY1"/>
                </a:cxn>
                <a:cxn ang="0">
                  <a:pos x="connsiteX2" y="connsiteY2"/>
                </a:cxn>
                <a:cxn ang="0">
                  <a:pos x="connsiteX3" y="connsiteY3"/>
                </a:cxn>
              </a:cxnLst>
              <a:rect l="l" t="t" r="r" b="b"/>
              <a:pathLst>
                <a:path w="3277347" h="953748">
                  <a:moveTo>
                    <a:pt x="2644948" y="0"/>
                  </a:moveTo>
                  <a:lnTo>
                    <a:pt x="3277347" y="953748"/>
                  </a:lnTo>
                  <a:lnTo>
                    <a:pt x="0" y="953748"/>
                  </a:lnTo>
                  <a:lnTo>
                    <a:pt x="382501" y="0"/>
                  </a:lnTo>
                  <a:close/>
                </a:path>
              </a:pathLst>
            </a:custGeom>
            <a:solidFill>
              <a:srgbClr val="DB93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sp>
        <p:nvSpPr>
          <p:cNvPr id="20" name="矩形 19"/>
          <p:cNvSpPr/>
          <p:nvPr userDrawn="1"/>
        </p:nvSpPr>
        <p:spPr>
          <a:xfrm>
            <a:off x="6650038" y="5564188"/>
            <a:ext cx="5630863" cy="1293813"/>
          </a:xfrm>
          <a:prstGeom prst="rect">
            <a:avLst/>
          </a:prstGeom>
          <a:gradFill flip="none" rotWithShape="1">
            <a:gsLst>
              <a:gs pos="0">
                <a:schemeClr val="tx1">
                  <a:lumMod val="95000"/>
                  <a:lumOff val="5000"/>
                  <a:alpha val="92000"/>
                </a:schemeClr>
              </a:gs>
              <a:gs pos="32000">
                <a:srgbClr val="0D0D0D">
                  <a:alpha val="80000"/>
                </a:srgbClr>
              </a:gs>
              <a:gs pos="66000">
                <a:schemeClr val="tx1">
                  <a:lumMod val="95000"/>
                  <a:lumOff val="5000"/>
                  <a:alpha val="49000"/>
                </a:schemeClr>
              </a:gs>
              <a:gs pos="100000">
                <a:schemeClr val="tx1">
                  <a:lumMod val="85000"/>
                  <a:lumOff val="15000"/>
                  <a:alpha val="9000"/>
                </a:schemeClr>
              </a:gs>
            </a:gsLst>
            <a:path path="rect">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pic>
        <p:nvPicPr>
          <p:cNvPr id="5132" name="图片 17"/>
          <p:cNvPicPr>
            <a:picLocks noChangeAspect="1"/>
          </p:cNvPicPr>
          <p:nvPr userDrawn="1"/>
        </p:nvPicPr>
        <p:blipFill>
          <a:blip r:embed="rId3"/>
          <a:stretch>
            <a:fillRect/>
          </a:stretch>
        </p:blipFill>
        <p:spPr>
          <a:xfrm>
            <a:off x="7700963" y="6210300"/>
            <a:ext cx="4265612" cy="433388"/>
          </a:xfrm>
          <a:prstGeom prst="rect">
            <a:avLst/>
          </a:prstGeom>
          <a:noFill/>
          <a:ln w="9525">
            <a:noFill/>
          </a:ln>
        </p:spPr>
      </p:pic>
      <p:sp>
        <p:nvSpPr>
          <p:cNvPr id="2" name="日期占位符 1"/>
          <p:cNvSpPr>
            <a:spLocks noGrp="1"/>
          </p:cNvSpPr>
          <p:nvPr>
            <p:ph type="dt" sz="half" idx="10"/>
          </p:nvPr>
        </p:nvSpPr>
        <p:spPr/>
        <p:txBody>
          <a:bodyPr/>
          <a:lstStyle/>
          <a:p>
            <a:pPr fontAlgn="auto"/>
            <a:endParaRPr lang="zh-CN" altLang="en-US" strike="noStrike" noProof="1"/>
          </a:p>
        </p:txBody>
      </p:sp>
      <p:sp>
        <p:nvSpPr>
          <p:cNvPr id="3" name="页脚占位符 2"/>
          <p:cNvSpPr>
            <a:spLocks noGrp="1"/>
          </p:cNvSpPr>
          <p:nvPr>
            <p:ph type="ftr" sz="quarter" idx="11"/>
          </p:nvPr>
        </p:nvSpPr>
        <p:spPr/>
        <p:txBody>
          <a:bodyPr/>
          <a:lstStyle/>
          <a:p>
            <a:pPr fontAlgn="auto"/>
            <a:endParaRPr lang="zh-CN" altLang="en-US" strike="noStrike" noProof="1"/>
          </a:p>
        </p:txBody>
      </p:sp>
      <p:sp>
        <p:nvSpPr>
          <p:cNvPr id="4" name="灯片编号占位符 3"/>
          <p:cNvSpPr>
            <a:spLocks noGrp="1"/>
          </p:cNvSpPr>
          <p:nvPr>
            <p:ph type="sldNum" sz="quarter" idx="12"/>
          </p:nvPr>
        </p:nvSpPr>
        <p:spPr/>
        <p:txBody>
          <a:bodyPr/>
          <a:lstStyle/>
          <a:p>
            <a:pPr fontAlgn="auto"/>
            <a:fld id="{001D5C57-FBFC-4CD9-A3EE-3CA07D4CD69B}" type="slidenum">
              <a:rPr lang="zh-CN" altLang="en-US" strike="noStrike" noProof="1" smtClean="0">
                <a:latin typeface="+mn-lt"/>
                <a:ea typeface="+mn-ea"/>
                <a:cs typeface="+mn-cs"/>
              </a:rPr>
              <a:t>‹#›</a:t>
            </a:fld>
            <a:endParaRPr lang="zh-CN" altLang="en-US" strike="noStrike" noProof="1"/>
          </a:p>
        </p:txBody>
      </p:sp>
    </p:spTree>
  </p:cSld>
  <p:clrMapOvr>
    <a:masterClrMapping/>
  </p:clrMapOvr>
  <mc:AlternateContent xmlns:mc="http://schemas.openxmlformats.org/markup-compatibility/2006" xmlns:p14="http://schemas.microsoft.com/office/powerpoint/2010/main">
    <mc:Choice Requires="p14">
      <p:transition spd="slow" p14:dur="4000"/>
    </mc:Choice>
    <mc:Fallback xmlns="">
      <p:transition spd="slow"/>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grpSp>
        <p:nvGrpSpPr>
          <p:cNvPr id="6146" name="组合 8"/>
          <p:cNvGrpSpPr/>
          <p:nvPr userDrawn="1"/>
        </p:nvGrpSpPr>
        <p:grpSpPr>
          <a:xfrm>
            <a:off x="0" y="915988"/>
            <a:ext cx="12366625" cy="115887"/>
            <a:chOff x="1" y="887100"/>
            <a:chExt cx="12366170" cy="116215"/>
          </a:xfrm>
        </p:grpSpPr>
        <p:sp>
          <p:nvSpPr>
            <p:cNvPr id="6" name="平行四边形 5"/>
            <p:cNvSpPr/>
            <p:nvPr/>
          </p:nvSpPr>
          <p:spPr>
            <a:xfrm flipV="1">
              <a:off x="1285013" y="887103"/>
              <a:ext cx="10288287" cy="116212"/>
            </a:xfrm>
            <a:prstGeom prst="parallelogram">
              <a:avLst>
                <a:gd name="adj" fmla="val 81641"/>
              </a:avLst>
            </a:prstGeom>
            <a:solidFill>
              <a:srgbClr val="3135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7" name="任意多边形 6"/>
            <p:cNvSpPr/>
            <p:nvPr/>
          </p:nvSpPr>
          <p:spPr>
            <a:xfrm flipV="1">
              <a:off x="1" y="887103"/>
              <a:ext cx="1473958" cy="116212"/>
            </a:xfrm>
            <a:custGeom>
              <a:avLst/>
              <a:gdLst>
                <a:gd name="connsiteX0" fmla="*/ 0 w 2608123"/>
                <a:gd name="connsiteY0" fmla="*/ 429490 h 429490"/>
                <a:gd name="connsiteX1" fmla="*/ 2354462 w 2608123"/>
                <a:gd name="connsiteY1" fmla="*/ 429490 h 429490"/>
                <a:gd name="connsiteX2" fmla="*/ 2608123 w 2608123"/>
                <a:gd name="connsiteY2" fmla="*/ 0 h 429490"/>
                <a:gd name="connsiteX3" fmla="*/ 0 w 2608123"/>
                <a:gd name="connsiteY3" fmla="*/ 0 h 429490"/>
              </a:gdLst>
              <a:ahLst/>
              <a:cxnLst>
                <a:cxn ang="0">
                  <a:pos x="connsiteX0" y="connsiteY0"/>
                </a:cxn>
                <a:cxn ang="0">
                  <a:pos x="connsiteX1" y="connsiteY1"/>
                </a:cxn>
                <a:cxn ang="0">
                  <a:pos x="connsiteX2" y="connsiteY2"/>
                </a:cxn>
                <a:cxn ang="0">
                  <a:pos x="connsiteX3" y="connsiteY3"/>
                </a:cxn>
              </a:cxnLst>
              <a:rect l="l" t="t" r="r" b="b"/>
              <a:pathLst>
                <a:path w="2608123" h="429490">
                  <a:moveTo>
                    <a:pt x="0" y="429490"/>
                  </a:moveTo>
                  <a:lnTo>
                    <a:pt x="2354462" y="429490"/>
                  </a:lnTo>
                  <a:lnTo>
                    <a:pt x="2608123" y="0"/>
                  </a:lnTo>
                  <a:lnTo>
                    <a:pt x="0" y="0"/>
                  </a:lnTo>
                  <a:close/>
                </a:path>
              </a:pathLst>
            </a:custGeom>
            <a:solidFill>
              <a:srgbClr val="DB93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8" name="平行四边形 7"/>
            <p:cNvSpPr/>
            <p:nvPr userDrawn="1"/>
          </p:nvSpPr>
          <p:spPr>
            <a:xfrm flipV="1">
              <a:off x="10798628" y="887100"/>
              <a:ext cx="1567543" cy="116214"/>
            </a:xfrm>
            <a:prstGeom prst="parallelogram">
              <a:avLst>
                <a:gd name="adj" fmla="val 81641"/>
              </a:avLst>
            </a:prstGeom>
            <a:solidFill>
              <a:srgbClr val="E1A7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lstStyle/>
          <a:p>
            <a:pPr fontAlgn="auto"/>
            <a:endParaRPr lang="zh-CN" altLang="en-US" strike="noStrike" noProof="1"/>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lstStyle/>
          <a:p>
            <a:pPr fontAlgn="auto"/>
            <a:endParaRPr lang="zh-CN" altLang="en-US" strike="noStrike" noProof="1"/>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lIns="91440" tIns="45720" rIns="91440" bIns="45720" rtlCol="0" anchor="ctr"/>
          <a:lstStyle/>
          <a:p>
            <a:pPr fontAlgn="auto"/>
            <a:fld id="{001D5C57-FBFC-4CD9-A3EE-3CA07D4CD69B}" type="slidenum">
              <a:rPr lang="zh-CN" altLang="en-US" strike="noStrike" noProof="1" smtClean="0">
                <a:latin typeface="+mn-lt"/>
                <a:ea typeface="+mn-ea"/>
                <a:cs typeface="+mn-cs"/>
              </a:rPr>
              <a:t>‹#›</a:t>
            </a:fld>
            <a:endParaRPr lang="zh-CN" altLang="en-US" strike="noStrike" noProof="1"/>
          </a:p>
        </p:txBody>
      </p:sp>
    </p:spTree>
  </p:cSld>
  <p:clrMapOvr>
    <a:masterClrMapping/>
  </p:clrMapOvr>
  <mc:AlternateContent xmlns:mc="http://schemas.openxmlformats.org/markup-compatibility/2006" xmlns:p14="http://schemas.microsoft.com/office/powerpoint/2010/main">
    <mc:Choice Requires="p14">
      <p:transition spd="slow" p14:dur="4000"/>
    </mc:Choice>
    <mc:Fallback xmlns="">
      <p:transition spd="slow"/>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fontAlgn="auto"/>
            <a:endParaRPr lang="zh-CN" altLang="en-US" strike="noStrike" noProof="1"/>
          </a:p>
        </p:txBody>
      </p:sp>
      <p:sp>
        <p:nvSpPr>
          <p:cNvPr id="3" name="页脚占位符 2"/>
          <p:cNvSpPr>
            <a:spLocks noGrp="1"/>
          </p:cNvSpPr>
          <p:nvPr>
            <p:ph type="ftr" sz="quarter" idx="11"/>
          </p:nvPr>
        </p:nvSpPr>
        <p:spPr/>
        <p:txBody>
          <a:bodyPr/>
          <a:lstStyle/>
          <a:p>
            <a:pPr fontAlgn="auto"/>
            <a:endParaRPr lang="zh-CN" altLang="en-US" strike="noStrike" noProof="1"/>
          </a:p>
        </p:txBody>
      </p:sp>
      <p:sp>
        <p:nvSpPr>
          <p:cNvPr id="4" name="灯片编号占位符 3"/>
          <p:cNvSpPr>
            <a:spLocks noGrp="1"/>
          </p:cNvSpPr>
          <p:nvPr>
            <p:ph type="sldNum" sz="quarter" idx="12"/>
          </p:nvPr>
        </p:nvSpPr>
        <p:spPr/>
        <p:txBody>
          <a:bodyPr/>
          <a:lstStyle/>
          <a:p>
            <a:pPr fontAlgn="auto"/>
            <a:fld id="{001D5C57-FBFC-4CD9-A3EE-3CA07D4CD69B}" type="slidenum">
              <a:rPr lang="zh-CN" altLang="en-US" strike="noStrike" noProof="1" smtClean="0">
                <a:latin typeface="+mn-lt"/>
                <a:ea typeface="+mn-ea"/>
                <a:cs typeface="+mn-cs"/>
              </a:rPr>
              <a:t>‹#›</a:t>
            </a:fld>
            <a:endParaRPr lang="zh-CN" altLang="en-US" strike="noStrike" noProof="1"/>
          </a:p>
        </p:txBody>
      </p:sp>
    </p:spTree>
  </p:cSld>
  <p:clrMapOvr>
    <a:masterClrMapping/>
  </p:clrMapOvr>
  <mc:AlternateContent xmlns:mc="http://schemas.openxmlformats.org/markup-compatibility/2006" xmlns:p14="http://schemas.microsoft.com/office/powerpoint/2010/main">
    <mc:Choice Requires="p14">
      <p:transition spd="slow" p14:dur="4000"/>
    </mc:Choice>
    <mc:Fallback xmlns="">
      <p:transition spd="slow"/>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1_标题和内容 拷贝">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fontAlgn="auto"/>
            <a:endParaRPr lang="zh-CN" altLang="en-US" strike="noStrike" noProof="1"/>
          </a:p>
        </p:txBody>
      </p:sp>
      <p:sp>
        <p:nvSpPr>
          <p:cNvPr id="3" name="页脚占位符 2"/>
          <p:cNvSpPr>
            <a:spLocks noGrp="1"/>
          </p:cNvSpPr>
          <p:nvPr>
            <p:ph type="ftr" sz="quarter" idx="11"/>
          </p:nvPr>
        </p:nvSpPr>
        <p:spPr/>
        <p:txBody>
          <a:bodyPr/>
          <a:lstStyle/>
          <a:p>
            <a:pPr fontAlgn="auto"/>
            <a:endParaRPr lang="zh-CN" altLang="en-US" strike="noStrike" noProof="1"/>
          </a:p>
        </p:txBody>
      </p:sp>
      <p:sp>
        <p:nvSpPr>
          <p:cNvPr id="4" name="灯片编号占位符 3"/>
          <p:cNvSpPr>
            <a:spLocks noGrp="1"/>
          </p:cNvSpPr>
          <p:nvPr>
            <p:ph type="sldNum" sz="quarter" idx="12"/>
          </p:nvPr>
        </p:nvSpPr>
        <p:spPr/>
        <p:txBody>
          <a:bodyPr/>
          <a:lstStyle/>
          <a:p>
            <a:pPr fontAlgn="auto"/>
            <a:fld id="{001D5C57-FBFC-4CD9-A3EE-3CA07D4CD69B}" type="slidenum">
              <a:rPr lang="zh-CN" altLang="en-US" strike="noStrike" noProof="1" smtClean="0">
                <a:latin typeface="+mn-lt"/>
                <a:ea typeface="+mn-ea"/>
                <a:cs typeface="+mn-cs"/>
              </a:rPr>
              <a:t>‹#›</a:t>
            </a:fld>
            <a:endParaRPr lang="zh-CN" altLang="en-US" strike="noStrike" noProof="1"/>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pic>
        <p:nvPicPr>
          <p:cNvPr id="7170" name="Picture 1" descr="E:\工作\张竹工作\东方LOGO\logo横版简称.png"/>
          <p:cNvPicPr>
            <a:picLocks noChangeAspect="1"/>
          </p:cNvPicPr>
          <p:nvPr userDrawn="1"/>
        </p:nvPicPr>
        <p:blipFill>
          <a:blip r:embed="rId2"/>
          <a:stretch>
            <a:fillRect/>
          </a:stretch>
        </p:blipFill>
        <p:spPr>
          <a:xfrm>
            <a:off x="10167938" y="277813"/>
            <a:ext cx="1706562" cy="384175"/>
          </a:xfrm>
          <a:prstGeom prst="rect">
            <a:avLst/>
          </a:prstGeom>
          <a:noFill/>
          <a:ln w="9525">
            <a:noFill/>
          </a:ln>
        </p:spPr>
      </p:pic>
      <p:sp>
        <p:nvSpPr>
          <p:cNvPr id="27" name="矩形 26"/>
          <p:cNvSpPr/>
          <p:nvPr/>
        </p:nvSpPr>
        <p:spPr>
          <a:xfrm>
            <a:off x="365125" y="333375"/>
            <a:ext cx="53975" cy="346075"/>
          </a:xfrm>
          <a:prstGeom prst="rect">
            <a:avLst/>
          </a:prstGeom>
          <a:solidFill>
            <a:srgbClr val="E31837"/>
          </a:solidFill>
          <a:ln w="12700" cap="flat">
            <a:solidFill>
              <a:srgbClr val="FF0000"/>
            </a:solidFill>
            <a:miter lim="400000"/>
          </a:ln>
          <a:effectLst>
            <a:outerShdw blurRad="381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spcFirstLastPara="1" lIns="50800" tIns="50800" rIns="50800" bIns="50800" spcCol="38100" anchor="ctr">
            <a:spAutoFit/>
          </a:bodyPr>
          <a:lstStyle/>
          <a:p>
            <a:pPr marL="0" marR="0" lvl="0" indent="0" algn="l" defTabSz="914400" rtl="0" eaLnBrk="1" fontAlgn="auto" latinLnBrk="1" hangingPunct="0">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srgbClr val="FFFFFF"/>
              </a:solidFill>
              <a:effectLst/>
              <a:uLnTx/>
              <a:uFillTx/>
              <a:latin typeface="+mn-lt"/>
              <a:ea typeface="+mn-ea"/>
              <a:cs typeface="+mn-cs"/>
            </a:endParaRPr>
          </a:p>
        </p:txBody>
      </p:sp>
      <p:sp>
        <p:nvSpPr>
          <p:cNvPr id="2" name="标题 1"/>
          <p:cNvSpPr>
            <a:spLocks noGrp="1"/>
          </p:cNvSpPr>
          <p:nvPr>
            <p:ph type="title"/>
          </p:nvPr>
        </p:nvSpPr>
        <p:spPr>
          <a:xfrm>
            <a:off x="609584" y="274638"/>
            <a:ext cx="10972515" cy="562074"/>
          </a:xfrm>
        </p:spPr>
        <p:txBody>
          <a:bodyPr>
            <a:normAutofit/>
          </a:bodyPr>
          <a:lstStyle>
            <a:lvl1pPr algn="l">
              <a:defRPr sz="2400" b="1">
                <a:solidFill>
                  <a:schemeClr val="tx1">
                    <a:lumMod val="50000"/>
                    <a:lumOff val="50000"/>
                  </a:schemeClr>
                </a:solidFill>
                <a:latin typeface="黑体" panose="02010609060101010101" charset="-122"/>
                <a:ea typeface="黑体" panose="02010609060101010101" charset="-122"/>
              </a:defRPr>
            </a:lvl1pPr>
          </a:lstStyle>
          <a:p>
            <a:pPr fontAlgn="auto"/>
            <a:r>
              <a:rPr lang="zh-CN" altLang="en-US" strike="noStrike" noProof="1"/>
              <a:t>单击此处编辑母版标题样式</a:t>
            </a:r>
          </a:p>
        </p:txBody>
      </p:sp>
      <p:sp>
        <p:nvSpPr>
          <p:cNvPr id="3" name="内容占位符 2"/>
          <p:cNvSpPr>
            <a:spLocks noGrp="1"/>
          </p:cNvSpPr>
          <p:nvPr>
            <p:ph idx="1"/>
          </p:nvPr>
        </p:nvSpPr>
        <p:spPr/>
        <p:txBody>
          <a:bodyPr/>
          <a:lstStyle>
            <a:lvl1pPr>
              <a:spcBef>
                <a:spcPts val="600"/>
              </a:spcBef>
              <a:spcAft>
                <a:spcPts val="600"/>
              </a:spcAft>
              <a:buFontTx/>
              <a:buBlip>
                <a:blip r:embed="rId3"/>
              </a:buBlip>
              <a:defRPr sz="2200" baseline="0">
                <a:latin typeface="Arial Unicode MS" charset="-122"/>
                <a:ea typeface="微软雅黑" panose="020B0503020204020204" pitchFamily="34" charset="-122"/>
              </a:defRPr>
            </a:lvl1pPr>
            <a:lvl2pPr>
              <a:spcBef>
                <a:spcPts val="600"/>
              </a:spcBef>
              <a:spcAft>
                <a:spcPts val="600"/>
              </a:spcAft>
              <a:buClr>
                <a:srgbClr val="E31837"/>
              </a:buClr>
              <a:buFont typeface="Wingdings" panose="05000000000000000000" pitchFamily="2" charset="2"/>
              <a:buChar char="l"/>
              <a:defRPr sz="2000" baseline="0">
                <a:latin typeface="Arial Unicode MS" charset="-122"/>
                <a:ea typeface="微软雅黑" panose="020B0503020204020204" pitchFamily="34" charset="-122"/>
              </a:defRPr>
            </a:lvl2pPr>
            <a:lvl3pPr>
              <a:spcBef>
                <a:spcPts val="400"/>
              </a:spcBef>
              <a:spcAft>
                <a:spcPts val="400"/>
              </a:spcAft>
              <a:buClr>
                <a:srgbClr val="C00000"/>
              </a:buClr>
              <a:buFont typeface="Wingdings" panose="05000000000000000000" pitchFamily="2" charset="2"/>
              <a:buChar char="Ø"/>
              <a:defRPr sz="1800" baseline="0">
                <a:latin typeface="Arial Unicode MS" charset="-122"/>
                <a:ea typeface="微软雅黑" panose="020B0503020204020204" pitchFamily="34" charset="-122"/>
              </a:defRPr>
            </a:lvl3pPr>
            <a:lvl4pPr>
              <a:spcBef>
                <a:spcPts val="400"/>
              </a:spcBef>
              <a:spcAft>
                <a:spcPts val="400"/>
              </a:spcAft>
              <a:buClr>
                <a:srgbClr val="C00000"/>
              </a:buClr>
              <a:defRPr sz="1600" baseline="0">
                <a:latin typeface="Arial Unicode MS" charset="-122"/>
                <a:ea typeface="微软雅黑" panose="020B0503020204020204" pitchFamily="34" charset="-122"/>
              </a:defRPr>
            </a:lvl4pPr>
            <a:lvl5pPr>
              <a:spcBef>
                <a:spcPts val="400"/>
              </a:spcBef>
              <a:spcAft>
                <a:spcPts val="400"/>
              </a:spcAft>
              <a:buClr>
                <a:srgbClr val="C00000"/>
              </a:buClr>
              <a:defRPr sz="1400" baseline="0">
                <a:latin typeface="Arial Unicode MS" charset="-122"/>
                <a:ea typeface="微软雅黑" panose="020B0503020204020204" pitchFamily="34" charset="-122"/>
              </a:defRPr>
            </a:lvl5p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grpSp>
        <p:nvGrpSpPr>
          <p:cNvPr id="12" name="组合 11"/>
          <p:cNvGrpSpPr/>
          <p:nvPr/>
        </p:nvGrpSpPr>
        <p:grpSpPr bwMode="auto">
          <a:xfrm flipH="1">
            <a:off x="11352973" y="5805264"/>
            <a:ext cx="801411" cy="792067"/>
            <a:chOff x="0" y="0"/>
            <a:chExt cx="3868830" cy="3952255"/>
          </a:xfrm>
          <a:solidFill>
            <a:srgbClr val="E31837"/>
          </a:solidFill>
        </p:grpSpPr>
        <p:sp>
          <p:nvSpPr>
            <p:cNvPr id="13" name="椭圆 7"/>
            <p:cNvSpPr>
              <a:spLocks noChangeArrowheads="1"/>
            </p:cNvSpPr>
            <p:nvPr/>
          </p:nvSpPr>
          <p:spPr bwMode="auto">
            <a:xfrm>
              <a:off x="1621988" y="0"/>
              <a:ext cx="624855" cy="624855"/>
            </a:xfrm>
            <a:prstGeom prst="ellipse">
              <a:avLst/>
            </a:prstGeom>
            <a:grpFill/>
            <a:ln w="25400">
              <a:noFill/>
              <a:bevel/>
            </a:ln>
          </p:spPr>
          <p:txBody>
            <a:bodyPr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zh-CN" sz="1600" b="0" i="0" u="none" strike="noStrike" kern="1200" cap="none" spc="0" normalizeH="0" baseline="0" noProof="0" dirty="0">
                <a:ln>
                  <a:noFill/>
                </a:ln>
                <a:solidFill>
                  <a:srgbClr val="FFFFFF"/>
                </a:solidFill>
                <a:effectLst/>
                <a:uLnTx/>
                <a:uFillTx/>
                <a:latin typeface="+mn-lt"/>
                <a:ea typeface="+mn-ea"/>
                <a:cs typeface="+mn-cs"/>
              </a:endParaRPr>
            </a:p>
          </p:txBody>
        </p:sp>
        <p:sp>
          <p:nvSpPr>
            <p:cNvPr id="14" name="椭圆 8"/>
            <p:cNvSpPr>
              <a:spLocks noChangeArrowheads="1"/>
            </p:cNvSpPr>
            <p:nvPr/>
          </p:nvSpPr>
          <p:spPr bwMode="auto">
            <a:xfrm rot="1542857">
              <a:off x="2343840" y="164758"/>
              <a:ext cx="624855" cy="624855"/>
            </a:xfrm>
            <a:prstGeom prst="ellipse">
              <a:avLst/>
            </a:prstGeom>
            <a:grpFill/>
            <a:ln w="25400">
              <a:noFill/>
              <a:bevel/>
            </a:ln>
          </p:spPr>
          <p:txBody>
            <a:bodyPr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zh-CN" sz="1600" b="0" i="0" u="none" strike="noStrike" kern="1200" cap="none" spc="0" normalizeH="0" baseline="0" noProof="0" dirty="0">
                <a:ln>
                  <a:noFill/>
                </a:ln>
                <a:solidFill>
                  <a:srgbClr val="FFFFFF"/>
                </a:solidFill>
                <a:effectLst/>
                <a:uLnTx/>
                <a:uFillTx/>
                <a:latin typeface="+mn-lt"/>
                <a:ea typeface="+mn-ea"/>
                <a:cs typeface="+mn-cs"/>
              </a:endParaRPr>
            </a:p>
          </p:txBody>
        </p:sp>
        <p:sp>
          <p:nvSpPr>
            <p:cNvPr id="15" name="椭圆 9"/>
            <p:cNvSpPr>
              <a:spLocks noChangeArrowheads="1"/>
            </p:cNvSpPr>
            <p:nvPr/>
          </p:nvSpPr>
          <p:spPr bwMode="auto">
            <a:xfrm rot="3085714">
              <a:off x="2922720" y="626399"/>
              <a:ext cx="624855" cy="624855"/>
            </a:xfrm>
            <a:prstGeom prst="ellipse">
              <a:avLst/>
            </a:prstGeom>
            <a:grpFill/>
            <a:ln w="25400">
              <a:noFill/>
              <a:bevel/>
            </a:ln>
          </p:spPr>
          <p:txBody>
            <a:bodyPr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zh-CN" sz="1600" b="0" i="0" u="none" strike="noStrike" kern="1200" cap="none" spc="0" normalizeH="0" baseline="0" noProof="0" dirty="0">
                <a:ln>
                  <a:noFill/>
                </a:ln>
                <a:solidFill>
                  <a:srgbClr val="FFFFFF"/>
                </a:solidFill>
                <a:effectLst/>
                <a:uLnTx/>
                <a:uFillTx/>
                <a:latin typeface="+mn-lt"/>
                <a:ea typeface="+mn-ea"/>
                <a:cs typeface="+mn-cs"/>
              </a:endParaRPr>
            </a:p>
          </p:txBody>
        </p:sp>
        <p:sp>
          <p:nvSpPr>
            <p:cNvPr id="16" name="椭圆 10"/>
            <p:cNvSpPr>
              <a:spLocks noChangeArrowheads="1"/>
            </p:cNvSpPr>
            <p:nvPr/>
          </p:nvSpPr>
          <p:spPr bwMode="auto">
            <a:xfrm rot="7714286">
              <a:off x="2922720" y="2700998"/>
              <a:ext cx="624855" cy="624855"/>
            </a:xfrm>
            <a:prstGeom prst="ellipse">
              <a:avLst/>
            </a:prstGeom>
            <a:grpFill/>
            <a:ln w="25400">
              <a:noFill/>
              <a:bevel/>
            </a:ln>
          </p:spPr>
          <p:txBody>
            <a:bodyPr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zh-CN" sz="1600" b="0" i="0" u="none" strike="noStrike" kern="1200" cap="none" spc="0" normalizeH="0" baseline="0" noProof="0" dirty="0">
                <a:ln>
                  <a:noFill/>
                </a:ln>
                <a:solidFill>
                  <a:srgbClr val="FFFFFF"/>
                </a:solidFill>
                <a:effectLst/>
                <a:uLnTx/>
                <a:uFillTx/>
                <a:latin typeface="+mn-lt"/>
                <a:ea typeface="+mn-ea"/>
                <a:cs typeface="+mn-cs"/>
              </a:endParaRPr>
            </a:p>
          </p:txBody>
        </p:sp>
        <p:sp>
          <p:nvSpPr>
            <p:cNvPr id="17" name="椭圆 11"/>
            <p:cNvSpPr>
              <a:spLocks noChangeArrowheads="1"/>
            </p:cNvSpPr>
            <p:nvPr/>
          </p:nvSpPr>
          <p:spPr bwMode="auto">
            <a:xfrm rot="4628572">
              <a:off x="3243974" y="1293490"/>
              <a:ext cx="624855" cy="624855"/>
            </a:xfrm>
            <a:prstGeom prst="ellipse">
              <a:avLst/>
            </a:prstGeom>
            <a:grpFill/>
            <a:ln w="25400">
              <a:noFill/>
              <a:bevel/>
            </a:ln>
          </p:spPr>
          <p:txBody>
            <a:bodyPr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zh-CN" sz="1600" b="0" i="0" u="none" strike="noStrike" kern="1200" cap="none" spc="0" normalizeH="0" baseline="0" noProof="0" dirty="0">
                <a:ln>
                  <a:noFill/>
                </a:ln>
                <a:solidFill>
                  <a:srgbClr val="FFFFFF"/>
                </a:solidFill>
                <a:effectLst/>
                <a:uLnTx/>
                <a:uFillTx/>
                <a:latin typeface="+mn-lt"/>
                <a:ea typeface="+mn-ea"/>
                <a:cs typeface="+mn-cs"/>
              </a:endParaRPr>
            </a:p>
          </p:txBody>
        </p:sp>
        <p:sp>
          <p:nvSpPr>
            <p:cNvPr id="18" name="椭圆 12"/>
            <p:cNvSpPr>
              <a:spLocks noChangeArrowheads="1"/>
            </p:cNvSpPr>
            <p:nvPr/>
          </p:nvSpPr>
          <p:spPr bwMode="auto">
            <a:xfrm rot="9257144">
              <a:off x="2343840" y="3162641"/>
              <a:ext cx="624855" cy="624855"/>
            </a:xfrm>
            <a:prstGeom prst="ellipse">
              <a:avLst/>
            </a:prstGeom>
            <a:grpFill/>
            <a:ln w="25400">
              <a:noFill/>
              <a:bevel/>
            </a:ln>
          </p:spPr>
          <p:txBody>
            <a:bodyPr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zh-CN" sz="1600" b="0" i="0" u="none" strike="noStrike" kern="1200" cap="none" spc="0" normalizeH="0" baseline="0" noProof="0" dirty="0">
                <a:ln>
                  <a:noFill/>
                </a:ln>
                <a:solidFill>
                  <a:srgbClr val="FFFFFF"/>
                </a:solidFill>
                <a:effectLst/>
                <a:uLnTx/>
                <a:uFillTx/>
                <a:latin typeface="+mn-lt"/>
                <a:ea typeface="+mn-ea"/>
                <a:cs typeface="+mn-cs"/>
              </a:endParaRPr>
            </a:p>
          </p:txBody>
        </p:sp>
        <p:sp>
          <p:nvSpPr>
            <p:cNvPr id="19" name="椭圆 13"/>
            <p:cNvSpPr>
              <a:spLocks noChangeArrowheads="1"/>
            </p:cNvSpPr>
            <p:nvPr/>
          </p:nvSpPr>
          <p:spPr bwMode="auto">
            <a:xfrm rot="6171428">
              <a:off x="3243974" y="2033907"/>
              <a:ext cx="624855" cy="624855"/>
            </a:xfrm>
            <a:prstGeom prst="ellipse">
              <a:avLst/>
            </a:prstGeom>
            <a:grpFill/>
            <a:ln w="25400">
              <a:noFill/>
              <a:bevel/>
            </a:ln>
          </p:spPr>
          <p:txBody>
            <a:bodyPr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zh-CN" sz="1600" b="0" i="0" u="none" strike="noStrike" kern="1200" cap="none" spc="0" normalizeH="0" baseline="0" noProof="0" dirty="0">
                <a:ln>
                  <a:noFill/>
                </a:ln>
                <a:solidFill>
                  <a:srgbClr val="FFFFFF"/>
                </a:solidFill>
                <a:effectLst/>
                <a:uLnTx/>
                <a:uFillTx/>
                <a:latin typeface="+mn-lt"/>
                <a:ea typeface="+mn-ea"/>
                <a:cs typeface="+mn-cs"/>
              </a:endParaRPr>
            </a:p>
          </p:txBody>
        </p:sp>
        <p:sp>
          <p:nvSpPr>
            <p:cNvPr id="20" name="椭圆 14"/>
            <p:cNvSpPr>
              <a:spLocks noChangeArrowheads="1"/>
            </p:cNvSpPr>
            <p:nvPr/>
          </p:nvSpPr>
          <p:spPr bwMode="auto">
            <a:xfrm rot="10800000">
              <a:off x="1621988" y="3327400"/>
              <a:ext cx="624855" cy="624855"/>
            </a:xfrm>
            <a:prstGeom prst="ellipse">
              <a:avLst/>
            </a:prstGeom>
            <a:grpFill/>
            <a:ln w="25400">
              <a:noFill/>
              <a:bevel/>
            </a:ln>
          </p:spPr>
          <p:txBody>
            <a:bodyPr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zh-CN" sz="1600" b="0" i="0" u="none" strike="noStrike" kern="1200" cap="none" spc="0" normalizeH="0" baseline="0" noProof="0" dirty="0">
                <a:ln>
                  <a:noFill/>
                </a:ln>
                <a:solidFill>
                  <a:srgbClr val="FFFFFF"/>
                </a:solidFill>
                <a:effectLst/>
                <a:uLnTx/>
                <a:uFillTx/>
                <a:latin typeface="+mn-lt"/>
                <a:ea typeface="+mn-ea"/>
                <a:cs typeface="+mn-cs"/>
              </a:endParaRPr>
            </a:p>
          </p:txBody>
        </p:sp>
        <p:sp>
          <p:nvSpPr>
            <p:cNvPr id="21" name="椭圆 15"/>
            <p:cNvSpPr>
              <a:spLocks noChangeArrowheads="1"/>
            </p:cNvSpPr>
            <p:nvPr/>
          </p:nvSpPr>
          <p:spPr bwMode="auto">
            <a:xfrm rot="-9257142">
              <a:off x="900135" y="3162641"/>
              <a:ext cx="624855" cy="624855"/>
            </a:xfrm>
            <a:prstGeom prst="ellipse">
              <a:avLst/>
            </a:prstGeom>
            <a:grpFill/>
            <a:ln w="25400">
              <a:noFill/>
              <a:bevel/>
            </a:ln>
          </p:spPr>
          <p:txBody>
            <a:bodyPr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zh-CN" sz="1600" b="0" i="0" u="none" strike="noStrike" kern="1200" cap="none" spc="0" normalizeH="0" baseline="0" noProof="0" dirty="0">
                <a:ln>
                  <a:noFill/>
                </a:ln>
                <a:solidFill>
                  <a:srgbClr val="FFFFFF"/>
                </a:solidFill>
                <a:effectLst/>
                <a:uLnTx/>
                <a:uFillTx/>
                <a:latin typeface="+mn-lt"/>
                <a:ea typeface="+mn-ea"/>
                <a:cs typeface="+mn-cs"/>
              </a:endParaRPr>
            </a:p>
          </p:txBody>
        </p:sp>
        <p:sp>
          <p:nvSpPr>
            <p:cNvPr id="22" name="椭圆 16"/>
            <p:cNvSpPr>
              <a:spLocks noChangeArrowheads="1"/>
            </p:cNvSpPr>
            <p:nvPr/>
          </p:nvSpPr>
          <p:spPr bwMode="auto">
            <a:xfrm rot="-7714285">
              <a:off x="321254" y="2700998"/>
              <a:ext cx="624855" cy="624855"/>
            </a:xfrm>
            <a:prstGeom prst="ellipse">
              <a:avLst/>
            </a:prstGeom>
            <a:grpFill/>
            <a:ln w="25400">
              <a:noFill/>
              <a:bevel/>
            </a:ln>
          </p:spPr>
          <p:txBody>
            <a:bodyPr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zh-CN" sz="1600" b="0" i="0" u="none" strike="noStrike" kern="1200" cap="none" spc="0" normalizeH="0" baseline="0" noProof="0" dirty="0">
                <a:ln>
                  <a:noFill/>
                </a:ln>
                <a:solidFill>
                  <a:srgbClr val="FFFFFF"/>
                </a:solidFill>
                <a:effectLst/>
                <a:uLnTx/>
                <a:uFillTx/>
                <a:latin typeface="+mn-lt"/>
                <a:ea typeface="+mn-ea"/>
                <a:cs typeface="+mn-cs"/>
              </a:endParaRPr>
            </a:p>
          </p:txBody>
        </p:sp>
        <p:sp>
          <p:nvSpPr>
            <p:cNvPr id="23" name="椭圆 17"/>
            <p:cNvSpPr>
              <a:spLocks noChangeArrowheads="1"/>
            </p:cNvSpPr>
            <p:nvPr/>
          </p:nvSpPr>
          <p:spPr bwMode="auto">
            <a:xfrm rot="-1542858">
              <a:off x="900135" y="164758"/>
              <a:ext cx="624855" cy="624855"/>
            </a:xfrm>
            <a:prstGeom prst="ellipse">
              <a:avLst/>
            </a:prstGeom>
            <a:grpFill/>
            <a:ln w="25400">
              <a:noFill/>
              <a:bevel/>
            </a:ln>
          </p:spPr>
          <p:txBody>
            <a:bodyPr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zh-CN" sz="1600" b="0" i="0" u="none" strike="noStrike" kern="1200" cap="none" spc="0" normalizeH="0" baseline="0" noProof="0" dirty="0">
                <a:ln>
                  <a:noFill/>
                </a:ln>
                <a:solidFill>
                  <a:srgbClr val="FFFFFF"/>
                </a:solidFill>
                <a:effectLst/>
                <a:uLnTx/>
                <a:uFillTx/>
                <a:latin typeface="+mn-lt"/>
                <a:ea typeface="+mn-ea"/>
                <a:cs typeface="+mn-cs"/>
              </a:endParaRPr>
            </a:p>
          </p:txBody>
        </p:sp>
        <p:sp>
          <p:nvSpPr>
            <p:cNvPr id="24" name="椭圆 18"/>
            <p:cNvSpPr>
              <a:spLocks noChangeArrowheads="1"/>
            </p:cNvSpPr>
            <p:nvPr/>
          </p:nvSpPr>
          <p:spPr bwMode="auto">
            <a:xfrm rot="-6171429">
              <a:off x="0" y="2033907"/>
              <a:ext cx="624855" cy="624855"/>
            </a:xfrm>
            <a:prstGeom prst="ellipse">
              <a:avLst/>
            </a:prstGeom>
            <a:grpFill/>
            <a:ln w="25400">
              <a:noFill/>
              <a:bevel/>
            </a:ln>
          </p:spPr>
          <p:txBody>
            <a:bodyPr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zh-CN" sz="1600" b="0" i="0" u="none" strike="noStrike" kern="1200" cap="none" spc="0" normalizeH="0" baseline="0" noProof="0" dirty="0">
                <a:ln>
                  <a:noFill/>
                </a:ln>
                <a:solidFill>
                  <a:srgbClr val="FFFFFF"/>
                </a:solidFill>
                <a:effectLst/>
                <a:uLnTx/>
                <a:uFillTx/>
                <a:latin typeface="+mn-lt"/>
                <a:ea typeface="+mn-ea"/>
                <a:cs typeface="+mn-cs"/>
              </a:endParaRPr>
            </a:p>
          </p:txBody>
        </p:sp>
        <p:sp>
          <p:nvSpPr>
            <p:cNvPr id="25" name="椭圆 19"/>
            <p:cNvSpPr>
              <a:spLocks noChangeArrowheads="1"/>
            </p:cNvSpPr>
            <p:nvPr/>
          </p:nvSpPr>
          <p:spPr bwMode="auto">
            <a:xfrm rot="-4628571">
              <a:off x="0" y="1293490"/>
              <a:ext cx="624855" cy="624855"/>
            </a:xfrm>
            <a:prstGeom prst="ellipse">
              <a:avLst/>
            </a:prstGeom>
            <a:grpFill/>
            <a:ln w="25400">
              <a:noFill/>
              <a:bevel/>
            </a:ln>
          </p:spPr>
          <p:txBody>
            <a:bodyPr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zh-CN" sz="1600" b="0" i="0" u="none" strike="noStrike" kern="1200" cap="none" spc="0" normalizeH="0" baseline="0" noProof="0" dirty="0">
                <a:ln>
                  <a:noFill/>
                </a:ln>
                <a:solidFill>
                  <a:srgbClr val="FFFFFF"/>
                </a:solidFill>
                <a:effectLst/>
                <a:uLnTx/>
                <a:uFillTx/>
                <a:latin typeface="+mn-lt"/>
                <a:ea typeface="+mn-ea"/>
                <a:cs typeface="+mn-cs"/>
              </a:endParaRPr>
            </a:p>
          </p:txBody>
        </p:sp>
        <p:sp>
          <p:nvSpPr>
            <p:cNvPr id="26" name="椭圆 20"/>
            <p:cNvSpPr>
              <a:spLocks noChangeArrowheads="1"/>
            </p:cNvSpPr>
            <p:nvPr/>
          </p:nvSpPr>
          <p:spPr bwMode="auto">
            <a:xfrm rot="-3085714">
              <a:off x="321254" y="626399"/>
              <a:ext cx="624855" cy="624855"/>
            </a:xfrm>
            <a:prstGeom prst="ellipse">
              <a:avLst/>
            </a:prstGeom>
            <a:grpFill/>
            <a:ln w="25400">
              <a:noFill/>
              <a:bevel/>
            </a:ln>
          </p:spPr>
          <p:txBody>
            <a:bodyPr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zh-CN" sz="1600" b="0" i="0" u="none" strike="noStrike" kern="1200" cap="none" spc="0" normalizeH="0" baseline="0" noProof="0" dirty="0">
                <a:ln>
                  <a:noFill/>
                </a:ln>
                <a:solidFill>
                  <a:srgbClr val="FFFFFF"/>
                </a:solidFill>
                <a:effectLst/>
                <a:uLnTx/>
                <a:uFillTx/>
                <a:latin typeface="+mn-lt"/>
                <a:ea typeface="+mn-ea"/>
                <a:cs typeface="+mn-cs"/>
              </a:endParaRPr>
            </a:p>
          </p:txBody>
        </p:sp>
      </p:grpSp>
      <p:sp>
        <p:nvSpPr>
          <p:cNvPr id="28" name="日期占位符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0AACCE26-7E8F-4A96-A09E-FD8C420E1BCE}" type="datetime1">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t>2020-05-15</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29" name="页脚占位符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0" name="灯片编号占位符 5"/>
          <p:cNvSpPr>
            <a:spLocks noGrp="1"/>
          </p:cNvSpPr>
          <p:nvPr>
            <p:ph type="sldNum" sz="quarter" idx="4"/>
          </p:nvPr>
        </p:nvSpPr>
        <p:spPr>
          <a:xfrm>
            <a:off x="11496675" y="6021388"/>
            <a:ext cx="504825" cy="365125"/>
          </a:xfrm>
          <a:prstGeom prst="rect">
            <a:avLst/>
          </a:prstGeom>
        </p:spPr>
        <p:txBody>
          <a:bodyPr vert="horz" wrap="square" lIns="91440" tIns="45720" rIns="91440" bIns="45720" numCol="1" rtlCol="0" anchor="ctr" anchorCtr="0" compatLnSpc="1"/>
          <a:lstStyle>
            <a:lvl1pPr algn="ctr">
              <a:defRPr sz="1600">
                <a:solidFill>
                  <a:srgbClr val="C01837"/>
                </a:solidFill>
                <a:latin typeface="Arial Unicode MS" charset="-122"/>
                <a:ea typeface="Arial Unicode MS"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fld id="{CFC6B145-A1B8-4CBD-AC88-A935AB1EB539}" type="slidenum">
              <a:rPr kumimoji="0" lang="zh-CN" altLang="en-US" sz="1600" b="0" i="0" u="none" strike="noStrike" kern="1200" cap="none" spc="0" normalizeH="0" baseline="0" noProof="0" smtClean="0">
                <a:ln>
                  <a:noFill/>
                </a:ln>
                <a:solidFill>
                  <a:srgbClr val="C01837"/>
                </a:solidFill>
                <a:effectLst/>
                <a:uLnTx/>
                <a:uFillTx/>
                <a:latin typeface="Arial Unicode MS" charset="-122"/>
                <a:ea typeface="Arial Unicode MS" charset="-122"/>
                <a:cs typeface="+mn-cs"/>
              </a:rPr>
              <a:t>‹#›</a:t>
            </a:fld>
            <a:endParaRPr kumimoji="0" lang="zh-CN" altLang="en-US" sz="1600" b="0" i="0" u="none" strike="noStrike" kern="1200" cap="none" spc="0" normalizeH="0" baseline="0" noProof="0">
              <a:ln>
                <a:noFill/>
              </a:ln>
              <a:solidFill>
                <a:srgbClr val="C01837"/>
              </a:solidFill>
              <a:effectLst/>
              <a:uLnTx/>
              <a:uFillTx/>
              <a:latin typeface="Arial Unicode MS" charset="-122"/>
              <a:ea typeface="Arial Unicode MS"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4000"/>
    </mc:Choice>
    <mc:Fallback xmlns="">
      <p:transition spd="slow"/>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4582435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5" Type="http://schemas.openxmlformats.org/officeDocument/2006/relationships/theme" Target="../theme/theme2.xml"/><Relationship Id="rId4"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 Id="rId5" Type="http://schemas.openxmlformats.org/officeDocument/2006/relationships/theme" Target="../theme/theme3.xml"/><Relationship Id="rId4"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a:xfrm>
            <a:off x="838200" y="365125"/>
            <a:ext cx="10515600" cy="1325563"/>
          </a:xfrm>
          <a:prstGeom prst="rect">
            <a:avLst/>
          </a:prstGeom>
          <a:noFill/>
          <a:ln w="9525">
            <a:noFill/>
          </a:ln>
        </p:spPr>
        <p:txBody>
          <a:bodyPr vert="horz" lIns="91440" tIns="45720" rIns="91440" bIns="45720" anchor="ctr"/>
          <a:lstStyle/>
          <a:p>
            <a:pPr lvl="0"/>
            <a:r>
              <a:rPr lang="zh-CN" altLang="en-US"/>
              <a:t>单击此处编辑母版标题样式</a:t>
            </a:r>
          </a:p>
        </p:txBody>
      </p:sp>
      <p:sp>
        <p:nvSpPr>
          <p:cNvPr id="1027" name="文本占位符 2"/>
          <p:cNvSpPr>
            <a:spLocks noGrp="1"/>
          </p:cNvSpPr>
          <p:nvPr>
            <p:ph type="body"/>
          </p:nvPr>
        </p:nvSpPr>
        <p:spPr>
          <a:xfrm>
            <a:off x="838200" y="1825625"/>
            <a:ext cx="10515600" cy="4351338"/>
          </a:xfrm>
          <a:prstGeom prst="rect">
            <a:avLst/>
          </a:prstGeom>
          <a:noFill/>
          <a:ln w="9525">
            <a:noFill/>
          </a:ln>
        </p:spPr>
        <p:txBody>
          <a:bodyPr vert="horz" lIns="91440" tIns="45720" rIns="91440" bIns="45720" anchor="t"/>
          <a:lstStyle/>
          <a:p>
            <a:pPr lvl="0"/>
            <a:r>
              <a:rPr lang="zh-CN" altLang="en-US"/>
              <a:t>单击此处编辑母版文本样式</a:t>
            </a:r>
          </a:p>
          <a:p>
            <a:pPr lvl="1" indent="-228600"/>
            <a:r>
              <a:rPr lang="zh-CN" altLang="en-US"/>
              <a:t>第二级</a:t>
            </a:r>
          </a:p>
          <a:p>
            <a:pPr lvl="2" indent="-228600"/>
            <a:r>
              <a:rPr lang="zh-CN" altLang="en-US"/>
              <a:t>第三级</a:t>
            </a:r>
          </a:p>
          <a:p>
            <a:pPr lvl="3" indent="-228600"/>
            <a:r>
              <a:rPr lang="zh-CN" altLang="en-US"/>
              <a:t>第四级</a:t>
            </a:r>
          </a:p>
          <a:p>
            <a:pPr lvl="4" indent="-228600"/>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endParaRPr lang="zh-CN" altLang="en-US" strike="noStrike" noProof="1"/>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endParaRPr lang="zh-CN" altLang="en-US" strike="noStrike" noProof="1"/>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fld id="{001D5C57-FBFC-4CD9-A3EE-3CA07D4CD69B}" type="slidenum">
              <a:rPr lang="zh-CN" altLang="en-US" strike="noStrike" noProof="1" smtClean="0">
                <a:latin typeface="+mn-lt"/>
                <a:ea typeface="+mn-ea"/>
                <a:cs typeface="+mn-cs"/>
              </a:rPr>
              <a:t>‹#›</a:t>
            </a:fld>
            <a:endParaRPr lang="zh-CN" altLang="en-US" strike="noStrike"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7" r:id="rId9"/>
  </p:sldLayoutIdLst>
  <p:transition spd="slow"/>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9"/>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4"/>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endParaRPr lang="zh-CN" altLang="en-US">
              <a:solidFill>
                <a:prstClr val="black">
                  <a:tint val="75000"/>
                </a:prstClr>
              </a:solidFill>
              <a:latin typeface="Calibri"/>
              <a:ea typeface="宋体"/>
            </a:endParaRPr>
          </a:p>
        </p:txBody>
      </p:sp>
      <p:sp>
        <p:nvSpPr>
          <p:cNvPr id="5" name="页脚占位符 4"/>
          <p:cNvSpPr>
            <a:spLocks noGrp="1"/>
          </p:cNvSpPr>
          <p:nvPr>
            <p:ph type="ftr" sz="quarter" idx="3"/>
          </p:nvPr>
        </p:nvSpPr>
        <p:spPr>
          <a:xfrm>
            <a:off x="4038600" y="6356354"/>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zh-CN" altLang="en-US">
              <a:solidFill>
                <a:prstClr val="black">
                  <a:tint val="75000"/>
                </a:prstClr>
              </a:solidFill>
              <a:latin typeface="Calibri"/>
              <a:ea typeface="宋体"/>
            </a:endParaRPr>
          </a:p>
        </p:txBody>
      </p:sp>
      <p:sp>
        <p:nvSpPr>
          <p:cNvPr id="6" name="灯片编号占位符 5"/>
          <p:cNvSpPr>
            <a:spLocks noGrp="1"/>
          </p:cNvSpPr>
          <p:nvPr>
            <p:ph type="sldNum" sz="quarter" idx="4"/>
          </p:nvPr>
        </p:nvSpPr>
        <p:spPr>
          <a:xfrm>
            <a:off x="8610600" y="6356354"/>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001D5C57-FBFC-4CD9-A3EE-3CA07D4CD69B}" type="slidenum">
              <a:rPr lang="zh-CN" altLang="en-US" smtClean="0">
                <a:solidFill>
                  <a:prstClr val="black">
                    <a:tint val="75000"/>
                  </a:prstClr>
                </a:solidFill>
                <a:latin typeface="Calibri"/>
                <a:ea typeface="宋体"/>
              </a:rPr>
              <a:pPr fontAlgn="auto">
                <a:spcBef>
                  <a:spcPts val="0"/>
                </a:spcBef>
                <a:spcAft>
                  <a:spcPts val="0"/>
                </a:spcAft>
              </a:pPr>
              <a:t>‹#›</a:t>
            </a:fld>
            <a:endParaRPr lang="zh-CN" altLang="en-US">
              <a:solidFill>
                <a:prstClr val="black">
                  <a:tint val="75000"/>
                </a:prstClr>
              </a:solidFill>
              <a:latin typeface="Calibri"/>
              <a:ea typeface="宋体"/>
            </a:endParaRPr>
          </a:p>
        </p:txBody>
      </p:sp>
    </p:spTree>
    <p:extLst>
      <p:ext uri="{BB962C8B-B14F-4D97-AF65-F5344CB8AC3E}">
        <p14:creationId xmlns:p14="http://schemas.microsoft.com/office/powerpoint/2010/main" val="2114457667"/>
      </p:ext>
    </p:extLst>
  </p:cSld>
  <p:clrMap bg1="lt1" tx1="dk1" bg2="lt2" tx2="dk2" accent1="accent1" accent2="accent2" accent3="accent3" accent4="accent4" accent5="accent5" accent6="accent6" hlink="hlink" folHlink="folHlink"/>
  <p:sldLayoutIdLst>
    <p:sldLayoutId id="2147483658" r:id="rId1"/>
    <p:sldLayoutId id="2147483659" r:id="rId2"/>
    <p:sldLayoutId id="2147483660" r:id="rId3"/>
    <p:sldLayoutId id="2147483661" r:id="rId4"/>
  </p:sldLayoutIdLst>
  <mc:AlternateContent xmlns:mc="http://schemas.openxmlformats.org/markup-compatibility/2006" xmlns:p14="http://schemas.microsoft.com/office/powerpoint/2010/main">
    <mc:Choice Requires="p14">
      <p:transition spd="slow" p14:dur="4000"/>
    </mc:Choice>
    <mc:Fallback xmlns="">
      <p:transition spd="slow"/>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9"/>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4"/>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endParaRPr lang="zh-CN" altLang="en-US">
              <a:solidFill>
                <a:prstClr val="black">
                  <a:tint val="75000"/>
                </a:prstClr>
              </a:solidFill>
              <a:latin typeface="Calibri"/>
              <a:ea typeface="宋体"/>
            </a:endParaRPr>
          </a:p>
        </p:txBody>
      </p:sp>
      <p:sp>
        <p:nvSpPr>
          <p:cNvPr id="5" name="页脚占位符 4"/>
          <p:cNvSpPr>
            <a:spLocks noGrp="1"/>
          </p:cNvSpPr>
          <p:nvPr>
            <p:ph type="ftr" sz="quarter" idx="3"/>
          </p:nvPr>
        </p:nvSpPr>
        <p:spPr>
          <a:xfrm>
            <a:off x="4038600" y="6356354"/>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zh-CN" altLang="en-US">
              <a:solidFill>
                <a:prstClr val="black">
                  <a:tint val="75000"/>
                </a:prstClr>
              </a:solidFill>
              <a:latin typeface="Calibri"/>
              <a:ea typeface="宋体"/>
            </a:endParaRPr>
          </a:p>
        </p:txBody>
      </p:sp>
      <p:sp>
        <p:nvSpPr>
          <p:cNvPr id="6" name="灯片编号占位符 5"/>
          <p:cNvSpPr>
            <a:spLocks noGrp="1"/>
          </p:cNvSpPr>
          <p:nvPr>
            <p:ph type="sldNum" sz="quarter" idx="4"/>
          </p:nvPr>
        </p:nvSpPr>
        <p:spPr>
          <a:xfrm>
            <a:off x="8610600" y="6356354"/>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001D5C57-FBFC-4CD9-A3EE-3CA07D4CD69B}" type="slidenum">
              <a:rPr lang="zh-CN" altLang="en-US" smtClean="0">
                <a:solidFill>
                  <a:prstClr val="black">
                    <a:tint val="75000"/>
                  </a:prstClr>
                </a:solidFill>
                <a:latin typeface="Calibri"/>
                <a:ea typeface="宋体"/>
              </a:rPr>
              <a:pPr fontAlgn="auto">
                <a:spcBef>
                  <a:spcPts val="0"/>
                </a:spcBef>
                <a:spcAft>
                  <a:spcPts val="0"/>
                </a:spcAft>
              </a:pPr>
              <a:t>‹#›</a:t>
            </a:fld>
            <a:endParaRPr lang="zh-CN" altLang="en-US">
              <a:solidFill>
                <a:prstClr val="black">
                  <a:tint val="75000"/>
                </a:prstClr>
              </a:solidFill>
              <a:latin typeface="Calibri"/>
              <a:ea typeface="宋体"/>
            </a:endParaRPr>
          </a:p>
        </p:txBody>
      </p:sp>
    </p:spTree>
    <p:extLst>
      <p:ext uri="{BB962C8B-B14F-4D97-AF65-F5344CB8AC3E}">
        <p14:creationId xmlns:p14="http://schemas.microsoft.com/office/powerpoint/2010/main" val="531687239"/>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Lst>
  <mc:AlternateContent xmlns:mc="http://schemas.openxmlformats.org/markup-compatibility/2006" xmlns:p14="http://schemas.microsoft.com/office/powerpoint/2010/main">
    <mc:Choice Requires="p14">
      <p:transition spd="slow" p14:dur="4000"/>
    </mc:Choice>
    <mc:Fallback xmlns="">
      <p:transition spd="slow"/>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78871" y="2612071"/>
            <a:ext cx="5823530" cy="1528624"/>
          </a:xfrm>
          <a:prstGeom prst="rect">
            <a:avLst/>
          </a:prstGeom>
          <a:noFill/>
        </p:spPr>
        <p:txBody>
          <a:bodyPr wrap="square" rtlCol="0">
            <a:spAutoFit/>
          </a:bodyPr>
          <a:lstStyle/>
          <a:p>
            <a:pPr fontAlgn="auto">
              <a:lnSpc>
                <a:spcPts val="5600"/>
              </a:lnSpc>
              <a:spcBef>
                <a:spcPts val="0"/>
              </a:spcBef>
              <a:spcAft>
                <a:spcPts val="0"/>
              </a:spcAft>
            </a:pPr>
            <a:r>
              <a:rPr lang="zh-CN" altLang="en-US" sz="4000" b="1" dirty="0" smtClean="0">
                <a:solidFill>
                  <a:prstClr val="white"/>
                </a:solidFill>
                <a:latin typeface="Arial" panose="020B0604020202020204" pitchFamily="34" charset="0"/>
                <a:ea typeface="微软雅黑" panose="020B0503020204020204" pitchFamily="34" charset="-122"/>
                <a:cs typeface="Arial" panose="020B0604020202020204" pitchFamily="34" charset="0"/>
              </a:rPr>
              <a:t>安徽省融资担保机构合规</a:t>
            </a:r>
            <a:endParaRPr lang="en-US" altLang="zh-CN" sz="4000" b="1" dirty="0" smtClean="0">
              <a:solidFill>
                <a:prstClr val="white"/>
              </a:solidFill>
              <a:latin typeface="Arial" panose="020B0604020202020204" pitchFamily="34" charset="0"/>
              <a:ea typeface="微软雅黑" panose="020B0503020204020204" pitchFamily="34" charset="-122"/>
              <a:cs typeface="Arial" panose="020B0604020202020204" pitchFamily="34" charset="0"/>
            </a:endParaRPr>
          </a:p>
          <a:p>
            <a:pPr fontAlgn="auto">
              <a:lnSpc>
                <a:spcPts val="5600"/>
              </a:lnSpc>
              <a:spcBef>
                <a:spcPts val="0"/>
              </a:spcBef>
              <a:spcAft>
                <a:spcPts val="0"/>
              </a:spcAft>
            </a:pPr>
            <a:r>
              <a:rPr lang="zh-CN" altLang="en-US" sz="4000" b="1" dirty="0" smtClean="0">
                <a:solidFill>
                  <a:prstClr val="white"/>
                </a:solidFill>
                <a:latin typeface="Arial" panose="020B0604020202020204" pitchFamily="34" charset="0"/>
                <a:ea typeface="微软雅黑" panose="020B0503020204020204" pitchFamily="34" charset="-122"/>
                <a:cs typeface="Arial" panose="020B0604020202020204" pitchFamily="34" charset="0"/>
              </a:rPr>
              <a:t>经营及信用风险关注要素</a:t>
            </a:r>
            <a:endParaRPr lang="zh-CN" altLang="en-US" sz="4000" b="1" dirty="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sp>
        <p:nvSpPr>
          <p:cNvPr id="7" name="副标题 4"/>
          <p:cNvSpPr txBox="1"/>
          <p:nvPr/>
        </p:nvSpPr>
        <p:spPr>
          <a:xfrm>
            <a:off x="678870" y="5301977"/>
            <a:ext cx="4437517" cy="348541"/>
          </a:xfrm>
          <a:prstGeom prst="rect">
            <a:avLst/>
          </a:prstGeom>
        </p:spPr>
        <p:txBody>
          <a:bodyPr vert="horz" lIns="91440" tIns="45720" rIns="91440" bIns="45720" rtlCol="0" anchor="t">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spcAft>
                <a:spcPts val="0"/>
              </a:spcAft>
            </a:pPr>
            <a:r>
              <a:rPr lang="zh-CN" altLang="en-US" sz="1800" b="1" dirty="0" smtClean="0">
                <a:solidFill>
                  <a:prstClr val="black">
                    <a:lumMod val="65000"/>
                    <a:lumOff val="35000"/>
                  </a:prstClr>
                </a:solidFill>
                <a:latin typeface="微软雅黑" panose="020B0503020204020204" pitchFamily="34" charset="-122"/>
                <a:ea typeface="微软雅黑" panose="020B0503020204020204" pitchFamily="34" charset="-122"/>
                <a:cs typeface="Arial" panose="020B0604020202020204" pitchFamily="34" charset="0"/>
              </a:rPr>
              <a:t>东方金诚安徽分公司  汪承伟</a:t>
            </a:r>
            <a:endParaRPr lang="zh-CN" altLang="en-US" sz="1800" b="1" dirty="0">
              <a:solidFill>
                <a:prstClr val="black">
                  <a:lumMod val="65000"/>
                  <a:lumOff val="35000"/>
                </a:prst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8" name="副标题 4"/>
          <p:cNvSpPr txBox="1"/>
          <p:nvPr/>
        </p:nvSpPr>
        <p:spPr>
          <a:xfrm>
            <a:off x="678870" y="5665188"/>
            <a:ext cx="4437517" cy="348541"/>
          </a:xfrm>
          <a:prstGeom prst="rect">
            <a:avLst/>
          </a:prstGeom>
        </p:spPr>
        <p:txBody>
          <a:bodyPr vert="horz" lIns="91440" tIns="45720" rIns="91440" bIns="45720" rtlCol="0" anchor="t">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spcAft>
                <a:spcPts val="0"/>
              </a:spcAft>
            </a:pPr>
            <a:r>
              <a:rPr lang="en-US" altLang="zh-CN" sz="1400" dirty="0">
                <a:solidFill>
                  <a:prstClr val="white">
                    <a:lumMod val="65000"/>
                  </a:prstClr>
                </a:solidFill>
                <a:latin typeface="Arial" panose="020B0604020202020204" pitchFamily="34" charset="0"/>
                <a:cs typeface="Arial" panose="020B0604020202020204" pitchFamily="34" charset="0"/>
              </a:rPr>
              <a:t>www.dfratings.com</a:t>
            </a:r>
          </a:p>
        </p:txBody>
      </p:sp>
    </p:spTree>
    <p:extLst>
      <p:ext uri="{BB962C8B-B14F-4D97-AF65-F5344CB8AC3E}">
        <p14:creationId xmlns:p14="http://schemas.microsoft.com/office/powerpoint/2010/main" val="736873503"/>
      </p:ext>
    </p:extLst>
  </p:cSld>
  <p:clrMapOvr>
    <a:masterClrMapping/>
  </p:clrMapOvr>
  <mc:AlternateContent xmlns:mc="http://schemas.openxmlformats.org/markup-compatibility/2006" xmlns:p14="http://schemas.microsoft.com/office/powerpoint/2010/main">
    <mc:Choice Requires="p14">
      <p:transition spd="slow" p14:dur="4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组合 57"/>
          <p:cNvGrpSpPr/>
          <p:nvPr/>
        </p:nvGrpSpPr>
        <p:grpSpPr>
          <a:xfrm>
            <a:off x="2887831" y="530061"/>
            <a:ext cx="0" cy="0"/>
            <a:chOff x="4348525" y="620688"/>
            <a:chExt cx="8181294" cy="0"/>
          </a:xfrm>
        </p:grpSpPr>
        <p:cxnSp>
          <p:nvCxnSpPr>
            <p:cNvPr id="59" name="直接连接符 58"/>
            <p:cNvCxnSpPr/>
            <p:nvPr/>
          </p:nvCxnSpPr>
          <p:spPr>
            <a:xfrm>
              <a:off x="4348525" y="620688"/>
              <a:ext cx="2585006"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9226024" y="620688"/>
              <a:ext cx="1817436" cy="0"/>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11003546" y="620688"/>
              <a:ext cx="1526273"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5" name="文本框 4"/>
          <p:cNvSpPr txBox="1"/>
          <p:nvPr/>
        </p:nvSpPr>
        <p:spPr>
          <a:xfrm>
            <a:off x="437355" y="2175869"/>
            <a:ext cx="11331858" cy="1269194"/>
          </a:xfrm>
          <a:prstGeom prst="rect">
            <a:avLst/>
          </a:prstGeom>
          <a:noFill/>
        </p:spPr>
        <p:txBody>
          <a:bodyPr wrap="square" rtlCol="0">
            <a:spAutoFit/>
          </a:bodyPr>
          <a:lstStyle/>
          <a:p>
            <a:pPr marL="285750" indent="-285750" defTabSz="951230">
              <a:lnSpc>
                <a:spcPct val="280000"/>
              </a:lnSpc>
              <a:buFont typeface="Arial" panose="020B0604020202020204" pitchFamily="34" charset="0"/>
              <a:buChar char="•"/>
            </a:pPr>
            <a:endParaRPr lang="en-US" altLang="zh-CN" sz="1500" dirty="0" smtClean="0">
              <a:solidFill>
                <a:schemeClr val="tx1">
                  <a:lumMod val="50000"/>
                  <a:lumOff val="50000"/>
                </a:schemeClr>
              </a:solidFill>
              <a:latin typeface="微软雅黑" panose="020B0503020204020204" pitchFamily="34" charset="-122"/>
              <a:ea typeface="微软雅黑" panose="020B0503020204020204" pitchFamily="34" charset="-122"/>
              <a:sym typeface="+mn-ea"/>
            </a:endParaRPr>
          </a:p>
          <a:p>
            <a:pPr defTabSz="951230">
              <a:lnSpc>
                <a:spcPct val="280000"/>
              </a:lnSpc>
            </a:pPr>
            <a:endParaRPr lang="en-US" altLang="zh-CN" sz="1500" dirty="0">
              <a:solidFill>
                <a:schemeClr val="tx1">
                  <a:lumMod val="50000"/>
                  <a:lumOff val="50000"/>
                </a:schemeClr>
              </a:solidFill>
              <a:latin typeface="微软雅黑" panose="020B0503020204020204" pitchFamily="34" charset="-122"/>
              <a:ea typeface="微软雅黑" panose="020B0503020204020204" pitchFamily="34" charset="-122"/>
              <a:sym typeface="+mn-ea"/>
            </a:endParaRPr>
          </a:p>
        </p:txBody>
      </p:sp>
      <p:sp>
        <p:nvSpPr>
          <p:cNvPr id="9" name="文本框 8"/>
          <p:cNvSpPr txBox="1"/>
          <p:nvPr/>
        </p:nvSpPr>
        <p:spPr>
          <a:xfrm>
            <a:off x="529390" y="1040712"/>
            <a:ext cx="11478032" cy="5909310"/>
          </a:xfrm>
          <a:prstGeom prst="rect">
            <a:avLst/>
          </a:prstGeom>
          <a:noFill/>
          <a:ln w="9525">
            <a:noFill/>
          </a:ln>
        </p:spPr>
        <p:txBody>
          <a:bodyPr wrap="square">
            <a:spAutoFit/>
          </a:bodyPr>
          <a:lstStyle/>
          <a:p>
            <a:pPr defTabSz="951230">
              <a:lnSpc>
                <a:spcPct val="150000"/>
              </a:lnSpc>
            </a:pP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sym typeface="黑体" panose="02010609060101010101" charset="-122"/>
              </a:rPr>
              <a:t>   </a:t>
            </a:r>
            <a:r>
              <a:rPr lang="en-US" altLang="zh-CN" sz="2000" b="1" dirty="0" smtClean="0">
                <a:solidFill>
                  <a:schemeClr val="tx1">
                    <a:lumMod val="50000"/>
                    <a:lumOff val="50000"/>
                  </a:schemeClr>
                </a:solidFill>
                <a:latin typeface="微软雅黑" panose="020B0503020204020204" pitchFamily="34" charset="-122"/>
                <a:ea typeface="微软雅黑" panose="020B0503020204020204" pitchFamily="34" charset="-122"/>
                <a:sym typeface="黑体" panose="02010609060101010101" charset="-122"/>
              </a:rPr>
              <a:t>1</a:t>
            </a: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sym typeface="黑体" panose="02010609060101010101" charset="-122"/>
              </a:rPr>
              <a:t>、安徽省经济分析</a:t>
            </a:r>
            <a:endParaRPr lang="en-US" altLang="zh-CN" sz="2000" b="1" dirty="0">
              <a:solidFill>
                <a:schemeClr val="tx1">
                  <a:lumMod val="50000"/>
                  <a:lumOff val="50000"/>
                </a:schemeClr>
              </a:solidFill>
              <a:latin typeface="微软雅黑" panose="020B0503020204020204" pitchFamily="34" charset="-122"/>
              <a:ea typeface="微软雅黑" panose="020B0503020204020204" pitchFamily="34" charset="-122"/>
              <a:sym typeface="黑体" panose="02010609060101010101" charset="-122"/>
            </a:endParaRPr>
          </a:p>
          <a:p>
            <a:r>
              <a:rPr lang="zh-CN" altLang="en-US" sz="2000" b="1" dirty="0" smtClean="0"/>
              <a:t>   </a:t>
            </a:r>
            <a:endParaRPr lang="en-US" altLang="zh-CN" sz="2000" b="1" dirty="0" smtClean="0"/>
          </a:p>
          <a:p>
            <a:pPr>
              <a:lnSpc>
                <a:spcPct val="200000"/>
              </a:lnSpc>
            </a:pPr>
            <a:r>
              <a:rPr lang="en-US" altLang="zh-CN" sz="2000" b="1" dirty="0"/>
              <a:t> </a:t>
            </a:r>
            <a:r>
              <a:rPr lang="en-US" altLang="zh-CN" sz="2000" b="1" dirty="0" smtClean="0"/>
              <a:t>     </a:t>
            </a:r>
            <a:r>
              <a:rPr lang="zh-CN" altLang="en-US" sz="2000" b="1" dirty="0" smtClean="0"/>
              <a:t> </a:t>
            </a:r>
            <a:r>
              <a:rPr lang="zh-CN" altLang="en-US" sz="2000" b="1" dirty="0" smtClean="0">
                <a:solidFill>
                  <a:srgbClr val="FF0000"/>
                </a:solidFill>
              </a:rPr>
              <a:t>经济</a:t>
            </a:r>
            <a:r>
              <a:rPr lang="zh-CN" altLang="en-US" sz="2000" b="1" dirty="0">
                <a:solidFill>
                  <a:srgbClr val="FF0000"/>
                </a:solidFill>
              </a:rPr>
              <a:t>总量、增速及排位情况</a:t>
            </a:r>
            <a:endParaRPr lang="zh-CN" altLang="en-US" sz="2000" dirty="0">
              <a:solidFill>
                <a:srgbClr val="FF0000"/>
              </a:solidFill>
            </a:endParaRPr>
          </a:p>
          <a:p>
            <a:pPr>
              <a:lnSpc>
                <a:spcPct val="200000"/>
              </a:lnSpc>
            </a:pPr>
            <a:r>
              <a:rPr lang="zh-CN" altLang="en-US" sz="2000" b="1" dirty="0" smtClean="0">
                <a:solidFill>
                  <a:srgbClr val="FF0000"/>
                </a:solidFill>
              </a:rPr>
              <a:t>       安徽省</a:t>
            </a:r>
            <a:r>
              <a:rPr lang="zh-CN" altLang="en-US" sz="2000" b="1" dirty="0">
                <a:solidFill>
                  <a:srgbClr val="FF0000"/>
                </a:solidFill>
              </a:rPr>
              <a:t>经济保持快速发展，</a:t>
            </a:r>
            <a:r>
              <a:rPr lang="en-US" altLang="zh-CN" sz="2000" b="1" dirty="0">
                <a:solidFill>
                  <a:srgbClr val="FF0000"/>
                </a:solidFill>
              </a:rPr>
              <a:t>2019</a:t>
            </a:r>
            <a:r>
              <a:rPr lang="zh-CN" altLang="en-US" sz="2000" b="1" dirty="0">
                <a:solidFill>
                  <a:srgbClr val="FF0000"/>
                </a:solidFill>
              </a:rPr>
              <a:t>年地区生产总值规模在全国位次提升两位，极具黑马</a:t>
            </a:r>
            <a:r>
              <a:rPr lang="zh-CN" altLang="en-US" sz="2000" b="1" dirty="0" smtClean="0">
                <a:solidFill>
                  <a:srgbClr val="FF0000"/>
                </a:solidFill>
              </a:rPr>
              <a:t>潜质</a:t>
            </a:r>
            <a:r>
              <a:rPr lang="zh-CN" altLang="en-US" sz="2000" dirty="0">
                <a:solidFill>
                  <a:srgbClr val="FF0000"/>
                </a:solidFill>
              </a:rPr>
              <a:t>。</a:t>
            </a:r>
            <a:r>
              <a:rPr lang="en-US" altLang="zh-CN" sz="2000" dirty="0" smtClean="0">
                <a:latin typeface="黑体" panose="02010609060101010101" pitchFamily="49" charset="-122"/>
                <a:ea typeface="黑体" panose="02010609060101010101" pitchFamily="49" charset="-122"/>
              </a:rPr>
              <a:t>2018</a:t>
            </a:r>
            <a:r>
              <a:rPr lang="zh-CN" altLang="en-US" sz="2000" dirty="0">
                <a:latin typeface="黑体" panose="02010609060101010101" pitchFamily="49" charset="-122"/>
                <a:ea typeface="黑体" panose="02010609060101010101" pitchFamily="49" charset="-122"/>
              </a:rPr>
              <a:t>年安徽省生产总值上调</a:t>
            </a:r>
            <a:r>
              <a:rPr lang="en-US" altLang="zh-CN" sz="2000" dirty="0">
                <a:latin typeface="黑体" panose="02010609060101010101" pitchFamily="49" charset="-122"/>
                <a:ea typeface="黑体" panose="02010609060101010101" pitchFamily="49" charset="-122"/>
              </a:rPr>
              <a:t>4004.08</a:t>
            </a:r>
            <a:r>
              <a:rPr lang="zh-CN" altLang="en-US" sz="2000" dirty="0">
                <a:latin typeface="黑体" panose="02010609060101010101" pitchFamily="49" charset="-122"/>
                <a:ea typeface="黑体" panose="02010609060101010101" pitchFamily="49" charset="-122"/>
              </a:rPr>
              <a:t>亿元，增数居全国第一，助推</a:t>
            </a:r>
            <a:r>
              <a:rPr lang="en-US" altLang="zh-CN" sz="2000" dirty="0">
                <a:latin typeface="黑体" panose="02010609060101010101" pitchFamily="49" charset="-122"/>
                <a:ea typeface="黑体" panose="02010609060101010101" pitchFamily="49" charset="-122"/>
              </a:rPr>
              <a:t>2019</a:t>
            </a:r>
            <a:r>
              <a:rPr lang="zh-CN" altLang="en-US" sz="2000" dirty="0">
                <a:latin typeface="黑体" panose="02010609060101010101" pitchFamily="49" charset="-122"/>
                <a:ea typeface="黑体" panose="02010609060101010101" pitchFamily="49" charset="-122"/>
              </a:rPr>
              <a:t>年经济总量居全国位次实现重大跨越。</a:t>
            </a:r>
            <a:r>
              <a:rPr lang="zh-CN" altLang="en-US" sz="2000" dirty="0" smtClean="0">
                <a:latin typeface="黑体" panose="02010609060101010101" pitchFamily="49" charset="-122"/>
                <a:ea typeface="黑体" panose="02010609060101010101" pitchFamily="49" charset="-122"/>
              </a:rPr>
              <a:t>据统计</a:t>
            </a:r>
            <a:r>
              <a:rPr lang="zh-CN" altLang="en-US" sz="2000" dirty="0">
                <a:latin typeface="黑体" panose="02010609060101010101" pitchFamily="49" charset="-122"/>
                <a:ea typeface="黑体" panose="02010609060101010101" pitchFamily="49" charset="-122"/>
              </a:rPr>
              <a:t>，</a:t>
            </a:r>
            <a:r>
              <a:rPr lang="en-US" altLang="zh-CN" sz="2000" dirty="0">
                <a:latin typeface="黑体" panose="02010609060101010101" pitchFamily="49" charset="-122"/>
                <a:ea typeface="黑体" panose="02010609060101010101" pitchFamily="49" charset="-122"/>
              </a:rPr>
              <a:t>2019</a:t>
            </a:r>
            <a:r>
              <a:rPr lang="zh-CN" altLang="en-US" sz="2000" dirty="0">
                <a:latin typeface="黑体" panose="02010609060101010101" pitchFamily="49" charset="-122"/>
                <a:ea typeface="黑体" panose="02010609060101010101" pitchFamily="49" charset="-122"/>
              </a:rPr>
              <a:t>年，安徽省实现地区生产总值</a:t>
            </a:r>
            <a:r>
              <a:rPr lang="en-US" altLang="zh-CN" sz="2000" dirty="0">
                <a:latin typeface="黑体" panose="02010609060101010101" pitchFamily="49" charset="-122"/>
                <a:ea typeface="黑体" panose="02010609060101010101" pitchFamily="49" charset="-122"/>
              </a:rPr>
              <a:t>37114</a:t>
            </a:r>
            <a:r>
              <a:rPr lang="zh-CN" altLang="en-US" sz="2000" dirty="0">
                <a:latin typeface="黑体" panose="02010609060101010101" pitchFamily="49" charset="-122"/>
                <a:ea typeface="黑体" panose="02010609060101010101" pitchFamily="49" charset="-122"/>
              </a:rPr>
              <a:t>亿元，居全国第</a:t>
            </a:r>
            <a:r>
              <a:rPr lang="en-US" altLang="zh-CN" sz="2000" dirty="0">
                <a:latin typeface="黑体" panose="02010609060101010101" pitchFamily="49" charset="-122"/>
                <a:ea typeface="黑体" panose="02010609060101010101" pitchFamily="49" charset="-122"/>
              </a:rPr>
              <a:t>11</a:t>
            </a:r>
            <a:r>
              <a:rPr lang="zh-CN" altLang="en-US" sz="2000" dirty="0">
                <a:latin typeface="黑体" panose="02010609060101010101" pitchFamily="49" charset="-122"/>
                <a:ea typeface="黑体" panose="02010609060101010101" pitchFamily="49" charset="-122"/>
              </a:rPr>
              <a:t>位，较上年提升两位（超越北京和河北省）；按可比价格计算，较去年同期增长</a:t>
            </a:r>
            <a:r>
              <a:rPr lang="en-US" altLang="zh-CN" sz="2000" dirty="0">
                <a:latin typeface="黑体" panose="02010609060101010101" pitchFamily="49" charset="-122"/>
                <a:ea typeface="黑体" panose="02010609060101010101" pitchFamily="49" charset="-122"/>
              </a:rPr>
              <a:t>7.5%</a:t>
            </a:r>
            <a:r>
              <a:rPr lang="zh-CN" altLang="en-US" sz="2000" dirty="0">
                <a:latin typeface="黑体" panose="02010609060101010101" pitchFamily="49" charset="-122"/>
                <a:ea typeface="黑体" panose="02010609060101010101" pitchFamily="49" charset="-122"/>
              </a:rPr>
              <a:t>，增速居全国第</a:t>
            </a:r>
            <a:r>
              <a:rPr lang="en-US" altLang="zh-CN" sz="2000" dirty="0">
                <a:latin typeface="黑体" panose="02010609060101010101" pitchFamily="49" charset="-122"/>
                <a:ea typeface="黑体" panose="02010609060101010101" pitchFamily="49" charset="-122"/>
              </a:rPr>
              <a:t>7</a:t>
            </a:r>
            <a:r>
              <a:rPr lang="zh-CN" altLang="en-US" sz="2000" dirty="0">
                <a:latin typeface="黑体" panose="02010609060101010101" pitchFamily="49" charset="-122"/>
                <a:ea typeface="黑体" panose="02010609060101010101" pitchFamily="49" charset="-122"/>
              </a:rPr>
              <a:t>位。人均</a:t>
            </a:r>
            <a:r>
              <a:rPr lang="en-US" altLang="zh-CN" sz="2000" dirty="0">
                <a:latin typeface="黑体" panose="02010609060101010101" pitchFamily="49" charset="-122"/>
                <a:ea typeface="黑体" panose="02010609060101010101" pitchFamily="49" charset="-122"/>
              </a:rPr>
              <a:t>GDP58496</a:t>
            </a:r>
            <a:r>
              <a:rPr lang="zh-CN" altLang="en-US" sz="2000" dirty="0">
                <a:latin typeface="黑体" panose="02010609060101010101" pitchFamily="49" charset="-122"/>
                <a:ea typeface="黑体" panose="02010609060101010101" pitchFamily="49" charset="-122"/>
              </a:rPr>
              <a:t>元，居全国第</a:t>
            </a:r>
            <a:r>
              <a:rPr lang="en-US" altLang="zh-CN" sz="2000" dirty="0">
                <a:latin typeface="黑体" panose="02010609060101010101" pitchFamily="49" charset="-122"/>
                <a:ea typeface="黑体" panose="02010609060101010101" pitchFamily="49" charset="-122"/>
              </a:rPr>
              <a:t>13</a:t>
            </a:r>
            <a:r>
              <a:rPr lang="zh-CN" altLang="en-US" sz="2000" dirty="0">
                <a:latin typeface="黑体" panose="02010609060101010101" pitchFamily="49" charset="-122"/>
                <a:ea typeface="黑体" panose="02010609060101010101" pitchFamily="49" charset="-122"/>
              </a:rPr>
              <a:t>位，同比增长</a:t>
            </a:r>
            <a:r>
              <a:rPr lang="en-US" altLang="zh-CN" sz="2000" dirty="0">
                <a:latin typeface="黑体" panose="02010609060101010101" pitchFamily="49" charset="-122"/>
                <a:ea typeface="黑体" panose="02010609060101010101" pitchFamily="49" charset="-122"/>
              </a:rPr>
              <a:t>4418</a:t>
            </a:r>
            <a:r>
              <a:rPr lang="zh-CN" altLang="en-US" sz="2000" dirty="0">
                <a:latin typeface="黑体" panose="02010609060101010101" pitchFamily="49" charset="-122"/>
                <a:ea typeface="黑体" panose="02010609060101010101" pitchFamily="49" charset="-122"/>
              </a:rPr>
              <a:t>元。在中部六省中，安徽省地区生产总值位居第四，但与第三位湖南省的差距由</a:t>
            </a:r>
            <a:r>
              <a:rPr lang="en-US" altLang="zh-CN" sz="2000" dirty="0">
                <a:latin typeface="黑体" panose="02010609060101010101" pitchFamily="49" charset="-122"/>
                <a:ea typeface="黑体" panose="02010609060101010101" pitchFamily="49" charset="-122"/>
              </a:rPr>
              <a:t>2018</a:t>
            </a:r>
            <a:r>
              <a:rPr lang="zh-CN" altLang="en-US" sz="2000" dirty="0">
                <a:latin typeface="黑体" panose="02010609060101010101" pitchFamily="49" charset="-122"/>
                <a:ea typeface="黑体" panose="02010609060101010101" pitchFamily="49" charset="-122"/>
              </a:rPr>
              <a:t>年的六千多亿缩小至</a:t>
            </a:r>
            <a:r>
              <a:rPr lang="en-US" altLang="zh-CN" sz="2000" dirty="0">
                <a:latin typeface="黑体" panose="02010609060101010101" pitchFamily="49" charset="-122"/>
                <a:ea typeface="黑体" panose="02010609060101010101" pitchFamily="49" charset="-122"/>
              </a:rPr>
              <a:t>2600</a:t>
            </a:r>
            <a:r>
              <a:rPr lang="zh-CN" altLang="en-US" sz="2000" dirty="0">
                <a:latin typeface="黑体" panose="02010609060101010101" pitchFamily="49" charset="-122"/>
                <a:ea typeface="黑体" panose="02010609060101010101" pitchFamily="49" charset="-122"/>
              </a:rPr>
              <a:t>亿元左右；人均</a:t>
            </a:r>
            <a:r>
              <a:rPr lang="en-US" altLang="zh-CN" sz="2000" dirty="0">
                <a:latin typeface="黑体" panose="02010609060101010101" pitchFamily="49" charset="-122"/>
                <a:ea typeface="黑体" panose="02010609060101010101" pitchFamily="49" charset="-122"/>
              </a:rPr>
              <a:t>GDP</a:t>
            </a:r>
            <a:r>
              <a:rPr lang="zh-CN" altLang="en-US" sz="2000" dirty="0">
                <a:latin typeface="黑体" panose="02010609060101010101" pitchFamily="49" charset="-122"/>
                <a:ea typeface="黑体" panose="02010609060101010101" pitchFamily="49" charset="-122"/>
              </a:rPr>
              <a:t>已成为中部六省中第二名，仅次于湖北省。</a:t>
            </a:r>
          </a:p>
          <a:p>
            <a:pPr defTabSz="951230">
              <a:lnSpc>
                <a:spcPct val="200000"/>
              </a:lnSpc>
            </a:pPr>
            <a:endParaRPr lang="zh-CN" altLang="en-US" sz="2400" b="1" dirty="0">
              <a:solidFill>
                <a:srgbClr val="313536"/>
              </a:solidFill>
              <a:latin typeface="黑体" panose="02010609060101010101" pitchFamily="49" charset="-122"/>
              <a:ea typeface="黑体" panose="02010609060101010101" pitchFamily="49" charset="-122"/>
              <a:sym typeface="黑体" panose="02010609060101010101" charset="-122"/>
            </a:endParaRPr>
          </a:p>
        </p:txBody>
      </p:sp>
      <p:sp>
        <p:nvSpPr>
          <p:cNvPr id="16" name="文本框 5"/>
          <p:cNvSpPr txBox="1"/>
          <p:nvPr/>
        </p:nvSpPr>
        <p:spPr>
          <a:xfrm>
            <a:off x="0" y="45306"/>
            <a:ext cx="12007421" cy="521970"/>
          </a:xfrm>
          <a:prstGeom prst="rect">
            <a:avLst/>
          </a:prstGeom>
          <a:noFill/>
        </p:spPr>
        <p:txBody>
          <a:bodyPr wrap="square" rtlCol="0">
            <a:spAutoFit/>
          </a:bodyPr>
          <a:lstStyle/>
          <a:p>
            <a:r>
              <a:rPr lang="zh-CN" altLang="en-US" sz="2800" b="1" kern="0" dirty="0" smtClean="0">
                <a:solidFill>
                  <a:srgbClr val="DB930E"/>
                </a:solidFill>
                <a:latin typeface="微软雅黑" panose="020B0503020204020204" pitchFamily="34" charset="-122"/>
                <a:ea typeface="微软雅黑" panose="020B0503020204020204" pitchFamily="34" charset="-122"/>
                <a:cs typeface="+mn-ea"/>
                <a:sym typeface="黑体" panose="02010609060101010101" charset="-122"/>
              </a:rPr>
              <a:t>二、信用风险关注要素</a:t>
            </a:r>
          </a:p>
        </p:txBody>
      </p:sp>
    </p:spTree>
    <p:extLst>
      <p:ext uri="{BB962C8B-B14F-4D97-AF65-F5344CB8AC3E}">
        <p14:creationId xmlns:p14="http://schemas.microsoft.com/office/powerpoint/2010/main" val="3477933362"/>
      </p:ext>
    </p:extLst>
  </p:cSld>
  <p:clrMapOvr>
    <a:masterClrMapping/>
  </p:clrMapOvr>
  <mc:AlternateContent xmlns:mc="http://schemas.openxmlformats.org/markup-compatibility/2006" xmlns:p14="http://schemas.microsoft.com/office/powerpoint/2010/main">
    <mc:Choice Requires="p14">
      <p:transition spd="slow" p14:dur="4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组合 57"/>
          <p:cNvGrpSpPr/>
          <p:nvPr/>
        </p:nvGrpSpPr>
        <p:grpSpPr>
          <a:xfrm>
            <a:off x="2887831" y="530061"/>
            <a:ext cx="0" cy="0"/>
            <a:chOff x="4348525" y="620688"/>
            <a:chExt cx="8181294" cy="0"/>
          </a:xfrm>
        </p:grpSpPr>
        <p:cxnSp>
          <p:nvCxnSpPr>
            <p:cNvPr id="59" name="直接连接符 58"/>
            <p:cNvCxnSpPr/>
            <p:nvPr/>
          </p:nvCxnSpPr>
          <p:spPr>
            <a:xfrm>
              <a:off x="4348525" y="620688"/>
              <a:ext cx="2585006"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9226024" y="620688"/>
              <a:ext cx="1817436" cy="0"/>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11003546" y="620688"/>
              <a:ext cx="1526273"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5" name="文本框 4"/>
          <p:cNvSpPr txBox="1"/>
          <p:nvPr/>
        </p:nvSpPr>
        <p:spPr>
          <a:xfrm>
            <a:off x="437355" y="2175869"/>
            <a:ext cx="11331858" cy="1269194"/>
          </a:xfrm>
          <a:prstGeom prst="rect">
            <a:avLst/>
          </a:prstGeom>
          <a:noFill/>
        </p:spPr>
        <p:txBody>
          <a:bodyPr wrap="square" rtlCol="0">
            <a:spAutoFit/>
          </a:bodyPr>
          <a:lstStyle/>
          <a:p>
            <a:pPr marL="285750" indent="-285750" defTabSz="951230">
              <a:lnSpc>
                <a:spcPct val="280000"/>
              </a:lnSpc>
              <a:buFont typeface="Arial" panose="020B0604020202020204" pitchFamily="34" charset="0"/>
              <a:buChar char="•"/>
            </a:pPr>
            <a:endParaRPr lang="en-US" altLang="zh-CN" sz="1500" dirty="0" smtClean="0">
              <a:solidFill>
                <a:schemeClr val="tx1">
                  <a:lumMod val="50000"/>
                  <a:lumOff val="50000"/>
                </a:schemeClr>
              </a:solidFill>
              <a:latin typeface="微软雅黑" panose="020B0503020204020204" pitchFamily="34" charset="-122"/>
              <a:ea typeface="微软雅黑" panose="020B0503020204020204" pitchFamily="34" charset="-122"/>
              <a:sym typeface="+mn-ea"/>
            </a:endParaRPr>
          </a:p>
          <a:p>
            <a:pPr defTabSz="951230">
              <a:lnSpc>
                <a:spcPct val="280000"/>
              </a:lnSpc>
            </a:pPr>
            <a:endParaRPr lang="en-US" altLang="zh-CN" sz="1500" dirty="0">
              <a:solidFill>
                <a:schemeClr val="tx1">
                  <a:lumMod val="50000"/>
                  <a:lumOff val="50000"/>
                </a:schemeClr>
              </a:solidFill>
              <a:latin typeface="微软雅黑" panose="020B0503020204020204" pitchFamily="34" charset="-122"/>
              <a:ea typeface="微软雅黑" panose="020B0503020204020204" pitchFamily="34" charset="-122"/>
              <a:sym typeface="+mn-ea"/>
            </a:endParaRPr>
          </a:p>
        </p:txBody>
      </p:sp>
      <p:sp>
        <p:nvSpPr>
          <p:cNvPr id="9" name="文本框 8"/>
          <p:cNvSpPr txBox="1"/>
          <p:nvPr/>
        </p:nvSpPr>
        <p:spPr>
          <a:xfrm>
            <a:off x="529390" y="1040712"/>
            <a:ext cx="11478032" cy="1477328"/>
          </a:xfrm>
          <a:prstGeom prst="rect">
            <a:avLst/>
          </a:prstGeom>
          <a:noFill/>
          <a:ln w="9525">
            <a:noFill/>
          </a:ln>
        </p:spPr>
        <p:txBody>
          <a:bodyPr wrap="square">
            <a:spAutoFit/>
          </a:bodyPr>
          <a:lstStyle/>
          <a:p>
            <a:pPr defTabSz="951230">
              <a:lnSpc>
                <a:spcPct val="150000"/>
              </a:lnSpc>
            </a:pP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sym typeface="黑体" panose="02010609060101010101" charset="-122"/>
              </a:rPr>
              <a:t>   </a:t>
            </a:r>
            <a:r>
              <a:rPr lang="en-US" altLang="zh-CN" sz="2000" b="1" dirty="0" smtClean="0">
                <a:solidFill>
                  <a:schemeClr val="tx1">
                    <a:lumMod val="50000"/>
                    <a:lumOff val="50000"/>
                  </a:schemeClr>
                </a:solidFill>
                <a:latin typeface="微软雅黑" panose="020B0503020204020204" pitchFamily="34" charset="-122"/>
                <a:ea typeface="微软雅黑" panose="020B0503020204020204" pitchFamily="34" charset="-122"/>
                <a:sym typeface="黑体" panose="02010609060101010101" charset="-122"/>
              </a:rPr>
              <a:t>1</a:t>
            </a: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sym typeface="黑体" panose="02010609060101010101" charset="-122"/>
              </a:rPr>
              <a:t>、安徽省经济分析</a:t>
            </a:r>
            <a:endParaRPr lang="en-US" altLang="zh-CN" sz="2000" b="1" dirty="0">
              <a:solidFill>
                <a:schemeClr val="tx1">
                  <a:lumMod val="50000"/>
                  <a:lumOff val="50000"/>
                </a:schemeClr>
              </a:solidFill>
              <a:latin typeface="微软雅黑" panose="020B0503020204020204" pitchFamily="34" charset="-122"/>
              <a:ea typeface="微软雅黑" panose="020B0503020204020204" pitchFamily="34" charset="-122"/>
              <a:sym typeface="黑体" panose="02010609060101010101" charset="-122"/>
            </a:endParaRPr>
          </a:p>
          <a:p>
            <a:r>
              <a:rPr lang="zh-CN" altLang="en-US" sz="2000" b="1" dirty="0" smtClean="0"/>
              <a:t>   </a:t>
            </a:r>
            <a:endParaRPr lang="en-US" altLang="zh-CN" sz="2000" b="1" dirty="0" smtClean="0"/>
          </a:p>
          <a:p>
            <a:pPr>
              <a:lnSpc>
                <a:spcPct val="200000"/>
              </a:lnSpc>
            </a:pPr>
            <a:r>
              <a:rPr lang="en-US" altLang="zh-CN" sz="2000" b="1" dirty="0"/>
              <a:t> </a:t>
            </a:r>
            <a:r>
              <a:rPr lang="en-US" altLang="zh-CN" sz="2000" b="1" dirty="0" smtClean="0"/>
              <a:t>     </a:t>
            </a:r>
            <a:r>
              <a:rPr lang="zh-CN" altLang="en-US" sz="2000" b="1" dirty="0" smtClean="0"/>
              <a:t> </a:t>
            </a:r>
            <a:endParaRPr lang="zh-CN" altLang="en-US" sz="2400" b="1" dirty="0">
              <a:solidFill>
                <a:srgbClr val="313536"/>
              </a:solidFill>
              <a:latin typeface="黑体" panose="02010609060101010101" pitchFamily="49" charset="-122"/>
              <a:ea typeface="黑体" panose="02010609060101010101" pitchFamily="49" charset="-122"/>
              <a:sym typeface="黑体" panose="02010609060101010101" charset="-122"/>
            </a:endParaRPr>
          </a:p>
        </p:txBody>
      </p:sp>
      <p:sp>
        <p:nvSpPr>
          <p:cNvPr id="16" name="文本框 5"/>
          <p:cNvSpPr txBox="1"/>
          <p:nvPr/>
        </p:nvSpPr>
        <p:spPr>
          <a:xfrm>
            <a:off x="0" y="45306"/>
            <a:ext cx="12007421" cy="521970"/>
          </a:xfrm>
          <a:prstGeom prst="rect">
            <a:avLst/>
          </a:prstGeom>
          <a:noFill/>
        </p:spPr>
        <p:txBody>
          <a:bodyPr wrap="square" rtlCol="0">
            <a:spAutoFit/>
          </a:bodyPr>
          <a:lstStyle/>
          <a:p>
            <a:r>
              <a:rPr lang="zh-CN" altLang="en-US" sz="2800" b="1" kern="0" dirty="0" smtClean="0">
                <a:solidFill>
                  <a:srgbClr val="DB930E"/>
                </a:solidFill>
                <a:latin typeface="微软雅黑" panose="020B0503020204020204" pitchFamily="34" charset="-122"/>
                <a:ea typeface="微软雅黑" panose="020B0503020204020204" pitchFamily="34" charset="-122"/>
                <a:cs typeface="+mn-ea"/>
                <a:sym typeface="黑体" panose="02010609060101010101" charset="-122"/>
              </a:rPr>
              <a:t>二、信用风险关注要素</a:t>
            </a: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0336" y="1779376"/>
            <a:ext cx="9935378" cy="4621424"/>
          </a:xfrm>
          <a:prstGeom prst="rect">
            <a:avLst/>
          </a:prstGeom>
        </p:spPr>
      </p:pic>
    </p:spTree>
    <p:extLst>
      <p:ext uri="{BB962C8B-B14F-4D97-AF65-F5344CB8AC3E}">
        <p14:creationId xmlns:p14="http://schemas.microsoft.com/office/powerpoint/2010/main" val="1155240847"/>
      </p:ext>
    </p:extLst>
  </p:cSld>
  <p:clrMapOvr>
    <a:masterClrMapping/>
  </p:clrMapOvr>
  <mc:AlternateContent xmlns:mc="http://schemas.openxmlformats.org/markup-compatibility/2006" xmlns:p14="http://schemas.microsoft.com/office/powerpoint/2010/main">
    <mc:Choice Requires="p14">
      <p:transition spd="slow" p14:dur="4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组合 57"/>
          <p:cNvGrpSpPr/>
          <p:nvPr/>
        </p:nvGrpSpPr>
        <p:grpSpPr>
          <a:xfrm>
            <a:off x="2887831" y="530061"/>
            <a:ext cx="0" cy="0"/>
            <a:chOff x="4348525" y="620688"/>
            <a:chExt cx="8181294" cy="0"/>
          </a:xfrm>
        </p:grpSpPr>
        <p:cxnSp>
          <p:nvCxnSpPr>
            <p:cNvPr id="59" name="直接连接符 58"/>
            <p:cNvCxnSpPr/>
            <p:nvPr/>
          </p:nvCxnSpPr>
          <p:spPr>
            <a:xfrm>
              <a:off x="4348525" y="620688"/>
              <a:ext cx="2585006"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9226024" y="620688"/>
              <a:ext cx="1817436" cy="0"/>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11003546" y="620688"/>
              <a:ext cx="1526273"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5" name="文本框 4"/>
          <p:cNvSpPr txBox="1"/>
          <p:nvPr/>
        </p:nvSpPr>
        <p:spPr>
          <a:xfrm>
            <a:off x="437355" y="2175869"/>
            <a:ext cx="11331858" cy="1269194"/>
          </a:xfrm>
          <a:prstGeom prst="rect">
            <a:avLst/>
          </a:prstGeom>
          <a:noFill/>
        </p:spPr>
        <p:txBody>
          <a:bodyPr wrap="square" rtlCol="0">
            <a:spAutoFit/>
          </a:bodyPr>
          <a:lstStyle/>
          <a:p>
            <a:pPr marL="285750" indent="-285750" defTabSz="951230">
              <a:lnSpc>
                <a:spcPct val="280000"/>
              </a:lnSpc>
              <a:buFont typeface="Arial" panose="020B0604020202020204" pitchFamily="34" charset="0"/>
              <a:buChar char="•"/>
            </a:pPr>
            <a:endParaRPr lang="en-US" altLang="zh-CN" sz="1500" dirty="0" smtClean="0">
              <a:solidFill>
                <a:schemeClr val="tx1">
                  <a:lumMod val="50000"/>
                  <a:lumOff val="50000"/>
                </a:schemeClr>
              </a:solidFill>
              <a:latin typeface="微软雅黑" panose="020B0503020204020204" pitchFamily="34" charset="-122"/>
              <a:ea typeface="微软雅黑" panose="020B0503020204020204" pitchFamily="34" charset="-122"/>
              <a:sym typeface="+mn-ea"/>
            </a:endParaRPr>
          </a:p>
          <a:p>
            <a:pPr defTabSz="951230">
              <a:lnSpc>
                <a:spcPct val="280000"/>
              </a:lnSpc>
            </a:pPr>
            <a:endParaRPr lang="en-US" altLang="zh-CN" sz="1500" dirty="0">
              <a:solidFill>
                <a:schemeClr val="tx1">
                  <a:lumMod val="50000"/>
                  <a:lumOff val="50000"/>
                </a:schemeClr>
              </a:solidFill>
              <a:latin typeface="微软雅黑" panose="020B0503020204020204" pitchFamily="34" charset="-122"/>
              <a:ea typeface="微软雅黑" panose="020B0503020204020204" pitchFamily="34" charset="-122"/>
              <a:sym typeface="+mn-ea"/>
            </a:endParaRPr>
          </a:p>
        </p:txBody>
      </p:sp>
      <p:sp>
        <p:nvSpPr>
          <p:cNvPr id="9" name="文本框 8"/>
          <p:cNvSpPr txBox="1"/>
          <p:nvPr/>
        </p:nvSpPr>
        <p:spPr>
          <a:xfrm>
            <a:off x="529390" y="1040712"/>
            <a:ext cx="11478032" cy="1477328"/>
          </a:xfrm>
          <a:prstGeom prst="rect">
            <a:avLst/>
          </a:prstGeom>
          <a:noFill/>
          <a:ln w="9525">
            <a:noFill/>
          </a:ln>
        </p:spPr>
        <p:txBody>
          <a:bodyPr wrap="square">
            <a:spAutoFit/>
          </a:bodyPr>
          <a:lstStyle/>
          <a:p>
            <a:pPr defTabSz="951230">
              <a:lnSpc>
                <a:spcPct val="150000"/>
              </a:lnSpc>
            </a:pP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sym typeface="黑体" panose="02010609060101010101" charset="-122"/>
              </a:rPr>
              <a:t>   </a:t>
            </a:r>
            <a:r>
              <a:rPr lang="en-US" altLang="zh-CN" sz="2000" b="1" dirty="0" smtClean="0">
                <a:solidFill>
                  <a:schemeClr val="tx1">
                    <a:lumMod val="50000"/>
                    <a:lumOff val="50000"/>
                  </a:schemeClr>
                </a:solidFill>
                <a:latin typeface="微软雅黑" panose="020B0503020204020204" pitchFamily="34" charset="-122"/>
                <a:ea typeface="微软雅黑" panose="020B0503020204020204" pitchFamily="34" charset="-122"/>
                <a:sym typeface="黑体" panose="02010609060101010101" charset="-122"/>
              </a:rPr>
              <a:t>1</a:t>
            </a: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sym typeface="黑体" panose="02010609060101010101" charset="-122"/>
              </a:rPr>
              <a:t>、安徽省经济分析</a:t>
            </a:r>
            <a:endParaRPr lang="en-US" altLang="zh-CN" sz="2000" b="1" dirty="0">
              <a:solidFill>
                <a:schemeClr val="tx1">
                  <a:lumMod val="50000"/>
                  <a:lumOff val="50000"/>
                </a:schemeClr>
              </a:solidFill>
              <a:latin typeface="微软雅黑" panose="020B0503020204020204" pitchFamily="34" charset="-122"/>
              <a:ea typeface="微软雅黑" panose="020B0503020204020204" pitchFamily="34" charset="-122"/>
              <a:sym typeface="黑体" panose="02010609060101010101" charset="-122"/>
            </a:endParaRPr>
          </a:p>
          <a:p>
            <a:r>
              <a:rPr lang="zh-CN" altLang="en-US" sz="2000" b="1" dirty="0" smtClean="0"/>
              <a:t>   </a:t>
            </a:r>
            <a:endParaRPr lang="en-US" altLang="zh-CN" sz="2000" b="1" dirty="0" smtClean="0"/>
          </a:p>
          <a:p>
            <a:pPr>
              <a:lnSpc>
                <a:spcPct val="200000"/>
              </a:lnSpc>
            </a:pPr>
            <a:r>
              <a:rPr lang="en-US" altLang="zh-CN" sz="2000" b="1" dirty="0"/>
              <a:t> </a:t>
            </a:r>
            <a:r>
              <a:rPr lang="en-US" altLang="zh-CN" sz="2000" b="1" dirty="0" smtClean="0"/>
              <a:t>     </a:t>
            </a:r>
            <a:r>
              <a:rPr lang="zh-CN" altLang="en-US" sz="2000" b="1" dirty="0" smtClean="0"/>
              <a:t> </a:t>
            </a:r>
            <a:endParaRPr lang="zh-CN" altLang="en-US" sz="2400" b="1" dirty="0">
              <a:solidFill>
                <a:srgbClr val="313536"/>
              </a:solidFill>
              <a:latin typeface="黑体" panose="02010609060101010101" pitchFamily="49" charset="-122"/>
              <a:ea typeface="黑体" panose="02010609060101010101" pitchFamily="49" charset="-122"/>
              <a:sym typeface="黑体" panose="02010609060101010101" charset="-122"/>
            </a:endParaRPr>
          </a:p>
        </p:txBody>
      </p:sp>
      <p:sp>
        <p:nvSpPr>
          <p:cNvPr id="16" name="文本框 5"/>
          <p:cNvSpPr txBox="1"/>
          <p:nvPr/>
        </p:nvSpPr>
        <p:spPr>
          <a:xfrm>
            <a:off x="0" y="45306"/>
            <a:ext cx="12007421" cy="521970"/>
          </a:xfrm>
          <a:prstGeom prst="rect">
            <a:avLst/>
          </a:prstGeom>
          <a:noFill/>
        </p:spPr>
        <p:txBody>
          <a:bodyPr wrap="square" rtlCol="0">
            <a:spAutoFit/>
          </a:bodyPr>
          <a:lstStyle/>
          <a:p>
            <a:r>
              <a:rPr lang="zh-CN" altLang="en-US" sz="2800" b="1" kern="0" dirty="0" smtClean="0">
                <a:solidFill>
                  <a:srgbClr val="DB930E"/>
                </a:solidFill>
                <a:latin typeface="微软雅黑" panose="020B0503020204020204" pitchFamily="34" charset="-122"/>
                <a:ea typeface="微软雅黑" panose="020B0503020204020204" pitchFamily="34" charset="-122"/>
                <a:cs typeface="+mn-ea"/>
                <a:sym typeface="黑体" panose="02010609060101010101" charset="-122"/>
              </a:rPr>
              <a:t>二、信用风险关注要素</a:t>
            </a: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67543" y="1779375"/>
            <a:ext cx="8897257" cy="4490795"/>
          </a:xfrm>
          <a:prstGeom prst="rect">
            <a:avLst/>
          </a:prstGeom>
        </p:spPr>
      </p:pic>
    </p:spTree>
    <p:extLst>
      <p:ext uri="{BB962C8B-B14F-4D97-AF65-F5344CB8AC3E}">
        <p14:creationId xmlns:p14="http://schemas.microsoft.com/office/powerpoint/2010/main" val="2685208681"/>
      </p:ext>
    </p:extLst>
  </p:cSld>
  <p:clrMapOvr>
    <a:masterClrMapping/>
  </p:clrMapOvr>
  <mc:AlternateContent xmlns:mc="http://schemas.openxmlformats.org/markup-compatibility/2006" xmlns:p14="http://schemas.microsoft.com/office/powerpoint/2010/main">
    <mc:Choice Requires="p14">
      <p:transition spd="slow" p14:dur="4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组合 57"/>
          <p:cNvGrpSpPr/>
          <p:nvPr/>
        </p:nvGrpSpPr>
        <p:grpSpPr>
          <a:xfrm>
            <a:off x="2887831" y="530061"/>
            <a:ext cx="0" cy="0"/>
            <a:chOff x="4348525" y="620688"/>
            <a:chExt cx="8181294" cy="0"/>
          </a:xfrm>
        </p:grpSpPr>
        <p:cxnSp>
          <p:nvCxnSpPr>
            <p:cNvPr id="59" name="直接连接符 58"/>
            <p:cNvCxnSpPr/>
            <p:nvPr/>
          </p:nvCxnSpPr>
          <p:spPr>
            <a:xfrm>
              <a:off x="4348525" y="620688"/>
              <a:ext cx="2585006"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9226024" y="620688"/>
              <a:ext cx="1817436" cy="0"/>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11003546" y="620688"/>
              <a:ext cx="1526273"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5" name="文本框 4"/>
          <p:cNvSpPr txBox="1"/>
          <p:nvPr/>
        </p:nvSpPr>
        <p:spPr>
          <a:xfrm>
            <a:off x="437355" y="2175869"/>
            <a:ext cx="11331858" cy="1269194"/>
          </a:xfrm>
          <a:prstGeom prst="rect">
            <a:avLst/>
          </a:prstGeom>
          <a:noFill/>
        </p:spPr>
        <p:txBody>
          <a:bodyPr wrap="square" rtlCol="0">
            <a:spAutoFit/>
          </a:bodyPr>
          <a:lstStyle/>
          <a:p>
            <a:pPr marL="285750" indent="-285750" defTabSz="951230">
              <a:lnSpc>
                <a:spcPct val="280000"/>
              </a:lnSpc>
              <a:buFont typeface="Arial" panose="020B0604020202020204" pitchFamily="34" charset="0"/>
              <a:buChar char="•"/>
            </a:pPr>
            <a:endParaRPr lang="en-US" altLang="zh-CN" sz="1500" dirty="0" smtClean="0">
              <a:solidFill>
                <a:schemeClr val="tx1">
                  <a:lumMod val="50000"/>
                  <a:lumOff val="50000"/>
                </a:schemeClr>
              </a:solidFill>
              <a:latin typeface="微软雅黑" panose="020B0503020204020204" pitchFamily="34" charset="-122"/>
              <a:ea typeface="微软雅黑" panose="020B0503020204020204" pitchFamily="34" charset="-122"/>
              <a:sym typeface="+mn-ea"/>
            </a:endParaRPr>
          </a:p>
          <a:p>
            <a:pPr defTabSz="951230">
              <a:lnSpc>
                <a:spcPct val="280000"/>
              </a:lnSpc>
            </a:pPr>
            <a:endParaRPr lang="en-US" altLang="zh-CN" sz="1500" dirty="0">
              <a:solidFill>
                <a:schemeClr val="tx1">
                  <a:lumMod val="50000"/>
                  <a:lumOff val="50000"/>
                </a:schemeClr>
              </a:solidFill>
              <a:latin typeface="微软雅黑" panose="020B0503020204020204" pitchFamily="34" charset="-122"/>
              <a:ea typeface="微软雅黑" panose="020B0503020204020204" pitchFamily="34" charset="-122"/>
              <a:sym typeface="+mn-ea"/>
            </a:endParaRPr>
          </a:p>
        </p:txBody>
      </p:sp>
      <p:sp>
        <p:nvSpPr>
          <p:cNvPr id="9" name="文本框 8"/>
          <p:cNvSpPr txBox="1"/>
          <p:nvPr/>
        </p:nvSpPr>
        <p:spPr>
          <a:xfrm>
            <a:off x="529390" y="1040712"/>
            <a:ext cx="11478032" cy="5170646"/>
          </a:xfrm>
          <a:prstGeom prst="rect">
            <a:avLst/>
          </a:prstGeom>
          <a:noFill/>
          <a:ln w="9525">
            <a:noFill/>
          </a:ln>
        </p:spPr>
        <p:txBody>
          <a:bodyPr wrap="square">
            <a:spAutoFit/>
          </a:bodyPr>
          <a:lstStyle/>
          <a:p>
            <a:pPr defTabSz="951230">
              <a:lnSpc>
                <a:spcPct val="150000"/>
              </a:lnSpc>
            </a:pP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sym typeface="黑体" panose="02010609060101010101" charset="-122"/>
              </a:rPr>
              <a:t>   </a:t>
            </a:r>
            <a:r>
              <a:rPr lang="en-US" altLang="zh-CN" sz="2000" b="1" dirty="0" smtClean="0">
                <a:solidFill>
                  <a:schemeClr val="tx1">
                    <a:lumMod val="50000"/>
                    <a:lumOff val="50000"/>
                  </a:schemeClr>
                </a:solidFill>
                <a:latin typeface="微软雅黑" panose="020B0503020204020204" pitchFamily="34" charset="-122"/>
                <a:ea typeface="微软雅黑" panose="020B0503020204020204" pitchFamily="34" charset="-122"/>
                <a:sym typeface="黑体" panose="02010609060101010101" charset="-122"/>
              </a:rPr>
              <a:t>2</a:t>
            </a: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sym typeface="黑体" panose="02010609060101010101" charset="-122"/>
              </a:rPr>
              <a:t>、安徽省财政分析</a:t>
            </a:r>
            <a:endParaRPr lang="en-US" altLang="zh-CN" sz="2000" b="1" dirty="0">
              <a:solidFill>
                <a:schemeClr val="tx1">
                  <a:lumMod val="50000"/>
                  <a:lumOff val="50000"/>
                </a:schemeClr>
              </a:solidFill>
              <a:latin typeface="微软雅黑" panose="020B0503020204020204" pitchFamily="34" charset="-122"/>
              <a:ea typeface="微软雅黑" panose="020B0503020204020204" pitchFamily="34" charset="-122"/>
              <a:sym typeface="黑体" panose="02010609060101010101" charset="-122"/>
            </a:endParaRPr>
          </a:p>
          <a:p>
            <a:r>
              <a:rPr lang="zh-CN" altLang="en-US" sz="2000" b="1" dirty="0" smtClean="0"/>
              <a:t>   </a:t>
            </a:r>
            <a:endParaRPr lang="en-US" altLang="zh-CN" sz="2000" b="1" dirty="0" smtClean="0"/>
          </a:p>
          <a:p>
            <a:r>
              <a:rPr lang="zh-CN" altLang="en-US" sz="2000" b="1" dirty="0" smtClean="0"/>
              <a:t>     </a:t>
            </a:r>
            <a:r>
              <a:rPr lang="zh-CN" altLang="en-US" sz="2000" b="1" dirty="0" smtClean="0">
                <a:solidFill>
                  <a:srgbClr val="FF0000"/>
                </a:solidFill>
              </a:rPr>
              <a:t>安徽省</a:t>
            </a:r>
            <a:r>
              <a:rPr lang="zh-CN" altLang="en-US" sz="2000" b="1" dirty="0">
                <a:solidFill>
                  <a:srgbClr val="FF0000"/>
                </a:solidFill>
              </a:rPr>
              <a:t>财政收入结构较均衡，三项收入来源对财力贡献较均等且稳定</a:t>
            </a:r>
            <a:r>
              <a:rPr lang="zh-CN" altLang="en-US" sz="2000" b="1" dirty="0" smtClean="0">
                <a:solidFill>
                  <a:srgbClr val="FF0000"/>
                </a:solidFill>
              </a:rPr>
              <a:t>增长。</a:t>
            </a:r>
            <a:endParaRPr lang="en-US" altLang="zh-CN" sz="2000" b="1" dirty="0" smtClean="0">
              <a:solidFill>
                <a:srgbClr val="FF0000"/>
              </a:solidFill>
            </a:endParaRPr>
          </a:p>
          <a:p>
            <a:endParaRPr lang="en-US" altLang="zh-CN" sz="2000" b="1" dirty="0">
              <a:solidFill>
                <a:srgbClr val="FF0000"/>
              </a:solidFill>
            </a:endParaRPr>
          </a:p>
          <a:p>
            <a:endParaRPr lang="en-US" altLang="zh-CN" sz="2000" b="1" dirty="0" smtClean="0">
              <a:solidFill>
                <a:srgbClr val="FF0000"/>
              </a:solidFill>
            </a:endParaRPr>
          </a:p>
          <a:p>
            <a:endParaRPr lang="en-US" altLang="zh-CN" sz="2000" b="1" dirty="0">
              <a:solidFill>
                <a:srgbClr val="FF0000"/>
              </a:solidFill>
            </a:endParaRPr>
          </a:p>
          <a:p>
            <a:endParaRPr lang="zh-CN" altLang="en-US" sz="2000" dirty="0">
              <a:solidFill>
                <a:srgbClr val="FF0000"/>
              </a:solidFill>
            </a:endParaRPr>
          </a:p>
          <a:p>
            <a:r>
              <a:rPr lang="zh-CN" altLang="en-US" sz="2000" dirty="0"/>
              <a:t/>
            </a:r>
            <a:br>
              <a:rPr lang="zh-CN" altLang="en-US" sz="2000" dirty="0"/>
            </a:br>
            <a:endParaRPr lang="en-US" altLang="zh-CN" sz="2000" dirty="0" smtClean="0"/>
          </a:p>
          <a:p>
            <a:endParaRPr lang="en-US" altLang="zh-CN" sz="2000" dirty="0"/>
          </a:p>
          <a:p>
            <a:endParaRPr lang="en-US" altLang="zh-CN" sz="2000" dirty="0" smtClean="0"/>
          </a:p>
          <a:p>
            <a:endParaRPr lang="en-US" altLang="zh-CN" sz="2000" dirty="0"/>
          </a:p>
          <a:p>
            <a:endParaRPr lang="en-US" altLang="zh-CN" sz="2000" dirty="0" smtClean="0"/>
          </a:p>
          <a:p>
            <a:endParaRPr lang="en-US" altLang="zh-CN" sz="2000" dirty="0"/>
          </a:p>
          <a:p>
            <a:endParaRPr lang="en-US" altLang="zh-CN" sz="2000" dirty="0" smtClean="0"/>
          </a:p>
          <a:p>
            <a:endParaRPr lang="zh-CN" altLang="en-US" sz="2000" dirty="0"/>
          </a:p>
        </p:txBody>
      </p:sp>
      <p:sp>
        <p:nvSpPr>
          <p:cNvPr id="16" name="文本框 5"/>
          <p:cNvSpPr txBox="1"/>
          <p:nvPr/>
        </p:nvSpPr>
        <p:spPr>
          <a:xfrm>
            <a:off x="0" y="45306"/>
            <a:ext cx="12007421" cy="521970"/>
          </a:xfrm>
          <a:prstGeom prst="rect">
            <a:avLst/>
          </a:prstGeom>
          <a:noFill/>
        </p:spPr>
        <p:txBody>
          <a:bodyPr wrap="square" rtlCol="0">
            <a:spAutoFit/>
          </a:bodyPr>
          <a:lstStyle/>
          <a:p>
            <a:r>
              <a:rPr lang="zh-CN" altLang="en-US" sz="2800" b="1" kern="0" dirty="0" smtClean="0">
                <a:solidFill>
                  <a:srgbClr val="DB930E"/>
                </a:solidFill>
                <a:latin typeface="微软雅黑" panose="020B0503020204020204" pitchFamily="34" charset="-122"/>
                <a:ea typeface="微软雅黑" panose="020B0503020204020204" pitchFamily="34" charset="-122"/>
                <a:cs typeface="+mn-ea"/>
                <a:sym typeface="黑体" panose="02010609060101010101" charset="-122"/>
              </a:rPr>
              <a:t>二、信用风险关注要素</a:t>
            </a: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48229" y="2394858"/>
            <a:ext cx="9303657" cy="3962400"/>
          </a:xfrm>
          <a:prstGeom prst="rect">
            <a:avLst/>
          </a:prstGeom>
        </p:spPr>
      </p:pic>
    </p:spTree>
    <p:extLst>
      <p:ext uri="{BB962C8B-B14F-4D97-AF65-F5344CB8AC3E}">
        <p14:creationId xmlns:p14="http://schemas.microsoft.com/office/powerpoint/2010/main" val="529600671"/>
      </p:ext>
    </p:extLst>
  </p:cSld>
  <p:clrMapOvr>
    <a:masterClrMapping/>
  </p:clrMapOvr>
  <mc:AlternateContent xmlns:mc="http://schemas.openxmlformats.org/markup-compatibility/2006" xmlns:p14="http://schemas.microsoft.com/office/powerpoint/2010/main">
    <mc:Choice Requires="p14">
      <p:transition spd="slow" p14:dur="4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组合 57"/>
          <p:cNvGrpSpPr/>
          <p:nvPr/>
        </p:nvGrpSpPr>
        <p:grpSpPr>
          <a:xfrm>
            <a:off x="2887831" y="530061"/>
            <a:ext cx="0" cy="0"/>
            <a:chOff x="4348525" y="620688"/>
            <a:chExt cx="8181294" cy="0"/>
          </a:xfrm>
        </p:grpSpPr>
        <p:cxnSp>
          <p:nvCxnSpPr>
            <p:cNvPr id="59" name="直接连接符 58"/>
            <p:cNvCxnSpPr/>
            <p:nvPr/>
          </p:nvCxnSpPr>
          <p:spPr>
            <a:xfrm>
              <a:off x="4348525" y="620688"/>
              <a:ext cx="2585006"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9226024" y="620688"/>
              <a:ext cx="1817436" cy="0"/>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11003546" y="620688"/>
              <a:ext cx="1526273"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5" name="文本框 4"/>
          <p:cNvSpPr txBox="1"/>
          <p:nvPr/>
        </p:nvSpPr>
        <p:spPr>
          <a:xfrm>
            <a:off x="437355" y="2175869"/>
            <a:ext cx="11331858" cy="1269194"/>
          </a:xfrm>
          <a:prstGeom prst="rect">
            <a:avLst/>
          </a:prstGeom>
          <a:noFill/>
        </p:spPr>
        <p:txBody>
          <a:bodyPr wrap="square" rtlCol="0">
            <a:spAutoFit/>
          </a:bodyPr>
          <a:lstStyle/>
          <a:p>
            <a:pPr marL="285750" indent="-285750" defTabSz="951230">
              <a:lnSpc>
                <a:spcPct val="280000"/>
              </a:lnSpc>
              <a:buFont typeface="Arial" panose="020B0604020202020204" pitchFamily="34" charset="0"/>
              <a:buChar char="•"/>
            </a:pPr>
            <a:endParaRPr lang="en-US" altLang="zh-CN" sz="1500" dirty="0" smtClean="0">
              <a:solidFill>
                <a:schemeClr val="tx1">
                  <a:lumMod val="50000"/>
                  <a:lumOff val="50000"/>
                </a:schemeClr>
              </a:solidFill>
              <a:latin typeface="微软雅黑" panose="020B0503020204020204" pitchFamily="34" charset="-122"/>
              <a:ea typeface="微软雅黑" panose="020B0503020204020204" pitchFamily="34" charset="-122"/>
              <a:sym typeface="+mn-ea"/>
            </a:endParaRPr>
          </a:p>
          <a:p>
            <a:pPr defTabSz="951230">
              <a:lnSpc>
                <a:spcPct val="280000"/>
              </a:lnSpc>
            </a:pPr>
            <a:endParaRPr lang="en-US" altLang="zh-CN" sz="1500" dirty="0">
              <a:solidFill>
                <a:schemeClr val="tx1">
                  <a:lumMod val="50000"/>
                  <a:lumOff val="50000"/>
                </a:schemeClr>
              </a:solidFill>
              <a:latin typeface="微软雅黑" panose="020B0503020204020204" pitchFamily="34" charset="-122"/>
              <a:ea typeface="微软雅黑" panose="020B0503020204020204" pitchFamily="34" charset="-122"/>
              <a:sym typeface="+mn-ea"/>
            </a:endParaRPr>
          </a:p>
        </p:txBody>
      </p:sp>
      <p:sp>
        <p:nvSpPr>
          <p:cNvPr id="9" name="文本框 8"/>
          <p:cNvSpPr txBox="1"/>
          <p:nvPr/>
        </p:nvSpPr>
        <p:spPr>
          <a:xfrm>
            <a:off x="529390" y="1040712"/>
            <a:ext cx="11478032" cy="1785104"/>
          </a:xfrm>
          <a:prstGeom prst="rect">
            <a:avLst/>
          </a:prstGeom>
          <a:noFill/>
          <a:ln w="9525">
            <a:noFill/>
          </a:ln>
        </p:spPr>
        <p:txBody>
          <a:bodyPr wrap="square">
            <a:spAutoFit/>
          </a:bodyPr>
          <a:lstStyle/>
          <a:p>
            <a:pPr defTabSz="951230">
              <a:lnSpc>
                <a:spcPct val="150000"/>
              </a:lnSpc>
            </a:pP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sym typeface="黑体" panose="02010609060101010101" charset="-122"/>
              </a:rPr>
              <a:t>   </a:t>
            </a:r>
            <a:r>
              <a:rPr lang="en-US" altLang="zh-CN" sz="2000" b="1" dirty="0" smtClean="0">
                <a:solidFill>
                  <a:schemeClr val="tx1">
                    <a:lumMod val="50000"/>
                    <a:lumOff val="50000"/>
                  </a:schemeClr>
                </a:solidFill>
                <a:latin typeface="微软雅黑" panose="020B0503020204020204" pitchFamily="34" charset="-122"/>
                <a:ea typeface="微软雅黑" panose="020B0503020204020204" pitchFamily="34" charset="-122"/>
                <a:sym typeface="黑体" panose="02010609060101010101" charset="-122"/>
              </a:rPr>
              <a:t>2</a:t>
            </a: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sym typeface="黑体" panose="02010609060101010101" charset="-122"/>
              </a:rPr>
              <a:t>、安徽省财政分析</a:t>
            </a:r>
            <a:endParaRPr lang="en-US" altLang="zh-CN" sz="2000" b="1" dirty="0">
              <a:solidFill>
                <a:schemeClr val="tx1">
                  <a:lumMod val="50000"/>
                  <a:lumOff val="50000"/>
                </a:schemeClr>
              </a:solidFill>
              <a:latin typeface="微软雅黑" panose="020B0503020204020204" pitchFamily="34" charset="-122"/>
              <a:ea typeface="微软雅黑" panose="020B0503020204020204" pitchFamily="34" charset="-122"/>
              <a:sym typeface="黑体" panose="02010609060101010101" charset="-122"/>
            </a:endParaRPr>
          </a:p>
          <a:p>
            <a:pPr>
              <a:lnSpc>
                <a:spcPct val="200000"/>
              </a:lnSpc>
            </a:pPr>
            <a:r>
              <a:rPr lang="zh-CN" altLang="en-US" sz="2000" b="1" dirty="0" smtClean="0">
                <a:solidFill>
                  <a:srgbClr val="FF0000"/>
                </a:solidFill>
              </a:rPr>
              <a:t>      </a:t>
            </a:r>
            <a:r>
              <a:rPr lang="zh-CN" altLang="en-US" sz="2000" dirty="0" smtClean="0">
                <a:solidFill>
                  <a:srgbClr val="FF0000"/>
                </a:solidFill>
                <a:latin typeface="黑体" panose="02010609060101010101" pitchFamily="49" charset="-122"/>
                <a:ea typeface="黑体" panose="02010609060101010101" pitchFamily="49" charset="-122"/>
              </a:rPr>
              <a:t>安徽省</a:t>
            </a:r>
            <a:r>
              <a:rPr lang="zh-CN" altLang="en-US" sz="2000" dirty="0">
                <a:solidFill>
                  <a:srgbClr val="FF0000"/>
                </a:solidFill>
                <a:latin typeface="黑体" panose="02010609060101010101" pitchFamily="49" charset="-122"/>
                <a:ea typeface="黑体" panose="02010609060101010101" pitchFamily="49" charset="-122"/>
              </a:rPr>
              <a:t>财政收入构成较为稳定，由一般公共预算收入、上级补助收入及政府性基金收入构成。一般公共预算收入以税收收入为主，税收收入占比较为稳定</a:t>
            </a:r>
            <a:r>
              <a:rPr lang="zh-CN" altLang="en-US" sz="2000" dirty="0" smtClean="0">
                <a:solidFill>
                  <a:srgbClr val="FF0000"/>
                </a:solidFill>
                <a:latin typeface="黑体" panose="02010609060101010101" pitchFamily="49" charset="-122"/>
                <a:ea typeface="黑体" panose="02010609060101010101" pitchFamily="49" charset="-122"/>
              </a:rPr>
              <a:t>。</a:t>
            </a:r>
            <a:endParaRPr lang="zh-CN" altLang="en-US" sz="2000" dirty="0">
              <a:solidFill>
                <a:srgbClr val="FF0000"/>
              </a:solidFill>
            </a:endParaRPr>
          </a:p>
        </p:txBody>
      </p:sp>
      <p:sp>
        <p:nvSpPr>
          <p:cNvPr id="16" name="文本框 5"/>
          <p:cNvSpPr txBox="1"/>
          <p:nvPr/>
        </p:nvSpPr>
        <p:spPr>
          <a:xfrm>
            <a:off x="0" y="45306"/>
            <a:ext cx="12007421" cy="521970"/>
          </a:xfrm>
          <a:prstGeom prst="rect">
            <a:avLst/>
          </a:prstGeom>
          <a:noFill/>
        </p:spPr>
        <p:txBody>
          <a:bodyPr wrap="square" rtlCol="0">
            <a:spAutoFit/>
          </a:bodyPr>
          <a:lstStyle/>
          <a:p>
            <a:r>
              <a:rPr lang="zh-CN" altLang="en-US" sz="2800" b="1" kern="0" dirty="0" smtClean="0">
                <a:solidFill>
                  <a:srgbClr val="DB930E"/>
                </a:solidFill>
                <a:latin typeface="微软雅黑" panose="020B0503020204020204" pitchFamily="34" charset="-122"/>
                <a:ea typeface="微软雅黑" panose="020B0503020204020204" pitchFamily="34" charset="-122"/>
                <a:cs typeface="+mn-ea"/>
                <a:sym typeface="黑体" panose="02010609060101010101" charset="-122"/>
              </a:rPr>
              <a:t>二、信用风险关注要素</a:t>
            </a: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0230" y="2810466"/>
            <a:ext cx="10740570" cy="3561305"/>
          </a:xfrm>
          <a:prstGeom prst="rect">
            <a:avLst/>
          </a:prstGeom>
        </p:spPr>
      </p:pic>
    </p:spTree>
    <p:extLst>
      <p:ext uri="{BB962C8B-B14F-4D97-AF65-F5344CB8AC3E}">
        <p14:creationId xmlns:p14="http://schemas.microsoft.com/office/powerpoint/2010/main" val="1133538029"/>
      </p:ext>
    </p:extLst>
  </p:cSld>
  <p:clrMapOvr>
    <a:masterClrMapping/>
  </p:clrMapOvr>
  <mc:AlternateContent xmlns:mc="http://schemas.openxmlformats.org/markup-compatibility/2006" xmlns:p14="http://schemas.microsoft.com/office/powerpoint/2010/main">
    <mc:Choice Requires="p14">
      <p:transition spd="slow" p14:dur="4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组合 57"/>
          <p:cNvGrpSpPr/>
          <p:nvPr/>
        </p:nvGrpSpPr>
        <p:grpSpPr>
          <a:xfrm>
            <a:off x="2887831" y="530061"/>
            <a:ext cx="0" cy="0"/>
            <a:chOff x="4348525" y="620688"/>
            <a:chExt cx="8181294" cy="0"/>
          </a:xfrm>
        </p:grpSpPr>
        <p:cxnSp>
          <p:nvCxnSpPr>
            <p:cNvPr id="59" name="直接连接符 58"/>
            <p:cNvCxnSpPr/>
            <p:nvPr/>
          </p:nvCxnSpPr>
          <p:spPr>
            <a:xfrm>
              <a:off x="4348525" y="620688"/>
              <a:ext cx="2585006"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9226024" y="620688"/>
              <a:ext cx="1817436" cy="0"/>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11003546" y="620688"/>
              <a:ext cx="1526273"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5" name="文本框 4"/>
          <p:cNvSpPr txBox="1"/>
          <p:nvPr/>
        </p:nvSpPr>
        <p:spPr>
          <a:xfrm>
            <a:off x="437355" y="2175869"/>
            <a:ext cx="11331858" cy="1269194"/>
          </a:xfrm>
          <a:prstGeom prst="rect">
            <a:avLst/>
          </a:prstGeom>
          <a:noFill/>
        </p:spPr>
        <p:txBody>
          <a:bodyPr wrap="square" rtlCol="0">
            <a:spAutoFit/>
          </a:bodyPr>
          <a:lstStyle/>
          <a:p>
            <a:pPr marL="285750" indent="-285750" defTabSz="951230">
              <a:lnSpc>
                <a:spcPct val="280000"/>
              </a:lnSpc>
              <a:buFont typeface="Arial" panose="020B0604020202020204" pitchFamily="34" charset="0"/>
              <a:buChar char="•"/>
            </a:pPr>
            <a:endParaRPr lang="en-US" altLang="zh-CN" sz="1500" dirty="0" smtClean="0">
              <a:solidFill>
                <a:schemeClr val="tx1">
                  <a:lumMod val="50000"/>
                  <a:lumOff val="50000"/>
                </a:schemeClr>
              </a:solidFill>
              <a:latin typeface="微软雅黑" panose="020B0503020204020204" pitchFamily="34" charset="-122"/>
              <a:ea typeface="微软雅黑" panose="020B0503020204020204" pitchFamily="34" charset="-122"/>
              <a:sym typeface="+mn-ea"/>
            </a:endParaRPr>
          </a:p>
          <a:p>
            <a:pPr defTabSz="951230">
              <a:lnSpc>
                <a:spcPct val="280000"/>
              </a:lnSpc>
            </a:pPr>
            <a:endParaRPr lang="en-US" altLang="zh-CN" sz="1500" dirty="0">
              <a:solidFill>
                <a:schemeClr val="tx1">
                  <a:lumMod val="50000"/>
                  <a:lumOff val="50000"/>
                </a:schemeClr>
              </a:solidFill>
              <a:latin typeface="微软雅黑" panose="020B0503020204020204" pitchFamily="34" charset="-122"/>
              <a:ea typeface="微软雅黑" panose="020B0503020204020204" pitchFamily="34" charset="-122"/>
              <a:sym typeface="+mn-ea"/>
            </a:endParaRPr>
          </a:p>
        </p:txBody>
      </p:sp>
      <p:sp>
        <p:nvSpPr>
          <p:cNvPr id="9" name="文本框 8"/>
          <p:cNvSpPr txBox="1"/>
          <p:nvPr/>
        </p:nvSpPr>
        <p:spPr>
          <a:xfrm>
            <a:off x="529390" y="1040712"/>
            <a:ext cx="11478032" cy="4862870"/>
          </a:xfrm>
          <a:prstGeom prst="rect">
            <a:avLst/>
          </a:prstGeom>
          <a:noFill/>
          <a:ln w="9525">
            <a:noFill/>
          </a:ln>
        </p:spPr>
        <p:txBody>
          <a:bodyPr wrap="square">
            <a:spAutoFit/>
          </a:bodyPr>
          <a:lstStyle/>
          <a:p>
            <a:pPr defTabSz="951230">
              <a:lnSpc>
                <a:spcPct val="150000"/>
              </a:lnSpc>
            </a:pP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sym typeface="黑体" panose="02010609060101010101" charset="-122"/>
              </a:rPr>
              <a:t>   </a:t>
            </a:r>
            <a:r>
              <a:rPr lang="en-US" altLang="zh-CN" sz="2000" b="1" dirty="0">
                <a:solidFill>
                  <a:schemeClr val="tx1">
                    <a:lumMod val="50000"/>
                    <a:lumOff val="50000"/>
                  </a:schemeClr>
                </a:solidFill>
                <a:latin typeface="微软雅黑" panose="020B0503020204020204" pitchFamily="34" charset="-122"/>
                <a:ea typeface="微软雅黑" panose="020B0503020204020204" pitchFamily="34" charset="-122"/>
                <a:sym typeface="黑体" panose="02010609060101010101" charset="-122"/>
              </a:rPr>
              <a:t>3</a:t>
            </a: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sym typeface="黑体" panose="02010609060101010101" charset="-122"/>
              </a:rPr>
              <a:t>、各地级市政府经济分析</a:t>
            </a:r>
            <a:endParaRPr lang="en-US" altLang="zh-CN" sz="2000" b="1" dirty="0">
              <a:solidFill>
                <a:schemeClr val="tx1">
                  <a:lumMod val="50000"/>
                  <a:lumOff val="50000"/>
                </a:schemeClr>
              </a:solidFill>
              <a:latin typeface="微软雅黑" panose="020B0503020204020204" pitchFamily="34" charset="-122"/>
              <a:ea typeface="微软雅黑" panose="020B0503020204020204" pitchFamily="34" charset="-122"/>
              <a:sym typeface="黑体" panose="02010609060101010101" charset="-122"/>
            </a:endParaRPr>
          </a:p>
          <a:p>
            <a:r>
              <a:rPr lang="zh-CN" altLang="en-US" sz="2000" b="1" dirty="0" smtClean="0"/>
              <a:t>   </a:t>
            </a:r>
            <a:r>
              <a:rPr lang="en-US" altLang="zh-CN" sz="2000" b="1" dirty="0"/>
              <a:t> </a:t>
            </a:r>
            <a:r>
              <a:rPr lang="zh-CN" altLang="en-US" sz="2000" b="1" dirty="0" smtClean="0">
                <a:solidFill>
                  <a:srgbClr val="FF0000"/>
                </a:solidFill>
              </a:rPr>
              <a:t>合肥</a:t>
            </a:r>
            <a:r>
              <a:rPr lang="zh-CN" altLang="en-US" sz="2000" b="1" dirty="0">
                <a:solidFill>
                  <a:srgbClr val="FF0000"/>
                </a:solidFill>
              </a:rPr>
              <a:t>经济总量和人均富裕度</a:t>
            </a:r>
            <a:r>
              <a:rPr lang="zh-CN" altLang="en-US" sz="2000" b="1" dirty="0" smtClean="0">
                <a:solidFill>
                  <a:srgbClr val="FF0000"/>
                </a:solidFill>
              </a:rPr>
              <a:t>绝对</a:t>
            </a:r>
            <a:r>
              <a:rPr lang="zh-CN" altLang="en-US" sz="2000" b="1" dirty="0">
                <a:solidFill>
                  <a:srgbClr val="FF0000"/>
                </a:solidFill>
              </a:rPr>
              <a:t>领先，</a:t>
            </a:r>
            <a:r>
              <a:rPr lang="zh-CN" altLang="en-US" sz="2000" b="1" dirty="0" smtClean="0">
                <a:solidFill>
                  <a:srgbClr val="FF0000"/>
                </a:solidFill>
              </a:rPr>
              <a:t>芜湖人均</a:t>
            </a:r>
            <a:r>
              <a:rPr lang="zh-CN" altLang="en-US" sz="2000" b="1" dirty="0">
                <a:solidFill>
                  <a:srgbClr val="FF0000"/>
                </a:solidFill>
              </a:rPr>
              <a:t>富裕度排名靠前，</a:t>
            </a:r>
            <a:r>
              <a:rPr lang="zh-CN" altLang="en-US" sz="2000" b="1" dirty="0" smtClean="0">
                <a:solidFill>
                  <a:srgbClr val="FF0000"/>
                </a:solidFill>
              </a:rPr>
              <a:t>以滁州、阜</a:t>
            </a:r>
            <a:r>
              <a:rPr lang="zh-CN" altLang="en-US" sz="2000" b="1" dirty="0">
                <a:solidFill>
                  <a:srgbClr val="FF0000"/>
                </a:solidFill>
              </a:rPr>
              <a:t>阳和亳州为代表的</a:t>
            </a:r>
            <a:r>
              <a:rPr lang="zh-CN" altLang="en-US" sz="2000" b="1" dirty="0" smtClean="0">
                <a:solidFill>
                  <a:srgbClr val="FF0000"/>
                </a:solidFill>
              </a:rPr>
              <a:t>部分皖东皖</a:t>
            </a:r>
            <a:r>
              <a:rPr lang="zh-CN" altLang="en-US" sz="2000" b="1" dirty="0">
                <a:solidFill>
                  <a:srgbClr val="FF0000"/>
                </a:solidFill>
              </a:rPr>
              <a:t>北地市经济高增长势头强劲，呈现“合肥一市独大、皖中较强、皖北南较弱”特点</a:t>
            </a:r>
            <a:endParaRPr lang="en-US" altLang="zh-CN" sz="2000" b="1" dirty="0">
              <a:solidFill>
                <a:srgbClr val="FF0000"/>
              </a:solidFill>
            </a:endParaRPr>
          </a:p>
          <a:p>
            <a:endParaRPr lang="en-US" altLang="zh-CN" sz="2000" b="1" dirty="0" smtClean="0">
              <a:solidFill>
                <a:srgbClr val="FF0000"/>
              </a:solidFill>
            </a:endParaRPr>
          </a:p>
          <a:p>
            <a:endParaRPr lang="en-US" altLang="zh-CN" sz="2000" b="1" dirty="0">
              <a:solidFill>
                <a:srgbClr val="FF0000"/>
              </a:solidFill>
            </a:endParaRPr>
          </a:p>
          <a:p>
            <a:endParaRPr lang="zh-CN" altLang="en-US" sz="2000" dirty="0">
              <a:solidFill>
                <a:srgbClr val="FF0000"/>
              </a:solidFill>
            </a:endParaRPr>
          </a:p>
          <a:p>
            <a:r>
              <a:rPr lang="zh-CN" altLang="en-US" sz="2000" dirty="0"/>
              <a:t/>
            </a:r>
            <a:br>
              <a:rPr lang="zh-CN" altLang="en-US" sz="2000" dirty="0"/>
            </a:br>
            <a:endParaRPr lang="en-US" altLang="zh-CN" sz="2000" dirty="0" smtClean="0"/>
          </a:p>
          <a:p>
            <a:endParaRPr lang="en-US" altLang="zh-CN" sz="2000" dirty="0"/>
          </a:p>
          <a:p>
            <a:endParaRPr lang="en-US" altLang="zh-CN" sz="2000" dirty="0" smtClean="0"/>
          </a:p>
          <a:p>
            <a:endParaRPr lang="en-US" altLang="zh-CN" sz="2000" dirty="0"/>
          </a:p>
          <a:p>
            <a:endParaRPr lang="en-US" altLang="zh-CN" sz="2000" dirty="0" smtClean="0"/>
          </a:p>
          <a:p>
            <a:endParaRPr lang="en-US" altLang="zh-CN" sz="2000" dirty="0"/>
          </a:p>
          <a:p>
            <a:endParaRPr lang="en-US" altLang="zh-CN" sz="2000" dirty="0" smtClean="0"/>
          </a:p>
          <a:p>
            <a:endParaRPr lang="zh-CN" altLang="en-US" sz="2000" dirty="0"/>
          </a:p>
        </p:txBody>
      </p:sp>
      <p:sp>
        <p:nvSpPr>
          <p:cNvPr id="16" name="文本框 5"/>
          <p:cNvSpPr txBox="1"/>
          <p:nvPr/>
        </p:nvSpPr>
        <p:spPr>
          <a:xfrm>
            <a:off x="0" y="45306"/>
            <a:ext cx="12007421" cy="521970"/>
          </a:xfrm>
          <a:prstGeom prst="rect">
            <a:avLst/>
          </a:prstGeom>
          <a:noFill/>
        </p:spPr>
        <p:txBody>
          <a:bodyPr wrap="square" rtlCol="0">
            <a:spAutoFit/>
          </a:bodyPr>
          <a:lstStyle/>
          <a:p>
            <a:r>
              <a:rPr lang="zh-CN" altLang="en-US" sz="2800" b="1" kern="0" dirty="0" smtClean="0">
                <a:solidFill>
                  <a:srgbClr val="DB930E"/>
                </a:solidFill>
                <a:latin typeface="微软雅黑" panose="020B0503020204020204" pitchFamily="34" charset="-122"/>
                <a:ea typeface="微软雅黑" panose="020B0503020204020204" pitchFamily="34" charset="-122"/>
                <a:cs typeface="+mn-ea"/>
                <a:sym typeface="黑体" panose="02010609060101010101" charset="-122"/>
              </a:rPr>
              <a:t>二、信用风险关注要素</a:t>
            </a: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0857" y="2336800"/>
            <a:ext cx="10595429" cy="3947886"/>
          </a:xfrm>
          <a:prstGeom prst="rect">
            <a:avLst/>
          </a:prstGeom>
        </p:spPr>
      </p:pic>
    </p:spTree>
    <p:extLst>
      <p:ext uri="{BB962C8B-B14F-4D97-AF65-F5344CB8AC3E}">
        <p14:creationId xmlns:p14="http://schemas.microsoft.com/office/powerpoint/2010/main" val="1133538029"/>
      </p:ext>
    </p:extLst>
  </p:cSld>
  <p:clrMapOvr>
    <a:masterClrMapping/>
  </p:clrMapOvr>
  <mc:AlternateContent xmlns:mc="http://schemas.openxmlformats.org/markup-compatibility/2006" xmlns:p14="http://schemas.microsoft.com/office/powerpoint/2010/main">
    <mc:Choice Requires="p14">
      <p:transition spd="slow" p14:dur="4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组合 57"/>
          <p:cNvGrpSpPr/>
          <p:nvPr/>
        </p:nvGrpSpPr>
        <p:grpSpPr>
          <a:xfrm>
            <a:off x="2887831" y="530061"/>
            <a:ext cx="0" cy="0"/>
            <a:chOff x="4348525" y="620688"/>
            <a:chExt cx="8181294" cy="0"/>
          </a:xfrm>
        </p:grpSpPr>
        <p:cxnSp>
          <p:nvCxnSpPr>
            <p:cNvPr id="59" name="直接连接符 58"/>
            <p:cNvCxnSpPr/>
            <p:nvPr/>
          </p:nvCxnSpPr>
          <p:spPr>
            <a:xfrm>
              <a:off x="4348525" y="620688"/>
              <a:ext cx="2585006"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9226024" y="620688"/>
              <a:ext cx="1817436" cy="0"/>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11003546" y="620688"/>
              <a:ext cx="1526273"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5" name="文本框 4"/>
          <p:cNvSpPr txBox="1"/>
          <p:nvPr/>
        </p:nvSpPr>
        <p:spPr>
          <a:xfrm>
            <a:off x="437355" y="2175869"/>
            <a:ext cx="11331858" cy="1269194"/>
          </a:xfrm>
          <a:prstGeom prst="rect">
            <a:avLst/>
          </a:prstGeom>
          <a:noFill/>
        </p:spPr>
        <p:txBody>
          <a:bodyPr wrap="square" rtlCol="0">
            <a:spAutoFit/>
          </a:bodyPr>
          <a:lstStyle/>
          <a:p>
            <a:pPr marL="285750" indent="-285750" defTabSz="951230">
              <a:lnSpc>
                <a:spcPct val="280000"/>
              </a:lnSpc>
              <a:buFont typeface="Arial" panose="020B0604020202020204" pitchFamily="34" charset="0"/>
              <a:buChar char="•"/>
            </a:pPr>
            <a:endParaRPr lang="en-US" altLang="zh-CN" sz="1500" dirty="0" smtClean="0">
              <a:solidFill>
                <a:schemeClr val="tx1">
                  <a:lumMod val="50000"/>
                  <a:lumOff val="50000"/>
                </a:schemeClr>
              </a:solidFill>
              <a:latin typeface="微软雅黑" panose="020B0503020204020204" pitchFamily="34" charset="-122"/>
              <a:ea typeface="微软雅黑" panose="020B0503020204020204" pitchFamily="34" charset="-122"/>
              <a:sym typeface="+mn-ea"/>
            </a:endParaRPr>
          </a:p>
          <a:p>
            <a:pPr defTabSz="951230">
              <a:lnSpc>
                <a:spcPct val="280000"/>
              </a:lnSpc>
            </a:pPr>
            <a:endParaRPr lang="en-US" altLang="zh-CN" sz="1500" dirty="0">
              <a:solidFill>
                <a:schemeClr val="tx1">
                  <a:lumMod val="50000"/>
                  <a:lumOff val="50000"/>
                </a:schemeClr>
              </a:solidFill>
              <a:latin typeface="微软雅黑" panose="020B0503020204020204" pitchFamily="34" charset="-122"/>
              <a:ea typeface="微软雅黑" panose="020B0503020204020204" pitchFamily="34" charset="-122"/>
              <a:sym typeface="+mn-ea"/>
            </a:endParaRPr>
          </a:p>
        </p:txBody>
      </p:sp>
      <p:sp>
        <p:nvSpPr>
          <p:cNvPr id="9" name="文本框 8"/>
          <p:cNvSpPr txBox="1"/>
          <p:nvPr/>
        </p:nvSpPr>
        <p:spPr>
          <a:xfrm>
            <a:off x="529390" y="1040712"/>
            <a:ext cx="11478032" cy="4247317"/>
          </a:xfrm>
          <a:prstGeom prst="rect">
            <a:avLst/>
          </a:prstGeom>
          <a:noFill/>
          <a:ln w="9525">
            <a:noFill/>
          </a:ln>
        </p:spPr>
        <p:txBody>
          <a:bodyPr wrap="square">
            <a:spAutoFit/>
          </a:bodyPr>
          <a:lstStyle/>
          <a:p>
            <a:pPr defTabSz="951230">
              <a:lnSpc>
                <a:spcPct val="150000"/>
              </a:lnSpc>
            </a:pP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sym typeface="黑体" panose="02010609060101010101" charset="-122"/>
              </a:rPr>
              <a:t>   </a:t>
            </a:r>
            <a:r>
              <a:rPr lang="en-US" altLang="zh-CN" sz="2000" b="1" dirty="0" smtClean="0">
                <a:solidFill>
                  <a:schemeClr val="tx1">
                    <a:lumMod val="50000"/>
                    <a:lumOff val="50000"/>
                  </a:schemeClr>
                </a:solidFill>
                <a:latin typeface="微软雅黑" panose="020B0503020204020204" pitchFamily="34" charset="-122"/>
                <a:ea typeface="微软雅黑" panose="020B0503020204020204" pitchFamily="34" charset="-122"/>
                <a:sym typeface="黑体" panose="02010609060101010101" charset="-122"/>
              </a:rPr>
              <a:t>4</a:t>
            </a: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sym typeface="黑体" panose="02010609060101010101" charset="-122"/>
              </a:rPr>
              <a:t>、各地级市政府财政分析</a:t>
            </a:r>
            <a:endParaRPr lang="en-US" altLang="zh-CN" sz="2000" b="1" dirty="0">
              <a:solidFill>
                <a:schemeClr val="tx1">
                  <a:lumMod val="50000"/>
                  <a:lumOff val="50000"/>
                </a:schemeClr>
              </a:solidFill>
              <a:latin typeface="微软雅黑" panose="020B0503020204020204" pitchFamily="34" charset="-122"/>
              <a:ea typeface="微软雅黑" panose="020B0503020204020204" pitchFamily="34" charset="-122"/>
              <a:sym typeface="黑体" panose="02010609060101010101" charset="-122"/>
            </a:endParaRPr>
          </a:p>
          <a:p>
            <a:r>
              <a:rPr lang="zh-CN" altLang="en-US" sz="2000" b="1" dirty="0" smtClean="0"/>
              <a:t>     </a:t>
            </a:r>
            <a:r>
              <a:rPr lang="en-US" altLang="zh-CN" sz="2000" b="1" dirty="0"/>
              <a:t> </a:t>
            </a:r>
            <a:r>
              <a:rPr lang="en-US" altLang="zh-CN" sz="2000" b="1" dirty="0" smtClean="0"/>
              <a:t>  </a:t>
            </a:r>
            <a:r>
              <a:rPr lang="zh-CN" altLang="en-US" sz="2000" b="1" dirty="0" smtClean="0">
                <a:solidFill>
                  <a:srgbClr val="FF0000"/>
                </a:solidFill>
              </a:rPr>
              <a:t>安徽省</a:t>
            </a:r>
            <a:r>
              <a:rPr lang="zh-CN" altLang="en-US" sz="2000" b="1" dirty="0">
                <a:solidFill>
                  <a:srgbClr val="FF0000"/>
                </a:solidFill>
              </a:rPr>
              <a:t>各市财力规模、增速及构成分化显著，合肥财政实力表现突出，皖北城市财力涨势强劲</a:t>
            </a:r>
            <a:endParaRPr lang="en-US" altLang="zh-CN" sz="2000" b="1" dirty="0" smtClean="0">
              <a:solidFill>
                <a:srgbClr val="FF0000"/>
              </a:solidFill>
            </a:endParaRPr>
          </a:p>
          <a:p>
            <a:endParaRPr lang="en-US" altLang="zh-CN" sz="2000" b="1" dirty="0">
              <a:solidFill>
                <a:srgbClr val="FF0000"/>
              </a:solidFill>
            </a:endParaRPr>
          </a:p>
          <a:p>
            <a:endParaRPr lang="zh-CN" altLang="en-US" sz="2000" dirty="0">
              <a:solidFill>
                <a:srgbClr val="FF0000"/>
              </a:solidFill>
            </a:endParaRPr>
          </a:p>
          <a:p>
            <a:r>
              <a:rPr lang="zh-CN" altLang="en-US" sz="2000" dirty="0"/>
              <a:t/>
            </a:r>
            <a:br>
              <a:rPr lang="zh-CN" altLang="en-US" sz="2000" dirty="0"/>
            </a:br>
            <a:endParaRPr lang="en-US" altLang="zh-CN" sz="2000" dirty="0" smtClean="0"/>
          </a:p>
          <a:p>
            <a:endParaRPr lang="en-US" altLang="zh-CN" sz="2000" dirty="0"/>
          </a:p>
          <a:p>
            <a:endParaRPr lang="en-US" altLang="zh-CN" sz="2000" dirty="0" smtClean="0"/>
          </a:p>
          <a:p>
            <a:endParaRPr lang="en-US" altLang="zh-CN" sz="2000" dirty="0"/>
          </a:p>
          <a:p>
            <a:endParaRPr lang="en-US" altLang="zh-CN" sz="2000" dirty="0" smtClean="0"/>
          </a:p>
          <a:p>
            <a:endParaRPr lang="en-US" altLang="zh-CN" sz="2000" dirty="0"/>
          </a:p>
          <a:p>
            <a:endParaRPr lang="en-US" altLang="zh-CN" sz="2000" dirty="0" smtClean="0"/>
          </a:p>
          <a:p>
            <a:endParaRPr lang="zh-CN" altLang="en-US" sz="2000" dirty="0"/>
          </a:p>
        </p:txBody>
      </p:sp>
      <p:sp>
        <p:nvSpPr>
          <p:cNvPr id="16" name="文本框 5"/>
          <p:cNvSpPr txBox="1"/>
          <p:nvPr/>
        </p:nvSpPr>
        <p:spPr>
          <a:xfrm>
            <a:off x="0" y="45306"/>
            <a:ext cx="12007421" cy="521970"/>
          </a:xfrm>
          <a:prstGeom prst="rect">
            <a:avLst/>
          </a:prstGeom>
          <a:noFill/>
        </p:spPr>
        <p:txBody>
          <a:bodyPr wrap="square" rtlCol="0">
            <a:spAutoFit/>
          </a:bodyPr>
          <a:lstStyle/>
          <a:p>
            <a:r>
              <a:rPr lang="zh-CN" altLang="en-US" sz="2800" b="1" kern="0" dirty="0" smtClean="0">
                <a:solidFill>
                  <a:srgbClr val="DB930E"/>
                </a:solidFill>
                <a:latin typeface="微软雅黑" panose="020B0503020204020204" pitchFamily="34" charset="-122"/>
                <a:ea typeface="微软雅黑" panose="020B0503020204020204" pitchFamily="34" charset="-122"/>
                <a:cs typeface="+mn-ea"/>
                <a:sym typeface="黑体" panose="02010609060101010101" charset="-122"/>
              </a:rPr>
              <a:t>二、信用风险关注要素</a:t>
            </a: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4057" y="2175868"/>
            <a:ext cx="10203543" cy="4682131"/>
          </a:xfrm>
          <a:prstGeom prst="rect">
            <a:avLst/>
          </a:prstGeom>
        </p:spPr>
      </p:pic>
    </p:spTree>
    <p:extLst>
      <p:ext uri="{BB962C8B-B14F-4D97-AF65-F5344CB8AC3E}">
        <p14:creationId xmlns:p14="http://schemas.microsoft.com/office/powerpoint/2010/main" val="1677088624"/>
      </p:ext>
    </p:extLst>
  </p:cSld>
  <p:clrMapOvr>
    <a:masterClrMapping/>
  </p:clrMapOvr>
  <mc:AlternateContent xmlns:mc="http://schemas.openxmlformats.org/markup-compatibility/2006" xmlns:p14="http://schemas.microsoft.com/office/powerpoint/2010/main">
    <mc:Choice Requires="p14">
      <p:transition spd="slow" p14:dur="4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组合 57"/>
          <p:cNvGrpSpPr/>
          <p:nvPr/>
        </p:nvGrpSpPr>
        <p:grpSpPr>
          <a:xfrm>
            <a:off x="2887831" y="530061"/>
            <a:ext cx="0" cy="0"/>
            <a:chOff x="4348525" y="620688"/>
            <a:chExt cx="8181294" cy="0"/>
          </a:xfrm>
        </p:grpSpPr>
        <p:cxnSp>
          <p:nvCxnSpPr>
            <p:cNvPr id="59" name="直接连接符 58"/>
            <p:cNvCxnSpPr/>
            <p:nvPr/>
          </p:nvCxnSpPr>
          <p:spPr>
            <a:xfrm>
              <a:off x="4348525" y="620688"/>
              <a:ext cx="2585006"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9226024" y="620688"/>
              <a:ext cx="1817436" cy="0"/>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11003546" y="620688"/>
              <a:ext cx="1526273"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5" name="文本框 4"/>
          <p:cNvSpPr txBox="1"/>
          <p:nvPr/>
        </p:nvSpPr>
        <p:spPr>
          <a:xfrm>
            <a:off x="437355" y="2175869"/>
            <a:ext cx="11331858" cy="1269194"/>
          </a:xfrm>
          <a:prstGeom prst="rect">
            <a:avLst/>
          </a:prstGeom>
          <a:noFill/>
        </p:spPr>
        <p:txBody>
          <a:bodyPr wrap="square" rtlCol="0">
            <a:spAutoFit/>
          </a:bodyPr>
          <a:lstStyle/>
          <a:p>
            <a:pPr marL="285750" indent="-285750" defTabSz="951230">
              <a:lnSpc>
                <a:spcPct val="280000"/>
              </a:lnSpc>
              <a:buFont typeface="Arial" panose="020B0604020202020204" pitchFamily="34" charset="0"/>
              <a:buChar char="•"/>
            </a:pPr>
            <a:endParaRPr lang="en-US" altLang="zh-CN" sz="1500" dirty="0" smtClean="0">
              <a:solidFill>
                <a:schemeClr val="tx1">
                  <a:lumMod val="50000"/>
                  <a:lumOff val="50000"/>
                </a:schemeClr>
              </a:solidFill>
              <a:latin typeface="微软雅黑" panose="020B0503020204020204" pitchFamily="34" charset="-122"/>
              <a:ea typeface="微软雅黑" panose="020B0503020204020204" pitchFamily="34" charset="-122"/>
              <a:sym typeface="+mn-ea"/>
            </a:endParaRPr>
          </a:p>
          <a:p>
            <a:pPr defTabSz="951230">
              <a:lnSpc>
                <a:spcPct val="280000"/>
              </a:lnSpc>
            </a:pPr>
            <a:endParaRPr lang="en-US" altLang="zh-CN" sz="1500" dirty="0">
              <a:solidFill>
                <a:schemeClr val="tx1">
                  <a:lumMod val="50000"/>
                  <a:lumOff val="50000"/>
                </a:schemeClr>
              </a:solidFill>
              <a:latin typeface="微软雅黑" panose="020B0503020204020204" pitchFamily="34" charset="-122"/>
              <a:ea typeface="微软雅黑" panose="020B0503020204020204" pitchFamily="34" charset="-122"/>
              <a:sym typeface="+mn-ea"/>
            </a:endParaRPr>
          </a:p>
        </p:txBody>
      </p:sp>
      <p:sp>
        <p:nvSpPr>
          <p:cNvPr id="9" name="文本框 8"/>
          <p:cNvSpPr txBox="1"/>
          <p:nvPr/>
        </p:nvSpPr>
        <p:spPr>
          <a:xfrm>
            <a:off x="529390" y="1040712"/>
            <a:ext cx="11478032" cy="8094524"/>
          </a:xfrm>
          <a:prstGeom prst="rect">
            <a:avLst/>
          </a:prstGeom>
          <a:noFill/>
          <a:ln w="9525">
            <a:noFill/>
          </a:ln>
        </p:spPr>
        <p:txBody>
          <a:bodyPr wrap="square">
            <a:spAutoFit/>
          </a:bodyPr>
          <a:lstStyle/>
          <a:p>
            <a:pPr defTabSz="951230">
              <a:lnSpc>
                <a:spcPct val="150000"/>
              </a:lnSpc>
            </a:pP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sym typeface="黑体" panose="02010609060101010101" charset="-122"/>
              </a:rPr>
              <a:t>   </a:t>
            </a:r>
            <a:r>
              <a:rPr lang="en-US" altLang="zh-CN" sz="2000" b="1" dirty="0">
                <a:solidFill>
                  <a:schemeClr val="tx1">
                    <a:lumMod val="50000"/>
                    <a:lumOff val="50000"/>
                  </a:schemeClr>
                </a:solidFill>
                <a:latin typeface="微软雅黑" panose="020B0503020204020204" pitchFamily="34" charset="-122"/>
                <a:ea typeface="微软雅黑" panose="020B0503020204020204" pitchFamily="34" charset="-122"/>
                <a:sym typeface="黑体" panose="02010609060101010101" charset="-122"/>
              </a:rPr>
              <a:t>5</a:t>
            </a: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sym typeface="黑体" panose="02010609060101010101" charset="-122"/>
              </a:rPr>
              <a:t>、区县级政府经济分析</a:t>
            </a:r>
            <a:endParaRPr lang="en-US" altLang="zh-CN" sz="2000" b="1" dirty="0">
              <a:solidFill>
                <a:schemeClr val="tx1">
                  <a:lumMod val="50000"/>
                  <a:lumOff val="50000"/>
                </a:schemeClr>
              </a:solidFill>
              <a:latin typeface="微软雅黑" panose="020B0503020204020204" pitchFamily="34" charset="-122"/>
              <a:ea typeface="微软雅黑" panose="020B0503020204020204" pitchFamily="34" charset="-122"/>
              <a:sym typeface="黑体" panose="02010609060101010101" charset="-122"/>
            </a:endParaRPr>
          </a:p>
          <a:p>
            <a:pPr>
              <a:lnSpc>
                <a:spcPct val="150000"/>
              </a:lnSpc>
            </a:pPr>
            <a:r>
              <a:rPr lang="zh-CN" altLang="en-US" sz="2000" b="1" dirty="0" smtClean="0">
                <a:solidFill>
                  <a:srgbClr val="FF0000"/>
                </a:solidFill>
                <a:latin typeface="黑体" panose="02010609060101010101" pitchFamily="49" charset="-122"/>
                <a:ea typeface="黑体" panose="02010609060101010101" pitchFamily="49" charset="-122"/>
              </a:rPr>
              <a:t>     合肥</a:t>
            </a:r>
            <a:r>
              <a:rPr lang="zh-CN" altLang="en-US" sz="2000" b="1" dirty="0">
                <a:solidFill>
                  <a:srgbClr val="FF0000"/>
                </a:solidFill>
                <a:latin typeface="黑体" panose="02010609060101010101" pitchFamily="49" charset="-122"/>
                <a:ea typeface="黑体" panose="02010609060101010101" pitchFamily="49" charset="-122"/>
              </a:rPr>
              <a:t>及芜湖下辖部分区县经济总量及人均富裕度绝对领先，区域经济抗风险能力较强的合肥、芜湖、亳州和阜阳下辖区县经济保持高增长，关注太和县和颍上县等部分区县生产总值修订数大幅调</a:t>
            </a:r>
            <a:r>
              <a:rPr lang="zh-CN" altLang="en-US" sz="2000" b="1" dirty="0" smtClean="0">
                <a:solidFill>
                  <a:srgbClr val="FF0000"/>
                </a:solidFill>
                <a:latin typeface="黑体" panose="02010609060101010101" pitchFamily="49" charset="-122"/>
                <a:ea typeface="黑体" panose="02010609060101010101" pitchFamily="49" charset="-122"/>
              </a:rPr>
              <a:t>增。</a:t>
            </a:r>
            <a:r>
              <a:rPr lang="en-US" altLang="zh-CN" sz="2000" dirty="0" smtClean="0">
                <a:latin typeface="黑体" panose="02010609060101010101" pitchFamily="49" charset="-122"/>
                <a:ea typeface="黑体" panose="02010609060101010101" pitchFamily="49" charset="-122"/>
              </a:rPr>
              <a:t> </a:t>
            </a:r>
          </a:p>
          <a:p>
            <a:pPr>
              <a:lnSpc>
                <a:spcPct val="150000"/>
              </a:lnSpc>
            </a:pPr>
            <a:r>
              <a:rPr lang="en-US" altLang="zh-CN" sz="2000" dirty="0" smtClean="0">
                <a:latin typeface="黑体" panose="02010609060101010101" pitchFamily="49" charset="-122"/>
                <a:ea typeface="黑体" panose="02010609060101010101" pitchFamily="49" charset="-122"/>
              </a:rPr>
              <a:t>    </a:t>
            </a:r>
            <a:r>
              <a:rPr lang="zh-CN" altLang="en-US" sz="2000" dirty="0" smtClean="0">
                <a:latin typeface="黑体" panose="02010609060101010101" pitchFamily="49" charset="-122"/>
                <a:ea typeface="黑体" panose="02010609060101010101" pitchFamily="49" charset="-122"/>
              </a:rPr>
              <a:t>从</a:t>
            </a:r>
            <a:r>
              <a:rPr lang="en-US" altLang="zh-CN" sz="2000" dirty="0">
                <a:latin typeface="黑体" panose="02010609060101010101" pitchFamily="49" charset="-122"/>
                <a:ea typeface="黑体" panose="02010609060101010101" pitchFamily="49" charset="-122"/>
              </a:rPr>
              <a:t>GDP</a:t>
            </a:r>
            <a:r>
              <a:rPr lang="zh-CN" altLang="en-US" sz="2000" dirty="0">
                <a:latin typeface="黑体" panose="02010609060101010101" pitchFamily="49" charset="-122"/>
                <a:ea typeface="黑体" panose="02010609060101010101" pitchFamily="49" charset="-122"/>
              </a:rPr>
              <a:t>总量来看，合肥下辖区县经济规模领跑全省，包河区、庐阳区、肥西县、蜀山区和肥东县占据</a:t>
            </a:r>
            <a:r>
              <a:rPr lang="en-US" altLang="zh-CN" sz="2000" dirty="0">
                <a:latin typeface="黑体" panose="02010609060101010101" pitchFamily="49" charset="-122"/>
                <a:ea typeface="黑体" panose="02010609060101010101" pitchFamily="49" charset="-122"/>
              </a:rPr>
              <a:t>GDP</a:t>
            </a:r>
            <a:r>
              <a:rPr lang="zh-CN" altLang="en-US" sz="2000" dirty="0">
                <a:latin typeface="黑体" panose="02010609060101010101" pitchFamily="49" charset="-122"/>
                <a:ea typeface="黑体" panose="02010609060101010101" pitchFamily="49" charset="-122"/>
              </a:rPr>
              <a:t>排名前五席，</a:t>
            </a:r>
            <a:r>
              <a:rPr lang="en-US" altLang="zh-CN" sz="2000" dirty="0">
                <a:latin typeface="黑体" panose="02010609060101010101" pitchFamily="49" charset="-122"/>
                <a:ea typeface="黑体" panose="02010609060101010101" pitchFamily="49" charset="-122"/>
              </a:rPr>
              <a:t>2018</a:t>
            </a:r>
            <a:r>
              <a:rPr lang="zh-CN" altLang="en-US" sz="2000" dirty="0">
                <a:latin typeface="黑体" panose="02010609060101010101" pitchFamily="49" charset="-122"/>
                <a:ea typeface="黑体" panose="02010609060101010101" pitchFamily="49" charset="-122"/>
              </a:rPr>
              <a:t>年</a:t>
            </a:r>
            <a:r>
              <a:rPr lang="en-US" altLang="zh-CN" sz="2000" dirty="0">
                <a:latin typeface="黑体" panose="02010609060101010101" pitchFamily="49" charset="-122"/>
                <a:ea typeface="黑体" panose="02010609060101010101" pitchFamily="49" charset="-122"/>
              </a:rPr>
              <a:t>GDP</a:t>
            </a:r>
            <a:r>
              <a:rPr lang="zh-CN" altLang="en-US" sz="2000" dirty="0">
                <a:latin typeface="黑体" panose="02010609060101010101" pitchFamily="49" charset="-122"/>
                <a:ea typeface="黑体" panose="02010609060101010101" pitchFamily="49" charset="-122"/>
              </a:rPr>
              <a:t>均超</a:t>
            </a:r>
            <a:r>
              <a:rPr lang="en-US" altLang="zh-CN" sz="2000" dirty="0">
                <a:latin typeface="黑体" panose="02010609060101010101" pitchFamily="49" charset="-122"/>
                <a:ea typeface="黑体" panose="02010609060101010101" pitchFamily="49" charset="-122"/>
              </a:rPr>
              <a:t>600</a:t>
            </a:r>
            <a:r>
              <a:rPr lang="zh-CN" altLang="en-US" sz="2000" dirty="0">
                <a:latin typeface="黑体" panose="02010609060101010101" pitchFamily="49" charset="-122"/>
                <a:ea typeface="黑体" panose="02010609060101010101" pitchFamily="49" charset="-122"/>
              </a:rPr>
              <a:t>亿元，其中合肥“第一城区”包河区</a:t>
            </a:r>
            <a:r>
              <a:rPr lang="en-US" altLang="zh-CN" sz="2000" dirty="0">
                <a:latin typeface="黑体" panose="02010609060101010101" pitchFamily="49" charset="-122"/>
                <a:ea typeface="黑体" panose="02010609060101010101" pitchFamily="49" charset="-122"/>
              </a:rPr>
              <a:t>2018</a:t>
            </a:r>
            <a:r>
              <a:rPr lang="zh-CN" altLang="en-US" sz="2000" dirty="0">
                <a:latin typeface="黑体" panose="02010609060101010101" pitchFamily="49" charset="-122"/>
                <a:ea typeface="黑体" panose="02010609060101010101" pitchFamily="49" charset="-122"/>
              </a:rPr>
              <a:t>年</a:t>
            </a:r>
            <a:r>
              <a:rPr lang="en-US" altLang="zh-CN" sz="2000" dirty="0">
                <a:latin typeface="黑体" panose="02010609060101010101" pitchFamily="49" charset="-122"/>
                <a:ea typeface="黑体" panose="02010609060101010101" pitchFamily="49" charset="-122"/>
              </a:rPr>
              <a:t>GDP</a:t>
            </a:r>
            <a:r>
              <a:rPr lang="zh-CN" altLang="en-US" sz="2000" dirty="0">
                <a:latin typeface="黑体" panose="02010609060101010101" pitchFamily="49" charset="-122"/>
                <a:ea typeface="黑体" panose="02010609060101010101" pitchFamily="49" charset="-122"/>
              </a:rPr>
              <a:t>已达</a:t>
            </a:r>
            <a:r>
              <a:rPr lang="en-US" altLang="zh-CN" sz="2000" dirty="0">
                <a:latin typeface="黑体" panose="02010609060101010101" pitchFamily="49" charset="-122"/>
                <a:ea typeface="黑体" panose="02010609060101010101" pitchFamily="49" charset="-122"/>
              </a:rPr>
              <a:t>1051.2</a:t>
            </a:r>
            <a:r>
              <a:rPr lang="zh-CN" altLang="en-US" sz="2000" dirty="0">
                <a:latin typeface="黑体" panose="02010609060101010101" pitchFamily="49" charset="-122"/>
                <a:ea typeface="黑体" panose="02010609060101010101" pitchFamily="49" charset="-122"/>
              </a:rPr>
              <a:t>亿元，</a:t>
            </a:r>
            <a:r>
              <a:rPr lang="en-US" altLang="zh-CN" sz="2000" dirty="0">
                <a:latin typeface="黑体" panose="02010609060101010101" pitchFamily="49" charset="-122"/>
                <a:ea typeface="黑体" panose="02010609060101010101" pitchFamily="49" charset="-122"/>
              </a:rPr>
              <a:t>2019</a:t>
            </a:r>
            <a:r>
              <a:rPr lang="zh-CN" altLang="en-US" sz="2000" dirty="0">
                <a:latin typeface="黑体" panose="02010609060101010101" pitchFamily="49" charset="-122"/>
                <a:ea typeface="黑体" panose="02010609060101010101" pitchFamily="49" charset="-122"/>
              </a:rPr>
              <a:t>年庐阳区</a:t>
            </a:r>
            <a:r>
              <a:rPr lang="en-US" altLang="zh-CN" sz="2000" dirty="0">
                <a:latin typeface="黑体" panose="02010609060101010101" pitchFamily="49" charset="-122"/>
                <a:ea typeface="黑体" panose="02010609060101010101" pitchFamily="49" charset="-122"/>
              </a:rPr>
              <a:t>GDP</a:t>
            </a:r>
            <a:r>
              <a:rPr lang="zh-CN" altLang="en-US" sz="2000" dirty="0">
                <a:latin typeface="黑体" panose="02010609060101010101" pitchFamily="49" charset="-122"/>
                <a:ea typeface="黑体" panose="02010609060101010101" pitchFamily="49" charset="-122"/>
              </a:rPr>
              <a:t>将达</a:t>
            </a:r>
            <a:r>
              <a:rPr lang="en-US" altLang="zh-CN" sz="2000" dirty="0">
                <a:latin typeface="黑体" panose="02010609060101010101" pitchFamily="49" charset="-122"/>
                <a:ea typeface="黑体" panose="02010609060101010101" pitchFamily="49" charset="-122"/>
              </a:rPr>
              <a:t>1036.61</a:t>
            </a:r>
            <a:r>
              <a:rPr lang="zh-CN" altLang="en-US" sz="2000" dirty="0">
                <a:latin typeface="黑体" panose="02010609060101010101" pitchFamily="49" charset="-122"/>
                <a:ea typeface="黑体" panose="02010609060101010101" pitchFamily="49" charset="-122"/>
              </a:rPr>
              <a:t>亿元，至此包河区和庐阳区两大主城区</a:t>
            </a:r>
            <a:r>
              <a:rPr lang="en-US" altLang="zh-CN" sz="2000" dirty="0">
                <a:latin typeface="黑体" panose="02010609060101010101" pitchFamily="49" charset="-122"/>
                <a:ea typeface="黑体" panose="02010609060101010101" pitchFamily="49" charset="-122"/>
              </a:rPr>
              <a:t>GDP</a:t>
            </a:r>
            <a:r>
              <a:rPr lang="zh-CN" altLang="en-US" sz="2000" dirty="0">
                <a:latin typeface="黑体" panose="02010609060101010101" pitchFamily="49" charset="-122"/>
                <a:ea typeface="黑体" panose="02010609060101010101" pitchFamily="49" charset="-122"/>
              </a:rPr>
              <a:t>均突破千亿元。</a:t>
            </a:r>
            <a:r>
              <a:rPr lang="en-US" altLang="zh-CN" sz="2000" dirty="0">
                <a:latin typeface="黑体" panose="02010609060101010101" pitchFamily="49" charset="-122"/>
                <a:ea typeface="黑体" panose="02010609060101010101" pitchFamily="49" charset="-122"/>
              </a:rPr>
              <a:t>2018</a:t>
            </a:r>
            <a:r>
              <a:rPr lang="zh-CN" altLang="en-US" sz="2000" dirty="0">
                <a:latin typeface="黑体" panose="02010609060101010101" pitchFamily="49" charset="-122"/>
                <a:ea typeface="黑体" panose="02010609060101010101" pitchFamily="49" charset="-122"/>
              </a:rPr>
              <a:t>年芜湖中心城区镜湖区和合肥市瑶海区</a:t>
            </a:r>
            <a:r>
              <a:rPr lang="en-US" altLang="zh-CN" sz="2000" dirty="0">
                <a:latin typeface="黑体" panose="02010609060101010101" pitchFamily="49" charset="-122"/>
                <a:ea typeface="黑体" panose="02010609060101010101" pitchFamily="49" charset="-122"/>
              </a:rPr>
              <a:t>GDP</a:t>
            </a:r>
            <a:r>
              <a:rPr lang="zh-CN" altLang="en-US" sz="2000" dirty="0">
                <a:latin typeface="黑体" panose="02010609060101010101" pitchFamily="49" charset="-122"/>
                <a:ea typeface="黑体" panose="02010609060101010101" pitchFamily="49" charset="-122"/>
              </a:rPr>
              <a:t>规模均在</a:t>
            </a:r>
            <a:r>
              <a:rPr lang="en-US" altLang="zh-CN" sz="2000" dirty="0">
                <a:latin typeface="黑体" panose="02010609060101010101" pitchFamily="49" charset="-122"/>
                <a:ea typeface="黑体" panose="02010609060101010101" pitchFamily="49" charset="-122"/>
              </a:rPr>
              <a:t>500</a:t>
            </a:r>
            <a:r>
              <a:rPr lang="zh-CN" altLang="en-US" sz="2000" dirty="0">
                <a:latin typeface="黑体" panose="02010609060101010101" pitchFamily="49" charset="-122"/>
                <a:ea typeface="黑体" panose="02010609060101010101" pitchFamily="49" charset="-122"/>
              </a:rPr>
              <a:t>亿元以上，预计</a:t>
            </a:r>
            <a:r>
              <a:rPr lang="en-US" altLang="zh-CN" sz="2000" dirty="0">
                <a:latin typeface="黑体" panose="02010609060101010101" pitchFamily="49" charset="-122"/>
                <a:ea typeface="黑体" panose="02010609060101010101" pitchFamily="49" charset="-122"/>
              </a:rPr>
              <a:t>2019</a:t>
            </a:r>
            <a:r>
              <a:rPr lang="zh-CN" altLang="en-US" sz="2000" dirty="0">
                <a:latin typeface="黑体" panose="02010609060101010101" pitchFamily="49" charset="-122"/>
                <a:ea typeface="黑体" panose="02010609060101010101" pitchFamily="49" charset="-122"/>
              </a:rPr>
              <a:t>年长丰县和天长市</a:t>
            </a:r>
            <a:r>
              <a:rPr lang="en-US" altLang="zh-CN" sz="2000" dirty="0">
                <a:latin typeface="黑体" panose="02010609060101010101" pitchFamily="49" charset="-122"/>
                <a:ea typeface="黑体" panose="02010609060101010101" pitchFamily="49" charset="-122"/>
              </a:rPr>
              <a:t>GDP</a:t>
            </a:r>
            <a:r>
              <a:rPr lang="zh-CN" altLang="en-US" sz="2000" dirty="0">
                <a:latin typeface="黑体" panose="02010609060101010101" pitchFamily="49" charset="-122"/>
                <a:ea typeface="黑体" panose="02010609060101010101" pitchFamily="49" charset="-122"/>
              </a:rPr>
              <a:t>规模有望突破</a:t>
            </a:r>
            <a:r>
              <a:rPr lang="en-US" altLang="zh-CN" sz="2000" dirty="0">
                <a:latin typeface="黑体" panose="02010609060101010101" pitchFamily="49" charset="-122"/>
                <a:ea typeface="黑体" panose="02010609060101010101" pitchFamily="49" charset="-122"/>
              </a:rPr>
              <a:t>500</a:t>
            </a:r>
            <a:r>
              <a:rPr lang="zh-CN" altLang="en-US" sz="2000" dirty="0">
                <a:latin typeface="黑体" panose="02010609060101010101" pitchFamily="49" charset="-122"/>
                <a:ea typeface="黑体" panose="02010609060101010101" pitchFamily="49" charset="-122"/>
              </a:rPr>
              <a:t>亿元。总体看，合肥及芜湖下辖部分区县经济总量绝对领先，全省区县排位前十名均由合肥和芜湖下辖区县包揽，合肥市四大城区及三县占据七位，芜湖区县（市）占据三位。 </a:t>
            </a:r>
            <a:endParaRPr lang="en-US" altLang="zh-CN" sz="2000" b="1" dirty="0" smtClean="0">
              <a:solidFill>
                <a:srgbClr val="FF0000"/>
              </a:solidFill>
              <a:latin typeface="黑体" panose="02010609060101010101" pitchFamily="49" charset="-122"/>
              <a:ea typeface="黑体" panose="02010609060101010101" pitchFamily="49" charset="-122"/>
            </a:endParaRPr>
          </a:p>
          <a:p>
            <a:endParaRPr lang="en-US" altLang="zh-CN" sz="2000" b="1" dirty="0">
              <a:solidFill>
                <a:srgbClr val="FF0000"/>
              </a:solidFill>
              <a:latin typeface="黑体" panose="02010609060101010101" pitchFamily="49" charset="-122"/>
              <a:ea typeface="黑体" panose="02010609060101010101" pitchFamily="49" charset="-122"/>
            </a:endParaRPr>
          </a:p>
          <a:p>
            <a:endParaRPr lang="zh-CN" altLang="en-US" sz="2000" dirty="0">
              <a:solidFill>
                <a:srgbClr val="FF0000"/>
              </a:solidFill>
            </a:endParaRPr>
          </a:p>
          <a:p>
            <a:r>
              <a:rPr lang="zh-CN" altLang="en-US" sz="2000" dirty="0"/>
              <a:t/>
            </a:r>
            <a:br>
              <a:rPr lang="zh-CN" altLang="en-US" sz="2000" dirty="0"/>
            </a:br>
            <a:endParaRPr lang="en-US" altLang="zh-CN" sz="2000" dirty="0" smtClean="0"/>
          </a:p>
          <a:p>
            <a:endParaRPr lang="en-US" altLang="zh-CN" sz="2000" dirty="0"/>
          </a:p>
          <a:p>
            <a:endParaRPr lang="en-US" altLang="zh-CN" sz="2000" dirty="0" smtClean="0"/>
          </a:p>
          <a:p>
            <a:endParaRPr lang="en-US" altLang="zh-CN" sz="2000" dirty="0"/>
          </a:p>
          <a:p>
            <a:endParaRPr lang="en-US" altLang="zh-CN" sz="2000" dirty="0" smtClean="0"/>
          </a:p>
          <a:p>
            <a:endParaRPr lang="en-US" altLang="zh-CN" sz="2000" dirty="0"/>
          </a:p>
          <a:p>
            <a:endParaRPr lang="en-US" altLang="zh-CN" sz="2000" dirty="0" smtClean="0"/>
          </a:p>
          <a:p>
            <a:endParaRPr lang="zh-CN" altLang="en-US" sz="2000" dirty="0"/>
          </a:p>
        </p:txBody>
      </p:sp>
      <p:sp>
        <p:nvSpPr>
          <p:cNvPr id="16" name="文本框 5"/>
          <p:cNvSpPr txBox="1"/>
          <p:nvPr/>
        </p:nvSpPr>
        <p:spPr>
          <a:xfrm>
            <a:off x="0" y="45306"/>
            <a:ext cx="12007421" cy="521970"/>
          </a:xfrm>
          <a:prstGeom prst="rect">
            <a:avLst/>
          </a:prstGeom>
          <a:noFill/>
        </p:spPr>
        <p:txBody>
          <a:bodyPr wrap="square" rtlCol="0">
            <a:spAutoFit/>
          </a:bodyPr>
          <a:lstStyle/>
          <a:p>
            <a:r>
              <a:rPr lang="zh-CN" altLang="en-US" sz="2800" b="1" kern="0" dirty="0" smtClean="0">
                <a:solidFill>
                  <a:srgbClr val="DB930E"/>
                </a:solidFill>
                <a:latin typeface="微软雅黑" panose="020B0503020204020204" pitchFamily="34" charset="-122"/>
                <a:ea typeface="微软雅黑" panose="020B0503020204020204" pitchFamily="34" charset="-122"/>
                <a:cs typeface="+mn-ea"/>
                <a:sym typeface="黑体" panose="02010609060101010101" charset="-122"/>
              </a:rPr>
              <a:t>二、信用风险关注要素</a:t>
            </a:r>
          </a:p>
        </p:txBody>
      </p:sp>
    </p:spTree>
    <p:extLst>
      <p:ext uri="{BB962C8B-B14F-4D97-AF65-F5344CB8AC3E}">
        <p14:creationId xmlns:p14="http://schemas.microsoft.com/office/powerpoint/2010/main" val="3696083559"/>
      </p:ext>
    </p:extLst>
  </p:cSld>
  <p:clrMapOvr>
    <a:masterClrMapping/>
  </p:clrMapOvr>
  <mc:AlternateContent xmlns:mc="http://schemas.openxmlformats.org/markup-compatibility/2006" xmlns:p14="http://schemas.microsoft.com/office/powerpoint/2010/main">
    <mc:Choice Requires="p14">
      <p:transition spd="slow" p14:dur="4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组合 57"/>
          <p:cNvGrpSpPr/>
          <p:nvPr/>
        </p:nvGrpSpPr>
        <p:grpSpPr>
          <a:xfrm>
            <a:off x="2887831" y="530061"/>
            <a:ext cx="0" cy="0"/>
            <a:chOff x="4348525" y="620688"/>
            <a:chExt cx="8181294" cy="0"/>
          </a:xfrm>
        </p:grpSpPr>
        <p:cxnSp>
          <p:nvCxnSpPr>
            <p:cNvPr id="59" name="直接连接符 58"/>
            <p:cNvCxnSpPr/>
            <p:nvPr/>
          </p:nvCxnSpPr>
          <p:spPr>
            <a:xfrm>
              <a:off x="4348525" y="620688"/>
              <a:ext cx="2585006"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9226024" y="620688"/>
              <a:ext cx="1817436" cy="0"/>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11003546" y="620688"/>
              <a:ext cx="1526273"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5" name="文本框 4"/>
          <p:cNvSpPr txBox="1"/>
          <p:nvPr/>
        </p:nvSpPr>
        <p:spPr>
          <a:xfrm>
            <a:off x="437355" y="2175869"/>
            <a:ext cx="11331858" cy="1269194"/>
          </a:xfrm>
          <a:prstGeom prst="rect">
            <a:avLst/>
          </a:prstGeom>
          <a:noFill/>
        </p:spPr>
        <p:txBody>
          <a:bodyPr wrap="square" rtlCol="0">
            <a:spAutoFit/>
          </a:bodyPr>
          <a:lstStyle/>
          <a:p>
            <a:pPr marL="285750" indent="-285750" defTabSz="951230">
              <a:lnSpc>
                <a:spcPct val="280000"/>
              </a:lnSpc>
              <a:buFont typeface="Arial" panose="020B0604020202020204" pitchFamily="34" charset="0"/>
              <a:buChar char="•"/>
            </a:pPr>
            <a:endParaRPr lang="en-US" altLang="zh-CN" sz="1500" dirty="0" smtClean="0">
              <a:solidFill>
                <a:schemeClr val="tx1">
                  <a:lumMod val="50000"/>
                  <a:lumOff val="50000"/>
                </a:schemeClr>
              </a:solidFill>
              <a:latin typeface="微软雅黑" panose="020B0503020204020204" pitchFamily="34" charset="-122"/>
              <a:ea typeface="微软雅黑" panose="020B0503020204020204" pitchFamily="34" charset="-122"/>
              <a:sym typeface="+mn-ea"/>
            </a:endParaRPr>
          </a:p>
          <a:p>
            <a:pPr defTabSz="951230">
              <a:lnSpc>
                <a:spcPct val="280000"/>
              </a:lnSpc>
            </a:pPr>
            <a:endParaRPr lang="en-US" altLang="zh-CN" sz="1500" dirty="0">
              <a:solidFill>
                <a:schemeClr val="tx1">
                  <a:lumMod val="50000"/>
                  <a:lumOff val="50000"/>
                </a:schemeClr>
              </a:solidFill>
              <a:latin typeface="微软雅黑" panose="020B0503020204020204" pitchFamily="34" charset="-122"/>
              <a:ea typeface="微软雅黑" panose="020B0503020204020204" pitchFamily="34" charset="-122"/>
              <a:sym typeface="+mn-ea"/>
            </a:endParaRPr>
          </a:p>
        </p:txBody>
      </p:sp>
      <p:sp>
        <p:nvSpPr>
          <p:cNvPr id="9" name="文本框 8"/>
          <p:cNvSpPr txBox="1"/>
          <p:nvPr/>
        </p:nvSpPr>
        <p:spPr>
          <a:xfrm>
            <a:off x="529390" y="1040712"/>
            <a:ext cx="11478032" cy="3939540"/>
          </a:xfrm>
          <a:prstGeom prst="rect">
            <a:avLst/>
          </a:prstGeom>
          <a:noFill/>
          <a:ln w="9525">
            <a:noFill/>
          </a:ln>
        </p:spPr>
        <p:txBody>
          <a:bodyPr wrap="square">
            <a:spAutoFit/>
          </a:bodyPr>
          <a:lstStyle/>
          <a:p>
            <a:pPr defTabSz="951230">
              <a:lnSpc>
                <a:spcPct val="150000"/>
              </a:lnSpc>
            </a:pP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sym typeface="黑体" panose="02010609060101010101" charset="-122"/>
              </a:rPr>
              <a:t>   </a:t>
            </a:r>
            <a:r>
              <a:rPr lang="en-US" altLang="zh-CN" sz="2000" b="1" dirty="0">
                <a:solidFill>
                  <a:schemeClr val="tx1">
                    <a:lumMod val="50000"/>
                    <a:lumOff val="50000"/>
                  </a:schemeClr>
                </a:solidFill>
                <a:latin typeface="微软雅黑" panose="020B0503020204020204" pitchFamily="34" charset="-122"/>
                <a:ea typeface="微软雅黑" panose="020B0503020204020204" pitchFamily="34" charset="-122"/>
                <a:sym typeface="黑体" panose="02010609060101010101" charset="-122"/>
              </a:rPr>
              <a:t>5</a:t>
            </a: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sym typeface="黑体" panose="02010609060101010101" charset="-122"/>
              </a:rPr>
              <a:t>、区县级政府经济分析</a:t>
            </a:r>
            <a:endParaRPr lang="en-US" altLang="zh-CN" sz="2000" b="1" dirty="0">
              <a:solidFill>
                <a:schemeClr val="tx1">
                  <a:lumMod val="50000"/>
                  <a:lumOff val="50000"/>
                </a:schemeClr>
              </a:solidFill>
              <a:latin typeface="微软雅黑" panose="020B0503020204020204" pitchFamily="34" charset="-122"/>
              <a:ea typeface="微软雅黑" panose="020B0503020204020204" pitchFamily="34" charset="-122"/>
              <a:sym typeface="黑体" panose="02010609060101010101" charset="-122"/>
            </a:endParaRPr>
          </a:p>
          <a:p>
            <a:endParaRPr lang="en-US" altLang="zh-CN" sz="2000" b="1" dirty="0">
              <a:solidFill>
                <a:srgbClr val="FF0000"/>
              </a:solidFill>
              <a:latin typeface="黑体" panose="02010609060101010101" pitchFamily="49" charset="-122"/>
              <a:ea typeface="黑体" panose="02010609060101010101" pitchFamily="49" charset="-122"/>
            </a:endParaRPr>
          </a:p>
          <a:p>
            <a:endParaRPr lang="zh-CN" altLang="en-US" sz="2000" dirty="0">
              <a:solidFill>
                <a:srgbClr val="FF0000"/>
              </a:solidFill>
            </a:endParaRPr>
          </a:p>
          <a:p>
            <a:r>
              <a:rPr lang="zh-CN" altLang="en-US" sz="2000" dirty="0"/>
              <a:t/>
            </a:r>
            <a:br>
              <a:rPr lang="zh-CN" altLang="en-US" sz="2000" dirty="0"/>
            </a:br>
            <a:endParaRPr lang="en-US" altLang="zh-CN" sz="2000" dirty="0" smtClean="0"/>
          </a:p>
          <a:p>
            <a:endParaRPr lang="en-US" altLang="zh-CN" sz="2000" dirty="0"/>
          </a:p>
          <a:p>
            <a:endParaRPr lang="en-US" altLang="zh-CN" sz="2000" dirty="0" smtClean="0"/>
          </a:p>
          <a:p>
            <a:endParaRPr lang="en-US" altLang="zh-CN" sz="2000" dirty="0"/>
          </a:p>
          <a:p>
            <a:endParaRPr lang="en-US" altLang="zh-CN" sz="2000" dirty="0" smtClean="0"/>
          </a:p>
          <a:p>
            <a:endParaRPr lang="en-US" altLang="zh-CN" sz="2000" dirty="0"/>
          </a:p>
          <a:p>
            <a:endParaRPr lang="en-US" altLang="zh-CN" sz="2000" dirty="0" smtClean="0"/>
          </a:p>
          <a:p>
            <a:endParaRPr lang="zh-CN" altLang="en-US" sz="2000" dirty="0"/>
          </a:p>
        </p:txBody>
      </p:sp>
      <p:sp>
        <p:nvSpPr>
          <p:cNvPr id="16" name="文本框 5"/>
          <p:cNvSpPr txBox="1"/>
          <p:nvPr/>
        </p:nvSpPr>
        <p:spPr>
          <a:xfrm>
            <a:off x="0" y="45306"/>
            <a:ext cx="12007421" cy="521970"/>
          </a:xfrm>
          <a:prstGeom prst="rect">
            <a:avLst/>
          </a:prstGeom>
          <a:noFill/>
        </p:spPr>
        <p:txBody>
          <a:bodyPr wrap="square" rtlCol="0">
            <a:spAutoFit/>
          </a:bodyPr>
          <a:lstStyle/>
          <a:p>
            <a:r>
              <a:rPr lang="zh-CN" altLang="en-US" sz="2800" b="1" kern="0" dirty="0" smtClean="0">
                <a:solidFill>
                  <a:srgbClr val="DB930E"/>
                </a:solidFill>
                <a:latin typeface="微软雅黑" panose="020B0503020204020204" pitchFamily="34" charset="-122"/>
                <a:ea typeface="微软雅黑" panose="020B0503020204020204" pitchFamily="34" charset="-122"/>
                <a:cs typeface="+mn-ea"/>
                <a:sym typeface="黑体" panose="02010609060101010101" charset="-122"/>
              </a:rPr>
              <a:t>二、信用风险关注要素</a:t>
            </a: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0514" y="1480456"/>
            <a:ext cx="9971315" cy="5377543"/>
          </a:xfrm>
          <a:prstGeom prst="rect">
            <a:avLst/>
          </a:prstGeom>
        </p:spPr>
      </p:pic>
    </p:spTree>
    <p:extLst>
      <p:ext uri="{BB962C8B-B14F-4D97-AF65-F5344CB8AC3E}">
        <p14:creationId xmlns:p14="http://schemas.microsoft.com/office/powerpoint/2010/main" val="891971123"/>
      </p:ext>
    </p:extLst>
  </p:cSld>
  <p:clrMapOvr>
    <a:masterClrMapping/>
  </p:clrMapOvr>
  <mc:AlternateContent xmlns:mc="http://schemas.openxmlformats.org/markup-compatibility/2006" xmlns:p14="http://schemas.microsoft.com/office/powerpoint/2010/main">
    <mc:Choice Requires="p14">
      <p:transition spd="slow" p14:dur="4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组合 57"/>
          <p:cNvGrpSpPr/>
          <p:nvPr/>
        </p:nvGrpSpPr>
        <p:grpSpPr>
          <a:xfrm>
            <a:off x="2887831" y="530061"/>
            <a:ext cx="0" cy="0"/>
            <a:chOff x="4348525" y="620688"/>
            <a:chExt cx="8181294" cy="0"/>
          </a:xfrm>
        </p:grpSpPr>
        <p:cxnSp>
          <p:nvCxnSpPr>
            <p:cNvPr id="59" name="直接连接符 58"/>
            <p:cNvCxnSpPr/>
            <p:nvPr/>
          </p:nvCxnSpPr>
          <p:spPr>
            <a:xfrm>
              <a:off x="4348525" y="620688"/>
              <a:ext cx="2585006"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9226024" y="620688"/>
              <a:ext cx="1817436" cy="0"/>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11003546" y="620688"/>
              <a:ext cx="1526273"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5" name="文本框 4"/>
          <p:cNvSpPr txBox="1"/>
          <p:nvPr/>
        </p:nvSpPr>
        <p:spPr>
          <a:xfrm>
            <a:off x="437355" y="2175869"/>
            <a:ext cx="11331858" cy="1269194"/>
          </a:xfrm>
          <a:prstGeom prst="rect">
            <a:avLst/>
          </a:prstGeom>
          <a:noFill/>
        </p:spPr>
        <p:txBody>
          <a:bodyPr wrap="square" rtlCol="0">
            <a:spAutoFit/>
          </a:bodyPr>
          <a:lstStyle/>
          <a:p>
            <a:pPr marL="285750" indent="-285750" defTabSz="951230">
              <a:lnSpc>
                <a:spcPct val="280000"/>
              </a:lnSpc>
              <a:buFont typeface="Arial" panose="020B0604020202020204" pitchFamily="34" charset="0"/>
              <a:buChar char="•"/>
            </a:pPr>
            <a:endParaRPr lang="en-US" altLang="zh-CN" sz="1500" dirty="0" smtClean="0">
              <a:solidFill>
                <a:schemeClr val="tx1">
                  <a:lumMod val="50000"/>
                  <a:lumOff val="50000"/>
                </a:schemeClr>
              </a:solidFill>
              <a:latin typeface="微软雅黑" panose="020B0503020204020204" pitchFamily="34" charset="-122"/>
              <a:ea typeface="微软雅黑" panose="020B0503020204020204" pitchFamily="34" charset="-122"/>
              <a:sym typeface="+mn-ea"/>
            </a:endParaRPr>
          </a:p>
          <a:p>
            <a:pPr defTabSz="951230">
              <a:lnSpc>
                <a:spcPct val="280000"/>
              </a:lnSpc>
            </a:pPr>
            <a:endParaRPr lang="en-US" altLang="zh-CN" sz="1500" dirty="0">
              <a:solidFill>
                <a:schemeClr val="tx1">
                  <a:lumMod val="50000"/>
                  <a:lumOff val="50000"/>
                </a:schemeClr>
              </a:solidFill>
              <a:latin typeface="微软雅黑" panose="020B0503020204020204" pitchFamily="34" charset="-122"/>
              <a:ea typeface="微软雅黑" panose="020B0503020204020204" pitchFamily="34" charset="-122"/>
              <a:sym typeface="+mn-ea"/>
            </a:endParaRPr>
          </a:p>
        </p:txBody>
      </p:sp>
      <p:sp>
        <p:nvSpPr>
          <p:cNvPr id="9" name="文本框 8"/>
          <p:cNvSpPr txBox="1"/>
          <p:nvPr/>
        </p:nvSpPr>
        <p:spPr>
          <a:xfrm>
            <a:off x="529390" y="1040712"/>
            <a:ext cx="11478032" cy="7017306"/>
          </a:xfrm>
          <a:prstGeom prst="rect">
            <a:avLst/>
          </a:prstGeom>
          <a:noFill/>
          <a:ln w="9525">
            <a:noFill/>
          </a:ln>
        </p:spPr>
        <p:txBody>
          <a:bodyPr wrap="square">
            <a:spAutoFit/>
          </a:bodyPr>
          <a:lstStyle/>
          <a:p>
            <a:pPr defTabSz="951230">
              <a:lnSpc>
                <a:spcPct val="150000"/>
              </a:lnSpc>
            </a:pP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sym typeface="黑体" panose="02010609060101010101" charset="-122"/>
              </a:rPr>
              <a:t>   </a:t>
            </a:r>
            <a:r>
              <a:rPr lang="en-US" altLang="zh-CN" sz="2000" b="1" dirty="0" smtClean="0">
                <a:solidFill>
                  <a:schemeClr val="tx1">
                    <a:lumMod val="50000"/>
                    <a:lumOff val="50000"/>
                  </a:schemeClr>
                </a:solidFill>
                <a:latin typeface="微软雅黑" panose="020B0503020204020204" pitchFamily="34" charset="-122"/>
                <a:ea typeface="微软雅黑" panose="020B0503020204020204" pitchFamily="34" charset="-122"/>
                <a:sym typeface="黑体" panose="02010609060101010101" charset="-122"/>
              </a:rPr>
              <a:t>6</a:t>
            </a: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sym typeface="黑体" panose="02010609060101010101" charset="-122"/>
              </a:rPr>
              <a:t>、区县级政府财政分析</a:t>
            </a:r>
            <a:endParaRPr lang="en-US" altLang="zh-CN" sz="2000" b="1" dirty="0">
              <a:solidFill>
                <a:schemeClr val="tx1">
                  <a:lumMod val="50000"/>
                  <a:lumOff val="50000"/>
                </a:schemeClr>
              </a:solidFill>
              <a:latin typeface="微软雅黑" panose="020B0503020204020204" pitchFamily="34" charset="-122"/>
              <a:ea typeface="微软雅黑" panose="020B0503020204020204" pitchFamily="34" charset="-122"/>
              <a:sym typeface="黑体" panose="02010609060101010101" charset="-122"/>
            </a:endParaRPr>
          </a:p>
          <a:p>
            <a:pPr>
              <a:lnSpc>
                <a:spcPct val="150000"/>
              </a:lnSpc>
            </a:pPr>
            <a:r>
              <a:rPr lang="zh-CN" altLang="en-US" sz="2000" b="1" dirty="0" smtClean="0">
                <a:solidFill>
                  <a:srgbClr val="FF0000"/>
                </a:solidFill>
              </a:rPr>
              <a:t>      合肥市</a:t>
            </a:r>
            <a:r>
              <a:rPr lang="zh-CN" altLang="en-US" sz="2000" b="1" dirty="0">
                <a:solidFill>
                  <a:srgbClr val="FF0000"/>
                </a:solidFill>
              </a:rPr>
              <a:t>下辖区县一般公共预算收入规模领跑全省，包河区、镜湖区和弋江区财政自给能力较强，涡阳县、蒙城县和太和县等部分区县债务负担较</a:t>
            </a:r>
            <a:r>
              <a:rPr lang="zh-CN" altLang="en-US" sz="2000" b="1" dirty="0" smtClean="0">
                <a:solidFill>
                  <a:srgbClr val="FF0000"/>
                </a:solidFill>
              </a:rPr>
              <a:t>重</a:t>
            </a:r>
            <a:endParaRPr lang="en-US" altLang="zh-CN" sz="2000" b="1" dirty="0" smtClean="0">
              <a:solidFill>
                <a:srgbClr val="FF0000"/>
              </a:solidFill>
            </a:endParaRPr>
          </a:p>
          <a:p>
            <a:pPr>
              <a:lnSpc>
                <a:spcPct val="200000"/>
              </a:lnSpc>
            </a:pPr>
            <a:r>
              <a:rPr lang="zh-CN" altLang="en-US" sz="2000" dirty="0" smtClean="0">
                <a:latin typeface="黑体" panose="02010609060101010101" pitchFamily="49" charset="-122"/>
                <a:ea typeface="黑体" panose="02010609060101010101" pitchFamily="49" charset="-122"/>
              </a:rPr>
              <a:t>     合肥市下辖区县一般公共预算收入规模领跑全省，</a:t>
            </a:r>
            <a:r>
              <a:rPr lang="en-US" altLang="zh-CN" sz="2000" dirty="0" smtClean="0">
                <a:latin typeface="黑体" panose="02010609060101010101" pitchFamily="49" charset="-122"/>
                <a:ea typeface="黑体" panose="02010609060101010101" pitchFamily="49" charset="-122"/>
              </a:rPr>
              <a:t>2018</a:t>
            </a:r>
            <a:r>
              <a:rPr lang="zh-CN" altLang="en-US" sz="2000" dirty="0" smtClean="0">
                <a:latin typeface="黑体" panose="02010609060101010101" pitchFamily="49" charset="-122"/>
                <a:ea typeface="黑体" panose="02010609060101010101" pitchFamily="49" charset="-122"/>
              </a:rPr>
              <a:t>年，包河区和肥西县一般公共预算收入均超</a:t>
            </a:r>
            <a:r>
              <a:rPr lang="en-US" altLang="zh-CN" sz="2000" dirty="0" smtClean="0">
                <a:latin typeface="黑体" panose="02010609060101010101" pitchFamily="49" charset="-122"/>
                <a:ea typeface="黑体" panose="02010609060101010101" pitchFamily="49" charset="-122"/>
              </a:rPr>
              <a:t>50</a:t>
            </a:r>
            <a:r>
              <a:rPr lang="zh-CN" altLang="en-US" sz="2000" dirty="0" smtClean="0">
                <a:latin typeface="黑体" panose="02010609060101010101" pitchFamily="49" charset="-122"/>
                <a:ea typeface="黑体" panose="02010609060101010101" pitchFamily="49" charset="-122"/>
              </a:rPr>
              <a:t>亿元，分别位列第一、二位；肥东县次之，一般公共预算收入超</a:t>
            </a:r>
            <a:r>
              <a:rPr lang="en-US" altLang="zh-CN" sz="2000" dirty="0" smtClean="0">
                <a:latin typeface="黑体" panose="02010609060101010101" pitchFamily="49" charset="-122"/>
                <a:ea typeface="黑体" panose="02010609060101010101" pitchFamily="49" charset="-122"/>
              </a:rPr>
              <a:t>40</a:t>
            </a:r>
            <a:r>
              <a:rPr lang="zh-CN" altLang="en-US" sz="2000" dirty="0" smtClean="0">
                <a:latin typeface="黑体" panose="02010609060101010101" pitchFamily="49" charset="-122"/>
                <a:ea typeface="黑体" panose="02010609060101010101" pitchFamily="49" charset="-122"/>
              </a:rPr>
              <a:t>亿元；有</a:t>
            </a:r>
            <a:r>
              <a:rPr lang="en-US" altLang="zh-CN" sz="2000" dirty="0" smtClean="0">
                <a:latin typeface="黑体" panose="02010609060101010101" pitchFamily="49" charset="-122"/>
                <a:ea typeface="黑体" panose="02010609060101010101" pitchFamily="49" charset="-122"/>
              </a:rPr>
              <a:t>19</a:t>
            </a:r>
            <a:r>
              <a:rPr lang="zh-CN" altLang="en-US" sz="2000" dirty="0" smtClean="0">
                <a:latin typeface="黑体" panose="02010609060101010101" pitchFamily="49" charset="-122"/>
                <a:ea typeface="黑体" panose="02010609060101010101" pitchFamily="49" charset="-122"/>
              </a:rPr>
              <a:t>个区县一般公共预算收入在</a:t>
            </a:r>
            <a:r>
              <a:rPr lang="en-US" altLang="zh-CN" sz="2000" dirty="0" smtClean="0">
                <a:latin typeface="黑体" panose="02010609060101010101" pitchFamily="49" charset="-122"/>
                <a:ea typeface="黑体" panose="02010609060101010101" pitchFamily="49" charset="-122"/>
              </a:rPr>
              <a:t>20</a:t>
            </a:r>
            <a:r>
              <a:rPr lang="zh-CN" altLang="en-US" sz="2000" dirty="0" smtClean="0">
                <a:latin typeface="黑体" panose="02010609060101010101" pitchFamily="49" charset="-122"/>
                <a:ea typeface="黑体" panose="02010609060101010101" pitchFamily="49" charset="-122"/>
              </a:rPr>
              <a:t>～</a:t>
            </a:r>
            <a:r>
              <a:rPr lang="en-US" altLang="zh-CN" sz="2000" dirty="0" smtClean="0">
                <a:latin typeface="黑体" panose="02010609060101010101" pitchFamily="49" charset="-122"/>
                <a:ea typeface="黑体" panose="02010609060101010101" pitchFamily="49" charset="-122"/>
              </a:rPr>
              <a:t>40</a:t>
            </a:r>
            <a:r>
              <a:rPr lang="zh-CN" altLang="en-US" sz="2000" dirty="0" smtClean="0">
                <a:latin typeface="黑体" panose="02010609060101010101" pitchFamily="49" charset="-122"/>
                <a:ea typeface="黑体" panose="02010609060101010101" pitchFamily="49" charset="-122"/>
              </a:rPr>
              <a:t>亿元区间，分布于合肥、芜湖、滁州、马鞍山、宣城、宿州、阜阳和淮南市；其余区县均未超过</a:t>
            </a:r>
            <a:r>
              <a:rPr lang="en-US" altLang="zh-CN" sz="2000" dirty="0" smtClean="0">
                <a:latin typeface="黑体" panose="02010609060101010101" pitchFamily="49" charset="-122"/>
                <a:ea typeface="黑体" panose="02010609060101010101" pitchFamily="49" charset="-122"/>
              </a:rPr>
              <a:t>20</a:t>
            </a:r>
            <a:r>
              <a:rPr lang="zh-CN" altLang="en-US" sz="2000" dirty="0" smtClean="0">
                <a:latin typeface="黑体" panose="02010609060101010101" pitchFamily="49" charset="-122"/>
                <a:ea typeface="黑体" panose="02010609060101010101" pitchFamily="49" charset="-122"/>
              </a:rPr>
              <a:t>亿元，分布于合肥、马鞍山、淮北、蚌埠、安庆和亳州市。</a:t>
            </a:r>
            <a:endParaRPr lang="en-US" altLang="zh-CN" sz="2000" b="1" dirty="0" smtClean="0">
              <a:solidFill>
                <a:srgbClr val="FF0000"/>
              </a:solidFill>
              <a:latin typeface="黑体" panose="02010609060101010101" pitchFamily="49" charset="-122"/>
              <a:ea typeface="黑体" panose="02010609060101010101" pitchFamily="49" charset="-122"/>
            </a:endParaRPr>
          </a:p>
          <a:p>
            <a:endParaRPr lang="zh-CN" altLang="en-US" sz="2000" dirty="0" smtClean="0">
              <a:solidFill>
                <a:srgbClr val="FF0000"/>
              </a:solidFill>
            </a:endParaRPr>
          </a:p>
          <a:p>
            <a:r>
              <a:rPr lang="zh-CN" altLang="en-US" sz="2000" dirty="0"/>
              <a:t/>
            </a:r>
            <a:br>
              <a:rPr lang="zh-CN" altLang="en-US" sz="2000" dirty="0"/>
            </a:br>
            <a:endParaRPr lang="en-US" altLang="zh-CN" sz="2000" dirty="0" smtClean="0"/>
          </a:p>
          <a:p>
            <a:endParaRPr lang="en-US" altLang="zh-CN" sz="2000" dirty="0"/>
          </a:p>
          <a:p>
            <a:endParaRPr lang="en-US" altLang="zh-CN" sz="2000" dirty="0" smtClean="0"/>
          </a:p>
          <a:p>
            <a:endParaRPr lang="en-US" altLang="zh-CN" sz="2000" dirty="0"/>
          </a:p>
          <a:p>
            <a:endParaRPr lang="en-US" altLang="zh-CN" sz="2000" dirty="0" smtClean="0"/>
          </a:p>
          <a:p>
            <a:endParaRPr lang="en-US" altLang="zh-CN" sz="2000" dirty="0"/>
          </a:p>
          <a:p>
            <a:endParaRPr lang="en-US" altLang="zh-CN" sz="2000" dirty="0" smtClean="0"/>
          </a:p>
          <a:p>
            <a:endParaRPr lang="zh-CN" altLang="en-US" sz="2000" dirty="0"/>
          </a:p>
        </p:txBody>
      </p:sp>
      <p:sp>
        <p:nvSpPr>
          <p:cNvPr id="16" name="文本框 5"/>
          <p:cNvSpPr txBox="1"/>
          <p:nvPr/>
        </p:nvSpPr>
        <p:spPr>
          <a:xfrm>
            <a:off x="0" y="45306"/>
            <a:ext cx="12007421" cy="521970"/>
          </a:xfrm>
          <a:prstGeom prst="rect">
            <a:avLst/>
          </a:prstGeom>
          <a:noFill/>
        </p:spPr>
        <p:txBody>
          <a:bodyPr wrap="square" rtlCol="0">
            <a:spAutoFit/>
          </a:bodyPr>
          <a:lstStyle/>
          <a:p>
            <a:r>
              <a:rPr lang="zh-CN" altLang="en-US" sz="2800" b="1" kern="0" dirty="0" smtClean="0">
                <a:solidFill>
                  <a:srgbClr val="DB930E"/>
                </a:solidFill>
                <a:latin typeface="微软雅黑" panose="020B0503020204020204" pitchFamily="34" charset="-122"/>
                <a:ea typeface="微软雅黑" panose="020B0503020204020204" pitchFamily="34" charset="-122"/>
                <a:cs typeface="+mn-ea"/>
                <a:sym typeface="黑体" panose="02010609060101010101" charset="-122"/>
              </a:rPr>
              <a:t>二、信用风险关注要素</a:t>
            </a:r>
          </a:p>
        </p:txBody>
      </p:sp>
    </p:spTree>
    <p:extLst>
      <p:ext uri="{BB962C8B-B14F-4D97-AF65-F5344CB8AC3E}">
        <p14:creationId xmlns:p14="http://schemas.microsoft.com/office/powerpoint/2010/main" val="2040834452"/>
      </p:ext>
    </p:extLst>
  </p:cSld>
  <p:clrMapOvr>
    <a:masterClrMapping/>
  </p:clrMapOvr>
  <mc:AlternateContent xmlns:mc="http://schemas.openxmlformats.org/markup-compatibility/2006" xmlns:p14="http://schemas.microsoft.com/office/powerpoint/2010/main">
    <mc:Choice Requires="p14">
      <p:transition spd="slow" p14:dur="4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文本占位符 1"/>
          <p:cNvSpPr>
            <a:spLocks noGrp="1"/>
          </p:cNvSpPr>
          <p:nvPr>
            <p:ph type="body" sz="quarter" idx="10"/>
          </p:nvPr>
        </p:nvSpPr>
        <p:spPr>
          <a:xfrm>
            <a:off x="3752850" y="2293938"/>
            <a:ext cx="1449388" cy="1004887"/>
          </a:xfrm>
          <a:ln/>
        </p:spPr>
        <p:txBody>
          <a:bodyPr vert="horz" lIns="91440" tIns="45720" rIns="91440" bIns="45720" anchor="ctr"/>
          <a:lstStyle/>
          <a:p>
            <a:pPr defTabSz="914400">
              <a:buClrTx/>
              <a:buSzTx/>
            </a:pPr>
            <a:r>
              <a:rPr lang="en-US" altLang="zh-CN" kern="1200" dirty="0">
                <a:solidFill>
                  <a:srgbClr val="DB930E"/>
                </a:solidFill>
                <a:latin typeface="Arial Narrow" panose="020B0606020202030204" pitchFamily="34" charset="0"/>
                <a:ea typeface="+mn-ea"/>
                <a:cs typeface="+mn-cs"/>
              </a:rPr>
              <a:t>01</a:t>
            </a:r>
            <a:endParaRPr lang="zh-CN" altLang="en-US" kern="1200" dirty="0">
              <a:solidFill>
                <a:srgbClr val="DB930E"/>
              </a:solidFill>
              <a:latin typeface="Arial Narrow" panose="020B0606020202030204" pitchFamily="34" charset="0"/>
              <a:ea typeface="+mn-ea"/>
              <a:cs typeface="+mn-cs"/>
            </a:endParaRPr>
          </a:p>
        </p:txBody>
      </p:sp>
      <p:sp>
        <p:nvSpPr>
          <p:cNvPr id="11266" name="文本占位符 2"/>
          <p:cNvSpPr>
            <a:spLocks noGrp="1"/>
          </p:cNvSpPr>
          <p:nvPr>
            <p:ph type="body" sz="quarter" idx="11"/>
          </p:nvPr>
        </p:nvSpPr>
        <p:spPr>
          <a:xfrm>
            <a:off x="3497943" y="3225799"/>
            <a:ext cx="1794782" cy="1317171"/>
          </a:xfrm>
          <a:ln/>
        </p:spPr>
        <p:txBody>
          <a:bodyPr vert="horz" lIns="91440" tIns="45720" rIns="91440" bIns="45720" anchor="ctr">
            <a:noAutofit/>
          </a:bodyPr>
          <a:lstStyle/>
          <a:p>
            <a:pPr defTabSz="914400">
              <a:spcBef>
                <a:spcPct val="0"/>
              </a:spcBef>
              <a:buClrTx/>
              <a:buSzTx/>
            </a:pPr>
            <a:r>
              <a:rPr lang="zh-CN" altLang="en-US" sz="2400" kern="1200" dirty="0" smtClean="0">
                <a:solidFill>
                  <a:srgbClr val="313536"/>
                </a:solidFill>
              </a:rPr>
              <a:t>融资担保机构合规经营</a:t>
            </a:r>
            <a:endParaRPr lang="en-US" altLang="zh-CN" sz="2400" kern="1200" dirty="0">
              <a:solidFill>
                <a:srgbClr val="313536"/>
              </a:solidFill>
            </a:endParaRPr>
          </a:p>
        </p:txBody>
      </p:sp>
      <p:sp>
        <p:nvSpPr>
          <p:cNvPr id="11267" name="文本占位符 3"/>
          <p:cNvSpPr>
            <a:spLocks noGrp="1"/>
          </p:cNvSpPr>
          <p:nvPr>
            <p:ph type="body" sz="quarter" idx="12"/>
          </p:nvPr>
        </p:nvSpPr>
        <p:spPr>
          <a:xfrm>
            <a:off x="6108700" y="2293938"/>
            <a:ext cx="1439863" cy="1004887"/>
          </a:xfrm>
          <a:ln/>
        </p:spPr>
        <p:txBody>
          <a:bodyPr vert="horz" lIns="91440" tIns="45720" rIns="91440" bIns="45720" anchor="ctr"/>
          <a:lstStyle/>
          <a:p>
            <a:pPr defTabSz="914400">
              <a:buClrTx/>
              <a:buSzTx/>
            </a:pPr>
            <a:r>
              <a:rPr lang="en-US" altLang="zh-CN" kern="1200" dirty="0">
                <a:solidFill>
                  <a:srgbClr val="DB930E"/>
                </a:solidFill>
                <a:latin typeface="Arial Narrow" panose="020B0606020202030204" pitchFamily="34" charset="0"/>
                <a:ea typeface="+mn-ea"/>
                <a:cs typeface="+mn-cs"/>
              </a:rPr>
              <a:t>02</a:t>
            </a:r>
            <a:endParaRPr lang="zh-CN" altLang="en-US" kern="1200" dirty="0">
              <a:solidFill>
                <a:srgbClr val="DB930E"/>
              </a:solidFill>
              <a:latin typeface="Arial Narrow" panose="020B0606020202030204" pitchFamily="34" charset="0"/>
              <a:ea typeface="+mn-ea"/>
              <a:cs typeface="+mn-cs"/>
            </a:endParaRPr>
          </a:p>
        </p:txBody>
      </p:sp>
      <p:sp>
        <p:nvSpPr>
          <p:cNvPr id="11268" name="文本占位符 4"/>
          <p:cNvSpPr>
            <a:spLocks noGrp="1"/>
          </p:cNvSpPr>
          <p:nvPr>
            <p:ph type="body" sz="quarter" idx="13"/>
          </p:nvPr>
        </p:nvSpPr>
        <p:spPr>
          <a:xfrm>
            <a:off x="5899150" y="3225800"/>
            <a:ext cx="2033588" cy="1244600"/>
          </a:xfrm>
          <a:ln/>
        </p:spPr>
        <p:txBody>
          <a:bodyPr vert="horz" lIns="91440" tIns="45720" rIns="91440" bIns="45720" anchor="ctr">
            <a:normAutofit/>
          </a:bodyPr>
          <a:lstStyle/>
          <a:p>
            <a:pPr defTabSz="914400">
              <a:spcBef>
                <a:spcPct val="0"/>
              </a:spcBef>
              <a:buClrTx/>
              <a:buSzTx/>
            </a:pPr>
            <a:r>
              <a:rPr lang="zh-CN" altLang="en-US" sz="2400" kern="1200" dirty="0" smtClean="0">
                <a:solidFill>
                  <a:srgbClr val="313536"/>
                </a:solidFill>
                <a:latin typeface="微软雅黑" panose="020B0503020204020204" pitchFamily="34" charset="-122"/>
                <a:ea typeface="微软雅黑" panose="020B0503020204020204" pitchFamily="34" charset="-122"/>
                <a:cs typeface="+mn-cs"/>
              </a:rPr>
              <a:t>信用风险关注要素</a:t>
            </a:r>
            <a:endParaRPr lang="zh-CN" altLang="en-US" sz="2400" kern="1200" dirty="0">
              <a:solidFill>
                <a:srgbClr val="313536"/>
              </a:solidFill>
              <a:latin typeface="微软雅黑" panose="020B0503020204020204" pitchFamily="34" charset="-122"/>
              <a:ea typeface="微软雅黑" panose="020B0503020204020204" pitchFamily="34" charset="-122"/>
              <a:cs typeface="+mn-cs"/>
            </a:endParaRPr>
          </a:p>
        </p:txBody>
      </p:sp>
      <p:sp>
        <p:nvSpPr>
          <p:cNvPr id="11269" name="文本占位符 3"/>
          <p:cNvSpPr>
            <a:spLocks noGrp="1"/>
          </p:cNvSpPr>
          <p:nvPr/>
        </p:nvSpPr>
        <p:spPr>
          <a:xfrm>
            <a:off x="8637588" y="2292350"/>
            <a:ext cx="1439862" cy="1004888"/>
          </a:xfrm>
          <a:prstGeom prst="rect">
            <a:avLst/>
          </a:prstGeom>
          <a:noFill/>
          <a:ln w="9525">
            <a:noFill/>
          </a:ln>
        </p:spPr>
        <p:txBody>
          <a:bodyPr lIns="91440" tIns="45720" rIns="91440" bIns="45720" anchor="ctr"/>
          <a:lstStyle/>
          <a:p>
            <a:pPr algn="ctr">
              <a:lnSpc>
                <a:spcPct val="90000"/>
              </a:lnSpc>
              <a:spcBef>
                <a:spcPts val="1000"/>
              </a:spcBef>
            </a:pPr>
            <a:r>
              <a:rPr lang="en-US" altLang="zh-CN" sz="6600" b="1" dirty="0">
                <a:solidFill>
                  <a:srgbClr val="DB930E"/>
                </a:solidFill>
                <a:latin typeface="Arial Narrow" panose="020B0606020202030204" pitchFamily="34" charset="0"/>
                <a:ea typeface="宋体" panose="02010600030101010101" pitchFamily="2" charset="-122"/>
              </a:rPr>
              <a:t>03</a:t>
            </a:r>
            <a:endParaRPr lang="zh-CN" altLang="en-US" sz="6600" b="1" dirty="0">
              <a:solidFill>
                <a:srgbClr val="DB930E"/>
              </a:solidFill>
              <a:latin typeface="Arial Narrow" panose="020B0606020202030204" pitchFamily="34" charset="0"/>
              <a:ea typeface="宋体" panose="02010600030101010101" pitchFamily="2" charset="-122"/>
            </a:endParaRPr>
          </a:p>
        </p:txBody>
      </p:sp>
      <p:sp>
        <p:nvSpPr>
          <p:cNvPr id="11270" name="文本占位符 10"/>
          <p:cNvSpPr>
            <a:spLocks noGrp="1"/>
          </p:cNvSpPr>
          <p:nvPr/>
        </p:nvSpPr>
        <p:spPr>
          <a:xfrm>
            <a:off x="7932738" y="3298825"/>
            <a:ext cx="3082925" cy="1008063"/>
          </a:xfrm>
          <a:prstGeom prst="rect">
            <a:avLst/>
          </a:prstGeom>
          <a:noFill/>
          <a:ln w="9525">
            <a:noFill/>
          </a:ln>
        </p:spPr>
        <p:txBody>
          <a:bodyPr lIns="91440" tIns="45720" rIns="91440" bIns="45720" anchor="ctr"/>
          <a:lstStyle/>
          <a:p>
            <a:pPr algn="ctr"/>
            <a:r>
              <a:rPr lang="zh-CN" altLang="en-US" sz="2400" b="1" dirty="0">
                <a:solidFill>
                  <a:srgbClr val="313536"/>
                </a:solidFill>
                <a:latin typeface="微软雅黑" panose="020B0503020204020204" pitchFamily="34" charset="-122"/>
                <a:ea typeface="微软雅黑" panose="020B0503020204020204" pitchFamily="34" charset="-122"/>
              </a:rPr>
              <a:t>关于东方金</a:t>
            </a:r>
            <a:r>
              <a:rPr lang="zh-CN" altLang="en-US" sz="2400" b="1" dirty="0" smtClean="0">
                <a:solidFill>
                  <a:srgbClr val="313536"/>
                </a:solidFill>
                <a:latin typeface="微软雅黑" panose="020B0503020204020204" pitchFamily="34" charset="-122"/>
                <a:ea typeface="微软雅黑" panose="020B0503020204020204" pitchFamily="34" charset="-122"/>
              </a:rPr>
              <a:t>诚</a:t>
            </a:r>
            <a:endParaRPr lang="zh-CN" altLang="en-US" sz="2400" b="1" dirty="0">
              <a:solidFill>
                <a:srgbClr val="313536"/>
              </a:solidFill>
              <a:latin typeface="微软雅黑" panose="020B0503020204020204" pitchFamily="34" charset="-122"/>
              <a:ea typeface="微软雅黑" panose="020B0503020204020204" pitchFamily="34" charset="-122"/>
            </a:endParaRPr>
          </a:p>
          <a:p>
            <a:pPr algn="ctr"/>
            <a:endParaRPr lang="zh-CN" altLang="en-US" sz="2200" b="1" dirty="0">
              <a:solidFill>
                <a:srgbClr val="313536"/>
              </a:solidFill>
              <a:latin typeface="微软雅黑" panose="020B0503020204020204" pitchFamily="34" charset="-122"/>
              <a:ea typeface="微软雅黑" panose="020B0503020204020204" pitchFamily="34" charset="-122"/>
            </a:endParaRPr>
          </a:p>
        </p:txBody>
      </p:sp>
    </p:spTree>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组合 57"/>
          <p:cNvGrpSpPr/>
          <p:nvPr/>
        </p:nvGrpSpPr>
        <p:grpSpPr>
          <a:xfrm>
            <a:off x="2887831" y="530061"/>
            <a:ext cx="0" cy="0"/>
            <a:chOff x="4348525" y="620688"/>
            <a:chExt cx="8181294" cy="0"/>
          </a:xfrm>
        </p:grpSpPr>
        <p:cxnSp>
          <p:nvCxnSpPr>
            <p:cNvPr id="59" name="直接连接符 58"/>
            <p:cNvCxnSpPr/>
            <p:nvPr/>
          </p:nvCxnSpPr>
          <p:spPr>
            <a:xfrm>
              <a:off x="4348525" y="620688"/>
              <a:ext cx="2585006"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9226024" y="620688"/>
              <a:ext cx="1817436" cy="0"/>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11003546" y="620688"/>
              <a:ext cx="1526273"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5" name="文本框 4"/>
          <p:cNvSpPr txBox="1"/>
          <p:nvPr/>
        </p:nvSpPr>
        <p:spPr>
          <a:xfrm>
            <a:off x="437355" y="2175869"/>
            <a:ext cx="11331858" cy="1269194"/>
          </a:xfrm>
          <a:prstGeom prst="rect">
            <a:avLst/>
          </a:prstGeom>
          <a:noFill/>
        </p:spPr>
        <p:txBody>
          <a:bodyPr wrap="square" rtlCol="0">
            <a:spAutoFit/>
          </a:bodyPr>
          <a:lstStyle/>
          <a:p>
            <a:pPr marL="285750" indent="-285750" defTabSz="951230">
              <a:lnSpc>
                <a:spcPct val="280000"/>
              </a:lnSpc>
              <a:buFont typeface="Arial" panose="020B0604020202020204" pitchFamily="34" charset="0"/>
              <a:buChar char="•"/>
            </a:pPr>
            <a:endParaRPr lang="en-US" altLang="zh-CN" sz="1500" dirty="0" smtClean="0">
              <a:solidFill>
                <a:schemeClr val="tx1">
                  <a:lumMod val="50000"/>
                  <a:lumOff val="50000"/>
                </a:schemeClr>
              </a:solidFill>
              <a:latin typeface="微软雅黑" panose="020B0503020204020204" pitchFamily="34" charset="-122"/>
              <a:ea typeface="微软雅黑" panose="020B0503020204020204" pitchFamily="34" charset="-122"/>
              <a:sym typeface="+mn-ea"/>
            </a:endParaRPr>
          </a:p>
          <a:p>
            <a:pPr defTabSz="951230">
              <a:lnSpc>
                <a:spcPct val="280000"/>
              </a:lnSpc>
            </a:pPr>
            <a:endParaRPr lang="en-US" altLang="zh-CN" sz="1500" dirty="0">
              <a:solidFill>
                <a:schemeClr val="tx1">
                  <a:lumMod val="50000"/>
                  <a:lumOff val="50000"/>
                </a:schemeClr>
              </a:solidFill>
              <a:latin typeface="微软雅黑" panose="020B0503020204020204" pitchFamily="34" charset="-122"/>
              <a:ea typeface="微软雅黑" panose="020B0503020204020204" pitchFamily="34" charset="-122"/>
              <a:sym typeface="+mn-ea"/>
            </a:endParaRPr>
          </a:p>
        </p:txBody>
      </p:sp>
      <p:sp>
        <p:nvSpPr>
          <p:cNvPr id="9" name="文本框 8"/>
          <p:cNvSpPr txBox="1"/>
          <p:nvPr/>
        </p:nvSpPr>
        <p:spPr>
          <a:xfrm>
            <a:off x="529390" y="1040712"/>
            <a:ext cx="11478032" cy="3785652"/>
          </a:xfrm>
          <a:prstGeom prst="rect">
            <a:avLst/>
          </a:prstGeom>
          <a:noFill/>
          <a:ln w="9525">
            <a:noFill/>
          </a:ln>
        </p:spPr>
        <p:txBody>
          <a:bodyPr wrap="square">
            <a:spAutoFit/>
          </a:bodyPr>
          <a:lstStyle/>
          <a:p>
            <a:pPr defTabSz="951230">
              <a:lnSpc>
                <a:spcPct val="150000"/>
              </a:lnSpc>
            </a:pP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sym typeface="黑体" panose="02010609060101010101" charset="-122"/>
              </a:rPr>
              <a:t>   </a:t>
            </a:r>
            <a:r>
              <a:rPr lang="en-US" altLang="zh-CN" sz="2000" b="1" dirty="0" smtClean="0">
                <a:solidFill>
                  <a:schemeClr val="tx1">
                    <a:lumMod val="50000"/>
                    <a:lumOff val="50000"/>
                  </a:schemeClr>
                </a:solidFill>
                <a:latin typeface="微软雅黑" panose="020B0503020204020204" pitchFamily="34" charset="-122"/>
                <a:ea typeface="微软雅黑" panose="020B0503020204020204" pitchFamily="34" charset="-122"/>
                <a:sym typeface="黑体" panose="02010609060101010101" charset="-122"/>
              </a:rPr>
              <a:t>6</a:t>
            </a: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sym typeface="黑体" panose="02010609060101010101" charset="-122"/>
              </a:rPr>
              <a:t>、区县级政府财政分析</a:t>
            </a:r>
            <a:endParaRPr lang="en-US" altLang="zh-CN" sz="2000" b="1" dirty="0">
              <a:solidFill>
                <a:schemeClr val="tx1">
                  <a:lumMod val="50000"/>
                  <a:lumOff val="50000"/>
                </a:schemeClr>
              </a:solidFill>
              <a:latin typeface="微软雅黑" panose="020B0503020204020204" pitchFamily="34" charset="-122"/>
              <a:ea typeface="微软雅黑" panose="020B0503020204020204" pitchFamily="34" charset="-122"/>
              <a:sym typeface="黑体" panose="02010609060101010101" charset="-122"/>
            </a:endParaRPr>
          </a:p>
          <a:p>
            <a:pPr>
              <a:lnSpc>
                <a:spcPct val="150000"/>
              </a:lnSpc>
            </a:pPr>
            <a:r>
              <a:rPr lang="zh-CN" altLang="en-US" sz="2000" b="1" dirty="0" smtClean="0">
                <a:solidFill>
                  <a:srgbClr val="FF0000"/>
                </a:solidFill>
              </a:rPr>
              <a:t>      </a:t>
            </a:r>
            <a:endParaRPr lang="zh-CN" altLang="en-US" sz="2000" dirty="0" smtClean="0">
              <a:solidFill>
                <a:srgbClr val="FF0000"/>
              </a:solidFill>
            </a:endParaRPr>
          </a:p>
          <a:p>
            <a:r>
              <a:rPr lang="zh-CN" altLang="en-US" sz="2000" dirty="0"/>
              <a:t/>
            </a:r>
            <a:br>
              <a:rPr lang="zh-CN" altLang="en-US" sz="2000" dirty="0"/>
            </a:br>
            <a:endParaRPr lang="en-US" altLang="zh-CN" sz="2000" dirty="0" smtClean="0"/>
          </a:p>
          <a:p>
            <a:endParaRPr lang="en-US" altLang="zh-CN" sz="2000" dirty="0"/>
          </a:p>
          <a:p>
            <a:endParaRPr lang="en-US" altLang="zh-CN" sz="2000" dirty="0" smtClean="0"/>
          </a:p>
          <a:p>
            <a:endParaRPr lang="en-US" altLang="zh-CN" sz="2000" dirty="0"/>
          </a:p>
          <a:p>
            <a:endParaRPr lang="en-US" altLang="zh-CN" sz="2000" dirty="0" smtClean="0"/>
          </a:p>
          <a:p>
            <a:endParaRPr lang="en-US" altLang="zh-CN" sz="2000" dirty="0"/>
          </a:p>
          <a:p>
            <a:endParaRPr lang="en-US" altLang="zh-CN" sz="2000" dirty="0" smtClean="0"/>
          </a:p>
          <a:p>
            <a:endParaRPr lang="zh-CN" altLang="en-US" sz="2000" dirty="0"/>
          </a:p>
        </p:txBody>
      </p:sp>
      <p:sp>
        <p:nvSpPr>
          <p:cNvPr id="16" name="文本框 5"/>
          <p:cNvSpPr txBox="1"/>
          <p:nvPr/>
        </p:nvSpPr>
        <p:spPr>
          <a:xfrm>
            <a:off x="0" y="45306"/>
            <a:ext cx="12007421" cy="521970"/>
          </a:xfrm>
          <a:prstGeom prst="rect">
            <a:avLst/>
          </a:prstGeom>
          <a:noFill/>
        </p:spPr>
        <p:txBody>
          <a:bodyPr wrap="square" rtlCol="0">
            <a:spAutoFit/>
          </a:bodyPr>
          <a:lstStyle/>
          <a:p>
            <a:r>
              <a:rPr lang="zh-CN" altLang="en-US" sz="2800" b="1" kern="0" dirty="0" smtClean="0">
                <a:solidFill>
                  <a:srgbClr val="DB930E"/>
                </a:solidFill>
                <a:latin typeface="微软雅黑" panose="020B0503020204020204" pitchFamily="34" charset="-122"/>
                <a:ea typeface="微软雅黑" panose="020B0503020204020204" pitchFamily="34" charset="-122"/>
                <a:cs typeface="+mn-ea"/>
                <a:sym typeface="黑体" panose="02010609060101010101" charset="-122"/>
              </a:rPr>
              <a:t>二、信用风险关注要素</a:t>
            </a: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2457" y="1625600"/>
            <a:ext cx="10247086" cy="5213350"/>
          </a:xfrm>
          <a:prstGeom prst="rect">
            <a:avLst/>
          </a:prstGeom>
        </p:spPr>
      </p:pic>
    </p:spTree>
    <p:extLst>
      <p:ext uri="{BB962C8B-B14F-4D97-AF65-F5344CB8AC3E}">
        <p14:creationId xmlns:p14="http://schemas.microsoft.com/office/powerpoint/2010/main" val="4177300115"/>
      </p:ext>
    </p:extLst>
  </p:cSld>
  <p:clrMapOvr>
    <a:masterClrMapping/>
  </p:clrMapOvr>
  <mc:AlternateContent xmlns:mc="http://schemas.openxmlformats.org/markup-compatibility/2006" xmlns:p14="http://schemas.microsoft.com/office/powerpoint/2010/main">
    <mc:Choice Requires="p14">
      <p:transition spd="slow" p14:dur="4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组合 57"/>
          <p:cNvGrpSpPr/>
          <p:nvPr/>
        </p:nvGrpSpPr>
        <p:grpSpPr>
          <a:xfrm>
            <a:off x="2887831" y="530061"/>
            <a:ext cx="0" cy="0"/>
            <a:chOff x="4348525" y="620688"/>
            <a:chExt cx="8181294" cy="0"/>
          </a:xfrm>
        </p:grpSpPr>
        <p:cxnSp>
          <p:nvCxnSpPr>
            <p:cNvPr id="59" name="直接连接符 58"/>
            <p:cNvCxnSpPr/>
            <p:nvPr/>
          </p:nvCxnSpPr>
          <p:spPr>
            <a:xfrm>
              <a:off x="4348525" y="620688"/>
              <a:ext cx="2585006"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9226024" y="620688"/>
              <a:ext cx="1817436" cy="0"/>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11003546" y="620688"/>
              <a:ext cx="1526273"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5" name="文本框 4"/>
          <p:cNvSpPr txBox="1"/>
          <p:nvPr/>
        </p:nvSpPr>
        <p:spPr>
          <a:xfrm>
            <a:off x="437355" y="2175869"/>
            <a:ext cx="11331858" cy="1269194"/>
          </a:xfrm>
          <a:prstGeom prst="rect">
            <a:avLst/>
          </a:prstGeom>
          <a:noFill/>
        </p:spPr>
        <p:txBody>
          <a:bodyPr wrap="square" rtlCol="0">
            <a:spAutoFit/>
          </a:bodyPr>
          <a:lstStyle/>
          <a:p>
            <a:pPr marL="285750" indent="-285750" defTabSz="951230">
              <a:lnSpc>
                <a:spcPct val="280000"/>
              </a:lnSpc>
              <a:buFont typeface="Arial" panose="020B0604020202020204" pitchFamily="34" charset="0"/>
              <a:buChar char="•"/>
            </a:pPr>
            <a:endParaRPr lang="en-US" altLang="zh-CN" sz="1500" dirty="0" smtClean="0">
              <a:solidFill>
                <a:schemeClr val="tx1">
                  <a:lumMod val="50000"/>
                  <a:lumOff val="50000"/>
                </a:schemeClr>
              </a:solidFill>
              <a:latin typeface="微软雅黑" panose="020B0503020204020204" pitchFamily="34" charset="-122"/>
              <a:ea typeface="微软雅黑" panose="020B0503020204020204" pitchFamily="34" charset="-122"/>
              <a:sym typeface="+mn-ea"/>
            </a:endParaRPr>
          </a:p>
          <a:p>
            <a:pPr defTabSz="951230">
              <a:lnSpc>
                <a:spcPct val="280000"/>
              </a:lnSpc>
            </a:pPr>
            <a:endParaRPr lang="en-US" altLang="zh-CN" sz="1500" dirty="0">
              <a:solidFill>
                <a:schemeClr val="tx1">
                  <a:lumMod val="50000"/>
                  <a:lumOff val="50000"/>
                </a:schemeClr>
              </a:solidFill>
              <a:latin typeface="微软雅黑" panose="020B0503020204020204" pitchFamily="34" charset="-122"/>
              <a:ea typeface="微软雅黑" panose="020B0503020204020204" pitchFamily="34" charset="-122"/>
              <a:sym typeface="+mn-ea"/>
            </a:endParaRPr>
          </a:p>
        </p:txBody>
      </p:sp>
      <p:sp>
        <p:nvSpPr>
          <p:cNvPr id="9" name="文本框 8"/>
          <p:cNvSpPr txBox="1"/>
          <p:nvPr/>
        </p:nvSpPr>
        <p:spPr>
          <a:xfrm>
            <a:off x="529390" y="1040712"/>
            <a:ext cx="11478032" cy="5078313"/>
          </a:xfrm>
          <a:prstGeom prst="rect">
            <a:avLst/>
          </a:prstGeom>
          <a:noFill/>
          <a:ln w="9525">
            <a:noFill/>
          </a:ln>
        </p:spPr>
        <p:txBody>
          <a:bodyPr wrap="square">
            <a:spAutoFit/>
          </a:bodyPr>
          <a:lstStyle/>
          <a:p>
            <a:pPr defTabSz="951230">
              <a:lnSpc>
                <a:spcPct val="150000"/>
              </a:lnSpc>
            </a:pPr>
            <a:r>
              <a:rPr lang="zh-CN" altLang="en-US" sz="2800" b="1" dirty="0" smtClean="0">
                <a:solidFill>
                  <a:srgbClr val="00B0F0"/>
                </a:solidFill>
                <a:latin typeface="微软雅黑" panose="020B0503020204020204" pitchFamily="34" charset="-122"/>
                <a:ea typeface="微软雅黑" panose="020B0503020204020204" pitchFamily="34" charset="-122"/>
                <a:sym typeface="黑体" panose="02010609060101010101" charset="-122"/>
              </a:rPr>
              <a:t>（二）管理素质</a:t>
            </a:r>
            <a:endParaRPr lang="en-US" altLang="zh-CN" sz="2800" b="1" dirty="0" smtClean="0">
              <a:solidFill>
                <a:srgbClr val="00B0F0"/>
              </a:solidFill>
              <a:latin typeface="微软雅黑" panose="020B0503020204020204" pitchFamily="34" charset="-122"/>
              <a:ea typeface="微软雅黑" panose="020B0503020204020204" pitchFamily="34" charset="-122"/>
              <a:sym typeface="黑体" panose="02010609060101010101" charset="-122"/>
            </a:endParaRPr>
          </a:p>
          <a:p>
            <a:pPr defTabSz="951230">
              <a:lnSpc>
                <a:spcPct val="150000"/>
              </a:lnSpc>
            </a:pPr>
            <a:r>
              <a:rPr lang="en-US" altLang="zh-CN" sz="2800" b="1" dirty="0">
                <a:solidFill>
                  <a:schemeClr val="tx1">
                    <a:lumMod val="50000"/>
                    <a:lumOff val="50000"/>
                  </a:schemeClr>
                </a:solidFill>
                <a:latin typeface="微软雅黑" panose="020B0503020204020204" pitchFamily="34" charset="-122"/>
                <a:ea typeface="微软雅黑" panose="020B0503020204020204" pitchFamily="34" charset="-122"/>
                <a:sym typeface="黑体" panose="02010609060101010101" charset="-122"/>
              </a:rPr>
              <a:t> </a:t>
            </a:r>
            <a:r>
              <a:rPr lang="en-US" altLang="zh-CN" sz="2800" b="1" dirty="0" smtClean="0">
                <a:solidFill>
                  <a:schemeClr val="tx1">
                    <a:lumMod val="50000"/>
                    <a:lumOff val="50000"/>
                  </a:schemeClr>
                </a:solidFill>
                <a:latin typeface="微软雅黑" panose="020B0503020204020204" pitchFamily="34" charset="-122"/>
                <a:ea typeface="微软雅黑" panose="020B0503020204020204" pitchFamily="34" charset="-122"/>
                <a:sym typeface="黑体" panose="02010609060101010101" charset="-122"/>
              </a:rPr>
              <a:t>   </a:t>
            </a:r>
            <a:r>
              <a:rPr lang="zh-CN" altLang="en-US" sz="2400" b="1" dirty="0" smtClean="0">
                <a:solidFill>
                  <a:schemeClr val="tx1">
                    <a:lumMod val="50000"/>
                    <a:lumOff val="50000"/>
                  </a:schemeClr>
                </a:solidFill>
                <a:latin typeface="微软雅黑" panose="020B0503020204020204" pitchFamily="34" charset="-122"/>
                <a:ea typeface="微软雅黑" panose="020B0503020204020204" pitchFamily="34" charset="-122"/>
                <a:sym typeface="黑体" panose="02010609060101010101" charset="-122"/>
              </a:rPr>
              <a:t>主要</a:t>
            </a:r>
            <a:r>
              <a:rPr lang="zh-CN" altLang="zh-CN" sz="2400" b="1" dirty="0" smtClean="0">
                <a:solidFill>
                  <a:schemeClr val="tx1">
                    <a:lumMod val="50000"/>
                    <a:lumOff val="50000"/>
                  </a:schemeClr>
                </a:solidFill>
                <a:latin typeface="微软雅黑" panose="020B0503020204020204" pitchFamily="34" charset="-122"/>
                <a:ea typeface="微软雅黑" panose="020B0503020204020204" pitchFamily="34" charset="-122"/>
              </a:rPr>
              <a:t>包括</a:t>
            </a:r>
            <a:r>
              <a:rPr lang="zh-CN" altLang="zh-CN" sz="2400" b="1" dirty="0">
                <a:solidFill>
                  <a:schemeClr val="tx1">
                    <a:lumMod val="50000"/>
                    <a:lumOff val="50000"/>
                  </a:schemeClr>
                </a:solidFill>
                <a:latin typeface="微软雅黑" panose="020B0503020204020204" pitchFamily="34" charset="-122"/>
                <a:ea typeface="微软雅黑" panose="020B0503020204020204" pitchFamily="34" charset="-122"/>
              </a:rPr>
              <a:t>股东情况、法人治理、经营管理、人力资源</a:t>
            </a:r>
            <a:r>
              <a:rPr lang="zh-CN" altLang="zh-CN" sz="2400" b="1" dirty="0" smtClean="0">
                <a:solidFill>
                  <a:schemeClr val="tx1">
                    <a:lumMod val="50000"/>
                    <a:lumOff val="50000"/>
                  </a:schemeClr>
                </a:solidFill>
                <a:latin typeface="微软雅黑" panose="020B0503020204020204" pitchFamily="34" charset="-122"/>
                <a:ea typeface="微软雅黑" panose="020B0503020204020204" pitchFamily="34" charset="-122"/>
              </a:rPr>
              <a:t>素质</a:t>
            </a:r>
            <a:r>
              <a:rPr lang="zh-CN" altLang="en-US" sz="2400" b="1" dirty="0" smtClean="0">
                <a:solidFill>
                  <a:schemeClr val="tx1">
                    <a:lumMod val="50000"/>
                    <a:lumOff val="50000"/>
                  </a:schemeClr>
                </a:solidFill>
                <a:latin typeface="微软雅黑" panose="020B0503020204020204" pitchFamily="34" charset="-122"/>
                <a:ea typeface="微软雅黑" panose="020B0503020204020204" pitchFamily="34" charset="-122"/>
              </a:rPr>
              <a:t>等</a:t>
            </a:r>
            <a:endParaRPr lang="en-US" altLang="zh-CN" sz="2400" b="1"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defTabSz="951230">
              <a:lnSpc>
                <a:spcPct val="200000"/>
              </a:lnSpc>
            </a:pPr>
            <a:r>
              <a:rPr lang="en-US" altLang="zh-CN" sz="2000" b="1" dirty="0">
                <a:latin typeface="黑体" panose="02010609060101010101" pitchFamily="49" charset="-122"/>
                <a:ea typeface="黑体" panose="02010609060101010101" pitchFamily="49" charset="-122"/>
                <a:sym typeface="黑体" panose="02010609060101010101" charset="-122"/>
              </a:rPr>
              <a:t> </a:t>
            </a:r>
            <a:r>
              <a:rPr lang="en-US" altLang="zh-CN" sz="2000" b="1" dirty="0" smtClean="0">
                <a:latin typeface="黑体" panose="02010609060101010101" pitchFamily="49" charset="-122"/>
                <a:ea typeface="黑体" panose="02010609060101010101" pitchFamily="49" charset="-122"/>
                <a:sym typeface="黑体" panose="02010609060101010101" charset="-122"/>
              </a:rPr>
              <a:t>  1</a:t>
            </a:r>
            <a:r>
              <a:rPr lang="zh-CN" altLang="en-US" sz="2000" b="1" dirty="0" smtClean="0">
                <a:latin typeface="黑体" panose="02010609060101010101" pitchFamily="49" charset="-122"/>
                <a:ea typeface="黑体" panose="02010609060101010101" pitchFamily="49" charset="-122"/>
                <a:sym typeface="黑体" panose="02010609060101010101" charset="-122"/>
              </a:rPr>
              <a:t>、</a:t>
            </a:r>
            <a:r>
              <a:rPr lang="zh-CN" altLang="zh-CN" sz="2000" dirty="0" smtClean="0">
                <a:latin typeface="黑体" panose="02010609060101010101" pitchFamily="49" charset="-122"/>
                <a:ea typeface="黑体" panose="02010609060101010101" pitchFamily="49" charset="-122"/>
              </a:rPr>
              <a:t>股东</a:t>
            </a:r>
            <a:r>
              <a:rPr lang="zh-CN" altLang="zh-CN" sz="2000" dirty="0">
                <a:latin typeface="黑体" panose="02010609060101010101" pitchFamily="49" charset="-122"/>
                <a:ea typeface="黑体" panose="02010609060101010101" pitchFamily="49" charset="-122"/>
              </a:rPr>
              <a:t>情况主要考察股东背景、股东稳定性和股东持续出资能力</a:t>
            </a:r>
            <a:r>
              <a:rPr lang="zh-CN" altLang="zh-CN" sz="2000" dirty="0" smtClean="0">
                <a:latin typeface="黑体" panose="02010609060101010101" pitchFamily="49" charset="-122"/>
                <a:ea typeface="黑体" panose="02010609060101010101" pitchFamily="49" charset="-122"/>
              </a:rPr>
              <a:t>。</a:t>
            </a:r>
            <a:endParaRPr lang="en-US" altLang="zh-CN" sz="2000" dirty="0" smtClean="0">
              <a:latin typeface="黑体" panose="02010609060101010101" pitchFamily="49" charset="-122"/>
              <a:ea typeface="黑体" panose="02010609060101010101" pitchFamily="49" charset="-122"/>
            </a:endParaRPr>
          </a:p>
          <a:p>
            <a:pPr defTabSz="951230">
              <a:lnSpc>
                <a:spcPct val="200000"/>
              </a:lnSpc>
            </a:pPr>
            <a:r>
              <a:rPr lang="en-US" altLang="zh-CN" sz="2000" b="1" dirty="0">
                <a:latin typeface="黑体" panose="02010609060101010101" pitchFamily="49" charset="-122"/>
                <a:ea typeface="黑体" panose="02010609060101010101" pitchFamily="49" charset="-122"/>
                <a:sym typeface="黑体" panose="02010609060101010101" charset="-122"/>
              </a:rPr>
              <a:t> </a:t>
            </a:r>
            <a:r>
              <a:rPr lang="en-US" altLang="zh-CN" sz="2000" b="1" dirty="0" smtClean="0">
                <a:latin typeface="黑体" panose="02010609060101010101" pitchFamily="49" charset="-122"/>
                <a:ea typeface="黑体" panose="02010609060101010101" pitchFamily="49" charset="-122"/>
                <a:sym typeface="黑体" panose="02010609060101010101" charset="-122"/>
              </a:rPr>
              <a:t>  </a:t>
            </a:r>
            <a:r>
              <a:rPr lang="en-US" altLang="zh-CN" sz="2000" dirty="0" smtClean="0">
                <a:latin typeface="黑体" panose="02010609060101010101" pitchFamily="49" charset="-122"/>
                <a:ea typeface="黑体" panose="02010609060101010101" pitchFamily="49" charset="-122"/>
              </a:rPr>
              <a:t>2</a:t>
            </a:r>
            <a:r>
              <a:rPr lang="zh-CN" altLang="zh-CN" sz="2000" dirty="0">
                <a:latin typeface="黑体" panose="02010609060101010101" pitchFamily="49" charset="-122"/>
                <a:ea typeface="黑体" panose="02010609060101010101" pitchFamily="49" charset="-122"/>
              </a:rPr>
              <a:t>、规范的法人治理结构是融资性担保机构完善风险管理、保持长期稳定发展的重要组织保障</a:t>
            </a:r>
            <a:r>
              <a:rPr lang="zh-CN" altLang="zh-CN" sz="2000" dirty="0" smtClean="0">
                <a:latin typeface="黑体" panose="02010609060101010101" pitchFamily="49" charset="-122"/>
                <a:ea typeface="黑体" panose="02010609060101010101" pitchFamily="49" charset="-122"/>
              </a:rPr>
              <a:t>。</a:t>
            </a:r>
            <a:endParaRPr lang="en-US" altLang="zh-CN" sz="2000" dirty="0" smtClean="0">
              <a:latin typeface="黑体" panose="02010609060101010101" pitchFamily="49" charset="-122"/>
              <a:ea typeface="黑体" panose="02010609060101010101" pitchFamily="49" charset="-122"/>
            </a:endParaRPr>
          </a:p>
          <a:p>
            <a:pPr defTabSz="951230">
              <a:lnSpc>
                <a:spcPct val="200000"/>
              </a:lnSpc>
            </a:pPr>
            <a:r>
              <a:rPr lang="en-US" altLang="zh-CN" sz="2000" b="1" dirty="0">
                <a:latin typeface="黑体" panose="02010609060101010101" pitchFamily="49" charset="-122"/>
                <a:ea typeface="黑体" panose="02010609060101010101" pitchFamily="49" charset="-122"/>
                <a:sym typeface="黑体" panose="02010609060101010101" charset="-122"/>
              </a:rPr>
              <a:t> </a:t>
            </a:r>
            <a:r>
              <a:rPr lang="en-US" altLang="zh-CN" sz="2000" b="1" dirty="0" smtClean="0">
                <a:latin typeface="黑体" panose="02010609060101010101" pitchFamily="49" charset="-122"/>
                <a:ea typeface="黑体" panose="02010609060101010101" pitchFamily="49" charset="-122"/>
                <a:sym typeface="黑体" panose="02010609060101010101" charset="-122"/>
              </a:rPr>
              <a:t>  </a:t>
            </a:r>
            <a:r>
              <a:rPr lang="en-US" altLang="zh-CN" sz="2000" dirty="0" smtClean="0">
                <a:latin typeface="黑体" panose="02010609060101010101" pitchFamily="49" charset="-122"/>
                <a:ea typeface="黑体" panose="02010609060101010101" pitchFamily="49" charset="-122"/>
              </a:rPr>
              <a:t>3</a:t>
            </a:r>
            <a:r>
              <a:rPr lang="zh-CN" altLang="zh-CN" sz="2000" dirty="0">
                <a:latin typeface="黑体" panose="02010609060101010101" pitchFamily="49" charset="-122"/>
                <a:ea typeface="黑体" panose="02010609060101010101" pitchFamily="49" charset="-122"/>
              </a:rPr>
              <a:t>、经营管理反映的是融资性担保机构的内部管理要求、管理模式及业务特征，主要关注其部门设置与运作、制度建设与执行、信息系统建设等</a:t>
            </a:r>
            <a:r>
              <a:rPr lang="zh-CN" altLang="zh-CN" sz="2000" dirty="0" smtClean="0">
                <a:latin typeface="黑体" panose="02010609060101010101" pitchFamily="49" charset="-122"/>
                <a:ea typeface="黑体" panose="02010609060101010101" pitchFamily="49" charset="-122"/>
              </a:rPr>
              <a:t>。</a:t>
            </a:r>
            <a:endParaRPr lang="en-US" altLang="zh-CN" sz="2000" dirty="0" smtClean="0">
              <a:latin typeface="黑体" panose="02010609060101010101" pitchFamily="49" charset="-122"/>
              <a:ea typeface="黑体" panose="02010609060101010101" pitchFamily="49" charset="-122"/>
            </a:endParaRPr>
          </a:p>
          <a:p>
            <a:pPr defTabSz="951230">
              <a:lnSpc>
                <a:spcPct val="200000"/>
              </a:lnSpc>
            </a:pPr>
            <a:r>
              <a:rPr lang="en-US" altLang="zh-CN" sz="2000" b="1" dirty="0">
                <a:latin typeface="黑体" panose="02010609060101010101" pitchFamily="49" charset="-122"/>
                <a:ea typeface="黑体" panose="02010609060101010101" pitchFamily="49" charset="-122"/>
                <a:sym typeface="黑体" panose="02010609060101010101" charset="-122"/>
              </a:rPr>
              <a:t> </a:t>
            </a:r>
            <a:r>
              <a:rPr lang="en-US" altLang="zh-CN" sz="2000" b="1" dirty="0" smtClean="0">
                <a:latin typeface="黑体" panose="02010609060101010101" pitchFamily="49" charset="-122"/>
                <a:ea typeface="黑体" panose="02010609060101010101" pitchFamily="49" charset="-122"/>
                <a:sym typeface="黑体" panose="02010609060101010101" charset="-122"/>
              </a:rPr>
              <a:t>  </a:t>
            </a:r>
            <a:r>
              <a:rPr lang="en-US" altLang="zh-CN" sz="2000" dirty="0">
                <a:latin typeface="黑体" panose="02010609060101010101" pitchFamily="49" charset="-122"/>
                <a:ea typeface="黑体" panose="02010609060101010101" pitchFamily="49" charset="-122"/>
              </a:rPr>
              <a:t>4</a:t>
            </a:r>
            <a:r>
              <a:rPr lang="zh-CN" altLang="zh-CN" sz="2000" dirty="0">
                <a:latin typeface="黑体" panose="02010609060101010101" pitchFamily="49" charset="-122"/>
                <a:ea typeface="黑体" panose="02010609060101010101" pitchFamily="49" charset="-122"/>
              </a:rPr>
              <a:t>、人力资源素质主要考察融资性担保机构的人力资源管理、高管层素质、员工素质和人员流失情况。</a:t>
            </a:r>
            <a:endParaRPr lang="zh-CN" altLang="en-US" sz="2000" b="1" dirty="0">
              <a:latin typeface="黑体" panose="02010609060101010101" pitchFamily="49" charset="-122"/>
              <a:ea typeface="黑体" panose="02010609060101010101" pitchFamily="49" charset="-122"/>
              <a:sym typeface="黑体" panose="02010609060101010101" charset="-122"/>
            </a:endParaRPr>
          </a:p>
        </p:txBody>
      </p:sp>
      <p:sp>
        <p:nvSpPr>
          <p:cNvPr id="16" name="文本框 5"/>
          <p:cNvSpPr txBox="1"/>
          <p:nvPr/>
        </p:nvSpPr>
        <p:spPr>
          <a:xfrm>
            <a:off x="0" y="45306"/>
            <a:ext cx="12007421" cy="521970"/>
          </a:xfrm>
          <a:prstGeom prst="rect">
            <a:avLst/>
          </a:prstGeom>
          <a:noFill/>
        </p:spPr>
        <p:txBody>
          <a:bodyPr wrap="square" rtlCol="0">
            <a:spAutoFit/>
          </a:bodyPr>
          <a:lstStyle/>
          <a:p>
            <a:r>
              <a:rPr lang="zh-CN" altLang="en-US" sz="2800" b="1" kern="0" dirty="0">
                <a:solidFill>
                  <a:srgbClr val="DB930E"/>
                </a:solidFill>
                <a:latin typeface="微软雅黑" panose="020B0503020204020204" pitchFamily="34" charset="-122"/>
                <a:ea typeface="微软雅黑" panose="020B0503020204020204" pitchFamily="34" charset="-122"/>
                <a:cs typeface="+mn-ea"/>
                <a:sym typeface="黑体" panose="02010609060101010101" charset="-122"/>
              </a:rPr>
              <a:t>二</a:t>
            </a:r>
            <a:r>
              <a:rPr lang="zh-CN" altLang="en-US" sz="2800" b="1" kern="0" dirty="0" smtClean="0">
                <a:solidFill>
                  <a:srgbClr val="DB930E"/>
                </a:solidFill>
                <a:latin typeface="微软雅黑" panose="020B0503020204020204" pitchFamily="34" charset="-122"/>
                <a:ea typeface="微软雅黑" panose="020B0503020204020204" pitchFamily="34" charset="-122"/>
                <a:cs typeface="+mn-ea"/>
                <a:sym typeface="黑体" panose="02010609060101010101" charset="-122"/>
              </a:rPr>
              <a:t>、信用风险关注要素</a:t>
            </a:r>
          </a:p>
        </p:txBody>
      </p:sp>
    </p:spTree>
    <p:extLst>
      <p:ext uri="{BB962C8B-B14F-4D97-AF65-F5344CB8AC3E}">
        <p14:creationId xmlns:p14="http://schemas.microsoft.com/office/powerpoint/2010/main" val="3168839594"/>
      </p:ext>
    </p:extLst>
  </p:cSld>
  <p:clrMapOvr>
    <a:masterClrMapping/>
  </p:clrMapOvr>
  <mc:AlternateContent xmlns:mc="http://schemas.openxmlformats.org/markup-compatibility/2006" xmlns:p14="http://schemas.microsoft.com/office/powerpoint/2010/main">
    <mc:Choice Requires="p14">
      <p:transition spd="slow" p14:dur="4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组合 57"/>
          <p:cNvGrpSpPr/>
          <p:nvPr/>
        </p:nvGrpSpPr>
        <p:grpSpPr>
          <a:xfrm>
            <a:off x="2887831" y="530061"/>
            <a:ext cx="0" cy="0"/>
            <a:chOff x="4348525" y="620688"/>
            <a:chExt cx="8181294" cy="0"/>
          </a:xfrm>
        </p:grpSpPr>
        <p:cxnSp>
          <p:nvCxnSpPr>
            <p:cNvPr id="59" name="直接连接符 58"/>
            <p:cNvCxnSpPr/>
            <p:nvPr/>
          </p:nvCxnSpPr>
          <p:spPr>
            <a:xfrm>
              <a:off x="4348525" y="620688"/>
              <a:ext cx="2585006"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9226024" y="620688"/>
              <a:ext cx="1817436" cy="0"/>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11003546" y="620688"/>
              <a:ext cx="1526273"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5" name="文本框 4"/>
          <p:cNvSpPr txBox="1"/>
          <p:nvPr/>
        </p:nvSpPr>
        <p:spPr>
          <a:xfrm>
            <a:off x="437355" y="2175869"/>
            <a:ext cx="11331858" cy="1269194"/>
          </a:xfrm>
          <a:prstGeom prst="rect">
            <a:avLst/>
          </a:prstGeom>
          <a:noFill/>
        </p:spPr>
        <p:txBody>
          <a:bodyPr wrap="square" rtlCol="0">
            <a:spAutoFit/>
          </a:bodyPr>
          <a:lstStyle/>
          <a:p>
            <a:pPr marL="285750" indent="-285750" defTabSz="951230">
              <a:lnSpc>
                <a:spcPct val="280000"/>
              </a:lnSpc>
              <a:buFont typeface="Arial" panose="020B0604020202020204" pitchFamily="34" charset="0"/>
              <a:buChar char="•"/>
            </a:pPr>
            <a:endParaRPr lang="en-US" altLang="zh-CN" sz="1500" dirty="0" smtClean="0">
              <a:solidFill>
                <a:schemeClr val="tx1">
                  <a:lumMod val="50000"/>
                  <a:lumOff val="50000"/>
                </a:schemeClr>
              </a:solidFill>
              <a:latin typeface="微软雅黑" panose="020B0503020204020204" pitchFamily="34" charset="-122"/>
              <a:ea typeface="微软雅黑" panose="020B0503020204020204" pitchFamily="34" charset="-122"/>
              <a:sym typeface="+mn-ea"/>
            </a:endParaRPr>
          </a:p>
          <a:p>
            <a:pPr defTabSz="951230">
              <a:lnSpc>
                <a:spcPct val="280000"/>
              </a:lnSpc>
            </a:pPr>
            <a:endParaRPr lang="en-US" altLang="zh-CN" sz="1500" dirty="0">
              <a:solidFill>
                <a:schemeClr val="tx1">
                  <a:lumMod val="50000"/>
                  <a:lumOff val="50000"/>
                </a:schemeClr>
              </a:solidFill>
              <a:latin typeface="微软雅黑" panose="020B0503020204020204" pitchFamily="34" charset="-122"/>
              <a:ea typeface="微软雅黑" panose="020B0503020204020204" pitchFamily="34" charset="-122"/>
              <a:sym typeface="+mn-ea"/>
            </a:endParaRPr>
          </a:p>
        </p:txBody>
      </p:sp>
      <p:sp>
        <p:nvSpPr>
          <p:cNvPr id="9" name="文本框 8"/>
          <p:cNvSpPr txBox="1"/>
          <p:nvPr/>
        </p:nvSpPr>
        <p:spPr>
          <a:xfrm>
            <a:off x="529390" y="1040712"/>
            <a:ext cx="11478032" cy="6001643"/>
          </a:xfrm>
          <a:prstGeom prst="rect">
            <a:avLst/>
          </a:prstGeom>
          <a:noFill/>
          <a:ln w="9525">
            <a:noFill/>
          </a:ln>
        </p:spPr>
        <p:txBody>
          <a:bodyPr wrap="square">
            <a:spAutoFit/>
          </a:bodyPr>
          <a:lstStyle/>
          <a:p>
            <a:pPr defTabSz="951230">
              <a:lnSpc>
                <a:spcPct val="150000"/>
              </a:lnSpc>
            </a:pPr>
            <a:r>
              <a:rPr lang="zh-CN" altLang="en-US" sz="2800" b="1" dirty="0" smtClean="0">
                <a:solidFill>
                  <a:srgbClr val="00B0F0"/>
                </a:solidFill>
                <a:latin typeface="微软雅黑" panose="020B0503020204020204" pitchFamily="34" charset="-122"/>
                <a:ea typeface="微软雅黑" panose="020B0503020204020204" pitchFamily="34" charset="-122"/>
                <a:sym typeface="黑体" panose="02010609060101010101" charset="-122"/>
              </a:rPr>
              <a:t>（三）风险管理控制</a:t>
            </a:r>
            <a:endParaRPr lang="en-US" altLang="zh-CN" sz="2800" b="1" dirty="0" smtClean="0">
              <a:solidFill>
                <a:srgbClr val="00B0F0"/>
              </a:solidFill>
              <a:latin typeface="微软雅黑" panose="020B0503020204020204" pitchFamily="34" charset="-122"/>
              <a:ea typeface="微软雅黑" panose="020B0503020204020204" pitchFamily="34" charset="-122"/>
              <a:sym typeface="黑体" panose="02010609060101010101" charset="-122"/>
            </a:endParaRPr>
          </a:p>
          <a:p>
            <a:pPr defTabSz="951230">
              <a:lnSpc>
                <a:spcPct val="150000"/>
              </a:lnSpc>
            </a:pPr>
            <a:r>
              <a:rPr lang="en-US" altLang="zh-CN" sz="2400" b="1" dirty="0" smtClean="0">
                <a:solidFill>
                  <a:schemeClr val="tx1">
                    <a:lumMod val="50000"/>
                    <a:lumOff val="50000"/>
                  </a:schemeClr>
                </a:solidFill>
                <a:latin typeface="微软雅黑" panose="020B0503020204020204" pitchFamily="34" charset="-122"/>
                <a:ea typeface="微软雅黑" panose="020B0503020204020204" pitchFamily="34" charset="-122"/>
              </a:rPr>
              <a:t>      </a:t>
            </a:r>
            <a:r>
              <a:rPr lang="zh-CN" altLang="zh-CN" sz="2400" b="1" dirty="0" smtClean="0">
                <a:solidFill>
                  <a:schemeClr val="tx1">
                    <a:lumMod val="50000"/>
                    <a:lumOff val="50000"/>
                  </a:schemeClr>
                </a:solidFill>
                <a:latin typeface="微软雅黑" panose="020B0503020204020204" pitchFamily="34" charset="-122"/>
                <a:ea typeface="微软雅黑" panose="020B0503020204020204" pitchFamily="34" charset="-122"/>
              </a:rPr>
              <a:t>融资</a:t>
            </a:r>
            <a:r>
              <a:rPr lang="zh-CN" altLang="zh-CN" sz="2400" b="1" dirty="0">
                <a:solidFill>
                  <a:schemeClr val="tx1">
                    <a:lumMod val="50000"/>
                    <a:lumOff val="50000"/>
                  </a:schemeClr>
                </a:solidFill>
                <a:latin typeface="微软雅黑" panose="020B0503020204020204" pitchFamily="34" charset="-122"/>
                <a:ea typeface="微软雅黑" panose="020B0503020204020204" pitchFamily="34" charset="-122"/>
              </a:rPr>
              <a:t>性担保机构风险控制包括业务内控制度及执行效果、风险分担、担保资产质量、风险管理水平四部分内容</a:t>
            </a:r>
            <a:r>
              <a:rPr lang="zh-CN" altLang="zh-CN" sz="2400" b="1" dirty="0" smtClean="0">
                <a:solidFill>
                  <a:schemeClr val="tx1">
                    <a:lumMod val="50000"/>
                    <a:lumOff val="50000"/>
                  </a:schemeClr>
                </a:solidFill>
                <a:latin typeface="微软雅黑" panose="020B0503020204020204" pitchFamily="34" charset="-122"/>
                <a:ea typeface="微软雅黑" panose="020B0503020204020204" pitchFamily="34" charset="-122"/>
              </a:rPr>
              <a:t>。</a:t>
            </a:r>
            <a:endParaRPr lang="en-US" altLang="zh-CN" sz="2400" b="1"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defTabSz="951230">
              <a:lnSpc>
                <a:spcPct val="150000"/>
              </a:lnSpc>
            </a:pP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 </a:t>
            </a:r>
            <a:r>
              <a:rPr lang="zh-CN" altLang="en-US" sz="2000" dirty="0" smtClean="0">
                <a:latin typeface="微软雅黑" panose="020B0503020204020204" pitchFamily="34" charset="-122"/>
                <a:ea typeface="微软雅黑" panose="020B0503020204020204" pitchFamily="34" charset="-122"/>
              </a:rPr>
              <a:t>  </a:t>
            </a:r>
            <a:r>
              <a:rPr lang="en-US" altLang="zh-CN" sz="2000" dirty="0" smtClean="0">
                <a:latin typeface="黑体" panose="02010609060101010101" pitchFamily="49" charset="-122"/>
                <a:ea typeface="黑体" panose="02010609060101010101" pitchFamily="49" charset="-122"/>
              </a:rPr>
              <a:t>1</a:t>
            </a:r>
            <a:r>
              <a:rPr lang="zh-CN" altLang="zh-CN" sz="2000" dirty="0">
                <a:latin typeface="黑体" panose="02010609060101010101" pitchFamily="49" charset="-122"/>
                <a:ea typeface="黑体" panose="02010609060101010101" pitchFamily="49" charset="-122"/>
              </a:rPr>
              <a:t>、融资性担保机构经营的是风险，承担的是信用和责任，制度建设、尤其是担保风险控制制度建设，对于有效防范和控制担保经营风险具有重要作用，因此需重点关注融资性担保机构的业务内控制度建设及执行效果</a:t>
            </a:r>
            <a:r>
              <a:rPr lang="zh-CN" altLang="zh-CN" sz="2000" dirty="0" smtClean="0">
                <a:latin typeface="黑体" panose="02010609060101010101" pitchFamily="49" charset="-122"/>
                <a:ea typeface="黑体" panose="02010609060101010101" pitchFamily="49" charset="-122"/>
              </a:rPr>
              <a:t>。</a:t>
            </a:r>
            <a:endParaRPr lang="en-US" altLang="zh-CN" sz="2000" dirty="0" smtClean="0">
              <a:latin typeface="黑体" panose="02010609060101010101" pitchFamily="49" charset="-122"/>
              <a:ea typeface="黑体" panose="02010609060101010101" pitchFamily="49" charset="-122"/>
            </a:endParaRPr>
          </a:p>
          <a:p>
            <a:pPr defTabSz="951230">
              <a:lnSpc>
                <a:spcPct val="150000"/>
              </a:lnSpc>
            </a:pPr>
            <a:r>
              <a:rPr lang="en-US" altLang="zh-CN" sz="2000" dirty="0">
                <a:latin typeface="黑体" panose="02010609060101010101" pitchFamily="49" charset="-122"/>
                <a:ea typeface="黑体" panose="02010609060101010101" pitchFamily="49" charset="-122"/>
              </a:rPr>
              <a:t> </a:t>
            </a:r>
            <a:r>
              <a:rPr lang="en-US" altLang="zh-CN" sz="2000" dirty="0" smtClean="0">
                <a:latin typeface="黑体" panose="02010609060101010101" pitchFamily="49" charset="-122"/>
                <a:ea typeface="黑体" panose="02010609060101010101" pitchFamily="49" charset="-122"/>
              </a:rPr>
              <a:t>  2</a:t>
            </a:r>
            <a:r>
              <a:rPr lang="zh-CN" altLang="en-US" sz="2000" dirty="0" smtClean="0">
                <a:latin typeface="黑体" panose="02010609060101010101" pitchFamily="49" charset="-122"/>
                <a:ea typeface="黑体" panose="02010609060101010101" pitchFamily="49" charset="-122"/>
              </a:rPr>
              <a:t>、</a:t>
            </a:r>
            <a:r>
              <a:rPr lang="zh-CN" altLang="zh-CN" sz="2000" dirty="0" smtClean="0">
                <a:latin typeface="黑体" panose="02010609060101010101" pitchFamily="49" charset="-122"/>
                <a:ea typeface="黑体" panose="02010609060101010101" pitchFamily="49" charset="-122"/>
              </a:rPr>
              <a:t>风险</a:t>
            </a:r>
            <a:r>
              <a:rPr lang="zh-CN" altLang="zh-CN" sz="2000" dirty="0">
                <a:latin typeface="黑体" panose="02010609060101010101" pitchFamily="49" charset="-122"/>
                <a:ea typeface="黑体" panose="02010609060101010101" pitchFamily="49" charset="-122"/>
              </a:rPr>
              <a:t>分担主要考察融资性担保机构通过反担保措施、风险分担机制分散经营风险的</a:t>
            </a:r>
            <a:r>
              <a:rPr lang="zh-CN" altLang="zh-CN" sz="2000" dirty="0" smtClean="0">
                <a:latin typeface="黑体" panose="02010609060101010101" pitchFamily="49" charset="-122"/>
                <a:ea typeface="黑体" panose="02010609060101010101" pitchFamily="49" charset="-122"/>
              </a:rPr>
              <a:t>能力</a:t>
            </a:r>
            <a:r>
              <a:rPr lang="zh-CN" altLang="en-US" sz="2000" dirty="0" smtClean="0">
                <a:latin typeface="黑体" panose="02010609060101010101" pitchFamily="49" charset="-122"/>
                <a:ea typeface="黑体" panose="02010609060101010101" pitchFamily="49" charset="-122"/>
              </a:rPr>
              <a:t>：</a:t>
            </a:r>
            <a:r>
              <a:rPr lang="zh-CN" altLang="zh-CN" sz="2000" dirty="0" smtClean="0">
                <a:latin typeface="黑体" panose="02010609060101010101" pitchFamily="49" charset="-122"/>
                <a:ea typeface="黑体" panose="02010609060101010101" pitchFamily="49" charset="-122"/>
              </a:rPr>
              <a:t>反</a:t>
            </a:r>
            <a:r>
              <a:rPr lang="zh-CN" altLang="zh-CN" sz="2000" dirty="0">
                <a:latin typeface="黑体" panose="02010609060101010101" pitchFamily="49" charset="-122"/>
                <a:ea typeface="黑体" panose="02010609060101010101" pitchFamily="49" charset="-122"/>
              </a:rPr>
              <a:t>担保措施主要考察融资性担保机构反担保措施</a:t>
            </a:r>
            <a:r>
              <a:rPr lang="zh-CN" altLang="zh-CN" sz="2000" dirty="0" smtClean="0">
                <a:latin typeface="黑体" panose="02010609060101010101" pitchFamily="49" charset="-122"/>
                <a:ea typeface="黑体" panose="02010609060101010101" pitchFamily="49" charset="-122"/>
              </a:rPr>
              <a:t>有效性</a:t>
            </a:r>
            <a:r>
              <a:rPr lang="zh-CN" altLang="en-US" sz="2000" dirty="0" smtClean="0">
                <a:latin typeface="黑体" panose="02010609060101010101" pitchFamily="49" charset="-122"/>
                <a:ea typeface="黑体" panose="02010609060101010101" pitchFamily="49" charset="-122"/>
              </a:rPr>
              <a:t>；</a:t>
            </a:r>
            <a:r>
              <a:rPr lang="zh-CN" altLang="zh-CN" sz="2000" dirty="0">
                <a:latin typeface="黑体" panose="02010609060101010101" pitchFamily="49" charset="-122"/>
                <a:ea typeface="黑体" panose="02010609060101010101" pitchFamily="49" charset="-122"/>
              </a:rPr>
              <a:t>风险分担机制主要考察融资性担保机构与外部金融机构合作、分担担保业务风险</a:t>
            </a:r>
            <a:r>
              <a:rPr lang="zh-CN" altLang="zh-CN" sz="2000" dirty="0" smtClean="0">
                <a:latin typeface="黑体" panose="02010609060101010101" pitchFamily="49" charset="-122"/>
                <a:ea typeface="黑体" panose="02010609060101010101" pitchFamily="49" charset="-122"/>
              </a:rPr>
              <a:t>情况</a:t>
            </a:r>
            <a:r>
              <a:rPr lang="zh-CN" altLang="en-US" sz="2000" dirty="0" smtClean="0">
                <a:latin typeface="黑体" panose="02010609060101010101" pitchFamily="49" charset="-122"/>
                <a:ea typeface="黑体" panose="02010609060101010101" pitchFamily="49" charset="-122"/>
              </a:rPr>
              <a:t>。</a:t>
            </a:r>
            <a:endParaRPr lang="en-US" altLang="zh-CN" sz="2000" dirty="0" smtClean="0">
              <a:latin typeface="黑体" panose="02010609060101010101" pitchFamily="49" charset="-122"/>
              <a:ea typeface="黑体" panose="02010609060101010101" pitchFamily="49" charset="-122"/>
            </a:endParaRPr>
          </a:p>
          <a:p>
            <a:pPr defTabSz="951230">
              <a:lnSpc>
                <a:spcPct val="150000"/>
              </a:lnSpc>
            </a:pPr>
            <a:r>
              <a:rPr lang="en-US" altLang="zh-CN" sz="2000" dirty="0">
                <a:latin typeface="黑体" panose="02010609060101010101" pitchFamily="49" charset="-122"/>
                <a:ea typeface="黑体" panose="02010609060101010101" pitchFamily="49" charset="-122"/>
              </a:rPr>
              <a:t> </a:t>
            </a:r>
            <a:r>
              <a:rPr lang="en-US" altLang="zh-CN" sz="2000" dirty="0" smtClean="0">
                <a:latin typeface="黑体" panose="02010609060101010101" pitchFamily="49" charset="-122"/>
                <a:ea typeface="黑体" panose="02010609060101010101" pitchFamily="49" charset="-122"/>
              </a:rPr>
              <a:t>  3</a:t>
            </a:r>
            <a:r>
              <a:rPr lang="zh-CN" altLang="en-US" sz="2000" dirty="0" smtClean="0">
                <a:latin typeface="黑体" panose="02010609060101010101" pitchFamily="49" charset="-122"/>
                <a:ea typeface="黑体" panose="02010609060101010101" pitchFamily="49" charset="-122"/>
              </a:rPr>
              <a:t>、</a:t>
            </a:r>
            <a:r>
              <a:rPr lang="zh-CN" altLang="zh-CN" sz="2000" dirty="0" smtClean="0">
                <a:latin typeface="黑体" panose="02010609060101010101" pitchFamily="49" charset="-122"/>
                <a:ea typeface="黑体" panose="02010609060101010101" pitchFamily="49" charset="-122"/>
              </a:rPr>
              <a:t>担保</a:t>
            </a:r>
            <a:r>
              <a:rPr lang="zh-CN" altLang="zh-CN" sz="2000" dirty="0">
                <a:latin typeface="黑体" panose="02010609060101010101" pitchFamily="49" charset="-122"/>
                <a:ea typeface="黑体" panose="02010609060101010101" pitchFamily="49" charset="-122"/>
              </a:rPr>
              <a:t>资产质量主要从定量角度考察担保资产组合的风险集中度与相关性，主要评价指标</a:t>
            </a:r>
            <a:r>
              <a:rPr lang="zh-CN" altLang="zh-CN" sz="2000" dirty="0" smtClean="0">
                <a:latin typeface="黑体" panose="02010609060101010101" pitchFamily="49" charset="-122"/>
                <a:ea typeface="黑体" panose="02010609060101010101" pitchFamily="49" charset="-122"/>
              </a:rPr>
              <a:t>包括</a:t>
            </a:r>
            <a:r>
              <a:rPr lang="zh-CN" altLang="en-US" sz="2000" dirty="0" smtClean="0">
                <a:latin typeface="黑体" panose="02010609060101010101" pitchFamily="49" charset="-122"/>
                <a:ea typeface="黑体" panose="02010609060101010101" pitchFamily="49" charset="-122"/>
              </a:rPr>
              <a:t>（</a:t>
            </a:r>
            <a:r>
              <a:rPr lang="zh-CN" altLang="zh-CN" sz="2000" dirty="0" smtClean="0">
                <a:latin typeface="黑体" panose="02010609060101010101" pitchFamily="49" charset="-122"/>
                <a:ea typeface="黑体" panose="02010609060101010101" pitchFamily="49" charset="-122"/>
              </a:rPr>
              <a:t>单一</a:t>
            </a:r>
            <a:r>
              <a:rPr lang="zh-CN" altLang="zh-CN" sz="2000" dirty="0">
                <a:latin typeface="黑体" panose="02010609060101010101" pitchFamily="49" charset="-122"/>
                <a:ea typeface="黑体" panose="02010609060101010101" pitchFamily="49" charset="-122"/>
              </a:rPr>
              <a:t>客户集中度、代偿压力集中度、区域行业风险、前五大客户集中度、关联担保风险</a:t>
            </a:r>
            <a:r>
              <a:rPr lang="zh-CN" altLang="zh-CN" sz="2000" dirty="0" smtClean="0">
                <a:latin typeface="黑体" panose="02010609060101010101" pitchFamily="49" charset="-122"/>
                <a:ea typeface="黑体" panose="02010609060101010101" pitchFamily="49" charset="-122"/>
              </a:rPr>
              <a:t>等</a:t>
            </a:r>
            <a:r>
              <a:rPr lang="zh-CN" altLang="en-US" sz="2000" dirty="0" smtClean="0">
                <a:latin typeface="黑体" panose="02010609060101010101" pitchFamily="49" charset="-122"/>
                <a:ea typeface="黑体" panose="02010609060101010101" pitchFamily="49" charset="-122"/>
              </a:rPr>
              <a:t>）</a:t>
            </a:r>
            <a:r>
              <a:rPr lang="zh-CN" altLang="zh-CN" sz="2000" dirty="0" smtClean="0">
                <a:latin typeface="黑体" panose="02010609060101010101" pitchFamily="49" charset="-122"/>
                <a:ea typeface="黑体" panose="02010609060101010101" pitchFamily="49" charset="-122"/>
              </a:rPr>
              <a:t>。</a:t>
            </a:r>
            <a:endParaRPr lang="zh-CN" altLang="zh-CN" sz="2000" dirty="0">
              <a:latin typeface="黑体" panose="02010609060101010101" pitchFamily="49" charset="-122"/>
              <a:ea typeface="黑体" panose="02010609060101010101" pitchFamily="49" charset="-122"/>
            </a:endParaRPr>
          </a:p>
          <a:p>
            <a:pPr defTabSz="951230">
              <a:lnSpc>
                <a:spcPct val="150000"/>
              </a:lnSpc>
            </a:pPr>
            <a:endParaRPr lang="en-US" altLang="zh-CN" sz="2000" b="1" dirty="0">
              <a:solidFill>
                <a:schemeClr val="tx1">
                  <a:lumMod val="50000"/>
                  <a:lumOff val="50000"/>
                </a:schemeClr>
              </a:solidFill>
              <a:latin typeface="微软雅黑" panose="020B0503020204020204" pitchFamily="34" charset="-122"/>
              <a:ea typeface="微软雅黑" panose="020B0503020204020204" pitchFamily="34" charset="-122"/>
              <a:sym typeface="黑体" panose="02010609060101010101" charset="-122"/>
            </a:endParaRPr>
          </a:p>
        </p:txBody>
      </p:sp>
      <p:sp>
        <p:nvSpPr>
          <p:cNvPr id="16" name="文本框 5"/>
          <p:cNvSpPr txBox="1"/>
          <p:nvPr/>
        </p:nvSpPr>
        <p:spPr>
          <a:xfrm>
            <a:off x="0" y="45306"/>
            <a:ext cx="12007421" cy="521970"/>
          </a:xfrm>
          <a:prstGeom prst="rect">
            <a:avLst/>
          </a:prstGeom>
          <a:noFill/>
        </p:spPr>
        <p:txBody>
          <a:bodyPr wrap="square" rtlCol="0">
            <a:spAutoFit/>
          </a:bodyPr>
          <a:lstStyle/>
          <a:p>
            <a:r>
              <a:rPr lang="zh-CN" altLang="en-US" sz="2800" b="1" kern="0" dirty="0">
                <a:solidFill>
                  <a:srgbClr val="DB930E"/>
                </a:solidFill>
                <a:latin typeface="微软雅黑" panose="020B0503020204020204" pitchFamily="34" charset="-122"/>
                <a:ea typeface="微软雅黑" panose="020B0503020204020204" pitchFamily="34" charset="-122"/>
                <a:cs typeface="+mn-ea"/>
                <a:sym typeface="黑体" panose="02010609060101010101" charset="-122"/>
              </a:rPr>
              <a:t>二</a:t>
            </a:r>
            <a:r>
              <a:rPr lang="zh-CN" altLang="en-US" sz="2800" b="1" kern="0" dirty="0" smtClean="0">
                <a:solidFill>
                  <a:srgbClr val="DB930E"/>
                </a:solidFill>
                <a:latin typeface="微软雅黑" panose="020B0503020204020204" pitchFamily="34" charset="-122"/>
                <a:ea typeface="微软雅黑" panose="020B0503020204020204" pitchFamily="34" charset="-122"/>
                <a:cs typeface="+mn-ea"/>
                <a:sym typeface="黑体" panose="02010609060101010101" charset="-122"/>
              </a:rPr>
              <a:t>、信用风险关注要素</a:t>
            </a:r>
          </a:p>
        </p:txBody>
      </p:sp>
    </p:spTree>
    <p:extLst>
      <p:ext uri="{BB962C8B-B14F-4D97-AF65-F5344CB8AC3E}">
        <p14:creationId xmlns:p14="http://schemas.microsoft.com/office/powerpoint/2010/main" val="3168839594"/>
      </p:ext>
    </p:extLst>
  </p:cSld>
  <p:clrMapOvr>
    <a:masterClrMapping/>
  </p:clrMapOvr>
  <mc:AlternateContent xmlns:mc="http://schemas.openxmlformats.org/markup-compatibility/2006" xmlns:p14="http://schemas.microsoft.com/office/powerpoint/2010/main">
    <mc:Choice Requires="p14">
      <p:transition spd="slow" p14:dur="4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组合 57"/>
          <p:cNvGrpSpPr/>
          <p:nvPr/>
        </p:nvGrpSpPr>
        <p:grpSpPr>
          <a:xfrm>
            <a:off x="2887831" y="530061"/>
            <a:ext cx="0" cy="0"/>
            <a:chOff x="4348525" y="620688"/>
            <a:chExt cx="8181294" cy="0"/>
          </a:xfrm>
        </p:grpSpPr>
        <p:cxnSp>
          <p:nvCxnSpPr>
            <p:cNvPr id="59" name="直接连接符 58"/>
            <p:cNvCxnSpPr/>
            <p:nvPr/>
          </p:nvCxnSpPr>
          <p:spPr>
            <a:xfrm>
              <a:off x="4348525" y="620688"/>
              <a:ext cx="2585006"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9226024" y="620688"/>
              <a:ext cx="1817436" cy="0"/>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11003546" y="620688"/>
              <a:ext cx="1526273"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5" name="文本框 4"/>
          <p:cNvSpPr txBox="1"/>
          <p:nvPr/>
        </p:nvSpPr>
        <p:spPr>
          <a:xfrm>
            <a:off x="437355" y="2175869"/>
            <a:ext cx="11331858" cy="1269194"/>
          </a:xfrm>
          <a:prstGeom prst="rect">
            <a:avLst/>
          </a:prstGeom>
          <a:noFill/>
        </p:spPr>
        <p:txBody>
          <a:bodyPr wrap="square" rtlCol="0">
            <a:spAutoFit/>
          </a:bodyPr>
          <a:lstStyle/>
          <a:p>
            <a:pPr marL="285750" indent="-285750" defTabSz="951230">
              <a:lnSpc>
                <a:spcPct val="280000"/>
              </a:lnSpc>
              <a:buFont typeface="Arial" panose="020B0604020202020204" pitchFamily="34" charset="0"/>
              <a:buChar char="•"/>
            </a:pPr>
            <a:endParaRPr lang="en-US" altLang="zh-CN" sz="1500" dirty="0" smtClean="0">
              <a:solidFill>
                <a:schemeClr val="tx1">
                  <a:lumMod val="50000"/>
                  <a:lumOff val="50000"/>
                </a:schemeClr>
              </a:solidFill>
              <a:latin typeface="微软雅黑" panose="020B0503020204020204" pitchFamily="34" charset="-122"/>
              <a:ea typeface="微软雅黑" panose="020B0503020204020204" pitchFamily="34" charset="-122"/>
              <a:sym typeface="+mn-ea"/>
            </a:endParaRPr>
          </a:p>
          <a:p>
            <a:pPr defTabSz="951230">
              <a:lnSpc>
                <a:spcPct val="280000"/>
              </a:lnSpc>
            </a:pPr>
            <a:endParaRPr lang="en-US" altLang="zh-CN" sz="1500" dirty="0">
              <a:solidFill>
                <a:schemeClr val="tx1">
                  <a:lumMod val="50000"/>
                  <a:lumOff val="50000"/>
                </a:schemeClr>
              </a:solidFill>
              <a:latin typeface="微软雅黑" panose="020B0503020204020204" pitchFamily="34" charset="-122"/>
              <a:ea typeface="微软雅黑" panose="020B0503020204020204" pitchFamily="34" charset="-122"/>
              <a:sym typeface="+mn-ea"/>
            </a:endParaRPr>
          </a:p>
        </p:txBody>
      </p:sp>
      <p:sp>
        <p:nvSpPr>
          <p:cNvPr id="9" name="文本框 8"/>
          <p:cNvSpPr txBox="1"/>
          <p:nvPr/>
        </p:nvSpPr>
        <p:spPr>
          <a:xfrm>
            <a:off x="529390" y="1040712"/>
            <a:ext cx="11478032" cy="2862322"/>
          </a:xfrm>
          <a:prstGeom prst="rect">
            <a:avLst/>
          </a:prstGeom>
          <a:noFill/>
          <a:ln w="9525">
            <a:noFill/>
          </a:ln>
        </p:spPr>
        <p:txBody>
          <a:bodyPr wrap="square">
            <a:spAutoFit/>
          </a:bodyPr>
          <a:lstStyle/>
          <a:p>
            <a:pPr defTabSz="951230">
              <a:lnSpc>
                <a:spcPct val="150000"/>
              </a:lnSpc>
            </a:pPr>
            <a:r>
              <a:rPr lang="zh-CN" altLang="en-US" sz="2800" b="1" dirty="0" smtClean="0">
                <a:solidFill>
                  <a:srgbClr val="00B0F0"/>
                </a:solidFill>
                <a:latin typeface="微软雅黑" panose="020B0503020204020204" pitchFamily="34" charset="-122"/>
                <a:ea typeface="微软雅黑" panose="020B0503020204020204" pitchFamily="34" charset="-122"/>
                <a:sym typeface="黑体" panose="02010609060101010101" charset="-122"/>
              </a:rPr>
              <a:t>（三）风险管理控制</a:t>
            </a:r>
            <a:endParaRPr lang="en-US" altLang="zh-CN" sz="2800" b="1" dirty="0" smtClean="0">
              <a:solidFill>
                <a:srgbClr val="00B0F0"/>
              </a:solidFill>
              <a:latin typeface="微软雅黑" panose="020B0503020204020204" pitchFamily="34" charset="-122"/>
              <a:ea typeface="微软雅黑" panose="020B0503020204020204" pitchFamily="34" charset="-122"/>
              <a:sym typeface="黑体" panose="02010609060101010101" charset="-122"/>
            </a:endParaRPr>
          </a:p>
          <a:p>
            <a:pPr defTabSz="951230">
              <a:lnSpc>
                <a:spcPct val="150000"/>
              </a:lnSpc>
            </a:pPr>
            <a:endParaRPr lang="en-US" altLang="zh-CN" sz="2000" dirty="0" smtClean="0">
              <a:latin typeface="黑体" panose="02010609060101010101" pitchFamily="49" charset="-122"/>
              <a:ea typeface="黑体" panose="02010609060101010101" pitchFamily="49" charset="-122"/>
            </a:endParaRPr>
          </a:p>
          <a:p>
            <a:pPr defTabSz="951230">
              <a:lnSpc>
                <a:spcPct val="150000"/>
              </a:lnSpc>
            </a:pPr>
            <a:r>
              <a:rPr lang="en-US" altLang="zh-CN" sz="2000" dirty="0">
                <a:latin typeface="黑体" panose="02010609060101010101" pitchFamily="49" charset="-122"/>
                <a:ea typeface="黑体" panose="02010609060101010101" pitchFamily="49" charset="-122"/>
              </a:rPr>
              <a:t> </a:t>
            </a:r>
            <a:r>
              <a:rPr lang="en-US" altLang="zh-CN" sz="2000" dirty="0" smtClean="0">
                <a:latin typeface="黑体" panose="02010609060101010101" pitchFamily="49" charset="-122"/>
                <a:ea typeface="黑体" panose="02010609060101010101" pitchFamily="49" charset="-122"/>
              </a:rPr>
              <a:t>  </a:t>
            </a:r>
            <a:r>
              <a:rPr lang="en-US" altLang="zh-CN" sz="2400" dirty="0" smtClean="0">
                <a:latin typeface="黑体" panose="02010609060101010101" pitchFamily="49" charset="-122"/>
                <a:ea typeface="黑体" panose="02010609060101010101" pitchFamily="49" charset="-122"/>
              </a:rPr>
              <a:t>4</a:t>
            </a:r>
            <a:r>
              <a:rPr lang="zh-CN" altLang="en-US" sz="2400" dirty="0" smtClean="0">
                <a:latin typeface="黑体" panose="02010609060101010101" pitchFamily="49" charset="-122"/>
                <a:ea typeface="黑体" panose="02010609060101010101" pitchFamily="49" charset="-122"/>
              </a:rPr>
              <a:t>、</a:t>
            </a:r>
            <a:r>
              <a:rPr lang="zh-CN" altLang="zh-CN" sz="2400" dirty="0">
                <a:latin typeface="黑体" panose="02010609060101010101" pitchFamily="49" charset="-122"/>
                <a:ea typeface="黑体" panose="02010609060101010101" pitchFamily="49" charset="-122"/>
              </a:rPr>
              <a:t>担保业务风险管理水平主要通过考察融资性担保机构担保客户信用分类迁徙情况、代偿情况、实际发生的违约、损失原因来分析，同时对融资性担保机构担保风险的处置能力、担保代偿的及时性以及未来发展趋势及预测进行分析。</a:t>
            </a:r>
            <a:endParaRPr lang="en-US" altLang="zh-CN" sz="2400" b="1" dirty="0">
              <a:solidFill>
                <a:schemeClr val="tx1">
                  <a:lumMod val="50000"/>
                  <a:lumOff val="50000"/>
                </a:schemeClr>
              </a:solidFill>
              <a:latin typeface="黑体" panose="02010609060101010101" pitchFamily="49" charset="-122"/>
              <a:ea typeface="黑体" panose="02010609060101010101" pitchFamily="49" charset="-122"/>
              <a:sym typeface="黑体" panose="02010609060101010101" charset="-122"/>
            </a:endParaRPr>
          </a:p>
        </p:txBody>
      </p:sp>
      <p:sp>
        <p:nvSpPr>
          <p:cNvPr id="16" name="文本框 5"/>
          <p:cNvSpPr txBox="1"/>
          <p:nvPr/>
        </p:nvSpPr>
        <p:spPr>
          <a:xfrm>
            <a:off x="0" y="45306"/>
            <a:ext cx="12007421" cy="521970"/>
          </a:xfrm>
          <a:prstGeom prst="rect">
            <a:avLst/>
          </a:prstGeom>
          <a:noFill/>
        </p:spPr>
        <p:txBody>
          <a:bodyPr wrap="square" rtlCol="0">
            <a:spAutoFit/>
          </a:bodyPr>
          <a:lstStyle/>
          <a:p>
            <a:r>
              <a:rPr lang="zh-CN" altLang="en-US" sz="2800" b="1" kern="0" dirty="0">
                <a:solidFill>
                  <a:srgbClr val="DB930E"/>
                </a:solidFill>
                <a:latin typeface="微软雅黑" panose="020B0503020204020204" pitchFamily="34" charset="-122"/>
                <a:ea typeface="微软雅黑" panose="020B0503020204020204" pitchFamily="34" charset="-122"/>
                <a:cs typeface="+mn-ea"/>
                <a:sym typeface="黑体" panose="02010609060101010101" charset="-122"/>
              </a:rPr>
              <a:t>二</a:t>
            </a:r>
            <a:r>
              <a:rPr lang="zh-CN" altLang="en-US" sz="2800" b="1" kern="0" dirty="0" smtClean="0">
                <a:solidFill>
                  <a:srgbClr val="DB930E"/>
                </a:solidFill>
                <a:latin typeface="微软雅黑" panose="020B0503020204020204" pitchFamily="34" charset="-122"/>
                <a:ea typeface="微软雅黑" panose="020B0503020204020204" pitchFamily="34" charset="-122"/>
                <a:cs typeface="+mn-ea"/>
                <a:sym typeface="黑体" panose="02010609060101010101" charset="-122"/>
              </a:rPr>
              <a:t>、信用风险关注要素</a:t>
            </a:r>
          </a:p>
        </p:txBody>
      </p:sp>
    </p:spTree>
    <p:extLst>
      <p:ext uri="{BB962C8B-B14F-4D97-AF65-F5344CB8AC3E}">
        <p14:creationId xmlns:p14="http://schemas.microsoft.com/office/powerpoint/2010/main" val="94988217"/>
      </p:ext>
    </p:extLst>
  </p:cSld>
  <p:clrMapOvr>
    <a:masterClrMapping/>
  </p:clrMapOvr>
  <mc:AlternateContent xmlns:mc="http://schemas.openxmlformats.org/markup-compatibility/2006" xmlns:p14="http://schemas.microsoft.com/office/powerpoint/2010/main">
    <mc:Choice Requires="p14">
      <p:transition spd="slow" p14:dur="4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组合 57"/>
          <p:cNvGrpSpPr/>
          <p:nvPr/>
        </p:nvGrpSpPr>
        <p:grpSpPr>
          <a:xfrm>
            <a:off x="2887831" y="530061"/>
            <a:ext cx="0" cy="0"/>
            <a:chOff x="4348525" y="620688"/>
            <a:chExt cx="8181294" cy="0"/>
          </a:xfrm>
        </p:grpSpPr>
        <p:cxnSp>
          <p:nvCxnSpPr>
            <p:cNvPr id="59" name="直接连接符 58"/>
            <p:cNvCxnSpPr/>
            <p:nvPr/>
          </p:nvCxnSpPr>
          <p:spPr>
            <a:xfrm>
              <a:off x="4348525" y="620688"/>
              <a:ext cx="2585006"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9226024" y="620688"/>
              <a:ext cx="1817436" cy="0"/>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11003546" y="620688"/>
              <a:ext cx="1526273"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5" name="文本框 4"/>
          <p:cNvSpPr txBox="1"/>
          <p:nvPr/>
        </p:nvSpPr>
        <p:spPr>
          <a:xfrm>
            <a:off x="437355" y="2175869"/>
            <a:ext cx="11331858" cy="1269194"/>
          </a:xfrm>
          <a:prstGeom prst="rect">
            <a:avLst/>
          </a:prstGeom>
          <a:noFill/>
        </p:spPr>
        <p:txBody>
          <a:bodyPr wrap="square" rtlCol="0">
            <a:spAutoFit/>
          </a:bodyPr>
          <a:lstStyle/>
          <a:p>
            <a:pPr marL="285750" indent="-285750" defTabSz="951230">
              <a:lnSpc>
                <a:spcPct val="280000"/>
              </a:lnSpc>
              <a:buFont typeface="Arial" panose="020B0604020202020204" pitchFamily="34" charset="0"/>
              <a:buChar char="•"/>
            </a:pPr>
            <a:endParaRPr lang="en-US" altLang="zh-CN" sz="1500" dirty="0" smtClean="0">
              <a:solidFill>
                <a:prstClr val="black">
                  <a:lumMod val="50000"/>
                  <a:lumOff val="50000"/>
                </a:prstClr>
              </a:solidFill>
              <a:latin typeface="微软雅黑" panose="020B0503020204020204" pitchFamily="34" charset="-122"/>
              <a:ea typeface="微软雅黑" panose="020B0503020204020204" pitchFamily="34" charset="-122"/>
              <a:sym typeface="+mn-ea"/>
            </a:endParaRPr>
          </a:p>
          <a:p>
            <a:pPr defTabSz="951230">
              <a:lnSpc>
                <a:spcPct val="280000"/>
              </a:lnSpc>
            </a:pPr>
            <a:endParaRPr lang="en-US" altLang="zh-CN" sz="1500" dirty="0">
              <a:solidFill>
                <a:prstClr val="black">
                  <a:lumMod val="50000"/>
                  <a:lumOff val="50000"/>
                </a:prstClr>
              </a:solidFill>
              <a:latin typeface="微软雅黑" panose="020B0503020204020204" pitchFamily="34" charset="-122"/>
              <a:ea typeface="微软雅黑" panose="020B0503020204020204" pitchFamily="34" charset="-122"/>
              <a:sym typeface="+mn-ea"/>
            </a:endParaRPr>
          </a:p>
        </p:txBody>
      </p:sp>
      <p:sp>
        <p:nvSpPr>
          <p:cNvPr id="9" name="文本框 8"/>
          <p:cNvSpPr txBox="1"/>
          <p:nvPr/>
        </p:nvSpPr>
        <p:spPr>
          <a:xfrm>
            <a:off x="529390" y="1040712"/>
            <a:ext cx="11478032" cy="5539978"/>
          </a:xfrm>
          <a:prstGeom prst="rect">
            <a:avLst/>
          </a:prstGeom>
          <a:noFill/>
          <a:ln w="9525">
            <a:noFill/>
          </a:ln>
        </p:spPr>
        <p:txBody>
          <a:bodyPr wrap="square">
            <a:spAutoFit/>
          </a:bodyPr>
          <a:lstStyle/>
          <a:p>
            <a:pPr defTabSz="951230">
              <a:lnSpc>
                <a:spcPct val="150000"/>
              </a:lnSpc>
            </a:pPr>
            <a:r>
              <a:rPr lang="zh-CN" altLang="en-US" sz="2800" b="1" dirty="0" smtClean="0">
                <a:solidFill>
                  <a:srgbClr val="00B0F0"/>
                </a:solidFill>
                <a:latin typeface="微软雅黑" panose="020B0503020204020204" pitchFamily="34" charset="-122"/>
                <a:ea typeface="微软雅黑" panose="020B0503020204020204" pitchFamily="34" charset="-122"/>
                <a:sym typeface="黑体" panose="02010609060101010101" charset="-122"/>
              </a:rPr>
              <a:t>（四）担保资本金来源与运作</a:t>
            </a:r>
            <a:endParaRPr lang="en-US" altLang="zh-CN" sz="2800" b="1" dirty="0" smtClean="0">
              <a:solidFill>
                <a:srgbClr val="00B0F0"/>
              </a:solidFill>
              <a:latin typeface="微软雅黑" panose="020B0503020204020204" pitchFamily="34" charset="-122"/>
              <a:ea typeface="微软雅黑" panose="020B0503020204020204" pitchFamily="34" charset="-122"/>
              <a:sym typeface="黑体" panose="02010609060101010101" charset="-122"/>
            </a:endParaRPr>
          </a:p>
          <a:p>
            <a:pPr defTabSz="951230">
              <a:lnSpc>
                <a:spcPct val="200000"/>
              </a:lnSpc>
            </a:pPr>
            <a:r>
              <a:rPr lang="en-US" altLang="zh-CN" sz="2400" dirty="0" smtClean="0">
                <a:solidFill>
                  <a:prstClr val="black"/>
                </a:solidFill>
                <a:latin typeface="黑体" panose="02010609060101010101" pitchFamily="49" charset="-122"/>
                <a:ea typeface="黑体" panose="02010609060101010101" pitchFamily="49" charset="-122"/>
              </a:rPr>
              <a:t>   </a:t>
            </a:r>
            <a:r>
              <a:rPr lang="en-US" altLang="zh-CN" sz="2400" dirty="0" smtClean="0">
                <a:latin typeface="黑体" panose="02010609060101010101" pitchFamily="49" charset="-122"/>
                <a:ea typeface="黑体" panose="02010609060101010101" pitchFamily="49" charset="-122"/>
              </a:rPr>
              <a:t>1</a:t>
            </a:r>
            <a:r>
              <a:rPr lang="zh-CN" altLang="zh-CN" sz="2400" dirty="0">
                <a:latin typeface="黑体" panose="02010609060101010101" pitchFamily="49" charset="-122"/>
                <a:ea typeface="黑体" panose="02010609060101010101" pitchFamily="49" charset="-122"/>
              </a:rPr>
              <a:t>、融资性担保机构的担保资金是其抵御风险的主要支柱，担保资金越多、越稳定、越有增长性，其抵御风险的能力相对越强</a:t>
            </a:r>
            <a:r>
              <a:rPr lang="zh-CN" altLang="zh-CN" sz="2400" dirty="0" smtClean="0">
                <a:latin typeface="黑体" panose="02010609060101010101" pitchFamily="49" charset="-122"/>
                <a:ea typeface="黑体" panose="02010609060101010101" pitchFamily="49" charset="-122"/>
              </a:rPr>
              <a:t>。</a:t>
            </a:r>
            <a:r>
              <a:rPr lang="zh-CN" altLang="en-US" sz="2000" dirty="0" smtClean="0">
                <a:latin typeface="黑体" panose="02010609060101010101" pitchFamily="49" charset="-122"/>
                <a:ea typeface="黑体" panose="02010609060101010101" pitchFamily="49" charset="-122"/>
              </a:rPr>
              <a:t>资本金</a:t>
            </a:r>
            <a:r>
              <a:rPr lang="zh-CN" altLang="zh-CN" sz="2000" dirty="0" smtClean="0">
                <a:latin typeface="黑体" panose="02010609060101010101" pitchFamily="49" charset="-122"/>
                <a:ea typeface="黑体" panose="02010609060101010101" pitchFamily="49" charset="-122"/>
              </a:rPr>
              <a:t>来源</a:t>
            </a:r>
            <a:r>
              <a:rPr lang="zh-CN" altLang="zh-CN" sz="2000" dirty="0">
                <a:latin typeface="黑体" panose="02010609060101010101" pitchFamily="49" charset="-122"/>
                <a:ea typeface="黑体" panose="02010609060101010101" pitchFamily="49" charset="-122"/>
              </a:rPr>
              <a:t>主要包括资本金、资本公积金、未分配利润等所有者权益，提取的未到期责任准备金、风险准备金，以及政府的担保扶持资金等</a:t>
            </a:r>
            <a:r>
              <a:rPr lang="zh-CN" altLang="zh-CN" sz="2000" dirty="0" smtClean="0">
                <a:latin typeface="黑体" panose="02010609060101010101" pitchFamily="49" charset="-122"/>
                <a:ea typeface="黑体" panose="02010609060101010101" pitchFamily="49" charset="-122"/>
              </a:rPr>
              <a:t>，</a:t>
            </a:r>
            <a:r>
              <a:rPr lang="zh-CN" altLang="en-US" sz="2000" dirty="0" smtClean="0">
                <a:latin typeface="黑体" panose="02010609060101010101" pitchFamily="49" charset="-122"/>
                <a:ea typeface="黑体" panose="02010609060101010101" pitchFamily="49" charset="-122"/>
              </a:rPr>
              <a:t>因为</a:t>
            </a:r>
            <a:r>
              <a:rPr lang="zh-CN" altLang="zh-CN" sz="2000" dirty="0" smtClean="0">
                <a:latin typeface="黑体" panose="02010609060101010101" pitchFamily="49" charset="-122"/>
                <a:ea typeface="黑体" panose="02010609060101010101" pitchFamily="49" charset="-122"/>
              </a:rPr>
              <a:t>要</a:t>
            </a:r>
            <a:r>
              <a:rPr lang="zh-CN" altLang="en-US" sz="2000" dirty="0" smtClean="0">
                <a:latin typeface="黑体" panose="02010609060101010101" pitchFamily="49" charset="-122"/>
                <a:ea typeface="黑体" panose="02010609060101010101" pitchFamily="49" charset="-122"/>
              </a:rPr>
              <a:t>关注</a:t>
            </a:r>
            <a:r>
              <a:rPr lang="zh-CN" altLang="zh-CN" sz="2000" dirty="0" smtClean="0">
                <a:latin typeface="黑体" panose="02010609060101010101" pitchFamily="49" charset="-122"/>
                <a:ea typeface="黑体" panose="02010609060101010101" pitchFamily="49" charset="-122"/>
              </a:rPr>
              <a:t>担保</a:t>
            </a:r>
            <a:r>
              <a:rPr lang="zh-CN" altLang="zh-CN" sz="2000" dirty="0">
                <a:latin typeface="黑体" panose="02010609060101010101" pitchFamily="49" charset="-122"/>
                <a:ea typeface="黑体" panose="02010609060101010101" pitchFamily="49" charset="-122"/>
              </a:rPr>
              <a:t>资金的各项具体来源、数额、稳定性、增长性</a:t>
            </a:r>
            <a:r>
              <a:rPr lang="zh-CN" altLang="zh-CN" sz="2000" dirty="0" smtClean="0">
                <a:latin typeface="黑体" panose="02010609060101010101" pitchFamily="49" charset="-122"/>
                <a:ea typeface="黑体" panose="02010609060101010101" pitchFamily="49" charset="-122"/>
              </a:rPr>
              <a:t>等</a:t>
            </a:r>
            <a:r>
              <a:rPr lang="zh-CN" altLang="en-US" sz="2000" dirty="0" smtClean="0">
                <a:latin typeface="黑体" panose="02010609060101010101" pitchFamily="49" charset="-122"/>
                <a:ea typeface="黑体" panose="02010609060101010101" pitchFamily="49" charset="-122"/>
              </a:rPr>
              <a:t>因素。</a:t>
            </a:r>
            <a:endParaRPr lang="en-US" altLang="zh-CN" sz="2000" dirty="0" smtClean="0">
              <a:solidFill>
                <a:prstClr val="black"/>
              </a:solidFill>
              <a:latin typeface="黑体" panose="02010609060101010101" pitchFamily="49" charset="-122"/>
              <a:ea typeface="黑体" panose="02010609060101010101" pitchFamily="49" charset="-122"/>
            </a:endParaRPr>
          </a:p>
          <a:p>
            <a:pPr defTabSz="951230">
              <a:lnSpc>
                <a:spcPct val="200000"/>
              </a:lnSpc>
            </a:pPr>
            <a:r>
              <a:rPr lang="en-US" altLang="zh-CN" sz="2400" dirty="0">
                <a:solidFill>
                  <a:prstClr val="black"/>
                </a:solidFill>
                <a:latin typeface="黑体" panose="02010609060101010101" pitchFamily="49" charset="-122"/>
                <a:ea typeface="黑体" panose="02010609060101010101" pitchFamily="49" charset="-122"/>
              </a:rPr>
              <a:t> </a:t>
            </a:r>
            <a:r>
              <a:rPr lang="en-US" altLang="zh-CN" sz="2400" dirty="0" smtClean="0">
                <a:solidFill>
                  <a:prstClr val="black"/>
                </a:solidFill>
                <a:latin typeface="黑体" panose="02010609060101010101" pitchFamily="49" charset="-122"/>
                <a:ea typeface="黑体" panose="02010609060101010101" pitchFamily="49" charset="-122"/>
              </a:rPr>
              <a:t>  </a:t>
            </a:r>
            <a:r>
              <a:rPr lang="en-US" altLang="zh-CN" sz="2400" dirty="0">
                <a:latin typeface="黑体" panose="02010609060101010101" pitchFamily="49" charset="-122"/>
                <a:ea typeface="黑体" panose="02010609060101010101" pitchFamily="49" charset="-122"/>
              </a:rPr>
              <a:t>2</a:t>
            </a:r>
            <a:r>
              <a:rPr lang="zh-CN" altLang="zh-CN" sz="2400" dirty="0">
                <a:latin typeface="黑体" panose="02010609060101010101" pitchFamily="49" charset="-122"/>
                <a:ea typeface="黑体" panose="02010609060101010101" pitchFamily="49" charset="-122"/>
              </a:rPr>
              <a:t>、融资性担保机构资金运作主要关注资金运作的风险偏好及流动性安排，其中风险偏好主要通过资产安全性，即对外投资品种及投资组合考察</a:t>
            </a:r>
            <a:r>
              <a:rPr lang="zh-CN" altLang="zh-CN" sz="2400" dirty="0" smtClean="0">
                <a:latin typeface="黑体" panose="02010609060101010101" pitchFamily="49" charset="-122"/>
                <a:ea typeface="黑体" panose="02010609060101010101" pitchFamily="49" charset="-122"/>
              </a:rPr>
              <a:t>。</a:t>
            </a:r>
            <a:endParaRPr lang="en-US" altLang="zh-CN" sz="2400" dirty="0" smtClean="0">
              <a:latin typeface="黑体" panose="02010609060101010101" pitchFamily="49" charset="-122"/>
              <a:ea typeface="黑体" panose="02010609060101010101" pitchFamily="49" charset="-122"/>
            </a:endParaRPr>
          </a:p>
          <a:p>
            <a:pPr defTabSz="951230">
              <a:lnSpc>
                <a:spcPct val="200000"/>
              </a:lnSpc>
            </a:pPr>
            <a:r>
              <a:rPr lang="en-US" altLang="zh-CN" sz="2000" dirty="0" smtClean="0">
                <a:solidFill>
                  <a:prstClr val="black"/>
                </a:solidFill>
                <a:latin typeface="黑体" panose="02010609060101010101" pitchFamily="49" charset="-122"/>
                <a:ea typeface="黑体" panose="02010609060101010101" pitchFamily="49" charset="-122"/>
              </a:rPr>
              <a:t>   </a:t>
            </a:r>
            <a:endParaRPr lang="en-US" altLang="zh-CN" sz="2000" b="1" dirty="0">
              <a:solidFill>
                <a:prstClr val="black">
                  <a:lumMod val="50000"/>
                  <a:lumOff val="50000"/>
                </a:prstClr>
              </a:solidFill>
              <a:latin typeface="黑体" panose="02010609060101010101" pitchFamily="49" charset="-122"/>
              <a:ea typeface="黑体" panose="02010609060101010101" pitchFamily="49" charset="-122"/>
              <a:sym typeface="黑体" panose="02010609060101010101" charset="-122"/>
            </a:endParaRPr>
          </a:p>
        </p:txBody>
      </p:sp>
      <p:sp>
        <p:nvSpPr>
          <p:cNvPr id="16" name="文本框 5"/>
          <p:cNvSpPr txBox="1"/>
          <p:nvPr/>
        </p:nvSpPr>
        <p:spPr>
          <a:xfrm>
            <a:off x="0" y="45306"/>
            <a:ext cx="12007421" cy="521970"/>
          </a:xfrm>
          <a:prstGeom prst="rect">
            <a:avLst/>
          </a:prstGeom>
          <a:noFill/>
        </p:spPr>
        <p:txBody>
          <a:bodyPr wrap="square" rtlCol="0">
            <a:spAutoFit/>
          </a:bodyPr>
          <a:lstStyle/>
          <a:p>
            <a:r>
              <a:rPr lang="zh-CN" altLang="en-US" sz="2800" b="1" kern="0" dirty="0">
                <a:solidFill>
                  <a:srgbClr val="DB930E"/>
                </a:solidFill>
                <a:latin typeface="微软雅黑" panose="020B0503020204020204" pitchFamily="34" charset="-122"/>
                <a:ea typeface="微软雅黑" panose="020B0503020204020204" pitchFamily="34" charset="-122"/>
                <a:cs typeface="+mn-ea"/>
                <a:sym typeface="黑体" panose="02010609060101010101" charset="-122"/>
              </a:rPr>
              <a:t>二</a:t>
            </a:r>
            <a:r>
              <a:rPr lang="zh-CN" altLang="en-US" sz="2800" b="1" kern="0" dirty="0" smtClean="0">
                <a:solidFill>
                  <a:srgbClr val="DB930E"/>
                </a:solidFill>
                <a:latin typeface="微软雅黑" panose="020B0503020204020204" pitchFamily="34" charset="-122"/>
                <a:ea typeface="微软雅黑" panose="020B0503020204020204" pitchFamily="34" charset="-122"/>
                <a:cs typeface="+mn-ea"/>
                <a:sym typeface="黑体" panose="02010609060101010101" charset="-122"/>
              </a:rPr>
              <a:t>、信用风险关注要素</a:t>
            </a:r>
          </a:p>
        </p:txBody>
      </p:sp>
    </p:spTree>
    <p:extLst>
      <p:ext uri="{BB962C8B-B14F-4D97-AF65-F5344CB8AC3E}">
        <p14:creationId xmlns:p14="http://schemas.microsoft.com/office/powerpoint/2010/main" val="2069817948"/>
      </p:ext>
    </p:extLst>
  </p:cSld>
  <p:clrMapOvr>
    <a:masterClrMapping/>
  </p:clrMapOvr>
  <mc:AlternateContent xmlns:mc="http://schemas.openxmlformats.org/markup-compatibility/2006" xmlns:p14="http://schemas.microsoft.com/office/powerpoint/2010/main">
    <mc:Choice Requires="p14">
      <p:transition spd="slow" p14:dur="4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组合 57"/>
          <p:cNvGrpSpPr/>
          <p:nvPr/>
        </p:nvGrpSpPr>
        <p:grpSpPr>
          <a:xfrm>
            <a:off x="2887831" y="530061"/>
            <a:ext cx="0" cy="0"/>
            <a:chOff x="4348525" y="620688"/>
            <a:chExt cx="8181294" cy="0"/>
          </a:xfrm>
        </p:grpSpPr>
        <p:cxnSp>
          <p:nvCxnSpPr>
            <p:cNvPr id="59" name="直接连接符 58"/>
            <p:cNvCxnSpPr/>
            <p:nvPr/>
          </p:nvCxnSpPr>
          <p:spPr>
            <a:xfrm>
              <a:off x="4348525" y="620688"/>
              <a:ext cx="2585006"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9226024" y="620688"/>
              <a:ext cx="1817436" cy="0"/>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11003546" y="620688"/>
              <a:ext cx="1526273"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5" name="文本框 4"/>
          <p:cNvSpPr txBox="1"/>
          <p:nvPr/>
        </p:nvSpPr>
        <p:spPr>
          <a:xfrm>
            <a:off x="437355" y="2175869"/>
            <a:ext cx="11331858" cy="1269194"/>
          </a:xfrm>
          <a:prstGeom prst="rect">
            <a:avLst/>
          </a:prstGeom>
          <a:noFill/>
        </p:spPr>
        <p:txBody>
          <a:bodyPr wrap="square" rtlCol="0">
            <a:spAutoFit/>
          </a:bodyPr>
          <a:lstStyle/>
          <a:p>
            <a:pPr marL="285750" indent="-285750" defTabSz="951230">
              <a:lnSpc>
                <a:spcPct val="280000"/>
              </a:lnSpc>
              <a:buFont typeface="Arial" panose="020B0604020202020204" pitchFamily="34" charset="0"/>
              <a:buChar char="•"/>
            </a:pPr>
            <a:endParaRPr lang="en-US" altLang="zh-CN" sz="1500" dirty="0" smtClean="0">
              <a:solidFill>
                <a:prstClr val="black">
                  <a:lumMod val="50000"/>
                  <a:lumOff val="50000"/>
                </a:prstClr>
              </a:solidFill>
              <a:latin typeface="微软雅黑" panose="020B0503020204020204" pitchFamily="34" charset="-122"/>
              <a:ea typeface="微软雅黑" panose="020B0503020204020204" pitchFamily="34" charset="-122"/>
              <a:sym typeface="+mn-ea"/>
            </a:endParaRPr>
          </a:p>
          <a:p>
            <a:pPr defTabSz="951230">
              <a:lnSpc>
                <a:spcPct val="280000"/>
              </a:lnSpc>
            </a:pPr>
            <a:endParaRPr lang="en-US" altLang="zh-CN" sz="1500" dirty="0">
              <a:solidFill>
                <a:prstClr val="black">
                  <a:lumMod val="50000"/>
                  <a:lumOff val="50000"/>
                </a:prstClr>
              </a:solidFill>
              <a:latin typeface="微软雅黑" panose="020B0503020204020204" pitchFamily="34" charset="-122"/>
              <a:ea typeface="微软雅黑" panose="020B0503020204020204" pitchFamily="34" charset="-122"/>
              <a:sym typeface="+mn-ea"/>
            </a:endParaRPr>
          </a:p>
        </p:txBody>
      </p:sp>
      <p:sp>
        <p:nvSpPr>
          <p:cNvPr id="9" name="文本框 8"/>
          <p:cNvSpPr txBox="1"/>
          <p:nvPr/>
        </p:nvSpPr>
        <p:spPr>
          <a:xfrm>
            <a:off x="529390" y="1040712"/>
            <a:ext cx="11478032" cy="3570208"/>
          </a:xfrm>
          <a:prstGeom prst="rect">
            <a:avLst/>
          </a:prstGeom>
          <a:noFill/>
          <a:ln w="9525">
            <a:noFill/>
          </a:ln>
        </p:spPr>
        <p:txBody>
          <a:bodyPr wrap="square">
            <a:spAutoFit/>
          </a:bodyPr>
          <a:lstStyle/>
          <a:p>
            <a:pPr defTabSz="951230">
              <a:lnSpc>
                <a:spcPct val="150000"/>
              </a:lnSpc>
            </a:pPr>
            <a:r>
              <a:rPr lang="zh-CN" altLang="en-US" sz="2800" b="1" dirty="0" smtClean="0">
                <a:solidFill>
                  <a:srgbClr val="00B0F0"/>
                </a:solidFill>
                <a:latin typeface="微软雅黑" panose="020B0503020204020204" pitchFamily="34" charset="-122"/>
                <a:ea typeface="微软雅黑" panose="020B0503020204020204" pitchFamily="34" charset="-122"/>
                <a:sym typeface="黑体" panose="02010609060101010101" charset="-122"/>
              </a:rPr>
              <a:t>（五）担保代偿能力</a:t>
            </a:r>
            <a:endParaRPr lang="en-US" altLang="zh-CN" sz="2800" b="1" dirty="0" smtClean="0">
              <a:solidFill>
                <a:srgbClr val="00B0F0"/>
              </a:solidFill>
              <a:latin typeface="微软雅黑" panose="020B0503020204020204" pitchFamily="34" charset="-122"/>
              <a:ea typeface="微软雅黑" panose="020B0503020204020204" pitchFamily="34" charset="-122"/>
              <a:sym typeface="黑体" panose="02010609060101010101" charset="-122"/>
            </a:endParaRPr>
          </a:p>
          <a:p>
            <a:pPr defTabSz="951230">
              <a:lnSpc>
                <a:spcPct val="200000"/>
              </a:lnSpc>
            </a:pPr>
            <a:r>
              <a:rPr lang="en-US" altLang="zh-CN" sz="2400" dirty="0" smtClean="0">
                <a:solidFill>
                  <a:prstClr val="black"/>
                </a:solidFill>
                <a:latin typeface="黑体" panose="02010609060101010101" pitchFamily="49" charset="-122"/>
                <a:ea typeface="黑体" panose="02010609060101010101" pitchFamily="49" charset="-122"/>
              </a:rPr>
              <a:t>   </a:t>
            </a:r>
          </a:p>
          <a:p>
            <a:pPr defTabSz="951230">
              <a:lnSpc>
                <a:spcPct val="200000"/>
              </a:lnSpc>
            </a:pPr>
            <a:r>
              <a:rPr lang="en-US" altLang="zh-CN" sz="2400" dirty="0">
                <a:solidFill>
                  <a:prstClr val="black"/>
                </a:solidFill>
                <a:latin typeface="黑体" panose="02010609060101010101" pitchFamily="49" charset="-122"/>
                <a:ea typeface="黑体" panose="02010609060101010101" pitchFamily="49" charset="-122"/>
              </a:rPr>
              <a:t> </a:t>
            </a:r>
            <a:r>
              <a:rPr lang="en-US" altLang="zh-CN" sz="2400" dirty="0" smtClean="0">
                <a:solidFill>
                  <a:prstClr val="black"/>
                </a:solidFill>
                <a:latin typeface="黑体" panose="02010609060101010101" pitchFamily="49" charset="-122"/>
                <a:ea typeface="黑体" panose="02010609060101010101" pitchFamily="49" charset="-122"/>
              </a:rPr>
              <a:t>   </a:t>
            </a:r>
            <a:r>
              <a:rPr lang="zh-CN" altLang="en-US" sz="2400" dirty="0" smtClean="0">
                <a:latin typeface="黑体" panose="02010609060101010101" pitchFamily="49" charset="-122"/>
                <a:ea typeface="黑体" panose="02010609060101010101" pitchFamily="49" charset="-122"/>
              </a:rPr>
              <a:t>担保</a:t>
            </a:r>
            <a:r>
              <a:rPr lang="zh-CN" altLang="zh-CN" sz="2400" dirty="0" smtClean="0">
                <a:latin typeface="黑体" panose="02010609060101010101" pitchFamily="49" charset="-122"/>
                <a:ea typeface="黑体" panose="02010609060101010101" pitchFamily="49" charset="-122"/>
              </a:rPr>
              <a:t>代偿</a:t>
            </a:r>
            <a:r>
              <a:rPr lang="zh-CN" altLang="zh-CN" sz="2400" dirty="0">
                <a:latin typeface="黑体" panose="02010609060101010101" pitchFamily="49" charset="-122"/>
                <a:ea typeface="黑体" panose="02010609060101010101" pitchFamily="49" charset="-122"/>
              </a:rPr>
              <a:t>能力</a:t>
            </a:r>
            <a:r>
              <a:rPr lang="zh-CN" altLang="zh-CN" sz="2400" dirty="0" smtClean="0">
                <a:latin typeface="黑体" panose="02010609060101010101" pitchFamily="49" charset="-122"/>
                <a:ea typeface="黑体" panose="02010609060101010101" pitchFamily="49" charset="-122"/>
              </a:rPr>
              <a:t>是</a:t>
            </a:r>
            <a:r>
              <a:rPr lang="zh-CN" altLang="en-US" sz="2400" dirty="0" smtClean="0">
                <a:latin typeface="黑体" panose="02010609060101010101" pitchFamily="49" charset="-122"/>
                <a:ea typeface="黑体" panose="02010609060101010101" pitchFamily="49" charset="-122"/>
              </a:rPr>
              <a:t>一项</a:t>
            </a:r>
            <a:r>
              <a:rPr lang="zh-CN" altLang="zh-CN" sz="2400" dirty="0" smtClean="0">
                <a:latin typeface="黑体" panose="02010609060101010101" pitchFamily="49" charset="-122"/>
                <a:ea typeface="黑体" panose="02010609060101010101" pitchFamily="49" charset="-122"/>
              </a:rPr>
              <a:t>综合性</a:t>
            </a:r>
            <a:r>
              <a:rPr lang="zh-CN" altLang="zh-CN" sz="2400" dirty="0">
                <a:latin typeface="黑体" panose="02010609060101010101" pitchFamily="49" charset="-122"/>
                <a:ea typeface="黑体" panose="02010609060101010101" pitchFamily="49" charset="-122"/>
              </a:rPr>
              <a:t>指标，</a:t>
            </a:r>
            <a:r>
              <a:rPr lang="zh-CN" altLang="zh-CN" sz="2400" dirty="0" smtClean="0">
                <a:latin typeface="黑体" panose="02010609060101010101" pitchFamily="49" charset="-122"/>
                <a:ea typeface="黑体" panose="02010609060101010101" pitchFamily="49" charset="-122"/>
              </a:rPr>
              <a:t>需</a:t>
            </a:r>
            <a:r>
              <a:rPr lang="zh-CN" altLang="en-US" sz="2400" dirty="0" smtClean="0">
                <a:latin typeface="黑体" panose="02010609060101010101" pitchFamily="49" charset="-122"/>
                <a:ea typeface="黑体" panose="02010609060101010101" pitchFamily="49" charset="-122"/>
              </a:rPr>
              <a:t>综合关注</a:t>
            </a:r>
            <a:r>
              <a:rPr lang="zh-CN" altLang="zh-CN" sz="2400" dirty="0" smtClean="0">
                <a:latin typeface="黑体" panose="02010609060101010101" pitchFamily="49" charset="-122"/>
                <a:ea typeface="黑体" panose="02010609060101010101" pitchFamily="49" charset="-122"/>
              </a:rPr>
              <a:t>融资</a:t>
            </a:r>
            <a:r>
              <a:rPr lang="zh-CN" altLang="zh-CN" sz="2400" dirty="0">
                <a:latin typeface="黑体" panose="02010609060101010101" pitchFamily="49" charset="-122"/>
                <a:ea typeface="黑体" panose="02010609060101010101" pitchFamily="49" charset="-122"/>
              </a:rPr>
              <a:t>性担保机构的担保组合信用质量、资产流动性、准备金充足程度、资本充足</a:t>
            </a:r>
            <a:r>
              <a:rPr lang="zh-CN" altLang="zh-CN" sz="2400" dirty="0" smtClean="0">
                <a:latin typeface="黑体" panose="02010609060101010101" pitchFamily="49" charset="-122"/>
                <a:ea typeface="黑体" panose="02010609060101010101" pitchFamily="49" charset="-122"/>
              </a:rPr>
              <a:t>性</a:t>
            </a:r>
            <a:r>
              <a:rPr lang="zh-CN" altLang="en-US" sz="2400" dirty="0" smtClean="0">
                <a:latin typeface="黑体" panose="02010609060101010101" pitchFamily="49" charset="-122"/>
                <a:ea typeface="黑体" panose="02010609060101010101" pitchFamily="49" charset="-122"/>
              </a:rPr>
              <a:t>等。</a:t>
            </a:r>
            <a:endParaRPr lang="en-US" altLang="zh-CN" sz="2400" dirty="0" smtClean="0">
              <a:latin typeface="黑体" panose="02010609060101010101" pitchFamily="49" charset="-122"/>
              <a:ea typeface="黑体" panose="02010609060101010101" pitchFamily="49" charset="-122"/>
            </a:endParaRPr>
          </a:p>
          <a:p>
            <a:pPr defTabSz="951230">
              <a:lnSpc>
                <a:spcPct val="200000"/>
              </a:lnSpc>
            </a:pPr>
            <a:r>
              <a:rPr lang="en-US" altLang="zh-CN" sz="2000" dirty="0" smtClean="0">
                <a:solidFill>
                  <a:prstClr val="black"/>
                </a:solidFill>
                <a:latin typeface="黑体" panose="02010609060101010101" pitchFamily="49" charset="-122"/>
                <a:ea typeface="黑体" panose="02010609060101010101" pitchFamily="49" charset="-122"/>
              </a:rPr>
              <a:t>   </a:t>
            </a:r>
            <a:endParaRPr lang="en-US" altLang="zh-CN" sz="2000" b="1" dirty="0">
              <a:solidFill>
                <a:prstClr val="black">
                  <a:lumMod val="50000"/>
                  <a:lumOff val="50000"/>
                </a:prstClr>
              </a:solidFill>
              <a:latin typeface="黑体" panose="02010609060101010101" pitchFamily="49" charset="-122"/>
              <a:ea typeface="黑体" panose="02010609060101010101" pitchFamily="49" charset="-122"/>
              <a:sym typeface="黑体" panose="02010609060101010101" charset="-122"/>
            </a:endParaRPr>
          </a:p>
        </p:txBody>
      </p:sp>
      <p:sp>
        <p:nvSpPr>
          <p:cNvPr id="16" name="文本框 5"/>
          <p:cNvSpPr txBox="1"/>
          <p:nvPr/>
        </p:nvSpPr>
        <p:spPr>
          <a:xfrm>
            <a:off x="0" y="45306"/>
            <a:ext cx="12007421" cy="521970"/>
          </a:xfrm>
          <a:prstGeom prst="rect">
            <a:avLst/>
          </a:prstGeom>
          <a:noFill/>
        </p:spPr>
        <p:txBody>
          <a:bodyPr wrap="square" rtlCol="0">
            <a:spAutoFit/>
          </a:bodyPr>
          <a:lstStyle/>
          <a:p>
            <a:r>
              <a:rPr lang="zh-CN" altLang="en-US" sz="2800" b="1" kern="0" dirty="0">
                <a:solidFill>
                  <a:srgbClr val="DB930E"/>
                </a:solidFill>
                <a:latin typeface="微软雅黑" panose="020B0503020204020204" pitchFamily="34" charset="-122"/>
                <a:ea typeface="微软雅黑" panose="020B0503020204020204" pitchFamily="34" charset="-122"/>
                <a:cs typeface="+mn-ea"/>
                <a:sym typeface="黑体" panose="02010609060101010101" charset="-122"/>
              </a:rPr>
              <a:t>二</a:t>
            </a:r>
            <a:r>
              <a:rPr lang="zh-CN" altLang="en-US" sz="2800" b="1" kern="0" dirty="0" smtClean="0">
                <a:solidFill>
                  <a:srgbClr val="DB930E"/>
                </a:solidFill>
                <a:latin typeface="微软雅黑" panose="020B0503020204020204" pitchFamily="34" charset="-122"/>
                <a:ea typeface="微软雅黑" panose="020B0503020204020204" pitchFamily="34" charset="-122"/>
                <a:cs typeface="+mn-ea"/>
                <a:sym typeface="黑体" panose="02010609060101010101" charset="-122"/>
              </a:rPr>
              <a:t>、信用风险关注要素</a:t>
            </a:r>
          </a:p>
        </p:txBody>
      </p:sp>
    </p:spTree>
    <p:extLst>
      <p:ext uri="{BB962C8B-B14F-4D97-AF65-F5344CB8AC3E}">
        <p14:creationId xmlns:p14="http://schemas.microsoft.com/office/powerpoint/2010/main" val="706881059"/>
      </p:ext>
    </p:extLst>
  </p:cSld>
  <p:clrMapOvr>
    <a:masterClrMapping/>
  </p:clrMapOvr>
  <mc:AlternateContent xmlns:mc="http://schemas.openxmlformats.org/markup-compatibility/2006" xmlns:p14="http://schemas.microsoft.com/office/powerpoint/2010/main">
    <mc:Choice Requires="p14">
      <p:transition spd="slow" p14:dur="4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组合 57"/>
          <p:cNvGrpSpPr/>
          <p:nvPr/>
        </p:nvGrpSpPr>
        <p:grpSpPr>
          <a:xfrm>
            <a:off x="2887831" y="530061"/>
            <a:ext cx="0" cy="0"/>
            <a:chOff x="4348525" y="620688"/>
            <a:chExt cx="8181294" cy="0"/>
          </a:xfrm>
        </p:grpSpPr>
        <p:cxnSp>
          <p:nvCxnSpPr>
            <p:cNvPr id="59" name="直接连接符 58"/>
            <p:cNvCxnSpPr/>
            <p:nvPr/>
          </p:nvCxnSpPr>
          <p:spPr>
            <a:xfrm>
              <a:off x="4348525" y="620688"/>
              <a:ext cx="2585006"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9226024" y="620688"/>
              <a:ext cx="1817436" cy="0"/>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11003546" y="620688"/>
              <a:ext cx="1526273"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5" name="文本框 4"/>
          <p:cNvSpPr txBox="1"/>
          <p:nvPr/>
        </p:nvSpPr>
        <p:spPr>
          <a:xfrm>
            <a:off x="437355" y="2175869"/>
            <a:ext cx="11331858" cy="1269194"/>
          </a:xfrm>
          <a:prstGeom prst="rect">
            <a:avLst/>
          </a:prstGeom>
          <a:noFill/>
        </p:spPr>
        <p:txBody>
          <a:bodyPr wrap="square" rtlCol="0">
            <a:spAutoFit/>
          </a:bodyPr>
          <a:lstStyle/>
          <a:p>
            <a:pPr marL="285750" indent="-285750" defTabSz="951230">
              <a:lnSpc>
                <a:spcPct val="280000"/>
              </a:lnSpc>
              <a:buFont typeface="Arial" panose="020B0604020202020204" pitchFamily="34" charset="0"/>
              <a:buChar char="•"/>
            </a:pPr>
            <a:endParaRPr lang="en-US" altLang="zh-CN" sz="1500" dirty="0" smtClean="0">
              <a:solidFill>
                <a:prstClr val="black">
                  <a:lumMod val="50000"/>
                  <a:lumOff val="50000"/>
                </a:prstClr>
              </a:solidFill>
              <a:latin typeface="微软雅黑" panose="020B0503020204020204" pitchFamily="34" charset="-122"/>
              <a:ea typeface="微软雅黑" panose="020B0503020204020204" pitchFamily="34" charset="-122"/>
              <a:sym typeface="+mn-ea"/>
            </a:endParaRPr>
          </a:p>
          <a:p>
            <a:pPr defTabSz="951230">
              <a:lnSpc>
                <a:spcPct val="280000"/>
              </a:lnSpc>
            </a:pPr>
            <a:endParaRPr lang="en-US" altLang="zh-CN" sz="1500" dirty="0">
              <a:solidFill>
                <a:prstClr val="black">
                  <a:lumMod val="50000"/>
                  <a:lumOff val="50000"/>
                </a:prstClr>
              </a:solidFill>
              <a:latin typeface="微软雅黑" panose="020B0503020204020204" pitchFamily="34" charset="-122"/>
              <a:ea typeface="微软雅黑" panose="020B0503020204020204" pitchFamily="34" charset="-122"/>
              <a:sym typeface="+mn-ea"/>
            </a:endParaRPr>
          </a:p>
        </p:txBody>
      </p:sp>
      <p:sp>
        <p:nvSpPr>
          <p:cNvPr id="9" name="文本框 8"/>
          <p:cNvSpPr txBox="1"/>
          <p:nvPr/>
        </p:nvSpPr>
        <p:spPr>
          <a:xfrm>
            <a:off x="529390" y="1040712"/>
            <a:ext cx="11478032" cy="5632311"/>
          </a:xfrm>
          <a:prstGeom prst="rect">
            <a:avLst/>
          </a:prstGeom>
          <a:noFill/>
          <a:ln w="9525">
            <a:noFill/>
          </a:ln>
        </p:spPr>
        <p:txBody>
          <a:bodyPr wrap="square">
            <a:spAutoFit/>
          </a:bodyPr>
          <a:lstStyle/>
          <a:p>
            <a:pPr defTabSz="951230">
              <a:lnSpc>
                <a:spcPct val="150000"/>
              </a:lnSpc>
            </a:pPr>
            <a:r>
              <a:rPr lang="zh-CN" altLang="en-US" sz="2800" b="1" dirty="0" smtClean="0">
                <a:solidFill>
                  <a:srgbClr val="00B0F0"/>
                </a:solidFill>
                <a:latin typeface="微软雅黑" panose="020B0503020204020204" pitchFamily="34" charset="-122"/>
                <a:ea typeface="微软雅黑" panose="020B0503020204020204" pitchFamily="34" charset="-122"/>
                <a:sym typeface="黑体" panose="02010609060101010101" charset="-122"/>
              </a:rPr>
              <a:t>（六）担保业务经营情况</a:t>
            </a:r>
            <a:endParaRPr lang="en-US" altLang="zh-CN" sz="2800" b="1" dirty="0" smtClean="0">
              <a:solidFill>
                <a:srgbClr val="00B0F0"/>
              </a:solidFill>
              <a:latin typeface="微软雅黑" panose="020B0503020204020204" pitchFamily="34" charset="-122"/>
              <a:ea typeface="微软雅黑" panose="020B0503020204020204" pitchFamily="34" charset="-122"/>
              <a:sym typeface="黑体" panose="02010609060101010101" charset="-122"/>
            </a:endParaRPr>
          </a:p>
          <a:p>
            <a:pPr defTabSz="951230">
              <a:lnSpc>
                <a:spcPct val="150000"/>
              </a:lnSpc>
            </a:pPr>
            <a:r>
              <a:rPr lang="en-US" altLang="zh-CN" sz="2800" dirty="0" smtClean="0"/>
              <a:t>    </a:t>
            </a:r>
            <a:r>
              <a:rPr lang="zh-CN" altLang="zh-CN" sz="2800" dirty="0" smtClean="0">
                <a:solidFill>
                  <a:schemeClr val="tx1">
                    <a:lumMod val="50000"/>
                    <a:lumOff val="50000"/>
                  </a:schemeClr>
                </a:solidFill>
                <a:latin typeface="微软雅黑" panose="020B0503020204020204" pitchFamily="34" charset="-122"/>
                <a:ea typeface="微软雅黑" panose="020B0503020204020204" pitchFamily="34" charset="-122"/>
              </a:rPr>
              <a:t>经营</a:t>
            </a:r>
            <a:r>
              <a:rPr lang="zh-CN" altLang="zh-CN" sz="2800" dirty="0">
                <a:solidFill>
                  <a:schemeClr val="tx1">
                    <a:lumMod val="50000"/>
                    <a:lumOff val="50000"/>
                  </a:schemeClr>
                </a:solidFill>
                <a:latin typeface="微软雅黑" panose="020B0503020204020204" pitchFamily="34" charset="-122"/>
                <a:ea typeface="微软雅黑" panose="020B0503020204020204" pitchFamily="34" charset="-122"/>
              </a:rPr>
              <a:t>情况</a:t>
            </a:r>
            <a:r>
              <a:rPr lang="zh-CN" altLang="zh-CN" sz="2800" dirty="0" smtClean="0">
                <a:solidFill>
                  <a:schemeClr val="tx1">
                    <a:lumMod val="50000"/>
                    <a:lumOff val="50000"/>
                  </a:schemeClr>
                </a:solidFill>
                <a:latin typeface="微软雅黑" panose="020B0503020204020204" pitchFamily="34" charset="-122"/>
                <a:ea typeface="微软雅黑" panose="020B0503020204020204" pitchFamily="34" charset="-122"/>
              </a:rPr>
              <a:t>的</a:t>
            </a:r>
            <a:r>
              <a:rPr lang="zh-CN" altLang="en-US" sz="2800" dirty="0" smtClean="0">
                <a:solidFill>
                  <a:schemeClr val="tx1">
                    <a:lumMod val="50000"/>
                    <a:lumOff val="50000"/>
                  </a:schemeClr>
                </a:solidFill>
                <a:latin typeface="微软雅黑" panose="020B0503020204020204" pitchFamily="34" charset="-122"/>
                <a:ea typeface="微软雅黑" panose="020B0503020204020204" pitchFamily="34" charset="-122"/>
              </a:rPr>
              <a:t>关注点</a:t>
            </a:r>
            <a:r>
              <a:rPr lang="zh-CN" altLang="zh-CN" sz="2800" dirty="0" smtClean="0">
                <a:solidFill>
                  <a:schemeClr val="tx1">
                    <a:lumMod val="50000"/>
                    <a:lumOff val="50000"/>
                  </a:schemeClr>
                </a:solidFill>
                <a:latin typeface="微软雅黑" panose="020B0503020204020204" pitchFamily="34" charset="-122"/>
                <a:ea typeface="微软雅黑" panose="020B0503020204020204" pitchFamily="34" charset="-122"/>
              </a:rPr>
              <a:t>包括</a:t>
            </a:r>
            <a:r>
              <a:rPr lang="zh-CN" altLang="en-US" sz="2800" dirty="0" smtClean="0">
                <a:solidFill>
                  <a:schemeClr val="tx1">
                    <a:lumMod val="50000"/>
                    <a:lumOff val="50000"/>
                  </a:schemeClr>
                </a:solidFill>
                <a:latin typeface="微软雅黑" panose="020B0503020204020204" pitchFamily="34" charset="-122"/>
                <a:ea typeface="微软雅黑" panose="020B0503020204020204" pitchFamily="34" charset="-122"/>
              </a:rPr>
              <a:t>担保</a:t>
            </a:r>
            <a:r>
              <a:rPr lang="zh-CN" altLang="zh-CN" sz="2800" dirty="0" smtClean="0">
                <a:solidFill>
                  <a:schemeClr val="tx1">
                    <a:lumMod val="50000"/>
                    <a:lumOff val="50000"/>
                  </a:schemeClr>
                </a:solidFill>
                <a:latin typeface="微软雅黑" panose="020B0503020204020204" pitchFamily="34" charset="-122"/>
                <a:ea typeface="微软雅黑" panose="020B0503020204020204" pitchFamily="34" charset="-122"/>
              </a:rPr>
              <a:t>业务</a:t>
            </a:r>
            <a:r>
              <a:rPr lang="zh-CN" altLang="zh-CN" sz="2800" dirty="0">
                <a:solidFill>
                  <a:schemeClr val="tx1">
                    <a:lumMod val="50000"/>
                    <a:lumOff val="50000"/>
                  </a:schemeClr>
                </a:solidFill>
                <a:latin typeface="微软雅黑" panose="020B0503020204020204" pitchFamily="34" charset="-122"/>
                <a:ea typeface="微软雅黑" panose="020B0503020204020204" pitchFamily="34" charset="-122"/>
              </a:rPr>
              <a:t>合作情况和业务开展情况。</a:t>
            </a:r>
            <a:endParaRPr lang="en-US" altLang="zh-CN" sz="2800" b="1" dirty="0">
              <a:solidFill>
                <a:schemeClr val="tx1">
                  <a:lumMod val="50000"/>
                  <a:lumOff val="50000"/>
                </a:schemeClr>
              </a:solidFill>
              <a:latin typeface="微软雅黑" panose="020B0503020204020204" pitchFamily="34" charset="-122"/>
              <a:ea typeface="微软雅黑" panose="020B0503020204020204" pitchFamily="34" charset="-122"/>
              <a:sym typeface="黑体" panose="02010609060101010101" charset="-122"/>
            </a:endParaRPr>
          </a:p>
          <a:p>
            <a:pPr defTabSz="951230">
              <a:lnSpc>
                <a:spcPct val="150000"/>
              </a:lnSpc>
            </a:pPr>
            <a:r>
              <a:rPr lang="en-US" altLang="zh-CN" sz="2400" dirty="0" smtClean="0">
                <a:solidFill>
                  <a:prstClr val="black"/>
                </a:solidFill>
                <a:latin typeface="黑体" panose="02010609060101010101" pitchFamily="49" charset="-122"/>
                <a:ea typeface="黑体" panose="02010609060101010101" pitchFamily="49" charset="-122"/>
              </a:rPr>
              <a:t>   </a:t>
            </a:r>
            <a:r>
              <a:rPr lang="en-US" altLang="zh-CN" sz="2000" dirty="0" smtClean="0">
                <a:latin typeface="黑体" panose="02010609060101010101" pitchFamily="49" charset="-122"/>
                <a:ea typeface="黑体" panose="02010609060101010101" pitchFamily="49" charset="-122"/>
              </a:rPr>
              <a:t>1</a:t>
            </a:r>
            <a:r>
              <a:rPr lang="zh-CN" altLang="zh-CN" sz="2000" dirty="0" smtClean="0">
                <a:latin typeface="黑体" panose="02010609060101010101" pitchFamily="49" charset="-122"/>
                <a:ea typeface="黑体" panose="02010609060101010101" pitchFamily="49" charset="-122"/>
              </a:rPr>
              <a:t>、</a:t>
            </a:r>
            <a:r>
              <a:rPr lang="zh-CN" altLang="en-US" sz="2000" dirty="0" smtClean="0">
                <a:latin typeface="黑体" panose="02010609060101010101" pitchFamily="49" charset="-122"/>
                <a:ea typeface="黑体" panose="02010609060101010101" pitchFamily="49" charset="-122"/>
              </a:rPr>
              <a:t>担保</a:t>
            </a:r>
            <a:r>
              <a:rPr lang="zh-CN" altLang="zh-CN" sz="2000" dirty="0" smtClean="0">
                <a:latin typeface="黑体" panose="02010609060101010101" pitchFamily="49" charset="-122"/>
                <a:ea typeface="黑体" panose="02010609060101010101" pitchFamily="49" charset="-122"/>
              </a:rPr>
              <a:t>业务</a:t>
            </a:r>
            <a:r>
              <a:rPr lang="zh-CN" altLang="zh-CN" sz="2000" dirty="0">
                <a:latin typeface="黑体" panose="02010609060101010101" pitchFamily="49" charset="-122"/>
                <a:ea typeface="黑体" panose="02010609060101010101" pitchFamily="49" charset="-122"/>
              </a:rPr>
              <a:t>合作客户主要有银行、信托、资产管理公司、小贷等金融机构，其中与银行合作是主要合作渠道。融资性担保机构与银行的合作是开展担保业务的基础，合作条件及合作情况反映了融资性担保机构的市场地位与被认可的</a:t>
            </a:r>
            <a:r>
              <a:rPr lang="zh-CN" altLang="zh-CN" sz="2000" dirty="0" smtClean="0">
                <a:latin typeface="黑体" panose="02010609060101010101" pitchFamily="49" charset="-122"/>
                <a:ea typeface="黑体" panose="02010609060101010101" pitchFamily="49" charset="-122"/>
              </a:rPr>
              <a:t>程度</a:t>
            </a:r>
            <a:r>
              <a:rPr lang="zh-CN" altLang="en-US" sz="2000" dirty="0" smtClean="0">
                <a:latin typeface="黑体" panose="02010609060101010101" pitchFamily="49" charset="-122"/>
                <a:ea typeface="黑体" panose="02010609060101010101" pitchFamily="49" charset="-122"/>
              </a:rPr>
              <a:t>。</a:t>
            </a:r>
            <a:endParaRPr lang="en-US" altLang="zh-CN" sz="2000" dirty="0">
              <a:solidFill>
                <a:prstClr val="black"/>
              </a:solidFill>
              <a:latin typeface="黑体" panose="02010609060101010101" pitchFamily="49" charset="-122"/>
              <a:ea typeface="黑体" panose="02010609060101010101" pitchFamily="49" charset="-122"/>
            </a:endParaRPr>
          </a:p>
          <a:p>
            <a:pPr defTabSz="951230">
              <a:lnSpc>
                <a:spcPct val="150000"/>
              </a:lnSpc>
            </a:pPr>
            <a:r>
              <a:rPr lang="en-US" altLang="zh-CN" sz="2000" dirty="0" smtClean="0">
                <a:solidFill>
                  <a:prstClr val="black"/>
                </a:solidFill>
                <a:latin typeface="黑体" panose="02010609060101010101" pitchFamily="49" charset="-122"/>
                <a:ea typeface="黑体" panose="02010609060101010101" pitchFamily="49" charset="-122"/>
              </a:rPr>
              <a:t>    </a:t>
            </a:r>
            <a:r>
              <a:rPr lang="en-US" altLang="zh-CN" sz="2000" dirty="0" smtClean="0">
                <a:latin typeface="黑体" panose="02010609060101010101" pitchFamily="49" charset="-122"/>
                <a:ea typeface="黑体" panose="02010609060101010101" pitchFamily="49" charset="-122"/>
              </a:rPr>
              <a:t>2</a:t>
            </a:r>
            <a:r>
              <a:rPr lang="zh-CN" altLang="zh-CN" sz="2000" dirty="0" smtClean="0">
                <a:latin typeface="黑体" panose="02010609060101010101" pitchFamily="49" charset="-122"/>
                <a:ea typeface="黑体" panose="02010609060101010101" pitchFamily="49" charset="-122"/>
              </a:rPr>
              <a:t>、</a:t>
            </a:r>
            <a:r>
              <a:rPr lang="zh-CN" altLang="en-US" sz="2000" dirty="0" smtClean="0">
                <a:latin typeface="黑体" panose="02010609060101010101" pitchFamily="49" charset="-122"/>
                <a:ea typeface="黑体" panose="02010609060101010101" pitchFamily="49" charset="-122"/>
              </a:rPr>
              <a:t>担保</a:t>
            </a:r>
            <a:r>
              <a:rPr lang="zh-CN" altLang="zh-CN" sz="2000" dirty="0" smtClean="0">
                <a:latin typeface="黑体" panose="02010609060101010101" pitchFamily="49" charset="-122"/>
                <a:ea typeface="黑体" panose="02010609060101010101" pitchFamily="49" charset="-122"/>
              </a:rPr>
              <a:t>业务</a:t>
            </a:r>
            <a:r>
              <a:rPr lang="zh-CN" altLang="zh-CN" sz="2000" dirty="0">
                <a:latin typeface="黑体" panose="02010609060101010101" pitchFamily="49" charset="-122"/>
                <a:ea typeface="黑体" panose="02010609060101010101" pitchFamily="49" charset="-122"/>
              </a:rPr>
              <a:t>开展情况主要考察其担保业务的增长速度和盈利能力、盈利水平</a:t>
            </a:r>
            <a:r>
              <a:rPr lang="zh-CN" altLang="zh-CN" sz="2000" dirty="0" smtClean="0">
                <a:latin typeface="黑体" panose="02010609060101010101" pitchFamily="49" charset="-122"/>
                <a:ea typeface="黑体" panose="02010609060101010101" pitchFamily="49" charset="-122"/>
              </a:rPr>
              <a:t>等</a:t>
            </a:r>
            <a:r>
              <a:rPr lang="zh-CN" altLang="en-US" sz="2000" dirty="0" smtClean="0">
                <a:latin typeface="黑体" panose="02010609060101010101" pitchFamily="49" charset="-122"/>
                <a:ea typeface="黑体" panose="02010609060101010101" pitchFamily="49" charset="-122"/>
              </a:rPr>
              <a:t>。</a:t>
            </a:r>
            <a:r>
              <a:rPr lang="zh-CN" altLang="zh-CN" sz="2000" dirty="0">
                <a:latin typeface="黑体" panose="02010609060101010101" pitchFamily="49" charset="-122"/>
                <a:ea typeface="黑体" panose="02010609060101010101" pitchFamily="49" charset="-122"/>
              </a:rPr>
              <a:t>在业务发展情况中，还需要关注融资性担保机构的经营合规性，包括业务是否超经营范围、股权转让是否合规、对单个被担保人及其关联方提供的担保是否超比例、担保放大倍数是否超过</a:t>
            </a:r>
            <a:r>
              <a:rPr lang="en-US" altLang="zh-CN" sz="2000" dirty="0">
                <a:latin typeface="黑体" panose="02010609060101010101" pitchFamily="49" charset="-122"/>
                <a:ea typeface="黑体" panose="02010609060101010101" pitchFamily="49" charset="-122"/>
              </a:rPr>
              <a:t>10</a:t>
            </a:r>
            <a:r>
              <a:rPr lang="zh-CN" altLang="zh-CN" sz="2000" dirty="0">
                <a:latin typeface="黑体" panose="02010609060101010101" pitchFamily="49" charset="-122"/>
                <a:ea typeface="黑体" panose="02010609060101010101" pitchFamily="49" charset="-122"/>
              </a:rPr>
              <a:t>倍、其他投资是否超过净资产的</a:t>
            </a:r>
            <a:r>
              <a:rPr lang="en-US" altLang="zh-CN" sz="2000" dirty="0">
                <a:latin typeface="黑体" panose="02010609060101010101" pitchFamily="49" charset="-122"/>
                <a:ea typeface="黑体" panose="02010609060101010101" pitchFamily="49" charset="-122"/>
              </a:rPr>
              <a:t>20%</a:t>
            </a:r>
            <a:r>
              <a:rPr lang="zh-CN" altLang="zh-CN" sz="2000" dirty="0">
                <a:latin typeface="黑体" panose="02010609060101010101" pitchFamily="49" charset="-122"/>
                <a:ea typeface="黑体" panose="02010609060101010101" pitchFamily="49" charset="-122"/>
              </a:rPr>
              <a:t>等。</a:t>
            </a:r>
          </a:p>
          <a:p>
            <a:r>
              <a:rPr lang="en-US" altLang="zh-CN" sz="2000" dirty="0"/>
              <a:t> </a:t>
            </a:r>
            <a:endParaRPr lang="zh-CN" altLang="zh-CN" sz="2000" dirty="0"/>
          </a:p>
          <a:p>
            <a:pPr defTabSz="951230">
              <a:lnSpc>
                <a:spcPct val="200000"/>
              </a:lnSpc>
            </a:pPr>
            <a:endParaRPr lang="en-US" altLang="zh-CN" sz="2000" b="1" dirty="0">
              <a:solidFill>
                <a:prstClr val="black">
                  <a:lumMod val="50000"/>
                  <a:lumOff val="50000"/>
                </a:prstClr>
              </a:solidFill>
              <a:latin typeface="黑体" panose="02010609060101010101" pitchFamily="49" charset="-122"/>
              <a:ea typeface="黑体" panose="02010609060101010101" pitchFamily="49" charset="-122"/>
              <a:sym typeface="黑体" panose="02010609060101010101" charset="-122"/>
            </a:endParaRPr>
          </a:p>
        </p:txBody>
      </p:sp>
      <p:sp>
        <p:nvSpPr>
          <p:cNvPr id="16" name="文本框 5"/>
          <p:cNvSpPr txBox="1"/>
          <p:nvPr/>
        </p:nvSpPr>
        <p:spPr>
          <a:xfrm>
            <a:off x="0" y="45306"/>
            <a:ext cx="12007421" cy="521970"/>
          </a:xfrm>
          <a:prstGeom prst="rect">
            <a:avLst/>
          </a:prstGeom>
          <a:noFill/>
        </p:spPr>
        <p:txBody>
          <a:bodyPr wrap="square" rtlCol="0">
            <a:spAutoFit/>
          </a:bodyPr>
          <a:lstStyle/>
          <a:p>
            <a:r>
              <a:rPr lang="zh-CN" altLang="en-US" sz="2800" b="1" kern="0" dirty="0">
                <a:solidFill>
                  <a:srgbClr val="DB930E"/>
                </a:solidFill>
                <a:latin typeface="微软雅黑" panose="020B0503020204020204" pitchFamily="34" charset="-122"/>
                <a:ea typeface="微软雅黑" panose="020B0503020204020204" pitchFamily="34" charset="-122"/>
                <a:cs typeface="+mn-ea"/>
                <a:sym typeface="黑体" panose="02010609060101010101" charset="-122"/>
              </a:rPr>
              <a:t>二</a:t>
            </a:r>
            <a:r>
              <a:rPr lang="zh-CN" altLang="en-US" sz="2800" b="1" kern="0" dirty="0" smtClean="0">
                <a:solidFill>
                  <a:srgbClr val="DB930E"/>
                </a:solidFill>
                <a:latin typeface="微软雅黑" panose="020B0503020204020204" pitchFamily="34" charset="-122"/>
                <a:ea typeface="微软雅黑" panose="020B0503020204020204" pitchFamily="34" charset="-122"/>
                <a:cs typeface="+mn-ea"/>
                <a:sym typeface="黑体" panose="02010609060101010101" charset="-122"/>
              </a:rPr>
              <a:t>、信用风险关注要素</a:t>
            </a:r>
          </a:p>
        </p:txBody>
      </p:sp>
    </p:spTree>
    <p:extLst>
      <p:ext uri="{BB962C8B-B14F-4D97-AF65-F5344CB8AC3E}">
        <p14:creationId xmlns:p14="http://schemas.microsoft.com/office/powerpoint/2010/main" val="1552887899"/>
      </p:ext>
    </p:extLst>
  </p:cSld>
  <p:clrMapOvr>
    <a:masterClrMapping/>
  </p:clrMapOvr>
  <mc:AlternateContent xmlns:mc="http://schemas.openxmlformats.org/markup-compatibility/2006" xmlns:p14="http://schemas.microsoft.com/office/powerpoint/2010/main">
    <mc:Choice Requires="p14">
      <p:transition spd="slow" p14:dur="4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组合 57"/>
          <p:cNvGrpSpPr/>
          <p:nvPr/>
        </p:nvGrpSpPr>
        <p:grpSpPr>
          <a:xfrm>
            <a:off x="2887831" y="530061"/>
            <a:ext cx="0" cy="0"/>
            <a:chOff x="4348525" y="620688"/>
            <a:chExt cx="8181294" cy="0"/>
          </a:xfrm>
        </p:grpSpPr>
        <p:cxnSp>
          <p:nvCxnSpPr>
            <p:cNvPr id="59" name="直接连接符 58"/>
            <p:cNvCxnSpPr/>
            <p:nvPr/>
          </p:nvCxnSpPr>
          <p:spPr>
            <a:xfrm>
              <a:off x="4348525" y="620688"/>
              <a:ext cx="2585006"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9226024" y="620688"/>
              <a:ext cx="1817436" cy="0"/>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11003546" y="620688"/>
              <a:ext cx="1526273"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5" name="文本框 4"/>
          <p:cNvSpPr txBox="1"/>
          <p:nvPr/>
        </p:nvSpPr>
        <p:spPr>
          <a:xfrm>
            <a:off x="437355" y="2175869"/>
            <a:ext cx="11331858" cy="1269194"/>
          </a:xfrm>
          <a:prstGeom prst="rect">
            <a:avLst/>
          </a:prstGeom>
          <a:noFill/>
        </p:spPr>
        <p:txBody>
          <a:bodyPr wrap="square" rtlCol="0">
            <a:spAutoFit/>
          </a:bodyPr>
          <a:lstStyle/>
          <a:p>
            <a:pPr marL="285750" indent="-285750" defTabSz="951230">
              <a:lnSpc>
                <a:spcPct val="280000"/>
              </a:lnSpc>
              <a:buFont typeface="Arial" panose="020B0604020202020204" pitchFamily="34" charset="0"/>
              <a:buChar char="•"/>
            </a:pPr>
            <a:endParaRPr lang="en-US" altLang="zh-CN" sz="1500" dirty="0" smtClean="0">
              <a:solidFill>
                <a:prstClr val="black">
                  <a:lumMod val="50000"/>
                  <a:lumOff val="50000"/>
                </a:prstClr>
              </a:solidFill>
              <a:latin typeface="微软雅黑" panose="020B0503020204020204" pitchFamily="34" charset="-122"/>
              <a:ea typeface="微软雅黑" panose="020B0503020204020204" pitchFamily="34" charset="-122"/>
              <a:sym typeface="+mn-ea"/>
            </a:endParaRPr>
          </a:p>
          <a:p>
            <a:pPr defTabSz="951230">
              <a:lnSpc>
                <a:spcPct val="280000"/>
              </a:lnSpc>
            </a:pPr>
            <a:endParaRPr lang="en-US" altLang="zh-CN" sz="1500" dirty="0">
              <a:solidFill>
                <a:prstClr val="black">
                  <a:lumMod val="50000"/>
                  <a:lumOff val="50000"/>
                </a:prstClr>
              </a:solidFill>
              <a:latin typeface="微软雅黑" panose="020B0503020204020204" pitchFamily="34" charset="-122"/>
              <a:ea typeface="微软雅黑" panose="020B0503020204020204" pitchFamily="34" charset="-122"/>
              <a:sym typeface="+mn-ea"/>
            </a:endParaRPr>
          </a:p>
        </p:txBody>
      </p:sp>
      <p:sp>
        <p:nvSpPr>
          <p:cNvPr id="9" name="文本框 8"/>
          <p:cNvSpPr txBox="1"/>
          <p:nvPr/>
        </p:nvSpPr>
        <p:spPr>
          <a:xfrm>
            <a:off x="529389" y="1142312"/>
            <a:ext cx="11478032" cy="5632311"/>
          </a:xfrm>
          <a:prstGeom prst="rect">
            <a:avLst/>
          </a:prstGeom>
          <a:noFill/>
          <a:ln w="9525">
            <a:noFill/>
          </a:ln>
        </p:spPr>
        <p:txBody>
          <a:bodyPr wrap="square">
            <a:spAutoFit/>
          </a:bodyPr>
          <a:lstStyle/>
          <a:p>
            <a:pPr defTabSz="951230">
              <a:lnSpc>
                <a:spcPct val="150000"/>
              </a:lnSpc>
            </a:pPr>
            <a:r>
              <a:rPr lang="zh-CN" altLang="en-US" sz="2800" b="1" dirty="0" smtClean="0">
                <a:solidFill>
                  <a:srgbClr val="00B0F0"/>
                </a:solidFill>
                <a:latin typeface="微软雅黑" panose="020B0503020204020204" pitchFamily="34" charset="-122"/>
                <a:ea typeface="微软雅黑" panose="020B0503020204020204" pitchFamily="34" charset="-122"/>
                <a:sym typeface="黑体" panose="02010609060101010101" charset="-122"/>
              </a:rPr>
              <a:t>    其他关注调整事项</a:t>
            </a:r>
            <a:endParaRPr lang="en-US" altLang="zh-CN" sz="2800" b="1" dirty="0" smtClean="0">
              <a:solidFill>
                <a:srgbClr val="00B0F0"/>
              </a:solidFill>
              <a:latin typeface="微软雅黑" panose="020B0503020204020204" pitchFamily="34" charset="-122"/>
              <a:ea typeface="微软雅黑" panose="020B0503020204020204" pitchFamily="34" charset="-122"/>
              <a:sym typeface="黑体" panose="02010609060101010101" charset="-122"/>
            </a:endParaRPr>
          </a:p>
          <a:p>
            <a:pPr defTabSz="951230">
              <a:lnSpc>
                <a:spcPct val="200000"/>
              </a:lnSpc>
            </a:pPr>
            <a:r>
              <a:rPr lang="zh-CN" altLang="en-US" sz="2400" dirty="0" smtClean="0">
                <a:latin typeface="黑体" panose="02010609060101010101" pitchFamily="49" charset="-122"/>
                <a:ea typeface="黑体" panose="02010609060101010101" pitchFamily="49" charset="-122"/>
              </a:rPr>
              <a:t>   其他关注调整事项</a:t>
            </a:r>
            <a:r>
              <a:rPr lang="zh-CN" altLang="zh-CN" sz="2400" dirty="0" smtClean="0">
                <a:latin typeface="黑体" panose="02010609060101010101" pitchFamily="49" charset="-122"/>
                <a:ea typeface="黑体" panose="02010609060101010101" pitchFamily="49" charset="-122"/>
              </a:rPr>
              <a:t>内容</a:t>
            </a:r>
            <a:r>
              <a:rPr lang="zh-CN" altLang="zh-CN" sz="2400" dirty="0">
                <a:latin typeface="黑体" panose="02010609060101010101" pitchFamily="49" charset="-122"/>
                <a:ea typeface="黑体" panose="02010609060101010101" pitchFamily="49" charset="-122"/>
              </a:rPr>
              <a:t>包括但不限于：高管人员出现频繁变更</a:t>
            </a:r>
            <a:r>
              <a:rPr lang="zh-CN" altLang="zh-CN" sz="2400" dirty="0" smtClean="0">
                <a:latin typeface="黑体" panose="02010609060101010101" pitchFamily="49" charset="-122"/>
                <a:ea typeface="黑体" panose="02010609060101010101" pitchFamily="49" charset="-122"/>
              </a:rPr>
              <a:t>，</a:t>
            </a:r>
            <a:r>
              <a:rPr lang="zh-CN" altLang="en-US" sz="2400" dirty="0">
                <a:latin typeface="黑体" panose="02010609060101010101" pitchFamily="49" charset="-122"/>
                <a:ea typeface="黑体" panose="02010609060101010101" pitchFamily="49" charset="-122"/>
              </a:rPr>
              <a:t>高管</a:t>
            </a:r>
            <a:r>
              <a:rPr lang="zh-CN" altLang="en-US" sz="2400" dirty="0" smtClean="0">
                <a:latin typeface="黑体" panose="02010609060101010101" pitchFamily="49" charset="-122"/>
                <a:ea typeface="黑体" panose="02010609060101010101" pitchFamily="49" charset="-122"/>
              </a:rPr>
              <a:t>人员违法违纪行为，</a:t>
            </a:r>
            <a:r>
              <a:rPr lang="zh-CN" altLang="zh-CN" sz="2400" dirty="0" smtClean="0">
                <a:latin typeface="黑体" panose="02010609060101010101" pitchFamily="49" charset="-122"/>
                <a:ea typeface="黑体" panose="02010609060101010101" pitchFamily="49" charset="-122"/>
              </a:rPr>
              <a:t>对</a:t>
            </a:r>
            <a:r>
              <a:rPr lang="zh-CN" altLang="zh-CN" sz="2400" dirty="0">
                <a:latin typeface="黑体" panose="02010609060101010101" pitchFamily="49" charset="-122"/>
                <a:ea typeface="黑体" panose="02010609060101010101" pitchFamily="49" charset="-122"/>
              </a:rPr>
              <a:t>融资性担保机构的经营与管理产生重大影响</a:t>
            </a:r>
            <a:r>
              <a:rPr lang="zh-CN" altLang="zh-CN" sz="2400" dirty="0" smtClean="0">
                <a:latin typeface="黑体" panose="02010609060101010101" pitchFamily="49" charset="-122"/>
                <a:ea typeface="黑体" panose="02010609060101010101" pitchFamily="49" charset="-122"/>
              </a:rPr>
              <a:t>；</a:t>
            </a:r>
            <a:r>
              <a:rPr lang="zh-CN" altLang="en-US" sz="2400" dirty="0" smtClean="0">
                <a:latin typeface="黑体" panose="02010609060101010101" pitchFamily="49" charset="-122"/>
                <a:ea typeface="黑体" panose="02010609060101010101" pitchFamily="49" charset="-122"/>
              </a:rPr>
              <a:t>股东虚假注资或抽逃资本金；</a:t>
            </a:r>
            <a:r>
              <a:rPr lang="zh-CN" altLang="zh-CN" sz="2400" dirty="0">
                <a:latin typeface="黑体" panose="02010609060101010101" pitchFamily="49" charset="-122"/>
                <a:ea typeface="黑体" panose="02010609060101010101" pitchFamily="49" charset="-122"/>
              </a:rPr>
              <a:t>发放或受托发放贷款</a:t>
            </a:r>
            <a:r>
              <a:rPr lang="zh-CN" altLang="zh-CN" sz="2400" dirty="0" smtClean="0">
                <a:latin typeface="黑体" panose="02010609060101010101" pitchFamily="49" charset="-122"/>
                <a:ea typeface="黑体" panose="02010609060101010101" pitchFamily="49" charset="-122"/>
              </a:rPr>
              <a:t>、受托</a:t>
            </a:r>
            <a:r>
              <a:rPr lang="zh-CN" altLang="zh-CN" sz="2400" dirty="0">
                <a:latin typeface="黑体" panose="02010609060101010101" pitchFamily="49" charset="-122"/>
                <a:ea typeface="黑体" panose="02010609060101010101" pitchFamily="49" charset="-122"/>
              </a:rPr>
              <a:t>投资或受托理财</a:t>
            </a:r>
            <a:r>
              <a:rPr lang="zh-CN" altLang="en-US" sz="2400" dirty="0" smtClean="0">
                <a:latin typeface="黑体" panose="02010609060101010101" pitchFamily="49" charset="-122"/>
                <a:ea typeface="黑体" panose="02010609060101010101" pitchFamily="49" charset="-122"/>
              </a:rPr>
              <a:t>；对外投资比例过高；</a:t>
            </a:r>
            <a:r>
              <a:rPr lang="zh-CN" altLang="zh-CN" sz="2400" dirty="0" smtClean="0">
                <a:latin typeface="黑体" panose="02010609060101010101" pitchFamily="49" charset="-122"/>
                <a:ea typeface="黑体" panose="02010609060101010101" pitchFamily="49" charset="-122"/>
              </a:rPr>
              <a:t>提供</a:t>
            </a:r>
            <a:r>
              <a:rPr lang="zh-CN" altLang="zh-CN" sz="2400" dirty="0">
                <a:latin typeface="黑体" panose="02010609060101010101" pitchFamily="49" charset="-122"/>
                <a:ea typeface="黑体" panose="02010609060101010101" pitchFamily="49" charset="-122"/>
              </a:rPr>
              <a:t>虚假业务数据或财务</a:t>
            </a:r>
            <a:r>
              <a:rPr lang="zh-CN" altLang="zh-CN" sz="2400">
                <a:latin typeface="黑体" panose="02010609060101010101" pitchFamily="49" charset="-122"/>
                <a:ea typeface="黑体" panose="02010609060101010101" pitchFamily="49" charset="-122"/>
              </a:rPr>
              <a:t>报表</a:t>
            </a:r>
            <a:r>
              <a:rPr lang="zh-CN" altLang="zh-CN" sz="2400" smtClean="0">
                <a:latin typeface="黑体" panose="02010609060101010101" pitchFamily="49" charset="-122"/>
                <a:ea typeface="黑体" panose="02010609060101010101" pitchFamily="49" charset="-122"/>
              </a:rPr>
              <a:t>；</a:t>
            </a:r>
            <a:r>
              <a:rPr lang="zh-CN" altLang="en-US" sz="2400" smtClean="0">
                <a:latin typeface="黑体" panose="02010609060101010101" pitchFamily="49" charset="-122"/>
                <a:ea typeface="黑体" panose="02010609060101010101" pitchFamily="49" charset="-122"/>
              </a:rPr>
              <a:t>财报</a:t>
            </a:r>
            <a:r>
              <a:rPr lang="zh-CN" altLang="zh-CN" sz="2400" smtClean="0">
                <a:latin typeface="黑体" panose="02010609060101010101" pitchFamily="49" charset="-122"/>
                <a:ea typeface="黑体" panose="02010609060101010101" pitchFamily="49" charset="-122"/>
              </a:rPr>
              <a:t>审计</a:t>
            </a:r>
            <a:r>
              <a:rPr lang="zh-CN" altLang="zh-CN" sz="2400" dirty="0">
                <a:latin typeface="黑体" panose="02010609060101010101" pitchFamily="49" charset="-122"/>
                <a:ea typeface="黑体" panose="02010609060101010101" pitchFamily="49" charset="-122"/>
              </a:rPr>
              <a:t>意见出现保留意见或不发表意见；经营期限过短；擅自挪用客户保证金或不能按期归还客户保证金；合谋骗取</a:t>
            </a:r>
            <a:r>
              <a:rPr lang="zh-CN" altLang="zh-CN" sz="2400" dirty="0" smtClean="0">
                <a:latin typeface="黑体" panose="02010609060101010101" pitchFamily="49" charset="-122"/>
                <a:ea typeface="黑体" panose="02010609060101010101" pitchFamily="49" charset="-122"/>
              </a:rPr>
              <a:t>银行贷款</a:t>
            </a:r>
            <a:r>
              <a:rPr lang="zh-CN" altLang="en-US" sz="2400" dirty="0" smtClean="0">
                <a:latin typeface="黑体" panose="02010609060101010101" pitchFamily="49" charset="-122"/>
                <a:ea typeface="黑体" panose="02010609060101010101" pitchFamily="49" charset="-122"/>
              </a:rPr>
              <a:t>；</a:t>
            </a:r>
            <a:r>
              <a:rPr lang="zh-CN" altLang="zh-CN" sz="2400" dirty="0">
                <a:latin typeface="黑体" panose="02010609060101010101" pitchFamily="49" charset="-122"/>
                <a:ea typeface="黑体" panose="02010609060101010101" pitchFamily="49" charset="-122"/>
              </a:rPr>
              <a:t>未获融资性担保机构经营许可证从事融资性担保业务，被税务部门认定为偷税</a:t>
            </a:r>
            <a:r>
              <a:rPr lang="zh-CN" altLang="zh-CN" sz="2400" dirty="0" smtClean="0">
                <a:latin typeface="黑体" panose="02010609060101010101" pitchFamily="49" charset="-122"/>
                <a:ea typeface="黑体" panose="02010609060101010101" pitchFamily="49" charset="-122"/>
              </a:rPr>
              <a:t>行为</a:t>
            </a:r>
            <a:r>
              <a:rPr lang="zh-CN" altLang="en-US" sz="2400" dirty="0" smtClean="0">
                <a:latin typeface="黑体" panose="02010609060101010101" pitchFamily="49" charset="-122"/>
                <a:ea typeface="黑体" panose="02010609060101010101" pitchFamily="49" charset="-122"/>
              </a:rPr>
              <a:t>。</a:t>
            </a:r>
            <a:endParaRPr lang="zh-CN" altLang="zh-CN" sz="2400" dirty="0">
              <a:latin typeface="黑体" panose="02010609060101010101" pitchFamily="49" charset="-122"/>
              <a:ea typeface="黑体" panose="02010609060101010101" pitchFamily="49" charset="-122"/>
            </a:endParaRPr>
          </a:p>
          <a:p>
            <a:pPr defTabSz="951230">
              <a:lnSpc>
                <a:spcPct val="150000"/>
              </a:lnSpc>
            </a:pPr>
            <a:r>
              <a:rPr lang="en-US" altLang="zh-CN" sz="2000" dirty="0" smtClean="0">
                <a:solidFill>
                  <a:prstClr val="black"/>
                </a:solidFill>
                <a:latin typeface="黑体" panose="02010609060101010101" pitchFamily="49" charset="-122"/>
                <a:ea typeface="黑体" panose="02010609060101010101" pitchFamily="49" charset="-122"/>
              </a:rPr>
              <a:t>   </a:t>
            </a:r>
            <a:endParaRPr lang="en-US" altLang="zh-CN" sz="2000" b="1" dirty="0">
              <a:solidFill>
                <a:prstClr val="black">
                  <a:lumMod val="50000"/>
                  <a:lumOff val="50000"/>
                </a:prstClr>
              </a:solidFill>
              <a:latin typeface="黑体" panose="02010609060101010101" pitchFamily="49" charset="-122"/>
              <a:ea typeface="黑体" panose="02010609060101010101" pitchFamily="49" charset="-122"/>
              <a:sym typeface="黑体" panose="02010609060101010101" charset="-122"/>
            </a:endParaRPr>
          </a:p>
        </p:txBody>
      </p:sp>
      <p:sp>
        <p:nvSpPr>
          <p:cNvPr id="16" name="文本框 5"/>
          <p:cNvSpPr txBox="1"/>
          <p:nvPr/>
        </p:nvSpPr>
        <p:spPr>
          <a:xfrm>
            <a:off x="0" y="45306"/>
            <a:ext cx="12007421" cy="521970"/>
          </a:xfrm>
          <a:prstGeom prst="rect">
            <a:avLst/>
          </a:prstGeom>
          <a:noFill/>
        </p:spPr>
        <p:txBody>
          <a:bodyPr wrap="square" rtlCol="0">
            <a:spAutoFit/>
          </a:bodyPr>
          <a:lstStyle/>
          <a:p>
            <a:r>
              <a:rPr lang="zh-CN" altLang="en-US" sz="2800" b="1" kern="0" dirty="0">
                <a:solidFill>
                  <a:srgbClr val="DB930E"/>
                </a:solidFill>
                <a:latin typeface="微软雅黑" panose="020B0503020204020204" pitchFamily="34" charset="-122"/>
                <a:ea typeface="微软雅黑" panose="020B0503020204020204" pitchFamily="34" charset="-122"/>
                <a:cs typeface="+mn-ea"/>
                <a:sym typeface="黑体" panose="02010609060101010101" charset="-122"/>
              </a:rPr>
              <a:t>二</a:t>
            </a:r>
            <a:r>
              <a:rPr lang="zh-CN" altLang="en-US" sz="2800" b="1" kern="0" dirty="0" smtClean="0">
                <a:solidFill>
                  <a:srgbClr val="DB930E"/>
                </a:solidFill>
                <a:latin typeface="微软雅黑" panose="020B0503020204020204" pitchFamily="34" charset="-122"/>
                <a:ea typeface="微软雅黑" panose="020B0503020204020204" pitchFamily="34" charset="-122"/>
                <a:cs typeface="+mn-ea"/>
                <a:sym typeface="黑体" panose="02010609060101010101" charset="-122"/>
              </a:rPr>
              <a:t>、信用风险关注要素</a:t>
            </a:r>
          </a:p>
        </p:txBody>
      </p:sp>
    </p:spTree>
    <p:extLst>
      <p:ext uri="{BB962C8B-B14F-4D97-AF65-F5344CB8AC3E}">
        <p14:creationId xmlns:p14="http://schemas.microsoft.com/office/powerpoint/2010/main" val="1397261742"/>
      </p:ext>
    </p:extLst>
  </p:cSld>
  <p:clrMapOvr>
    <a:masterClrMapping/>
  </p:clrMapOvr>
  <mc:AlternateContent xmlns:mc="http://schemas.openxmlformats.org/markup-compatibility/2006" xmlns:p14="http://schemas.microsoft.com/office/powerpoint/2010/main">
    <mc:Choice Requires="p14">
      <p:transition spd="slow" p14:dur="4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1" name="图片 1"/>
          <p:cNvPicPr>
            <a:picLocks noChangeAspect="1"/>
          </p:cNvPicPr>
          <p:nvPr/>
        </p:nvPicPr>
        <p:blipFill>
          <a:blip r:embed="rId3"/>
          <a:stretch>
            <a:fillRect/>
          </a:stretch>
        </p:blipFill>
        <p:spPr>
          <a:xfrm>
            <a:off x="0" y="0"/>
            <a:ext cx="12192000" cy="6858000"/>
          </a:xfrm>
          <a:prstGeom prst="rect">
            <a:avLst/>
          </a:prstGeom>
          <a:noFill/>
          <a:ln w="9525">
            <a:noFill/>
          </a:ln>
        </p:spPr>
      </p:pic>
      <p:sp>
        <p:nvSpPr>
          <p:cNvPr id="3" name="矩形 2"/>
          <p:cNvSpPr/>
          <p:nvPr/>
        </p:nvSpPr>
        <p:spPr>
          <a:xfrm>
            <a:off x="925781" y="2152310"/>
            <a:ext cx="2343785" cy="2245360"/>
          </a:xfrm>
          <a:prstGeom prst="rect">
            <a:avLst/>
          </a:prstGeom>
        </p:spPr>
        <p:txBody>
          <a:bodyPr wrap="none">
            <a:spAutoFit/>
          </a:bodyPr>
          <a:lstStyle/>
          <a:p>
            <a:pPr algn="dist" fontAlgn="auto">
              <a:spcBef>
                <a:spcPts val="0"/>
              </a:spcBef>
              <a:spcAft>
                <a:spcPts val="0"/>
              </a:spcAft>
              <a:defRPr/>
            </a:pPr>
            <a:r>
              <a:rPr lang="en-US" altLang="zh-CN" sz="7000" strike="noStrike" noProof="1">
                <a:gradFill>
                  <a:gsLst>
                    <a:gs pos="0">
                      <a:srgbClr val="ECDA6A"/>
                    </a:gs>
                    <a:gs pos="100000">
                      <a:srgbClr val="C1A04D"/>
                    </a:gs>
                  </a:gsLst>
                  <a:lin ang="0" scaled="0"/>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PART </a:t>
            </a:r>
            <a:endParaRPr lang="en-US" altLang="zh-CN" sz="7000" strike="noStrike" noProof="1">
              <a:gradFill>
                <a:gsLst>
                  <a:gs pos="0">
                    <a:srgbClr val="ECDA6A"/>
                  </a:gs>
                  <a:gs pos="100000">
                    <a:srgbClr val="C1A04D"/>
                  </a:gs>
                </a:gsLst>
                <a:lin ang="0" scaled="0"/>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dist" fontAlgn="auto">
              <a:spcBef>
                <a:spcPts val="0"/>
              </a:spcBef>
              <a:spcAft>
                <a:spcPts val="0"/>
              </a:spcAft>
              <a:defRPr/>
            </a:pPr>
            <a:r>
              <a:rPr lang="en-US" altLang="zh-CN" sz="7000" strike="noStrike" noProof="1">
                <a:gradFill>
                  <a:gsLst>
                    <a:gs pos="0">
                      <a:srgbClr val="ECDA6A"/>
                    </a:gs>
                    <a:gs pos="100000">
                      <a:srgbClr val="C1A04D"/>
                    </a:gs>
                  </a:gsLst>
                  <a:lin ang="0" scaled="0"/>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03</a:t>
            </a:r>
            <a:endParaRPr lang="en-US" altLang="zh-CN" sz="7000" strike="noStrike" noProof="1">
              <a:gradFill>
                <a:gsLst>
                  <a:gs pos="0">
                    <a:srgbClr val="ECDA6A"/>
                  </a:gs>
                  <a:gs pos="100000">
                    <a:srgbClr val="C1A04D"/>
                  </a:gs>
                </a:gsLst>
                <a:lin ang="0" scaled="0"/>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1" name="文本框 10"/>
          <p:cNvSpPr txBox="1"/>
          <p:nvPr/>
        </p:nvSpPr>
        <p:spPr bwMode="auto">
          <a:xfrm>
            <a:off x="7103533" y="2683510"/>
            <a:ext cx="4910667" cy="707886"/>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pitchFamily="34" charset="-122"/>
                <a:ea typeface="微软雅黑" panose="020B0503020204020204" pitchFamily="34" charset="-122"/>
                <a:cs typeface="Segoe UI Light" panose="020B0502040204020203" pitchFamily="34" charset="0"/>
              </a:defRPr>
            </a:lvl1pPr>
          </a:lstStyle>
          <a:p>
            <a:pPr algn="dist" fontAlgn="auto">
              <a:defRPr/>
            </a:pPr>
            <a:r>
              <a:rPr lang="zh-CN" altLang="en-US" sz="4000" strike="noStrike" noProof="1">
                <a:solidFill>
                  <a:schemeClr val="bg1"/>
                </a:solidFill>
                <a:latin typeface="Century Gothic" pitchFamily="34" charset="0"/>
                <a:ea typeface="微软雅黑" panose="020B0503020204020204" pitchFamily="34" charset="-122"/>
                <a:cs typeface="Segoe UI Light" panose="020B0502040204020203" pitchFamily="34" charset="0"/>
              </a:rPr>
              <a:t>关于东方金</a:t>
            </a:r>
            <a:r>
              <a:rPr lang="zh-CN" altLang="en-US" sz="4000" strike="noStrike" noProof="1" smtClean="0">
                <a:solidFill>
                  <a:schemeClr val="bg1"/>
                </a:solidFill>
                <a:latin typeface="Century Gothic" pitchFamily="34" charset="0"/>
                <a:ea typeface="微软雅黑" panose="020B0503020204020204" pitchFamily="34" charset="-122"/>
                <a:cs typeface="Segoe UI Light" panose="020B0502040204020203" pitchFamily="34" charset="0"/>
              </a:rPr>
              <a:t>诚</a:t>
            </a:r>
            <a:endParaRPr lang="zh-CN" altLang="en-US" sz="4000" strike="noStrike" noProof="1">
              <a:solidFill>
                <a:schemeClr val="bg1"/>
              </a:solidFill>
              <a:latin typeface="Century Gothic" pitchFamily="34" charset="0"/>
              <a:ea typeface="微软雅黑" panose="020B0503020204020204" pitchFamily="34" charset="-122"/>
            </a:endParaRPr>
          </a:p>
        </p:txBody>
      </p:sp>
    </p:spTree>
  </p:cSld>
  <p:clrMapOvr>
    <a:masterClrMapping/>
  </p:clrMapOvr>
  <p:transition spd="slow">
    <p:randomBar dir="vert"/>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TextBox 1"/>
          <p:cNvSpPr txBox="1"/>
          <p:nvPr/>
        </p:nvSpPr>
        <p:spPr>
          <a:xfrm>
            <a:off x="382588" y="377825"/>
            <a:ext cx="3325812" cy="522288"/>
          </a:xfrm>
          <a:prstGeom prst="rect">
            <a:avLst/>
          </a:prstGeom>
          <a:noFill/>
          <a:ln w="9525">
            <a:noFill/>
          </a:ln>
        </p:spPr>
        <p:txBody>
          <a:bodyPr wrap="square" anchor="t"/>
          <a:lstStyle/>
          <a:p>
            <a:r>
              <a:rPr lang="zh-CN" altLang="en-US" sz="2800" b="1" dirty="0" smtClean="0">
                <a:solidFill>
                  <a:srgbClr val="DB930E"/>
                </a:solidFill>
                <a:latin typeface="微软雅黑" panose="020B0503020204020204" pitchFamily="34" charset="-122"/>
                <a:ea typeface="微软雅黑" panose="020B0503020204020204" pitchFamily="34" charset="-122"/>
              </a:rPr>
              <a:t>三、关于东方金诚</a:t>
            </a:r>
            <a:endParaRPr lang="zh-CN" altLang="en-US" sz="2800" b="1" dirty="0">
              <a:solidFill>
                <a:srgbClr val="DB930E"/>
              </a:solidFill>
              <a:latin typeface="微软雅黑" panose="020B0503020204020204" pitchFamily="34" charset="-122"/>
              <a:ea typeface="微软雅黑" panose="020B0503020204020204" pitchFamily="34" charset="-122"/>
            </a:endParaRPr>
          </a:p>
        </p:txBody>
      </p:sp>
      <p:pic>
        <p:nvPicPr>
          <p:cNvPr id="48130" name="图片占位符 12"/>
          <p:cNvPicPr>
            <a:picLocks noChangeAspect="1"/>
          </p:cNvPicPr>
          <p:nvPr/>
        </p:nvPicPr>
        <p:blipFill>
          <a:blip r:embed="rId3"/>
          <a:srcRect t="9692" b="9692"/>
          <a:stretch>
            <a:fillRect/>
          </a:stretch>
        </p:blipFill>
        <p:spPr>
          <a:xfrm>
            <a:off x="4972050" y="1670050"/>
            <a:ext cx="2470150" cy="3976688"/>
          </a:xfrm>
          <a:prstGeom prst="rect">
            <a:avLst/>
          </a:prstGeom>
          <a:noFill/>
          <a:ln w="9525">
            <a:noFill/>
          </a:ln>
        </p:spPr>
      </p:pic>
      <p:sp>
        <p:nvSpPr>
          <p:cNvPr id="40" name="矩形 39"/>
          <p:cNvSpPr/>
          <p:nvPr/>
        </p:nvSpPr>
        <p:spPr>
          <a:xfrm>
            <a:off x="511175" y="2003425"/>
            <a:ext cx="4445000" cy="4508500"/>
          </a:xfrm>
          <a:prstGeom prst="rect">
            <a:avLst/>
          </a:prstGeom>
          <a:solidFill>
            <a:schemeClr val="bg1"/>
          </a:solidFill>
          <a:ln w="25400">
            <a:solidFill>
              <a:srgbClr val="F7B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41" name="矩形 40"/>
          <p:cNvSpPr/>
          <p:nvPr/>
        </p:nvSpPr>
        <p:spPr>
          <a:xfrm>
            <a:off x="384175" y="2298700"/>
            <a:ext cx="330200" cy="26749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nvGrpSpPr>
          <p:cNvPr id="48133" name="组合 41"/>
          <p:cNvGrpSpPr/>
          <p:nvPr/>
        </p:nvGrpSpPr>
        <p:grpSpPr>
          <a:xfrm>
            <a:off x="715963" y="2535236"/>
            <a:ext cx="3835400" cy="4142157"/>
            <a:chOff x="1448465" y="2947308"/>
            <a:chExt cx="3834735" cy="4312801"/>
          </a:xfrm>
        </p:grpSpPr>
        <p:cxnSp>
          <p:nvCxnSpPr>
            <p:cNvPr id="43" name="直接连接符 42"/>
            <p:cNvCxnSpPr/>
            <p:nvPr/>
          </p:nvCxnSpPr>
          <p:spPr>
            <a:xfrm>
              <a:off x="1596572" y="2947308"/>
              <a:ext cx="841829" cy="0"/>
            </a:xfrm>
            <a:prstGeom prst="line">
              <a:avLst/>
            </a:prstGeom>
            <a:ln w="25400" cap="rnd">
              <a:solidFill>
                <a:schemeClr val="accent4"/>
              </a:solidFill>
              <a:round/>
            </a:ln>
          </p:spPr>
          <p:style>
            <a:lnRef idx="1">
              <a:schemeClr val="accent1"/>
            </a:lnRef>
            <a:fillRef idx="0">
              <a:schemeClr val="accent1"/>
            </a:fillRef>
            <a:effectRef idx="0">
              <a:schemeClr val="accent1"/>
            </a:effectRef>
            <a:fontRef idx="minor">
              <a:schemeClr val="tx1"/>
            </a:fontRef>
          </p:style>
        </p:cxnSp>
        <p:sp>
          <p:nvSpPr>
            <p:cNvPr id="48135" name="矩形 43"/>
            <p:cNvSpPr/>
            <p:nvPr/>
          </p:nvSpPr>
          <p:spPr>
            <a:xfrm>
              <a:off x="1448465" y="3068944"/>
              <a:ext cx="3834735" cy="4191165"/>
            </a:xfrm>
            <a:prstGeom prst="rect">
              <a:avLst/>
            </a:prstGeom>
            <a:noFill/>
            <a:ln w="9525">
              <a:noFill/>
            </a:ln>
          </p:spPr>
          <p:txBody>
            <a:bodyPr wrap="square" anchor="t">
              <a:spAutoFit/>
            </a:bodyPr>
            <a:lstStyle/>
            <a:p>
              <a:pPr marL="171450" indent="-171450" algn="just">
                <a:lnSpc>
                  <a:spcPct val="120000"/>
                </a:lnSpc>
                <a:spcBef>
                  <a:spcPts val="600"/>
                </a:spcBef>
                <a:buFont typeface="Arial" panose="020B0604020202020204" pitchFamily="34" charset="0"/>
                <a:buChar char="•"/>
              </a:pPr>
              <a:r>
                <a:rPr lang="zh-CN" altLang="en-US" sz="1400" dirty="0" smtClean="0">
                  <a:solidFill>
                    <a:srgbClr val="808080"/>
                  </a:solidFill>
                  <a:latin typeface="微软雅黑" panose="020B0503020204020204" pitchFamily="34" charset="-122"/>
                  <a:ea typeface="微软雅黑" panose="020B0503020204020204" pitchFamily="34" charset="-122"/>
                </a:rPr>
                <a:t>东方</a:t>
              </a:r>
              <a:r>
                <a:rPr lang="zh-CN" altLang="en-US" sz="1400" dirty="0">
                  <a:solidFill>
                    <a:srgbClr val="808080"/>
                  </a:solidFill>
                  <a:latin typeface="微软雅黑" panose="020B0503020204020204" pitchFamily="34" charset="-122"/>
                  <a:ea typeface="微软雅黑" panose="020B0503020204020204" pitchFamily="34" charset="-122"/>
                </a:rPr>
                <a:t>金诚国际信用评估有限公司（“东方金诚”）是中国主要的信用评级机构之一，成立于</a:t>
              </a:r>
              <a:r>
                <a:rPr lang="en-US" altLang="zh-CN" sz="1400" dirty="0">
                  <a:solidFill>
                    <a:srgbClr val="808080"/>
                  </a:solidFill>
                  <a:latin typeface="微软雅黑" panose="020B0503020204020204" pitchFamily="34" charset="-122"/>
                  <a:ea typeface="微软雅黑" panose="020B0503020204020204" pitchFamily="34" charset="-122"/>
                </a:rPr>
                <a:t>2005</a:t>
              </a:r>
              <a:r>
                <a:rPr lang="zh-CN" altLang="en-US" sz="1400" dirty="0">
                  <a:solidFill>
                    <a:srgbClr val="808080"/>
                  </a:solidFill>
                  <a:latin typeface="微软雅黑" panose="020B0503020204020204" pitchFamily="34" charset="-122"/>
                  <a:ea typeface="微软雅黑" panose="020B0503020204020204" pitchFamily="34" charset="-122"/>
                </a:rPr>
                <a:t>年，注册资本</a:t>
              </a:r>
              <a:r>
                <a:rPr lang="en-US" altLang="zh-CN" sz="1400" dirty="0">
                  <a:solidFill>
                    <a:srgbClr val="808080"/>
                  </a:solidFill>
                  <a:latin typeface="微软雅黑" panose="020B0503020204020204" pitchFamily="34" charset="-122"/>
                  <a:ea typeface="微软雅黑" panose="020B0503020204020204" pitchFamily="34" charset="-122"/>
                </a:rPr>
                <a:t>1.25</a:t>
              </a:r>
              <a:r>
                <a:rPr lang="zh-CN" altLang="en-US" sz="1400" dirty="0">
                  <a:solidFill>
                    <a:srgbClr val="808080"/>
                  </a:solidFill>
                  <a:latin typeface="微软雅黑" panose="020B0503020204020204" pitchFamily="34" charset="-122"/>
                  <a:ea typeface="微软雅黑" panose="020B0503020204020204" pitchFamily="34" charset="-122"/>
                </a:rPr>
                <a:t>亿元，为国有全资控股的</a:t>
              </a:r>
              <a:r>
                <a:rPr lang="zh-CN" altLang="en-US" sz="1400" dirty="0" smtClean="0">
                  <a:solidFill>
                    <a:srgbClr val="808080"/>
                  </a:solidFill>
                  <a:latin typeface="微软雅黑" panose="020B0503020204020204" pitchFamily="34" charset="-122"/>
                  <a:ea typeface="微软雅黑" panose="020B0503020204020204" pitchFamily="34" charset="-122"/>
                </a:rPr>
                <a:t>信用评级机构</a:t>
              </a:r>
              <a:r>
                <a:rPr lang="zh-CN" altLang="en-US" sz="1400" dirty="0">
                  <a:solidFill>
                    <a:srgbClr val="808080"/>
                  </a:solidFill>
                  <a:latin typeface="微软雅黑" panose="020B0503020204020204" pitchFamily="34" charset="-122"/>
                  <a:ea typeface="微软雅黑" panose="020B0503020204020204" pitchFamily="34" charset="-122"/>
                </a:rPr>
                <a:t>，控股股东为东方资产管理股份公司，东方资产实际控制人为财政部。东方金诚获得了中国人民银行、证监会、国家发改委、银保监会、交易商协会等资本市场监管部门颁发的债券市场全部评级资质牌照，可以为境内外发行人在中国债券市场发行的所有债券品类提供专业独立的信用评级服务</a:t>
              </a:r>
              <a:r>
                <a:rPr lang="zh-CN" altLang="en-US" sz="1400" dirty="0" smtClean="0">
                  <a:solidFill>
                    <a:srgbClr val="808080"/>
                  </a:solidFill>
                  <a:latin typeface="微软雅黑" panose="020B0503020204020204" pitchFamily="34" charset="-122"/>
                  <a:ea typeface="微软雅黑" panose="020B0503020204020204" pitchFamily="34" charset="-122"/>
                </a:rPr>
                <a:t>。总部</a:t>
              </a:r>
              <a:r>
                <a:rPr lang="zh-CN" altLang="en-US" sz="1400" dirty="0">
                  <a:solidFill>
                    <a:srgbClr val="808080"/>
                  </a:solidFill>
                  <a:latin typeface="微软雅黑" panose="020B0503020204020204" pitchFamily="34" charset="-122"/>
                  <a:ea typeface="微软雅黑" panose="020B0503020204020204" pitchFamily="34" charset="-122"/>
                </a:rPr>
                <a:t>位于北京，在全国范围内建立了以</a:t>
              </a:r>
              <a:r>
                <a:rPr lang="en-US" altLang="zh-CN" sz="1400" dirty="0">
                  <a:solidFill>
                    <a:srgbClr val="808080"/>
                  </a:solidFill>
                  <a:latin typeface="微软雅黑" panose="020B0503020204020204" pitchFamily="34" charset="-122"/>
                  <a:ea typeface="微软雅黑" panose="020B0503020204020204" pitchFamily="34" charset="-122"/>
                </a:rPr>
                <a:t>20</a:t>
              </a:r>
              <a:r>
                <a:rPr lang="zh-CN" altLang="en-US" sz="1400" dirty="0">
                  <a:solidFill>
                    <a:srgbClr val="808080"/>
                  </a:solidFill>
                  <a:latin typeface="微软雅黑" panose="020B0503020204020204" pitchFamily="34" charset="-122"/>
                  <a:ea typeface="微软雅黑" panose="020B0503020204020204" pitchFamily="34" charset="-122"/>
                </a:rPr>
                <a:t>余家分公司和一个全资子公司为载体的信用服务网络，还面向境外发行人与投资人建立了国际服务团队。</a:t>
              </a:r>
            </a:p>
            <a:p>
              <a:pPr marL="171450" indent="-171450" algn="just">
                <a:lnSpc>
                  <a:spcPct val="120000"/>
                </a:lnSpc>
                <a:spcBef>
                  <a:spcPts val="600"/>
                </a:spcBef>
                <a:buFont typeface="Arial" panose="020B0604020202020204" pitchFamily="34" charset="0"/>
                <a:buChar char="•"/>
              </a:pPr>
              <a:endParaRPr lang="zh-CN" altLang="en-US" sz="1400" dirty="0">
                <a:solidFill>
                  <a:srgbClr val="808080"/>
                </a:solidFill>
                <a:latin typeface="微软雅黑" panose="020B0503020204020204" pitchFamily="34" charset="-122"/>
                <a:ea typeface="微软雅黑" panose="020B0503020204020204" pitchFamily="34" charset="-122"/>
              </a:endParaRPr>
            </a:p>
          </p:txBody>
        </p:sp>
      </p:grpSp>
      <p:sp>
        <p:nvSpPr>
          <p:cNvPr id="45" name="矩形 44"/>
          <p:cNvSpPr/>
          <p:nvPr/>
        </p:nvSpPr>
        <p:spPr>
          <a:xfrm>
            <a:off x="747713" y="2055813"/>
            <a:ext cx="1150938" cy="460375"/>
          </a:xfrm>
          <a:prstGeom prst="rect">
            <a:avLst/>
          </a:prstGeom>
        </p:spPr>
        <p:txBody>
          <a:bodyPr wrap="square">
            <a:spAutoFit/>
          </a:bodyPr>
          <a:lstStyle/>
          <a:p>
            <a:pPr algn="just" fontAlgn="auto">
              <a:lnSpc>
                <a:spcPct val="120000"/>
              </a:lnSpc>
            </a:pPr>
            <a:r>
              <a:rPr lang="zh-CN" sz="2000" b="1" strike="noStrike"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rPr>
              <a:t>简      介</a:t>
            </a:r>
          </a:p>
        </p:txBody>
      </p:sp>
      <p:sp>
        <p:nvSpPr>
          <p:cNvPr id="46" name="矩形 45"/>
          <p:cNvSpPr/>
          <p:nvPr/>
        </p:nvSpPr>
        <p:spPr>
          <a:xfrm>
            <a:off x="6342063" y="2165350"/>
            <a:ext cx="5254625" cy="3363913"/>
          </a:xfrm>
          <a:prstGeom prst="rect">
            <a:avLst/>
          </a:prstGeom>
          <a:solidFill>
            <a:schemeClr val="bg1"/>
          </a:solidFill>
          <a:ln w="25400">
            <a:solidFill>
              <a:srgbClr val="F7B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48138" name="矩形 46"/>
          <p:cNvSpPr/>
          <p:nvPr/>
        </p:nvSpPr>
        <p:spPr>
          <a:xfrm>
            <a:off x="6569075" y="2668588"/>
            <a:ext cx="4967288" cy="2744787"/>
          </a:xfrm>
          <a:prstGeom prst="rect">
            <a:avLst/>
          </a:prstGeom>
          <a:noFill/>
          <a:ln w="9525">
            <a:noFill/>
          </a:ln>
        </p:spPr>
        <p:txBody>
          <a:bodyPr wrap="square" anchor="t">
            <a:spAutoFit/>
          </a:bodyPr>
          <a:lstStyle/>
          <a:p>
            <a:pPr marL="171450" indent="-171450" algn="just">
              <a:lnSpc>
                <a:spcPct val="120000"/>
              </a:lnSpc>
              <a:spcBef>
                <a:spcPts val="600"/>
              </a:spcBef>
              <a:buFont typeface="Arial" panose="020B0604020202020204" pitchFamily="34" charset="0"/>
              <a:buChar char="•"/>
            </a:pPr>
            <a:r>
              <a:rPr lang="zh-CN" altLang="en-US" sz="1200" dirty="0">
                <a:solidFill>
                  <a:srgbClr val="808080"/>
                </a:solidFill>
                <a:latin typeface="微软雅黑" panose="020B0503020204020204" pitchFamily="34" charset="-122"/>
                <a:ea typeface="微软雅黑" panose="020B0503020204020204" pitchFamily="34" charset="-122"/>
              </a:rPr>
              <a:t>中国东方资产管理股份有限公司（以下简称“中国东方 ”），截至2017年末，中国东方集团总资产超过9,800亿元，在国内中心城市设有25家分公司和1家经营部，业务涵盖不良资产、保险、银行、证券、信托、普惠金融、信用评级和国际业务等。境内拥有中华联合保险集团股份有限公司、大连银行股份有限公司、东兴证券股份有限公司、邦信资产管理有限公司、上海东兴投资控股发展有限公司、东富（天津）股权投资基金管理有限公司、东方前海资产管理有限公司、东方邦信融通控股股份有限公司、东方金诚国际信用评估有限公司、大业信托有限责任公司、东方邦信创业投资有限公司、浙江融达企业管理有限公司，境外拥有东银发展（控股）有限公司和中国东方资产管理（国际）控股有限公司等14家控股公司，员工总数64,000多人，服务网络覆盖全国。</a:t>
            </a:r>
            <a:endParaRPr lang="zh-CN" altLang="en-US" sz="1400" dirty="0">
              <a:solidFill>
                <a:srgbClr val="808080"/>
              </a:solidFill>
              <a:latin typeface="微软雅黑" panose="020B0503020204020204" pitchFamily="34" charset="-122"/>
              <a:ea typeface="微软雅黑" panose="020B0503020204020204" pitchFamily="34" charset="-122"/>
            </a:endParaRPr>
          </a:p>
        </p:txBody>
      </p:sp>
      <p:sp>
        <p:nvSpPr>
          <p:cNvPr id="48" name="矩形 47"/>
          <p:cNvSpPr/>
          <p:nvPr/>
        </p:nvSpPr>
        <p:spPr>
          <a:xfrm>
            <a:off x="6461125" y="2227263"/>
            <a:ext cx="2733675" cy="460375"/>
          </a:xfrm>
          <a:prstGeom prst="rect">
            <a:avLst/>
          </a:prstGeom>
        </p:spPr>
        <p:txBody>
          <a:bodyPr wrap="square">
            <a:spAutoFit/>
          </a:bodyPr>
          <a:lstStyle/>
          <a:p>
            <a:pPr algn="just" fontAlgn="auto">
              <a:lnSpc>
                <a:spcPct val="120000"/>
              </a:lnSpc>
            </a:pPr>
            <a:r>
              <a:rPr lang="zh-CN" sz="2000" b="1" u="sng" strike="noStrike"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mn-cs"/>
              </a:rPr>
              <a:t>实际控制人</a:t>
            </a:r>
            <a:endParaRPr lang="zh-CN" sz="2000" b="1" u="sng" strike="noStrike"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endParaRPr>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3" name="图片 1"/>
          <p:cNvPicPr>
            <a:picLocks noChangeAspect="1"/>
          </p:cNvPicPr>
          <p:nvPr/>
        </p:nvPicPr>
        <p:blipFill>
          <a:blip r:embed="rId3"/>
          <a:stretch>
            <a:fillRect/>
          </a:stretch>
        </p:blipFill>
        <p:spPr>
          <a:xfrm>
            <a:off x="0" y="0"/>
            <a:ext cx="12192000" cy="6858000"/>
          </a:xfrm>
          <a:prstGeom prst="rect">
            <a:avLst/>
          </a:prstGeom>
          <a:noFill/>
          <a:ln w="9525">
            <a:noFill/>
          </a:ln>
        </p:spPr>
      </p:pic>
      <p:sp>
        <p:nvSpPr>
          <p:cNvPr id="3" name="矩形 2"/>
          <p:cNvSpPr/>
          <p:nvPr/>
        </p:nvSpPr>
        <p:spPr>
          <a:xfrm>
            <a:off x="780935" y="2152310"/>
            <a:ext cx="2633478" cy="2246769"/>
          </a:xfrm>
          <a:prstGeom prst="rect">
            <a:avLst/>
          </a:prstGeom>
        </p:spPr>
        <p:txBody>
          <a:bodyPr wrap="none">
            <a:spAutoFit/>
          </a:bodyPr>
          <a:lstStyle/>
          <a:p>
            <a:pPr algn="dist" fontAlgn="auto">
              <a:spcBef>
                <a:spcPts val="0"/>
              </a:spcBef>
              <a:spcAft>
                <a:spcPts val="0"/>
              </a:spcAft>
              <a:defRPr/>
            </a:pPr>
            <a:r>
              <a:rPr lang="en-US" altLang="zh-CN" sz="7000" strike="noStrike" noProof="1">
                <a:gradFill>
                  <a:gsLst>
                    <a:gs pos="0">
                      <a:srgbClr val="ECDA6A"/>
                    </a:gs>
                    <a:gs pos="100000">
                      <a:srgbClr val="C1A04D"/>
                    </a:gs>
                  </a:gsLst>
                  <a:lin ang="0" scaled="0"/>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PART </a:t>
            </a:r>
            <a:endParaRPr lang="en-US" altLang="zh-CN" sz="7000" strike="noStrike" noProof="1">
              <a:gradFill>
                <a:gsLst>
                  <a:gs pos="0">
                    <a:srgbClr val="ECDA6A"/>
                  </a:gs>
                  <a:gs pos="100000">
                    <a:srgbClr val="C1A04D"/>
                  </a:gs>
                </a:gsLst>
                <a:lin ang="0" scaled="0"/>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dist" fontAlgn="auto">
              <a:spcBef>
                <a:spcPts val="0"/>
              </a:spcBef>
              <a:spcAft>
                <a:spcPts val="0"/>
              </a:spcAft>
              <a:defRPr/>
            </a:pPr>
            <a:r>
              <a:rPr lang="en-US" altLang="zh-CN" sz="7000" strike="noStrike" noProof="1">
                <a:gradFill>
                  <a:gsLst>
                    <a:gs pos="0">
                      <a:srgbClr val="ECDA6A"/>
                    </a:gs>
                    <a:gs pos="100000">
                      <a:srgbClr val="C1A04D"/>
                    </a:gs>
                  </a:gsLst>
                  <a:lin ang="0" scaled="0"/>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01</a:t>
            </a:r>
            <a:endParaRPr lang="en-US" altLang="zh-CN" sz="7000" strike="noStrike" noProof="1">
              <a:gradFill>
                <a:gsLst>
                  <a:gs pos="0">
                    <a:srgbClr val="ECDA6A"/>
                  </a:gs>
                  <a:gs pos="100000">
                    <a:srgbClr val="C1A04D"/>
                  </a:gs>
                </a:gsLst>
                <a:lin ang="0" scaled="0"/>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1" name="文本框 10"/>
          <p:cNvSpPr txBox="1"/>
          <p:nvPr/>
        </p:nvSpPr>
        <p:spPr bwMode="auto">
          <a:xfrm>
            <a:off x="7832090" y="2802890"/>
            <a:ext cx="2945129" cy="1323439"/>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pitchFamily="34" charset="-122"/>
                <a:ea typeface="微软雅黑" panose="020B0503020204020204" pitchFamily="34" charset="-122"/>
                <a:cs typeface="Segoe UI Light" panose="020B0502040204020203" pitchFamily="34" charset="0"/>
              </a:defRPr>
            </a:lvl1pPr>
          </a:lstStyle>
          <a:p>
            <a:pPr algn="dist" fontAlgn="auto">
              <a:defRPr/>
            </a:pPr>
            <a:r>
              <a:rPr lang="zh-CN" altLang="en-US" sz="4000" strike="noStrike" noProof="1" smtClean="0">
                <a:solidFill>
                  <a:schemeClr val="bg1"/>
                </a:solidFill>
                <a:latin typeface="Century Gothic" pitchFamily="34" charset="0"/>
                <a:ea typeface="微软雅黑" panose="020B0503020204020204" pitchFamily="34" charset="-122"/>
              </a:rPr>
              <a:t>融资担保机构合规经营</a:t>
            </a:r>
            <a:endParaRPr lang="en-US" altLang="zh-CN" sz="4000" strike="noStrike" noProof="1" smtClean="0">
              <a:solidFill>
                <a:schemeClr val="bg1"/>
              </a:solidFill>
              <a:latin typeface="Century Gothic" pitchFamily="34" charset="0"/>
              <a:ea typeface="微软雅黑" panose="020B0503020204020204" pitchFamily="34" charset="-122"/>
            </a:endParaRPr>
          </a:p>
        </p:txBody>
      </p:sp>
    </p:spTree>
  </p:cSld>
  <p:clrMapOvr>
    <a:masterClrMapping/>
  </p:clrMapOvr>
  <p:transition spd="slow">
    <p:randomBar dir="vert"/>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txBox="1"/>
          <p:nvPr/>
        </p:nvSpPr>
        <p:spPr>
          <a:xfrm>
            <a:off x="512671" y="4618139"/>
            <a:ext cx="4405738" cy="620872"/>
          </a:xfrm>
          <a:prstGeom prst="rect">
            <a:avLst/>
          </a:prstGeom>
        </p:spPr>
        <p:txBody>
          <a:bodyPr anchor="ct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lnSpc>
                <a:spcPct val="150000"/>
              </a:lnSpc>
              <a:spcAft>
                <a:spcPts val="0"/>
              </a:spcAft>
            </a:pPr>
            <a:r>
              <a:rPr lang="zh-CN" altLang="en-US" sz="1800" b="1" dirty="0">
                <a:solidFill>
                  <a:prstClr val="white"/>
                </a:solidFill>
                <a:latin typeface="微软雅黑" panose="020B0503020204020204" pitchFamily="34" charset="-122"/>
                <a:ea typeface="微软雅黑" panose="020B0503020204020204" pitchFamily="34" charset="-122"/>
                <a:cs typeface="Arial" panose="020B0604020202020204" pitchFamily="34" charset="0"/>
              </a:rPr>
              <a:t>锐意创新极致服务践行中国评级梦</a:t>
            </a:r>
          </a:p>
        </p:txBody>
      </p:sp>
      <p:sp>
        <p:nvSpPr>
          <p:cNvPr id="6" name="文本占位符 5"/>
          <p:cNvSpPr txBox="1"/>
          <p:nvPr/>
        </p:nvSpPr>
        <p:spPr>
          <a:xfrm>
            <a:off x="609968" y="5184419"/>
            <a:ext cx="4211143" cy="31563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defTabSz="913765" fontAlgn="auto">
              <a:lnSpc>
                <a:spcPct val="110000"/>
              </a:lnSpc>
              <a:spcAft>
                <a:spcPts val="0"/>
              </a:spcAft>
              <a:buFont typeface="Arial" panose="020B0604020202020204" pitchFamily="34" charset="0"/>
              <a:buNone/>
            </a:pPr>
            <a:r>
              <a:rPr lang="en-US" altLang="zh-CN" sz="1400" dirty="0">
                <a:solidFill>
                  <a:prstClr val="white"/>
                </a:solidFill>
                <a:latin typeface="Arial" panose="020B0604020202020204" pitchFamily="34" charset="0"/>
                <a:cs typeface="Arial" panose="020B0604020202020204" pitchFamily="34" charset="0"/>
              </a:rPr>
              <a:t>GoldenCreditRatingInternationalCo.,Ltd</a:t>
            </a:r>
          </a:p>
        </p:txBody>
      </p:sp>
      <p:sp>
        <p:nvSpPr>
          <p:cNvPr id="8" name="矩形 7"/>
          <p:cNvSpPr/>
          <p:nvPr/>
        </p:nvSpPr>
        <p:spPr>
          <a:xfrm>
            <a:off x="8419364" y="1534745"/>
            <a:ext cx="3454188" cy="3678700"/>
          </a:xfrm>
          <a:prstGeom prst="rect">
            <a:avLst/>
          </a:prstGeom>
          <a:solidFill>
            <a:srgbClr val="DB930E">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dirty="0">
              <a:solidFill>
                <a:prstClr val="white"/>
              </a:solidFill>
            </a:endParaRPr>
          </a:p>
        </p:txBody>
      </p:sp>
      <p:grpSp>
        <p:nvGrpSpPr>
          <p:cNvPr id="9" name="组合 8"/>
          <p:cNvGrpSpPr/>
          <p:nvPr/>
        </p:nvGrpSpPr>
        <p:grpSpPr>
          <a:xfrm>
            <a:off x="8691412" y="2564499"/>
            <a:ext cx="2937387" cy="1276350"/>
            <a:chOff x="2855913" y="-477838"/>
            <a:chExt cx="5757862" cy="2501900"/>
          </a:xfrm>
          <a:solidFill>
            <a:schemeClr val="bg1"/>
          </a:solidFill>
        </p:grpSpPr>
        <p:sp>
          <p:nvSpPr>
            <p:cNvPr id="10" name="Freeform 5"/>
            <p:cNvSpPr/>
            <p:nvPr userDrawn="1"/>
          </p:nvSpPr>
          <p:spPr bwMode="auto">
            <a:xfrm>
              <a:off x="2855913" y="76200"/>
              <a:ext cx="1317625" cy="1687513"/>
            </a:xfrm>
            <a:custGeom>
              <a:avLst/>
              <a:gdLst>
                <a:gd name="T0" fmla="*/ 557 w 702"/>
                <a:gd name="T1" fmla="*/ 136 h 898"/>
                <a:gd name="T2" fmla="*/ 681 w 702"/>
                <a:gd name="T3" fmla="*/ 72 h 898"/>
                <a:gd name="T4" fmla="*/ 700 w 702"/>
                <a:gd name="T5" fmla="*/ 55 h 898"/>
                <a:gd name="T6" fmla="*/ 673 w 702"/>
                <a:gd name="T7" fmla="*/ 31 h 898"/>
                <a:gd name="T8" fmla="*/ 656 w 702"/>
                <a:gd name="T9" fmla="*/ 16 h 898"/>
                <a:gd name="T10" fmla="*/ 569 w 702"/>
                <a:gd name="T11" fmla="*/ 21 h 898"/>
                <a:gd name="T12" fmla="*/ 286 w 702"/>
                <a:gd name="T13" fmla="*/ 79 h 898"/>
                <a:gd name="T14" fmla="*/ 38 w 702"/>
                <a:gd name="T15" fmla="*/ 130 h 898"/>
                <a:gd name="T16" fmla="*/ 4 w 702"/>
                <a:gd name="T17" fmla="*/ 193 h 898"/>
                <a:gd name="T18" fmla="*/ 34 w 702"/>
                <a:gd name="T19" fmla="*/ 231 h 898"/>
                <a:gd name="T20" fmla="*/ 216 w 702"/>
                <a:gd name="T21" fmla="*/ 210 h 898"/>
                <a:gd name="T22" fmla="*/ 381 w 702"/>
                <a:gd name="T23" fmla="*/ 176 h 898"/>
                <a:gd name="T24" fmla="*/ 374 w 702"/>
                <a:gd name="T25" fmla="*/ 216 h 898"/>
                <a:gd name="T26" fmla="*/ 351 w 702"/>
                <a:gd name="T27" fmla="*/ 487 h 898"/>
                <a:gd name="T28" fmla="*/ 338 w 702"/>
                <a:gd name="T29" fmla="*/ 716 h 898"/>
                <a:gd name="T30" fmla="*/ 329 w 702"/>
                <a:gd name="T31" fmla="*/ 755 h 898"/>
                <a:gd name="T32" fmla="*/ 350 w 702"/>
                <a:gd name="T33" fmla="*/ 771 h 898"/>
                <a:gd name="T34" fmla="*/ 350 w 702"/>
                <a:gd name="T35" fmla="*/ 799 h 898"/>
                <a:gd name="T36" fmla="*/ 345 w 702"/>
                <a:gd name="T37" fmla="*/ 843 h 898"/>
                <a:gd name="T38" fmla="*/ 358 w 702"/>
                <a:gd name="T39" fmla="*/ 840 h 898"/>
                <a:gd name="T40" fmla="*/ 397 w 702"/>
                <a:gd name="T41" fmla="*/ 885 h 898"/>
                <a:gd name="T42" fmla="*/ 402 w 702"/>
                <a:gd name="T43" fmla="*/ 896 h 898"/>
                <a:gd name="T44" fmla="*/ 412 w 702"/>
                <a:gd name="T45" fmla="*/ 870 h 898"/>
                <a:gd name="T46" fmla="*/ 427 w 702"/>
                <a:gd name="T47" fmla="*/ 828 h 898"/>
                <a:gd name="T48" fmla="*/ 444 w 702"/>
                <a:gd name="T49" fmla="*/ 704 h 898"/>
                <a:gd name="T50" fmla="*/ 534 w 702"/>
                <a:gd name="T51" fmla="*/ 164 h 898"/>
                <a:gd name="T52" fmla="*/ 557 w 702"/>
                <a:gd name="T53" fmla="*/ 136 h 8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02" h="898">
                  <a:moveTo>
                    <a:pt x="557" y="136"/>
                  </a:moveTo>
                  <a:cubicBezTo>
                    <a:pt x="599" y="117"/>
                    <a:pt x="649" y="111"/>
                    <a:pt x="681" y="72"/>
                  </a:cubicBezTo>
                  <a:cubicBezTo>
                    <a:pt x="686" y="65"/>
                    <a:pt x="702" y="68"/>
                    <a:pt x="700" y="55"/>
                  </a:cubicBezTo>
                  <a:cubicBezTo>
                    <a:pt x="698" y="40"/>
                    <a:pt x="685" y="35"/>
                    <a:pt x="673" y="31"/>
                  </a:cubicBezTo>
                  <a:cubicBezTo>
                    <a:pt x="666" y="27"/>
                    <a:pt x="680" y="0"/>
                    <a:pt x="656" y="16"/>
                  </a:cubicBezTo>
                  <a:cubicBezTo>
                    <a:pt x="627" y="16"/>
                    <a:pt x="598" y="15"/>
                    <a:pt x="569" y="21"/>
                  </a:cubicBezTo>
                  <a:cubicBezTo>
                    <a:pt x="475" y="41"/>
                    <a:pt x="380" y="60"/>
                    <a:pt x="286" y="79"/>
                  </a:cubicBezTo>
                  <a:cubicBezTo>
                    <a:pt x="203" y="96"/>
                    <a:pt x="121" y="114"/>
                    <a:pt x="38" y="130"/>
                  </a:cubicBezTo>
                  <a:cubicBezTo>
                    <a:pt x="0" y="138"/>
                    <a:pt x="7" y="167"/>
                    <a:pt x="4" y="193"/>
                  </a:cubicBezTo>
                  <a:cubicBezTo>
                    <a:pt x="1" y="216"/>
                    <a:pt x="12" y="226"/>
                    <a:pt x="34" y="231"/>
                  </a:cubicBezTo>
                  <a:cubicBezTo>
                    <a:pt x="98" y="247"/>
                    <a:pt x="156" y="221"/>
                    <a:pt x="216" y="210"/>
                  </a:cubicBezTo>
                  <a:cubicBezTo>
                    <a:pt x="271" y="201"/>
                    <a:pt x="324" y="180"/>
                    <a:pt x="381" y="176"/>
                  </a:cubicBezTo>
                  <a:cubicBezTo>
                    <a:pt x="378" y="192"/>
                    <a:pt x="375" y="204"/>
                    <a:pt x="374" y="216"/>
                  </a:cubicBezTo>
                  <a:cubicBezTo>
                    <a:pt x="362" y="306"/>
                    <a:pt x="365" y="397"/>
                    <a:pt x="351" y="487"/>
                  </a:cubicBezTo>
                  <a:cubicBezTo>
                    <a:pt x="338" y="562"/>
                    <a:pt x="341" y="640"/>
                    <a:pt x="338" y="716"/>
                  </a:cubicBezTo>
                  <a:cubicBezTo>
                    <a:pt x="335" y="729"/>
                    <a:pt x="333" y="742"/>
                    <a:pt x="329" y="755"/>
                  </a:cubicBezTo>
                  <a:cubicBezTo>
                    <a:pt x="324" y="776"/>
                    <a:pt x="336" y="774"/>
                    <a:pt x="350" y="771"/>
                  </a:cubicBezTo>
                  <a:cubicBezTo>
                    <a:pt x="345" y="781"/>
                    <a:pt x="350" y="790"/>
                    <a:pt x="350" y="799"/>
                  </a:cubicBezTo>
                  <a:cubicBezTo>
                    <a:pt x="344" y="813"/>
                    <a:pt x="341" y="829"/>
                    <a:pt x="345" y="843"/>
                  </a:cubicBezTo>
                  <a:cubicBezTo>
                    <a:pt x="349" y="859"/>
                    <a:pt x="352" y="835"/>
                    <a:pt x="358" y="840"/>
                  </a:cubicBezTo>
                  <a:cubicBezTo>
                    <a:pt x="381" y="847"/>
                    <a:pt x="379" y="875"/>
                    <a:pt x="397" y="885"/>
                  </a:cubicBezTo>
                  <a:cubicBezTo>
                    <a:pt x="397" y="889"/>
                    <a:pt x="398" y="898"/>
                    <a:pt x="402" y="896"/>
                  </a:cubicBezTo>
                  <a:cubicBezTo>
                    <a:pt x="413" y="891"/>
                    <a:pt x="411" y="879"/>
                    <a:pt x="412" y="870"/>
                  </a:cubicBezTo>
                  <a:cubicBezTo>
                    <a:pt x="424" y="858"/>
                    <a:pt x="425" y="842"/>
                    <a:pt x="427" y="828"/>
                  </a:cubicBezTo>
                  <a:cubicBezTo>
                    <a:pt x="433" y="787"/>
                    <a:pt x="438" y="745"/>
                    <a:pt x="444" y="704"/>
                  </a:cubicBezTo>
                  <a:cubicBezTo>
                    <a:pt x="467" y="523"/>
                    <a:pt x="495" y="342"/>
                    <a:pt x="534" y="164"/>
                  </a:cubicBezTo>
                  <a:cubicBezTo>
                    <a:pt x="537" y="149"/>
                    <a:pt x="541" y="143"/>
                    <a:pt x="557" y="136"/>
                  </a:cubicBezTo>
                  <a:close/>
                </a:path>
              </a:pathLst>
            </a:custGeom>
            <a:grpFill/>
            <a:ln>
              <a:solidFill>
                <a:schemeClr val="bg1"/>
              </a:solidFill>
            </a:ln>
          </p:spPr>
          <p:txBody>
            <a:bodyPr vert="horz" wrap="square" lIns="91440" tIns="45720" rIns="91440" bIns="45720" numCol="1" anchor="t" anchorCtr="0" compatLnSpc="1"/>
            <a:lstStyle/>
            <a:p>
              <a:pPr fontAlgn="auto">
                <a:spcBef>
                  <a:spcPts val="0"/>
                </a:spcBef>
                <a:spcAft>
                  <a:spcPts val="0"/>
                </a:spcAft>
              </a:pPr>
              <a:endParaRPr lang="zh-CN" altLang="en-US">
                <a:solidFill>
                  <a:srgbClr val="ED7D31">
                    <a:lumMod val="20000"/>
                    <a:lumOff val="80000"/>
                  </a:srgbClr>
                </a:solidFill>
                <a:latin typeface="Calibri"/>
                <a:ea typeface="宋体"/>
              </a:endParaRPr>
            </a:p>
          </p:txBody>
        </p:sp>
        <p:sp>
          <p:nvSpPr>
            <p:cNvPr id="11" name="Freeform 6"/>
            <p:cNvSpPr/>
            <p:nvPr userDrawn="1"/>
          </p:nvSpPr>
          <p:spPr bwMode="auto">
            <a:xfrm>
              <a:off x="5822950" y="-236538"/>
              <a:ext cx="796925" cy="1274763"/>
            </a:xfrm>
            <a:custGeom>
              <a:avLst/>
              <a:gdLst>
                <a:gd name="T0" fmla="*/ 70 w 425"/>
                <a:gd name="T1" fmla="*/ 666 h 678"/>
                <a:gd name="T2" fmla="*/ 102 w 425"/>
                <a:gd name="T3" fmla="*/ 625 h 678"/>
                <a:gd name="T4" fmla="*/ 140 w 425"/>
                <a:gd name="T5" fmla="*/ 469 h 678"/>
                <a:gd name="T6" fmla="*/ 199 w 425"/>
                <a:gd name="T7" fmla="*/ 577 h 678"/>
                <a:gd name="T8" fmla="*/ 248 w 425"/>
                <a:gd name="T9" fmla="*/ 639 h 678"/>
                <a:gd name="T10" fmla="*/ 383 w 425"/>
                <a:gd name="T11" fmla="*/ 548 h 678"/>
                <a:gd name="T12" fmla="*/ 392 w 425"/>
                <a:gd name="T13" fmla="*/ 470 h 678"/>
                <a:gd name="T14" fmla="*/ 395 w 425"/>
                <a:gd name="T15" fmla="*/ 377 h 678"/>
                <a:gd name="T16" fmla="*/ 414 w 425"/>
                <a:gd name="T17" fmla="*/ 160 h 678"/>
                <a:gd name="T18" fmla="*/ 421 w 425"/>
                <a:gd name="T19" fmla="*/ 110 h 678"/>
                <a:gd name="T20" fmla="*/ 408 w 425"/>
                <a:gd name="T21" fmla="*/ 136 h 678"/>
                <a:gd name="T22" fmla="*/ 408 w 425"/>
                <a:gd name="T23" fmla="*/ 61 h 678"/>
                <a:gd name="T24" fmla="*/ 403 w 425"/>
                <a:gd name="T25" fmla="*/ 47 h 678"/>
                <a:gd name="T26" fmla="*/ 385 w 425"/>
                <a:gd name="T27" fmla="*/ 53 h 678"/>
                <a:gd name="T28" fmla="*/ 369 w 425"/>
                <a:gd name="T29" fmla="*/ 31 h 678"/>
                <a:gd name="T30" fmla="*/ 348 w 425"/>
                <a:gd name="T31" fmla="*/ 0 h 678"/>
                <a:gd name="T32" fmla="*/ 341 w 425"/>
                <a:gd name="T33" fmla="*/ 24 h 678"/>
                <a:gd name="T34" fmla="*/ 325 w 425"/>
                <a:gd name="T35" fmla="*/ 70 h 678"/>
                <a:gd name="T36" fmla="*/ 285 w 425"/>
                <a:gd name="T37" fmla="*/ 308 h 678"/>
                <a:gd name="T38" fmla="*/ 264 w 425"/>
                <a:gd name="T39" fmla="*/ 407 h 678"/>
                <a:gd name="T40" fmla="*/ 165 w 425"/>
                <a:gd name="T41" fmla="*/ 251 h 678"/>
                <a:gd name="T42" fmla="*/ 89 w 425"/>
                <a:gd name="T43" fmla="*/ 222 h 678"/>
                <a:gd name="T44" fmla="*/ 55 w 425"/>
                <a:gd name="T45" fmla="*/ 274 h 678"/>
                <a:gd name="T46" fmla="*/ 7 w 425"/>
                <a:gd name="T47" fmla="*/ 539 h 678"/>
                <a:gd name="T48" fmla="*/ 6 w 425"/>
                <a:gd name="T49" fmla="*/ 622 h 678"/>
                <a:gd name="T50" fmla="*/ 70 w 425"/>
                <a:gd name="T51" fmla="*/ 666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25" h="678">
                  <a:moveTo>
                    <a:pt x="70" y="666"/>
                  </a:moveTo>
                  <a:cubicBezTo>
                    <a:pt x="91" y="660"/>
                    <a:pt x="97" y="641"/>
                    <a:pt x="102" y="625"/>
                  </a:cubicBezTo>
                  <a:cubicBezTo>
                    <a:pt x="115" y="575"/>
                    <a:pt x="126" y="525"/>
                    <a:pt x="140" y="469"/>
                  </a:cubicBezTo>
                  <a:cubicBezTo>
                    <a:pt x="156" y="511"/>
                    <a:pt x="186" y="537"/>
                    <a:pt x="199" y="577"/>
                  </a:cubicBezTo>
                  <a:cubicBezTo>
                    <a:pt x="206" y="598"/>
                    <a:pt x="211" y="636"/>
                    <a:pt x="248" y="639"/>
                  </a:cubicBezTo>
                  <a:cubicBezTo>
                    <a:pt x="327" y="646"/>
                    <a:pt x="360" y="624"/>
                    <a:pt x="383" y="548"/>
                  </a:cubicBezTo>
                  <a:cubicBezTo>
                    <a:pt x="391" y="523"/>
                    <a:pt x="394" y="497"/>
                    <a:pt x="392" y="470"/>
                  </a:cubicBezTo>
                  <a:cubicBezTo>
                    <a:pt x="391" y="439"/>
                    <a:pt x="386" y="405"/>
                    <a:pt x="395" y="377"/>
                  </a:cubicBezTo>
                  <a:cubicBezTo>
                    <a:pt x="416" y="305"/>
                    <a:pt x="410" y="232"/>
                    <a:pt x="414" y="160"/>
                  </a:cubicBezTo>
                  <a:cubicBezTo>
                    <a:pt x="421" y="144"/>
                    <a:pt x="425" y="127"/>
                    <a:pt x="421" y="110"/>
                  </a:cubicBezTo>
                  <a:cubicBezTo>
                    <a:pt x="408" y="114"/>
                    <a:pt x="424" y="133"/>
                    <a:pt x="408" y="136"/>
                  </a:cubicBezTo>
                  <a:cubicBezTo>
                    <a:pt x="402" y="111"/>
                    <a:pt x="404" y="86"/>
                    <a:pt x="408" y="61"/>
                  </a:cubicBezTo>
                  <a:cubicBezTo>
                    <a:pt x="409" y="55"/>
                    <a:pt x="410" y="49"/>
                    <a:pt x="403" y="47"/>
                  </a:cubicBezTo>
                  <a:cubicBezTo>
                    <a:pt x="396" y="45"/>
                    <a:pt x="388" y="45"/>
                    <a:pt x="385" y="53"/>
                  </a:cubicBezTo>
                  <a:cubicBezTo>
                    <a:pt x="374" y="50"/>
                    <a:pt x="370" y="41"/>
                    <a:pt x="369" y="31"/>
                  </a:cubicBezTo>
                  <a:cubicBezTo>
                    <a:pt x="373" y="14"/>
                    <a:pt x="351" y="14"/>
                    <a:pt x="348" y="0"/>
                  </a:cubicBezTo>
                  <a:cubicBezTo>
                    <a:pt x="346" y="8"/>
                    <a:pt x="344" y="16"/>
                    <a:pt x="341" y="24"/>
                  </a:cubicBezTo>
                  <a:cubicBezTo>
                    <a:pt x="332" y="38"/>
                    <a:pt x="328" y="54"/>
                    <a:pt x="325" y="70"/>
                  </a:cubicBezTo>
                  <a:cubicBezTo>
                    <a:pt x="312" y="149"/>
                    <a:pt x="300" y="229"/>
                    <a:pt x="285" y="308"/>
                  </a:cubicBezTo>
                  <a:cubicBezTo>
                    <a:pt x="279" y="341"/>
                    <a:pt x="278" y="376"/>
                    <a:pt x="264" y="407"/>
                  </a:cubicBezTo>
                  <a:cubicBezTo>
                    <a:pt x="209" y="367"/>
                    <a:pt x="207" y="297"/>
                    <a:pt x="165" y="251"/>
                  </a:cubicBezTo>
                  <a:cubicBezTo>
                    <a:pt x="144" y="228"/>
                    <a:pt x="117" y="220"/>
                    <a:pt x="89" y="222"/>
                  </a:cubicBezTo>
                  <a:cubicBezTo>
                    <a:pt x="61" y="224"/>
                    <a:pt x="57" y="252"/>
                    <a:pt x="55" y="274"/>
                  </a:cubicBezTo>
                  <a:cubicBezTo>
                    <a:pt x="45" y="363"/>
                    <a:pt x="29" y="452"/>
                    <a:pt x="7" y="539"/>
                  </a:cubicBezTo>
                  <a:cubicBezTo>
                    <a:pt x="0" y="566"/>
                    <a:pt x="2" y="595"/>
                    <a:pt x="6" y="622"/>
                  </a:cubicBezTo>
                  <a:cubicBezTo>
                    <a:pt x="14" y="673"/>
                    <a:pt x="22" y="678"/>
                    <a:pt x="70" y="666"/>
                  </a:cubicBezTo>
                  <a:close/>
                </a:path>
              </a:pathLst>
            </a:custGeom>
            <a:grpFill/>
            <a:ln>
              <a:solidFill>
                <a:schemeClr val="bg1"/>
              </a:solidFill>
            </a:ln>
          </p:spPr>
          <p:txBody>
            <a:bodyPr vert="horz" wrap="square" lIns="91440" tIns="45720" rIns="91440" bIns="45720" numCol="1" anchor="t" anchorCtr="0" compatLnSpc="1"/>
            <a:lstStyle/>
            <a:p>
              <a:pPr fontAlgn="auto">
                <a:spcBef>
                  <a:spcPts val="0"/>
                </a:spcBef>
                <a:spcAft>
                  <a:spcPts val="0"/>
                </a:spcAft>
              </a:pPr>
              <a:endParaRPr lang="zh-CN" altLang="en-US">
                <a:solidFill>
                  <a:srgbClr val="ED7D31">
                    <a:lumMod val="20000"/>
                    <a:lumOff val="80000"/>
                  </a:srgbClr>
                </a:solidFill>
                <a:latin typeface="Calibri"/>
                <a:ea typeface="宋体"/>
              </a:endParaRPr>
            </a:p>
          </p:txBody>
        </p:sp>
        <p:sp>
          <p:nvSpPr>
            <p:cNvPr id="12" name="Freeform 7"/>
            <p:cNvSpPr/>
            <p:nvPr userDrawn="1"/>
          </p:nvSpPr>
          <p:spPr bwMode="auto">
            <a:xfrm>
              <a:off x="3781425" y="1284287"/>
              <a:ext cx="4832350" cy="739775"/>
            </a:xfrm>
            <a:custGeom>
              <a:avLst/>
              <a:gdLst>
                <a:gd name="T0" fmla="*/ 2501 w 2575"/>
                <a:gd name="T1" fmla="*/ 20 h 394"/>
                <a:gd name="T2" fmla="*/ 2494 w 2575"/>
                <a:gd name="T3" fmla="*/ 22 h 394"/>
                <a:gd name="T4" fmla="*/ 2477 w 2575"/>
                <a:gd name="T5" fmla="*/ 22 h 394"/>
                <a:gd name="T6" fmla="*/ 2278 w 2575"/>
                <a:gd name="T7" fmla="*/ 47 h 394"/>
                <a:gd name="T8" fmla="*/ 1713 w 2575"/>
                <a:gd name="T9" fmla="*/ 111 h 394"/>
                <a:gd name="T10" fmla="*/ 1248 w 2575"/>
                <a:gd name="T11" fmla="*/ 152 h 394"/>
                <a:gd name="T12" fmla="*/ 649 w 2575"/>
                <a:gd name="T13" fmla="*/ 207 h 394"/>
                <a:gd name="T14" fmla="*/ 107 w 2575"/>
                <a:gd name="T15" fmla="*/ 272 h 394"/>
                <a:gd name="T16" fmla="*/ 20 w 2575"/>
                <a:gd name="T17" fmla="*/ 296 h 394"/>
                <a:gd name="T18" fmla="*/ 2 w 2575"/>
                <a:gd name="T19" fmla="*/ 318 h 394"/>
                <a:gd name="T20" fmla="*/ 20 w 2575"/>
                <a:gd name="T21" fmla="*/ 335 h 394"/>
                <a:gd name="T22" fmla="*/ 53 w 2575"/>
                <a:gd name="T23" fmla="*/ 352 h 394"/>
                <a:gd name="T24" fmla="*/ 122 w 2575"/>
                <a:gd name="T25" fmla="*/ 385 h 394"/>
                <a:gd name="T26" fmla="*/ 500 w 2575"/>
                <a:gd name="T27" fmla="*/ 352 h 394"/>
                <a:gd name="T28" fmla="*/ 1185 w 2575"/>
                <a:gd name="T29" fmla="*/ 267 h 394"/>
                <a:gd name="T30" fmla="*/ 1483 w 2575"/>
                <a:gd name="T31" fmla="*/ 239 h 394"/>
                <a:gd name="T32" fmla="*/ 2021 w 2575"/>
                <a:gd name="T33" fmla="*/ 171 h 394"/>
                <a:gd name="T34" fmla="*/ 2075 w 2575"/>
                <a:gd name="T35" fmla="*/ 162 h 394"/>
                <a:gd name="T36" fmla="*/ 2134 w 2575"/>
                <a:gd name="T37" fmla="*/ 157 h 394"/>
                <a:gd name="T38" fmla="*/ 2172 w 2575"/>
                <a:gd name="T39" fmla="*/ 150 h 394"/>
                <a:gd name="T40" fmla="*/ 2206 w 2575"/>
                <a:gd name="T41" fmla="*/ 149 h 394"/>
                <a:gd name="T42" fmla="*/ 2234 w 2575"/>
                <a:gd name="T43" fmla="*/ 135 h 394"/>
                <a:gd name="T44" fmla="*/ 2258 w 2575"/>
                <a:gd name="T45" fmla="*/ 128 h 394"/>
                <a:gd name="T46" fmla="*/ 2416 w 2575"/>
                <a:gd name="T47" fmla="*/ 94 h 394"/>
                <a:gd name="T48" fmla="*/ 2448 w 2575"/>
                <a:gd name="T49" fmla="*/ 72 h 394"/>
                <a:gd name="T50" fmla="*/ 2450 w 2575"/>
                <a:gd name="T51" fmla="*/ 71 h 394"/>
                <a:gd name="T52" fmla="*/ 2453 w 2575"/>
                <a:gd name="T53" fmla="*/ 71 h 394"/>
                <a:gd name="T54" fmla="*/ 2475 w 2575"/>
                <a:gd name="T55" fmla="*/ 69 h 394"/>
                <a:gd name="T56" fmla="*/ 2475 w 2575"/>
                <a:gd name="T57" fmla="*/ 63 h 394"/>
                <a:gd name="T58" fmla="*/ 2455 w 2575"/>
                <a:gd name="T59" fmla="*/ 67 h 394"/>
                <a:gd name="T60" fmla="*/ 2463 w 2575"/>
                <a:gd name="T61" fmla="*/ 49 h 394"/>
                <a:gd name="T62" fmla="*/ 2471 w 2575"/>
                <a:gd name="T63" fmla="*/ 50 h 394"/>
                <a:gd name="T64" fmla="*/ 2471 w 2575"/>
                <a:gd name="T65" fmla="*/ 50 h 394"/>
                <a:gd name="T66" fmla="*/ 2516 w 2575"/>
                <a:gd name="T67" fmla="*/ 36 h 394"/>
                <a:gd name="T68" fmla="*/ 2575 w 2575"/>
                <a:gd name="T69" fmla="*/ 15 h 394"/>
                <a:gd name="T70" fmla="*/ 2501 w 2575"/>
                <a:gd name="T71" fmla="*/ 20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75" h="394">
                  <a:moveTo>
                    <a:pt x="2501" y="20"/>
                  </a:moveTo>
                  <a:cubicBezTo>
                    <a:pt x="2499" y="21"/>
                    <a:pt x="2496" y="21"/>
                    <a:pt x="2494" y="22"/>
                  </a:cubicBezTo>
                  <a:cubicBezTo>
                    <a:pt x="2488" y="22"/>
                    <a:pt x="2483" y="22"/>
                    <a:pt x="2477" y="22"/>
                  </a:cubicBezTo>
                  <a:cubicBezTo>
                    <a:pt x="2409" y="18"/>
                    <a:pt x="2344" y="37"/>
                    <a:pt x="2278" y="47"/>
                  </a:cubicBezTo>
                  <a:cubicBezTo>
                    <a:pt x="2091" y="74"/>
                    <a:pt x="1902" y="89"/>
                    <a:pt x="1713" y="111"/>
                  </a:cubicBezTo>
                  <a:cubicBezTo>
                    <a:pt x="1559" y="128"/>
                    <a:pt x="1403" y="134"/>
                    <a:pt x="1248" y="152"/>
                  </a:cubicBezTo>
                  <a:cubicBezTo>
                    <a:pt x="1049" y="174"/>
                    <a:pt x="849" y="186"/>
                    <a:pt x="649" y="207"/>
                  </a:cubicBezTo>
                  <a:cubicBezTo>
                    <a:pt x="468" y="227"/>
                    <a:pt x="287" y="244"/>
                    <a:pt x="107" y="272"/>
                  </a:cubicBezTo>
                  <a:cubicBezTo>
                    <a:pt x="77" y="277"/>
                    <a:pt x="47" y="283"/>
                    <a:pt x="20" y="296"/>
                  </a:cubicBezTo>
                  <a:cubicBezTo>
                    <a:pt x="11" y="301"/>
                    <a:pt x="0" y="306"/>
                    <a:pt x="2" y="318"/>
                  </a:cubicBezTo>
                  <a:cubicBezTo>
                    <a:pt x="3" y="328"/>
                    <a:pt x="12" y="331"/>
                    <a:pt x="20" y="335"/>
                  </a:cubicBezTo>
                  <a:cubicBezTo>
                    <a:pt x="32" y="340"/>
                    <a:pt x="50" y="340"/>
                    <a:pt x="53" y="352"/>
                  </a:cubicBezTo>
                  <a:cubicBezTo>
                    <a:pt x="63" y="394"/>
                    <a:pt x="96" y="387"/>
                    <a:pt x="122" y="385"/>
                  </a:cubicBezTo>
                  <a:cubicBezTo>
                    <a:pt x="248" y="376"/>
                    <a:pt x="374" y="366"/>
                    <a:pt x="500" y="352"/>
                  </a:cubicBezTo>
                  <a:cubicBezTo>
                    <a:pt x="729" y="326"/>
                    <a:pt x="955" y="282"/>
                    <a:pt x="1185" y="267"/>
                  </a:cubicBezTo>
                  <a:cubicBezTo>
                    <a:pt x="1284" y="260"/>
                    <a:pt x="1384" y="251"/>
                    <a:pt x="1483" y="239"/>
                  </a:cubicBezTo>
                  <a:cubicBezTo>
                    <a:pt x="1662" y="218"/>
                    <a:pt x="1842" y="194"/>
                    <a:pt x="2021" y="171"/>
                  </a:cubicBezTo>
                  <a:cubicBezTo>
                    <a:pt x="2039" y="168"/>
                    <a:pt x="2057" y="165"/>
                    <a:pt x="2075" y="162"/>
                  </a:cubicBezTo>
                  <a:cubicBezTo>
                    <a:pt x="2095" y="166"/>
                    <a:pt x="2113" y="148"/>
                    <a:pt x="2134" y="157"/>
                  </a:cubicBezTo>
                  <a:cubicBezTo>
                    <a:pt x="2148" y="161"/>
                    <a:pt x="2162" y="160"/>
                    <a:pt x="2172" y="150"/>
                  </a:cubicBezTo>
                  <a:cubicBezTo>
                    <a:pt x="2184" y="138"/>
                    <a:pt x="2194" y="146"/>
                    <a:pt x="2206" y="149"/>
                  </a:cubicBezTo>
                  <a:cubicBezTo>
                    <a:pt x="2214" y="141"/>
                    <a:pt x="2229" y="150"/>
                    <a:pt x="2234" y="135"/>
                  </a:cubicBezTo>
                  <a:cubicBezTo>
                    <a:pt x="2241" y="129"/>
                    <a:pt x="2256" y="152"/>
                    <a:pt x="2258" y="128"/>
                  </a:cubicBezTo>
                  <a:cubicBezTo>
                    <a:pt x="2310" y="114"/>
                    <a:pt x="2362" y="98"/>
                    <a:pt x="2416" y="94"/>
                  </a:cubicBezTo>
                  <a:cubicBezTo>
                    <a:pt x="2430" y="92"/>
                    <a:pt x="2455" y="105"/>
                    <a:pt x="2448" y="72"/>
                  </a:cubicBezTo>
                  <a:cubicBezTo>
                    <a:pt x="2450" y="71"/>
                    <a:pt x="2450" y="71"/>
                    <a:pt x="2450" y="71"/>
                  </a:cubicBezTo>
                  <a:cubicBezTo>
                    <a:pt x="2453" y="71"/>
                    <a:pt x="2453" y="71"/>
                    <a:pt x="2453" y="71"/>
                  </a:cubicBezTo>
                  <a:cubicBezTo>
                    <a:pt x="2461" y="76"/>
                    <a:pt x="2469" y="77"/>
                    <a:pt x="2475" y="69"/>
                  </a:cubicBezTo>
                  <a:cubicBezTo>
                    <a:pt x="2476" y="68"/>
                    <a:pt x="2476" y="63"/>
                    <a:pt x="2475" y="63"/>
                  </a:cubicBezTo>
                  <a:cubicBezTo>
                    <a:pt x="2468" y="59"/>
                    <a:pt x="2462" y="64"/>
                    <a:pt x="2455" y="67"/>
                  </a:cubicBezTo>
                  <a:cubicBezTo>
                    <a:pt x="2446" y="56"/>
                    <a:pt x="2453" y="52"/>
                    <a:pt x="2463" y="49"/>
                  </a:cubicBezTo>
                  <a:cubicBezTo>
                    <a:pt x="2466" y="50"/>
                    <a:pt x="2468" y="50"/>
                    <a:pt x="2471" y="50"/>
                  </a:cubicBezTo>
                  <a:cubicBezTo>
                    <a:pt x="2471" y="50"/>
                    <a:pt x="2471" y="50"/>
                    <a:pt x="2471" y="50"/>
                  </a:cubicBezTo>
                  <a:cubicBezTo>
                    <a:pt x="2487" y="50"/>
                    <a:pt x="2504" y="50"/>
                    <a:pt x="2516" y="36"/>
                  </a:cubicBezTo>
                  <a:cubicBezTo>
                    <a:pt x="2538" y="36"/>
                    <a:pt x="2551" y="11"/>
                    <a:pt x="2575" y="15"/>
                  </a:cubicBezTo>
                  <a:cubicBezTo>
                    <a:pt x="2549" y="0"/>
                    <a:pt x="2525" y="12"/>
                    <a:pt x="2501" y="20"/>
                  </a:cubicBezTo>
                  <a:close/>
                </a:path>
              </a:pathLst>
            </a:custGeom>
            <a:grpFill/>
            <a:ln>
              <a:solidFill>
                <a:schemeClr val="bg1"/>
              </a:solidFill>
            </a:ln>
          </p:spPr>
          <p:txBody>
            <a:bodyPr vert="horz" wrap="square" lIns="91440" tIns="45720" rIns="91440" bIns="45720" numCol="1" anchor="t" anchorCtr="0" compatLnSpc="1"/>
            <a:lstStyle/>
            <a:p>
              <a:pPr fontAlgn="auto">
                <a:spcBef>
                  <a:spcPts val="0"/>
                </a:spcBef>
                <a:spcAft>
                  <a:spcPts val="0"/>
                </a:spcAft>
              </a:pPr>
              <a:endParaRPr lang="zh-CN" altLang="en-US">
                <a:solidFill>
                  <a:srgbClr val="ED7D31">
                    <a:lumMod val="20000"/>
                    <a:lumOff val="80000"/>
                  </a:srgbClr>
                </a:solidFill>
                <a:latin typeface="Calibri"/>
                <a:ea typeface="宋体"/>
              </a:endParaRPr>
            </a:p>
          </p:txBody>
        </p:sp>
        <p:sp>
          <p:nvSpPr>
            <p:cNvPr id="13" name="Freeform 8"/>
            <p:cNvSpPr>
              <a:spLocks noEditPoints="1"/>
            </p:cNvSpPr>
            <p:nvPr userDrawn="1"/>
          </p:nvSpPr>
          <p:spPr bwMode="auto">
            <a:xfrm>
              <a:off x="3929063" y="6350"/>
              <a:ext cx="1911350" cy="1619250"/>
            </a:xfrm>
            <a:custGeom>
              <a:avLst/>
              <a:gdLst>
                <a:gd name="T0" fmla="*/ 47 w 1018"/>
                <a:gd name="T1" fmla="*/ 358 h 862"/>
                <a:gd name="T2" fmla="*/ 51 w 1018"/>
                <a:gd name="T3" fmla="*/ 449 h 862"/>
                <a:gd name="T4" fmla="*/ 70 w 1018"/>
                <a:gd name="T5" fmla="*/ 534 h 862"/>
                <a:gd name="T6" fmla="*/ 182 w 1018"/>
                <a:gd name="T7" fmla="*/ 591 h 862"/>
                <a:gd name="T8" fmla="*/ 210 w 1018"/>
                <a:gd name="T9" fmla="*/ 513 h 862"/>
                <a:gd name="T10" fmla="*/ 403 w 1018"/>
                <a:gd name="T11" fmla="*/ 371 h 862"/>
                <a:gd name="T12" fmla="*/ 332 w 1018"/>
                <a:gd name="T13" fmla="*/ 844 h 862"/>
                <a:gd name="T14" fmla="*/ 395 w 1018"/>
                <a:gd name="T15" fmla="*/ 829 h 862"/>
                <a:gd name="T16" fmla="*/ 514 w 1018"/>
                <a:gd name="T17" fmla="*/ 372 h 862"/>
                <a:gd name="T18" fmla="*/ 586 w 1018"/>
                <a:gd name="T19" fmla="*/ 338 h 862"/>
                <a:gd name="T20" fmla="*/ 588 w 1018"/>
                <a:gd name="T21" fmla="*/ 631 h 862"/>
                <a:gd name="T22" fmla="*/ 588 w 1018"/>
                <a:gd name="T23" fmla="*/ 631 h 862"/>
                <a:gd name="T24" fmla="*/ 609 w 1018"/>
                <a:gd name="T25" fmla="*/ 631 h 862"/>
                <a:gd name="T26" fmla="*/ 609 w 1018"/>
                <a:gd name="T27" fmla="*/ 631 h 862"/>
                <a:gd name="T28" fmla="*/ 692 w 1018"/>
                <a:gd name="T29" fmla="*/ 481 h 862"/>
                <a:gd name="T30" fmla="*/ 843 w 1018"/>
                <a:gd name="T31" fmla="*/ 477 h 862"/>
                <a:gd name="T32" fmla="*/ 978 w 1018"/>
                <a:gd name="T33" fmla="*/ 679 h 862"/>
                <a:gd name="T34" fmla="*/ 996 w 1018"/>
                <a:gd name="T35" fmla="*/ 573 h 862"/>
                <a:gd name="T36" fmla="*/ 946 w 1018"/>
                <a:gd name="T37" fmla="*/ 385 h 862"/>
                <a:gd name="T38" fmla="*/ 907 w 1018"/>
                <a:gd name="T39" fmla="*/ 334 h 862"/>
                <a:gd name="T40" fmla="*/ 753 w 1018"/>
                <a:gd name="T41" fmla="*/ 48 h 862"/>
                <a:gd name="T42" fmla="*/ 666 w 1018"/>
                <a:gd name="T43" fmla="*/ 83 h 862"/>
                <a:gd name="T44" fmla="*/ 673 w 1018"/>
                <a:gd name="T45" fmla="*/ 161 h 862"/>
                <a:gd name="T46" fmla="*/ 582 w 1018"/>
                <a:gd name="T47" fmla="*/ 89 h 862"/>
                <a:gd name="T48" fmla="*/ 486 w 1018"/>
                <a:gd name="T49" fmla="*/ 48 h 862"/>
                <a:gd name="T50" fmla="*/ 426 w 1018"/>
                <a:gd name="T51" fmla="*/ 250 h 862"/>
                <a:gd name="T52" fmla="*/ 276 w 1018"/>
                <a:gd name="T53" fmla="*/ 318 h 862"/>
                <a:gd name="T54" fmla="*/ 281 w 1018"/>
                <a:gd name="T55" fmla="*/ 191 h 862"/>
                <a:gd name="T56" fmla="*/ 279 w 1018"/>
                <a:gd name="T57" fmla="*/ 76 h 862"/>
                <a:gd name="T58" fmla="*/ 171 w 1018"/>
                <a:gd name="T59" fmla="*/ 100 h 862"/>
                <a:gd name="T60" fmla="*/ 59 w 1018"/>
                <a:gd name="T61" fmla="*/ 358 h 862"/>
                <a:gd name="T62" fmla="*/ 725 w 1018"/>
                <a:gd name="T63" fmla="*/ 232 h 862"/>
                <a:gd name="T64" fmla="*/ 779 w 1018"/>
                <a:gd name="T65" fmla="*/ 382 h 862"/>
                <a:gd name="T66" fmla="*/ 697 w 1018"/>
                <a:gd name="T67" fmla="*/ 282 h 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18" h="862">
                  <a:moveTo>
                    <a:pt x="59" y="358"/>
                  </a:moveTo>
                  <a:cubicBezTo>
                    <a:pt x="55" y="358"/>
                    <a:pt x="51" y="357"/>
                    <a:pt x="47" y="358"/>
                  </a:cubicBezTo>
                  <a:cubicBezTo>
                    <a:pt x="29" y="362"/>
                    <a:pt x="8" y="362"/>
                    <a:pt x="2" y="386"/>
                  </a:cubicBezTo>
                  <a:cubicBezTo>
                    <a:pt x="0" y="398"/>
                    <a:pt x="40" y="448"/>
                    <a:pt x="51" y="449"/>
                  </a:cubicBezTo>
                  <a:cubicBezTo>
                    <a:pt x="97" y="456"/>
                    <a:pt x="97" y="456"/>
                    <a:pt x="79" y="502"/>
                  </a:cubicBezTo>
                  <a:cubicBezTo>
                    <a:pt x="75" y="512"/>
                    <a:pt x="70" y="523"/>
                    <a:pt x="70" y="534"/>
                  </a:cubicBezTo>
                  <a:cubicBezTo>
                    <a:pt x="69" y="550"/>
                    <a:pt x="60" y="573"/>
                    <a:pt x="83" y="580"/>
                  </a:cubicBezTo>
                  <a:cubicBezTo>
                    <a:pt x="115" y="590"/>
                    <a:pt x="149" y="598"/>
                    <a:pt x="182" y="591"/>
                  </a:cubicBezTo>
                  <a:cubicBezTo>
                    <a:pt x="196" y="589"/>
                    <a:pt x="208" y="578"/>
                    <a:pt x="208" y="559"/>
                  </a:cubicBezTo>
                  <a:cubicBezTo>
                    <a:pt x="208" y="544"/>
                    <a:pt x="209" y="528"/>
                    <a:pt x="210" y="513"/>
                  </a:cubicBezTo>
                  <a:cubicBezTo>
                    <a:pt x="211" y="482"/>
                    <a:pt x="210" y="443"/>
                    <a:pt x="238" y="427"/>
                  </a:cubicBezTo>
                  <a:cubicBezTo>
                    <a:pt x="286" y="398"/>
                    <a:pt x="343" y="388"/>
                    <a:pt x="403" y="371"/>
                  </a:cubicBezTo>
                  <a:cubicBezTo>
                    <a:pt x="386" y="444"/>
                    <a:pt x="369" y="509"/>
                    <a:pt x="354" y="576"/>
                  </a:cubicBezTo>
                  <a:cubicBezTo>
                    <a:pt x="333" y="664"/>
                    <a:pt x="320" y="753"/>
                    <a:pt x="332" y="844"/>
                  </a:cubicBezTo>
                  <a:cubicBezTo>
                    <a:pt x="334" y="862"/>
                    <a:pt x="350" y="858"/>
                    <a:pt x="351" y="858"/>
                  </a:cubicBezTo>
                  <a:cubicBezTo>
                    <a:pt x="365" y="846"/>
                    <a:pt x="386" y="841"/>
                    <a:pt x="395" y="829"/>
                  </a:cubicBezTo>
                  <a:cubicBezTo>
                    <a:pt x="410" y="808"/>
                    <a:pt x="418" y="781"/>
                    <a:pt x="426" y="756"/>
                  </a:cubicBezTo>
                  <a:cubicBezTo>
                    <a:pt x="463" y="630"/>
                    <a:pt x="490" y="501"/>
                    <a:pt x="514" y="372"/>
                  </a:cubicBezTo>
                  <a:cubicBezTo>
                    <a:pt x="524" y="323"/>
                    <a:pt x="547" y="297"/>
                    <a:pt x="593" y="285"/>
                  </a:cubicBezTo>
                  <a:cubicBezTo>
                    <a:pt x="596" y="304"/>
                    <a:pt x="591" y="322"/>
                    <a:pt x="586" y="338"/>
                  </a:cubicBezTo>
                  <a:cubicBezTo>
                    <a:pt x="566" y="401"/>
                    <a:pt x="553" y="465"/>
                    <a:pt x="558" y="530"/>
                  </a:cubicBezTo>
                  <a:cubicBezTo>
                    <a:pt x="560" y="563"/>
                    <a:pt x="546" y="607"/>
                    <a:pt x="588" y="631"/>
                  </a:cubicBezTo>
                  <a:cubicBezTo>
                    <a:pt x="588" y="631"/>
                    <a:pt x="588" y="631"/>
                    <a:pt x="588" y="631"/>
                  </a:cubicBezTo>
                  <a:cubicBezTo>
                    <a:pt x="588" y="631"/>
                    <a:pt x="588" y="631"/>
                    <a:pt x="588" y="631"/>
                  </a:cubicBezTo>
                  <a:cubicBezTo>
                    <a:pt x="591" y="641"/>
                    <a:pt x="594" y="650"/>
                    <a:pt x="598" y="661"/>
                  </a:cubicBezTo>
                  <a:cubicBezTo>
                    <a:pt x="607" y="651"/>
                    <a:pt x="609" y="642"/>
                    <a:pt x="609" y="631"/>
                  </a:cubicBezTo>
                  <a:cubicBezTo>
                    <a:pt x="607" y="629"/>
                    <a:pt x="604" y="627"/>
                    <a:pt x="602" y="626"/>
                  </a:cubicBezTo>
                  <a:cubicBezTo>
                    <a:pt x="604" y="625"/>
                    <a:pt x="607" y="626"/>
                    <a:pt x="609" y="631"/>
                  </a:cubicBezTo>
                  <a:cubicBezTo>
                    <a:pt x="624" y="577"/>
                    <a:pt x="623" y="519"/>
                    <a:pt x="642" y="463"/>
                  </a:cubicBezTo>
                  <a:cubicBezTo>
                    <a:pt x="658" y="474"/>
                    <a:pt x="674" y="479"/>
                    <a:pt x="692" y="481"/>
                  </a:cubicBezTo>
                  <a:cubicBezTo>
                    <a:pt x="733" y="487"/>
                    <a:pt x="770" y="466"/>
                    <a:pt x="810" y="461"/>
                  </a:cubicBezTo>
                  <a:cubicBezTo>
                    <a:pt x="830" y="459"/>
                    <a:pt x="836" y="462"/>
                    <a:pt x="843" y="477"/>
                  </a:cubicBezTo>
                  <a:cubicBezTo>
                    <a:pt x="865" y="521"/>
                    <a:pt x="881" y="567"/>
                    <a:pt x="890" y="617"/>
                  </a:cubicBezTo>
                  <a:cubicBezTo>
                    <a:pt x="902" y="691"/>
                    <a:pt x="905" y="690"/>
                    <a:pt x="978" y="679"/>
                  </a:cubicBezTo>
                  <a:cubicBezTo>
                    <a:pt x="1013" y="674"/>
                    <a:pt x="1018" y="655"/>
                    <a:pt x="1013" y="627"/>
                  </a:cubicBezTo>
                  <a:cubicBezTo>
                    <a:pt x="1010" y="609"/>
                    <a:pt x="1005" y="590"/>
                    <a:pt x="996" y="573"/>
                  </a:cubicBezTo>
                  <a:cubicBezTo>
                    <a:pt x="971" y="523"/>
                    <a:pt x="959" y="469"/>
                    <a:pt x="943" y="416"/>
                  </a:cubicBezTo>
                  <a:cubicBezTo>
                    <a:pt x="939" y="404"/>
                    <a:pt x="941" y="394"/>
                    <a:pt x="946" y="385"/>
                  </a:cubicBezTo>
                  <a:cubicBezTo>
                    <a:pt x="958" y="363"/>
                    <a:pt x="952" y="345"/>
                    <a:pt x="929" y="342"/>
                  </a:cubicBezTo>
                  <a:cubicBezTo>
                    <a:pt x="920" y="341"/>
                    <a:pt x="913" y="345"/>
                    <a:pt x="907" y="334"/>
                  </a:cubicBezTo>
                  <a:cubicBezTo>
                    <a:pt x="880" y="282"/>
                    <a:pt x="848" y="233"/>
                    <a:pt x="825" y="180"/>
                  </a:cubicBezTo>
                  <a:cubicBezTo>
                    <a:pt x="805" y="134"/>
                    <a:pt x="781" y="90"/>
                    <a:pt x="753" y="48"/>
                  </a:cubicBezTo>
                  <a:cubicBezTo>
                    <a:pt x="749" y="41"/>
                    <a:pt x="743" y="28"/>
                    <a:pt x="735" y="32"/>
                  </a:cubicBezTo>
                  <a:cubicBezTo>
                    <a:pt x="710" y="45"/>
                    <a:pt x="684" y="60"/>
                    <a:pt x="666" y="83"/>
                  </a:cubicBezTo>
                  <a:cubicBezTo>
                    <a:pt x="653" y="100"/>
                    <a:pt x="673" y="112"/>
                    <a:pt x="676" y="127"/>
                  </a:cubicBezTo>
                  <a:cubicBezTo>
                    <a:pt x="678" y="139"/>
                    <a:pt x="696" y="150"/>
                    <a:pt x="673" y="161"/>
                  </a:cubicBezTo>
                  <a:cubicBezTo>
                    <a:pt x="636" y="178"/>
                    <a:pt x="601" y="201"/>
                    <a:pt x="557" y="213"/>
                  </a:cubicBezTo>
                  <a:cubicBezTo>
                    <a:pt x="566" y="170"/>
                    <a:pt x="573" y="129"/>
                    <a:pt x="582" y="89"/>
                  </a:cubicBezTo>
                  <a:cubicBezTo>
                    <a:pt x="592" y="45"/>
                    <a:pt x="584" y="29"/>
                    <a:pt x="539" y="12"/>
                  </a:cubicBezTo>
                  <a:cubicBezTo>
                    <a:pt x="506" y="0"/>
                    <a:pt x="499" y="30"/>
                    <a:pt x="486" y="48"/>
                  </a:cubicBezTo>
                  <a:cubicBezTo>
                    <a:pt x="474" y="64"/>
                    <a:pt x="466" y="83"/>
                    <a:pt x="462" y="103"/>
                  </a:cubicBezTo>
                  <a:cubicBezTo>
                    <a:pt x="450" y="152"/>
                    <a:pt x="438" y="201"/>
                    <a:pt x="426" y="250"/>
                  </a:cubicBezTo>
                  <a:cubicBezTo>
                    <a:pt x="423" y="263"/>
                    <a:pt x="421" y="275"/>
                    <a:pt x="406" y="280"/>
                  </a:cubicBezTo>
                  <a:cubicBezTo>
                    <a:pt x="363" y="292"/>
                    <a:pt x="319" y="305"/>
                    <a:pt x="276" y="318"/>
                  </a:cubicBezTo>
                  <a:cubicBezTo>
                    <a:pt x="255" y="324"/>
                    <a:pt x="252" y="314"/>
                    <a:pt x="255" y="297"/>
                  </a:cubicBezTo>
                  <a:cubicBezTo>
                    <a:pt x="261" y="261"/>
                    <a:pt x="266" y="225"/>
                    <a:pt x="281" y="191"/>
                  </a:cubicBezTo>
                  <a:cubicBezTo>
                    <a:pt x="294" y="161"/>
                    <a:pt x="298" y="130"/>
                    <a:pt x="300" y="99"/>
                  </a:cubicBezTo>
                  <a:cubicBezTo>
                    <a:pt x="301" y="83"/>
                    <a:pt x="297" y="76"/>
                    <a:pt x="279" y="76"/>
                  </a:cubicBezTo>
                  <a:cubicBezTo>
                    <a:pt x="261" y="75"/>
                    <a:pt x="242" y="71"/>
                    <a:pt x="224" y="66"/>
                  </a:cubicBezTo>
                  <a:cubicBezTo>
                    <a:pt x="192" y="57"/>
                    <a:pt x="183" y="72"/>
                    <a:pt x="171" y="100"/>
                  </a:cubicBezTo>
                  <a:cubicBezTo>
                    <a:pt x="143" y="164"/>
                    <a:pt x="145" y="233"/>
                    <a:pt x="126" y="298"/>
                  </a:cubicBezTo>
                  <a:cubicBezTo>
                    <a:pt x="114" y="341"/>
                    <a:pt x="97" y="356"/>
                    <a:pt x="59" y="358"/>
                  </a:cubicBezTo>
                  <a:close/>
                  <a:moveTo>
                    <a:pt x="697" y="282"/>
                  </a:moveTo>
                  <a:cubicBezTo>
                    <a:pt x="703" y="265"/>
                    <a:pt x="715" y="249"/>
                    <a:pt x="725" y="232"/>
                  </a:cubicBezTo>
                  <a:cubicBezTo>
                    <a:pt x="757" y="273"/>
                    <a:pt x="777" y="314"/>
                    <a:pt x="794" y="358"/>
                  </a:cubicBezTo>
                  <a:cubicBezTo>
                    <a:pt x="802" y="378"/>
                    <a:pt x="797" y="383"/>
                    <a:pt x="779" y="382"/>
                  </a:cubicBezTo>
                  <a:cubicBezTo>
                    <a:pt x="774" y="382"/>
                    <a:pt x="769" y="383"/>
                    <a:pt x="764" y="383"/>
                  </a:cubicBezTo>
                  <a:cubicBezTo>
                    <a:pt x="618" y="393"/>
                    <a:pt x="664" y="384"/>
                    <a:pt x="697" y="282"/>
                  </a:cubicBezTo>
                  <a:close/>
                </a:path>
              </a:pathLst>
            </a:custGeom>
            <a:grpFill/>
            <a:ln>
              <a:solidFill>
                <a:schemeClr val="bg1"/>
              </a:solidFill>
            </a:ln>
          </p:spPr>
          <p:txBody>
            <a:bodyPr vert="horz" wrap="square" lIns="91440" tIns="45720" rIns="91440" bIns="45720" numCol="1" anchor="t" anchorCtr="0" compatLnSpc="1"/>
            <a:lstStyle/>
            <a:p>
              <a:pPr fontAlgn="auto">
                <a:spcBef>
                  <a:spcPts val="0"/>
                </a:spcBef>
                <a:spcAft>
                  <a:spcPts val="0"/>
                </a:spcAft>
              </a:pPr>
              <a:endParaRPr lang="zh-CN" altLang="en-US">
                <a:solidFill>
                  <a:srgbClr val="ED7D31">
                    <a:lumMod val="20000"/>
                    <a:lumOff val="80000"/>
                  </a:srgbClr>
                </a:solidFill>
                <a:latin typeface="Calibri"/>
                <a:ea typeface="宋体"/>
              </a:endParaRPr>
            </a:p>
          </p:txBody>
        </p:sp>
        <p:sp>
          <p:nvSpPr>
            <p:cNvPr id="14" name="Freeform 9"/>
            <p:cNvSpPr>
              <a:spLocks noEditPoints="1"/>
            </p:cNvSpPr>
            <p:nvPr userDrawn="1"/>
          </p:nvSpPr>
          <p:spPr bwMode="auto">
            <a:xfrm>
              <a:off x="6592888" y="-477838"/>
              <a:ext cx="1638300" cy="1947863"/>
            </a:xfrm>
            <a:custGeom>
              <a:avLst/>
              <a:gdLst>
                <a:gd name="T0" fmla="*/ 14 w 873"/>
                <a:gd name="T1" fmla="*/ 1009 h 1036"/>
                <a:gd name="T2" fmla="*/ 20 w 873"/>
                <a:gd name="T3" fmla="*/ 1026 h 1036"/>
                <a:gd name="T4" fmla="*/ 44 w 873"/>
                <a:gd name="T5" fmla="*/ 1024 h 1036"/>
                <a:gd name="T6" fmla="*/ 118 w 873"/>
                <a:gd name="T7" fmla="*/ 878 h 1036"/>
                <a:gd name="T8" fmla="*/ 151 w 873"/>
                <a:gd name="T9" fmla="*/ 746 h 1036"/>
                <a:gd name="T10" fmla="*/ 167 w 873"/>
                <a:gd name="T11" fmla="*/ 764 h 1036"/>
                <a:gd name="T12" fmla="*/ 280 w 873"/>
                <a:gd name="T13" fmla="*/ 911 h 1036"/>
                <a:gd name="T14" fmla="*/ 435 w 873"/>
                <a:gd name="T15" fmla="*/ 964 h 1036"/>
                <a:gd name="T16" fmla="*/ 466 w 873"/>
                <a:gd name="T17" fmla="*/ 913 h 1036"/>
                <a:gd name="T18" fmla="*/ 696 w 873"/>
                <a:gd name="T19" fmla="*/ 846 h 1036"/>
                <a:gd name="T20" fmla="*/ 762 w 873"/>
                <a:gd name="T21" fmla="*/ 639 h 1036"/>
                <a:gd name="T22" fmla="*/ 639 w 873"/>
                <a:gd name="T23" fmla="*/ 496 h 1036"/>
                <a:gd name="T24" fmla="*/ 650 w 873"/>
                <a:gd name="T25" fmla="*/ 490 h 1036"/>
                <a:gd name="T26" fmla="*/ 676 w 873"/>
                <a:gd name="T27" fmla="*/ 443 h 1036"/>
                <a:gd name="T28" fmla="*/ 650 w 873"/>
                <a:gd name="T29" fmla="*/ 416 h 1036"/>
                <a:gd name="T30" fmla="*/ 650 w 873"/>
                <a:gd name="T31" fmla="*/ 401 h 1036"/>
                <a:gd name="T32" fmla="*/ 766 w 873"/>
                <a:gd name="T33" fmla="*/ 311 h 1036"/>
                <a:gd name="T34" fmla="*/ 837 w 873"/>
                <a:gd name="T35" fmla="*/ 325 h 1036"/>
                <a:gd name="T36" fmla="*/ 837 w 873"/>
                <a:gd name="T37" fmla="*/ 325 h 1036"/>
                <a:gd name="T38" fmla="*/ 863 w 873"/>
                <a:gd name="T39" fmla="*/ 362 h 1036"/>
                <a:gd name="T40" fmla="*/ 858 w 873"/>
                <a:gd name="T41" fmla="*/ 317 h 1036"/>
                <a:gd name="T42" fmla="*/ 861 w 873"/>
                <a:gd name="T43" fmla="*/ 281 h 1036"/>
                <a:gd name="T44" fmla="*/ 677 w 873"/>
                <a:gd name="T45" fmla="*/ 218 h 1036"/>
                <a:gd name="T46" fmla="*/ 613 w 873"/>
                <a:gd name="T47" fmla="*/ 265 h 1036"/>
                <a:gd name="T48" fmla="*/ 474 w 873"/>
                <a:gd name="T49" fmla="*/ 462 h 1036"/>
                <a:gd name="T50" fmla="*/ 446 w 873"/>
                <a:gd name="T51" fmla="*/ 482 h 1036"/>
                <a:gd name="T52" fmla="*/ 227 w 873"/>
                <a:gd name="T53" fmla="*/ 529 h 1036"/>
                <a:gd name="T54" fmla="*/ 204 w 873"/>
                <a:gd name="T55" fmla="*/ 507 h 1036"/>
                <a:gd name="T56" fmla="*/ 256 w 873"/>
                <a:gd name="T57" fmla="*/ 298 h 1036"/>
                <a:gd name="T58" fmla="*/ 306 w 873"/>
                <a:gd name="T59" fmla="*/ 72 h 1036"/>
                <a:gd name="T60" fmla="*/ 256 w 873"/>
                <a:gd name="T61" fmla="*/ 12 h 1036"/>
                <a:gd name="T62" fmla="*/ 217 w 873"/>
                <a:gd name="T63" fmla="*/ 37 h 1036"/>
                <a:gd name="T64" fmla="*/ 173 w 873"/>
                <a:gd name="T65" fmla="*/ 140 h 1036"/>
                <a:gd name="T66" fmla="*/ 88 w 873"/>
                <a:gd name="T67" fmla="*/ 513 h 1036"/>
                <a:gd name="T68" fmla="*/ 57 w 873"/>
                <a:gd name="T69" fmla="*/ 633 h 1036"/>
                <a:gd name="T70" fmla="*/ 14 w 873"/>
                <a:gd name="T71" fmla="*/ 1009 h 1036"/>
                <a:gd name="T72" fmla="*/ 431 w 873"/>
                <a:gd name="T73" fmla="*/ 585 h 1036"/>
                <a:gd name="T74" fmla="*/ 442 w 873"/>
                <a:gd name="T75" fmla="*/ 583 h 1036"/>
                <a:gd name="T76" fmla="*/ 566 w 873"/>
                <a:gd name="T77" fmla="*/ 617 h 1036"/>
                <a:gd name="T78" fmla="*/ 617 w 873"/>
                <a:gd name="T79" fmla="*/ 656 h 1036"/>
                <a:gd name="T80" fmla="*/ 629 w 873"/>
                <a:gd name="T81" fmla="*/ 754 h 1036"/>
                <a:gd name="T82" fmla="*/ 521 w 873"/>
                <a:gd name="T83" fmla="*/ 826 h 1036"/>
                <a:gd name="T84" fmla="*/ 469 w 873"/>
                <a:gd name="T85" fmla="*/ 873 h 1036"/>
                <a:gd name="T86" fmla="*/ 456 w 873"/>
                <a:gd name="T87" fmla="*/ 875 h 1036"/>
                <a:gd name="T88" fmla="*/ 440 w 873"/>
                <a:gd name="T89" fmla="*/ 881 h 1036"/>
                <a:gd name="T90" fmla="*/ 440 w 873"/>
                <a:gd name="T91" fmla="*/ 881 h 1036"/>
                <a:gd name="T92" fmla="*/ 440 w 873"/>
                <a:gd name="T93" fmla="*/ 881 h 1036"/>
                <a:gd name="T94" fmla="*/ 370 w 873"/>
                <a:gd name="T95" fmla="*/ 820 h 1036"/>
                <a:gd name="T96" fmla="*/ 313 w 873"/>
                <a:gd name="T97" fmla="*/ 762 h 1036"/>
                <a:gd name="T98" fmla="*/ 205 w 873"/>
                <a:gd name="T99" fmla="*/ 650 h 1036"/>
                <a:gd name="T100" fmla="*/ 431 w 873"/>
                <a:gd name="T101" fmla="*/ 585 h 1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73" h="1036">
                  <a:moveTo>
                    <a:pt x="14" y="1009"/>
                  </a:moveTo>
                  <a:cubicBezTo>
                    <a:pt x="14" y="1015"/>
                    <a:pt x="9" y="1032"/>
                    <a:pt x="20" y="1026"/>
                  </a:cubicBezTo>
                  <a:cubicBezTo>
                    <a:pt x="29" y="1021"/>
                    <a:pt x="33" y="1036"/>
                    <a:pt x="44" y="1024"/>
                  </a:cubicBezTo>
                  <a:cubicBezTo>
                    <a:pt x="83" y="982"/>
                    <a:pt x="105" y="933"/>
                    <a:pt x="118" y="878"/>
                  </a:cubicBezTo>
                  <a:cubicBezTo>
                    <a:pt x="129" y="836"/>
                    <a:pt x="139" y="793"/>
                    <a:pt x="151" y="746"/>
                  </a:cubicBezTo>
                  <a:cubicBezTo>
                    <a:pt x="159" y="755"/>
                    <a:pt x="164" y="759"/>
                    <a:pt x="167" y="764"/>
                  </a:cubicBezTo>
                  <a:cubicBezTo>
                    <a:pt x="205" y="813"/>
                    <a:pt x="243" y="862"/>
                    <a:pt x="280" y="911"/>
                  </a:cubicBezTo>
                  <a:cubicBezTo>
                    <a:pt x="320" y="964"/>
                    <a:pt x="374" y="978"/>
                    <a:pt x="435" y="964"/>
                  </a:cubicBezTo>
                  <a:cubicBezTo>
                    <a:pt x="460" y="959"/>
                    <a:pt x="488" y="949"/>
                    <a:pt x="466" y="913"/>
                  </a:cubicBezTo>
                  <a:cubicBezTo>
                    <a:pt x="550" y="909"/>
                    <a:pt x="628" y="898"/>
                    <a:pt x="696" y="846"/>
                  </a:cubicBezTo>
                  <a:cubicBezTo>
                    <a:pt x="763" y="796"/>
                    <a:pt x="789" y="719"/>
                    <a:pt x="762" y="639"/>
                  </a:cubicBezTo>
                  <a:cubicBezTo>
                    <a:pt x="741" y="574"/>
                    <a:pt x="691" y="535"/>
                    <a:pt x="639" y="496"/>
                  </a:cubicBezTo>
                  <a:cubicBezTo>
                    <a:pt x="644" y="494"/>
                    <a:pt x="647" y="492"/>
                    <a:pt x="650" y="490"/>
                  </a:cubicBezTo>
                  <a:cubicBezTo>
                    <a:pt x="665" y="478"/>
                    <a:pt x="673" y="460"/>
                    <a:pt x="676" y="443"/>
                  </a:cubicBezTo>
                  <a:cubicBezTo>
                    <a:pt x="679" y="429"/>
                    <a:pt x="671" y="415"/>
                    <a:pt x="650" y="416"/>
                  </a:cubicBezTo>
                  <a:cubicBezTo>
                    <a:pt x="643" y="416"/>
                    <a:pt x="646" y="404"/>
                    <a:pt x="650" y="401"/>
                  </a:cubicBezTo>
                  <a:cubicBezTo>
                    <a:pt x="689" y="371"/>
                    <a:pt x="702" y="310"/>
                    <a:pt x="766" y="311"/>
                  </a:cubicBezTo>
                  <a:cubicBezTo>
                    <a:pt x="791" y="312"/>
                    <a:pt x="813" y="322"/>
                    <a:pt x="837" y="325"/>
                  </a:cubicBezTo>
                  <a:cubicBezTo>
                    <a:pt x="837" y="325"/>
                    <a:pt x="837" y="325"/>
                    <a:pt x="837" y="325"/>
                  </a:cubicBezTo>
                  <a:cubicBezTo>
                    <a:pt x="840" y="341"/>
                    <a:pt x="860" y="345"/>
                    <a:pt x="863" y="362"/>
                  </a:cubicBezTo>
                  <a:cubicBezTo>
                    <a:pt x="870" y="345"/>
                    <a:pt x="868" y="331"/>
                    <a:pt x="858" y="317"/>
                  </a:cubicBezTo>
                  <a:cubicBezTo>
                    <a:pt x="873" y="306"/>
                    <a:pt x="868" y="294"/>
                    <a:pt x="861" y="281"/>
                  </a:cubicBezTo>
                  <a:cubicBezTo>
                    <a:pt x="835" y="230"/>
                    <a:pt x="755" y="177"/>
                    <a:pt x="677" y="218"/>
                  </a:cubicBezTo>
                  <a:cubicBezTo>
                    <a:pt x="653" y="231"/>
                    <a:pt x="632" y="246"/>
                    <a:pt x="613" y="265"/>
                  </a:cubicBezTo>
                  <a:cubicBezTo>
                    <a:pt x="555" y="322"/>
                    <a:pt x="490" y="375"/>
                    <a:pt x="474" y="462"/>
                  </a:cubicBezTo>
                  <a:cubicBezTo>
                    <a:pt x="470" y="480"/>
                    <a:pt x="457" y="478"/>
                    <a:pt x="446" y="482"/>
                  </a:cubicBezTo>
                  <a:cubicBezTo>
                    <a:pt x="374" y="504"/>
                    <a:pt x="301" y="514"/>
                    <a:pt x="227" y="529"/>
                  </a:cubicBezTo>
                  <a:cubicBezTo>
                    <a:pt x="205" y="533"/>
                    <a:pt x="200" y="526"/>
                    <a:pt x="204" y="507"/>
                  </a:cubicBezTo>
                  <a:cubicBezTo>
                    <a:pt x="221" y="437"/>
                    <a:pt x="236" y="367"/>
                    <a:pt x="256" y="298"/>
                  </a:cubicBezTo>
                  <a:cubicBezTo>
                    <a:pt x="277" y="223"/>
                    <a:pt x="288" y="147"/>
                    <a:pt x="306" y="72"/>
                  </a:cubicBezTo>
                  <a:cubicBezTo>
                    <a:pt x="315" y="32"/>
                    <a:pt x="281" y="24"/>
                    <a:pt x="256" y="12"/>
                  </a:cubicBezTo>
                  <a:cubicBezTo>
                    <a:pt x="233" y="0"/>
                    <a:pt x="226" y="24"/>
                    <a:pt x="217" y="37"/>
                  </a:cubicBezTo>
                  <a:cubicBezTo>
                    <a:pt x="194" y="68"/>
                    <a:pt x="181" y="103"/>
                    <a:pt x="173" y="140"/>
                  </a:cubicBezTo>
                  <a:cubicBezTo>
                    <a:pt x="145" y="265"/>
                    <a:pt x="120" y="390"/>
                    <a:pt x="88" y="513"/>
                  </a:cubicBezTo>
                  <a:cubicBezTo>
                    <a:pt x="77" y="553"/>
                    <a:pt x="64" y="591"/>
                    <a:pt x="57" y="633"/>
                  </a:cubicBezTo>
                  <a:cubicBezTo>
                    <a:pt x="35" y="758"/>
                    <a:pt x="0" y="881"/>
                    <a:pt x="14" y="1009"/>
                  </a:cubicBezTo>
                  <a:close/>
                  <a:moveTo>
                    <a:pt x="431" y="585"/>
                  </a:moveTo>
                  <a:cubicBezTo>
                    <a:pt x="435" y="585"/>
                    <a:pt x="439" y="585"/>
                    <a:pt x="442" y="583"/>
                  </a:cubicBezTo>
                  <a:cubicBezTo>
                    <a:pt x="498" y="542"/>
                    <a:pt x="531" y="579"/>
                    <a:pt x="566" y="617"/>
                  </a:cubicBezTo>
                  <a:cubicBezTo>
                    <a:pt x="580" y="633"/>
                    <a:pt x="598" y="647"/>
                    <a:pt x="617" y="656"/>
                  </a:cubicBezTo>
                  <a:cubicBezTo>
                    <a:pt x="666" y="679"/>
                    <a:pt x="659" y="719"/>
                    <a:pt x="629" y="754"/>
                  </a:cubicBezTo>
                  <a:cubicBezTo>
                    <a:pt x="601" y="788"/>
                    <a:pt x="559" y="807"/>
                    <a:pt x="521" y="826"/>
                  </a:cubicBezTo>
                  <a:cubicBezTo>
                    <a:pt x="497" y="838"/>
                    <a:pt x="475" y="843"/>
                    <a:pt x="469" y="873"/>
                  </a:cubicBezTo>
                  <a:cubicBezTo>
                    <a:pt x="469" y="874"/>
                    <a:pt x="461" y="874"/>
                    <a:pt x="456" y="875"/>
                  </a:cubicBezTo>
                  <a:cubicBezTo>
                    <a:pt x="451" y="877"/>
                    <a:pt x="445" y="879"/>
                    <a:pt x="440" y="881"/>
                  </a:cubicBezTo>
                  <a:cubicBezTo>
                    <a:pt x="440" y="881"/>
                    <a:pt x="440" y="881"/>
                    <a:pt x="440" y="881"/>
                  </a:cubicBezTo>
                  <a:cubicBezTo>
                    <a:pt x="440" y="881"/>
                    <a:pt x="440" y="881"/>
                    <a:pt x="440" y="881"/>
                  </a:cubicBezTo>
                  <a:cubicBezTo>
                    <a:pt x="428" y="848"/>
                    <a:pt x="393" y="841"/>
                    <a:pt x="370" y="820"/>
                  </a:cubicBezTo>
                  <a:cubicBezTo>
                    <a:pt x="350" y="802"/>
                    <a:pt x="331" y="783"/>
                    <a:pt x="313" y="762"/>
                  </a:cubicBezTo>
                  <a:cubicBezTo>
                    <a:pt x="280" y="723"/>
                    <a:pt x="241" y="688"/>
                    <a:pt x="205" y="650"/>
                  </a:cubicBezTo>
                  <a:cubicBezTo>
                    <a:pt x="278" y="625"/>
                    <a:pt x="353" y="599"/>
                    <a:pt x="431" y="585"/>
                  </a:cubicBezTo>
                  <a:close/>
                </a:path>
              </a:pathLst>
            </a:custGeom>
            <a:grpFill/>
            <a:ln>
              <a:solidFill>
                <a:schemeClr val="bg1"/>
              </a:solidFill>
            </a:ln>
          </p:spPr>
          <p:txBody>
            <a:bodyPr vert="horz" wrap="square" lIns="91440" tIns="45720" rIns="91440" bIns="45720" numCol="1" anchor="t" anchorCtr="0" compatLnSpc="1"/>
            <a:lstStyle/>
            <a:p>
              <a:pPr fontAlgn="auto">
                <a:spcBef>
                  <a:spcPts val="0"/>
                </a:spcBef>
                <a:spcAft>
                  <a:spcPts val="0"/>
                </a:spcAft>
              </a:pPr>
              <a:endParaRPr lang="zh-CN" altLang="en-US">
                <a:solidFill>
                  <a:srgbClr val="ED7D31">
                    <a:lumMod val="20000"/>
                    <a:lumOff val="80000"/>
                  </a:srgbClr>
                </a:solidFill>
                <a:latin typeface="Calibri"/>
                <a:ea typeface="宋体"/>
              </a:endParaRPr>
            </a:p>
          </p:txBody>
        </p:sp>
      </p:grpSp>
      <p:pic>
        <p:nvPicPr>
          <p:cNvPr id="15" name="图片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09710" y="2229136"/>
            <a:ext cx="2211661" cy="2211661"/>
          </a:xfrm>
          <a:prstGeom prst="rect">
            <a:avLst/>
          </a:prstGeom>
        </p:spPr>
      </p:pic>
    </p:spTree>
    <p:extLst>
      <p:ext uri="{BB962C8B-B14F-4D97-AF65-F5344CB8AC3E}">
        <p14:creationId xmlns:p14="http://schemas.microsoft.com/office/powerpoint/2010/main" val="1717208819"/>
      </p:ext>
    </p:extLst>
  </p:cSld>
  <p:clrMapOvr>
    <a:masterClrMapping/>
  </p:clrMapOvr>
  <mc:AlternateContent xmlns:mc="http://schemas.openxmlformats.org/markup-compatibility/2006" xmlns:p14="http://schemas.microsoft.com/office/powerpoint/2010/main">
    <mc:Choice Requires="p14">
      <p:transition spd="slow" p14:dur="4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04796" y="1197268"/>
            <a:ext cx="11662596" cy="5445028"/>
            <a:chOff x="1705677" y="2761999"/>
            <a:chExt cx="8963254" cy="2977955"/>
          </a:xfrm>
          <a:solidFill>
            <a:schemeClr val="bg1"/>
          </a:solidFill>
        </p:grpSpPr>
        <p:sp>
          <p:nvSpPr>
            <p:cNvPr id="46" name="矩形 45"/>
            <p:cNvSpPr/>
            <p:nvPr/>
          </p:nvSpPr>
          <p:spPr>
            <a:xfrm>
              <a:off x="1705677" y="2762000"/>
              <a:ext cx="8963254" cy="2977954"/>
            </a:xfrm>
            <a:prstGeom prst="rect">
              <a:avLst/>
            </a:prstGeom>
            <a:grp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flipV="1">
              <a:off x="1705677" y="2761999"/>
              <a:ext cx="8963254" cy="163739"/>
            </a:xfrm>
            <a:prstGeom prst="rect">
              <a:avLst/>
            </a:prstGeom>
            <a:grp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TextBox 22"/>
          <p:cNvSpPr txBox="1"/>
          <p:nvPr/>
        </p:nvSpPr>
        <p:spPr>
          <a:xfrm>
            <a:off x="104796" y="1135692"/>
            <a:ext cx="10222770" cy="984778"/>
          </a:xfrm>
          <a:prstGeom prst="rect">
            <a:avLst/>
          </a:prstGeom>
          <a:noFill/>
        </p:spPr>
        <p:txBody>
          <a:bodyPr wrap="square" lIns="121815" tIns="60907" rIns="121815" bIns="60907">
            <a:spAutoFit/>
          </a:bodyPr>
          <a:lstStyle/>
          <a:p>
            <a:pPr indent="457200" defTabSz="1218565" fontAlgn="base">
              <a:lnSpc>
                <a:spcPct val="200000"/>
              </a:lnSpc>
              <a:spcBef>
                <a:spcPct val="0"/>
              </a:spcBef>
              <a:spcAft>
                <a:spcPct val="0"/>
              </a:spcAft>
              <a:defRPr/>
            </a:pPr>
            <a:r>
              <a:rPr lang="zh-CN" altLang="en-US" sz="2800" b="1" dirty="0" smtClean="0">
                <a:latin typeface="微软雅黑" panose="020B0503020204020204" pitchFamily="34" charset="-122"/>
                <a:ea typeface="微软雅黑" panose="020B0503020204020204" pitchFamily="34" charset="-122"/>
              </a:rPr>
              <a:t>国务院、银保监会近年来出台监管文件</a:t>
            </a:r>
            <a:endParaRPr lang="zh-CN" altLang="en-US" sz="2800" b="1" dirty="0">
              <a:latin typeface="微软雅黑" panose="020B0503020204020204" pitchFamily="34" charset="-122"/>
              <a:ea typeface="微软雅黑" panose="020B0503020204020204" pitchFamily="34" charset="-122"/>
            </a:endParaRPr>
          </a:p>
        </p:txBody>
      </p:sp>
      <p:sp>
        <p:nvSpPr>
          <p:cNvPr id="9" name="Text Box 30"/>
          <p:cNvSpPr>
            <a:spLocks noChangeArrowheads="1"/>
          </p:cNvSpPr>
          <p:nvPr/>
        </p:nvSpPr>
        <p:spPr bwMode="auto">
          <a:xfrm>
            <a:off x="5355371" y="3320050"/>
            <a:ext cx="566454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indent="457200" latinLnBrk="1">
              <a:buClr>
                <a:srgbClr val="FF0000"/>
              </a:buClr>
              <a:buSzPct val="70000"/>
              <a:defRPr/>
            </a:pPr>
            <a:r>
              <a:rPr lang="zh-CN" altLang="en-US" dirty="0">
                <a:latin typeface="微软雅黑" panose="020B0503020204020204" pitchFamily="34" charset="-122"/>
                <a:ea typeface="微软雅黑" panose="020B0503020204020204" pitchFamily="34" charset="-122"/>
              </a:rPr>
              <a:t>国务院发布</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关于有效发挥政府性融资担保基金作用切实支持小微企业和“三农”发展的指导意见</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，规定了政府性融资担保、再担保公司的业务范围和规模，引导其坚守支小支农融资担保主业</a:t>
            </a:r>
            <a:r>
              <a:rPr lang="zh-CN" altLang="en-US" dirty="0" smtClean="0">
                <a:latin typeface="微软雅黑" panose="020B0503020204020204" pitchFamily="34" charset="-122"/>
                <a:ea typeface="微软雅黑" panose="020B0503020204020204" pitchFamily="34" charset="-122"/>
              </a:rPr>
              <a:t>。</a:t>
            </a:r>
            <a:endParaRPr lang="en-US" altLang="zh-CN" dirty="0">
              <a:latin typeface="微软雅黑" panose="020B0503020204020204" pitchFamily="34" charset="-122"/>
              <a:ea typeface="微软雅黑" panose="020B0503020204020204" pitchFamily="34" charset="-122"/>
            </a:endParaRPr>
          </a:p>
        </p:txBody>
      </p:sp>
      <p:sp>
        <p:nvSpPr>
          <p:cNvPr id="10" name="Freeform 7"/>
          <p:cNvSpPr>
            <a:spLocks noChangeArrowheads="1"/>
          </p:cNvSpPr>
          <p:nvPr/>
        </p:nvSpPr>
        <p:spPr bwMode="auto">
          <a:xfrm>
            <a:off x="1259724" y="2092597"/>
            <a:ext cx="6281417" cy="3883093"/>
          </a:xfrm>
          <a:custGeom>
            <a:avLst/>
            <a:gdLst>
              <a:gd name="T0" fmla="*/ 0 w 625"/>
              <a:gd name="T1" fmla="*/ 2147483647 h 495"/>
              <a:gd name="T2" fmla="*/ 2147483647 w 625"/>
              <a:gd name="T3" fmla="*/ 2147483647 h 495"/>
              <a:gd name="T4" fmla="*/ 2147483647 w 625"/>
              <a:gd name="T5" fmla="*/ 2147483647 h 495"/>
              <a:gd name="T6" fmla="*/ 2147483647 w 625"/>
              <a:gd name="T7" fmla="*/ 2147483647 h 495"/>
              <a:gd name="T8" fmla="*/ 2147483647 w 625"/>
              <a:gd name="T9" fmla="*/ 2147483647 h 495"/>
              <a:gd name="T10" fmla="*/ 2147483647 w 625"/>
              <a:gd name="T11" fmla="*/ 2147483647 h 495"/>
              <a:gd name="T12" fmla="*/ 2147483647 w 625"/>
              <a:gd name="T13" fmla="*/ 2147483647 h 495"/>
              <a:gd name="T14" fmla="*/ 2147483647 w 625"/>
              <a:gd name="T15" fmla="*/ 2147483647 h 495"/>
              <a:gd name="T16" fmla="*/ 2147483647 w 625"/>
              <a:gd name="T17" fmla="*/ 2147483647 h 495"/>
              <a:gd name="T18" fmla="*/ 2147483647 w 625"/>
              <a:gd name="T19" fmla="*/ 2147483647 h 495"/>
              <a:gd name="T20" fmla="*/ 2147483647 w 625"/>
              <a:gd name="T21" fmla="*/ 2147483647 h 495"/>
              <a:gd name="T22" fmla="*/ 2147483647 w 625"/>
              <a:gd name="T23" fmla="*/ 2147483647 h 495"/>
              <a:gd name="T24" fmla="*/ 2147483647 w 625"/>
              <a:gd name="T25" fmla="*/ 2147483647 h 495"/>
              <a:gd name="T26" fmla="*/ 2147483647 w 625"/>
              <a:gd name="T27" fmla="*/ 2147483647 h 495"/>
              <a:gd name="T28" fmla="*/ 2147483647 w 625"/>
              <a:gd name="T29" fmla="*/ 1772890328 h 495"/>
              <a:gd name="T30" fmla="*/ 2147483647 w 625"/>
              <a:gd name="T31" fmla="*/ 1283821987 h 495"/>
              <a:gd name="T32" fmla="*/ 2147483647 w 625"/>
              <a:gd name="T33" fmla="*/ 611339336 h 495"/>
              <a:gd name="T34" fmla="*/ 2147483647 w 625"/>
              <a:gd name="T35" fmla="*/ 0 h 495"/>
              <a:gd name="T36" fmla="*/ 2147483647 w 625"/>
              <a:gd name="T37" fmla="*/ 1956296820 h 495"/>
              <a:gd name="T38" fmla="*/ 2147483647 w 625"/>
              <a:gd name="T39" fmla="*/ 2147483647 h 495"/>
              <a:gd name="T40" fmla="*/ 2147483647 w 625"/>
              <a:gd name="T41" fmla="*/ 2147483647 h 495"/>
              <a:gd name="T42" fmla="*/ 2147483647 w 625"/>
              <a:gd name="T43" fmla="*/ 2147483647 h 495"/>
              <a:gd name="T44" fmla="*/ 2147483647 w 625"/>
              <a:gd name="T45" fmla="*/ 2147483647 h 495"/>
              <a:gd name="T46" fmla="*/ 2147483647 w 625"/>
              <a:gd name="T47" fmla="*/ 2147483647 h 495"/>
              <a:gd name="T48" fmla="*/ 2147483647 w 625"/>
              <a:gd name="T49" fmla="*/ 2147483647 h 495"/>
              <a:gd name="T50" fmla="*/ 2147483647 w 625"/>
              <a:gd name="T51" fmla="*/ 2147483647 h 495"/>
              <a:gd name="T52" fmla="*/ 2147483647 w 625"/>
              <a:gd name="T53" fmla="*/ 2147483647 h 495"/>
              <a:gd name="T54" fmla="*/ 2147483647 w 625"/>
              <a:gd name="T55" fmla="*/ 2147483647 h 495"/>
              <a:gd name="T56" fmla="*/ 2147483647 w 625"/>
              <a:gd name="T57" fmla="*/ 2147483647 h 495"/>
              <a:gd name="T58" fmla="*/ 2147483647 w 625"/>
              <a:gd name="T59" fmla="*/ 2147483647 h 495"/>
              <a:gd name="T60" fmla="*/ 2147483647 w 625"/>
              <a:gd name="T61" fmla="*/ 2147483647 h 495"/>
              <a:gd name="T62" fmla="*/ 2147483647 w 625"/>
              <a:gd name="T63" fmla="*/ 2147483647 h 495"/>
              <a:gd name="T64" fmla="*/ 2147483647 w 625"/>
              <a:gd name="T65" fmla="*/ 2147483647 h 495"/>
              <a:gd name="T66" fmla="*/ 2147483647 w 625"/>
              <a:gd name="T67" fmla="*/ 2147483647 h 495"/>
              <a:gd name="T68" fmla="*/ 2147483647 w 625"/>
              <a:gd name="T69" fmla="*/ 2147483647 h 495"/>
              <a:gd name="T70" fmla="*/ 0 w 625"/>
              <a:gd name="T71" fmla="*/ 2147483647 h 495"/>
              <a:gd name="T72" fmla="*/ 0 w 625"/>
              <a:gd name="T73" fmla="*/ 2147483647 h 49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25"/>
              <a:gd name="T112" fmla="*/ 0 h 495"/>
              <a:gd name="T113" fmla="*/ 625 w 625"/>
              <a:gd name="T114" fmla="*/ 495 h 49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25" h="495">
                <a:moveTo>
                  <a:pt x="0" y="455"/>
                </a:moveTo>
                <a:lnTo>
                  <a:pt x="117" y="455"/>
                </a:lnTo>
                <a:lnTo>
                  <a:pt x="117" y="378"/>
                </a:lnTo>
                <a:lnTo>
                  <a:pt x="117" y="337"/>
                </a:lnTo>
                <a:lnTo>
                  <a:pt x="158" y="337"/>
                </a:lnTo>
                <a:lnTo>
                  <a:pt x="235" y="337"/>
                </a:lnTo>
                <a:lnTo>
                  <a:pt x="235" y="260"/>
                </a:lnTo>
                <a:lnTo>
                  <a:pt x="235" y="219"/>
                </a:lnTo>
                <a:lnTo>
                  <a:pt x="276" y="219"/>
                </a:lnTo>
                <a:lnTo>
                  <a:pt x="353" y="219"/>
                </a:lnTo>
                <a:lnTo>
                  <a:pt x="353" y="142"/>
                </a:lnTo>
                <a:lnTo>
                  <a:pt x="353" y="101"/>
                </a:lnTo>
                <a:lnTo>
                  <a:pt x="394" y="101"/>
                </a:lnTo>
                <a:lnTo>
                  <a:pt x="495" y="101"/>
                </a:lnTo>
                <a:lnTo>
                  <a:pt x="568" y="29"/>
                </a:lnTo>
                <a:lnTo>
                  <a:pt x="560" y="21"/>
                </a:lnTo>
                <a:lnTo>
                  <a:pt x="593" y="10"/>
                </a:lnTo>
                <a:lnTo>
                  <a:pt x="625" y="0"/>
                </a:lnTo>
                <a:lnTo>
                  <a:pt x="615" y="32"/>
                </a:lnTo>
                <a:lnTo>
                  <a:pt x="604" y="65"/>
                </a:lnTo>
                <a:lnTo>
                  <a:pt x="596" y="57"/>
                </a:lnTo>
                <a:lnTo>
                  <a:pt x="512" y="142"/>
                </a:lnTo>
                <a:lnTo>
                  <a:pt x="394" y="142"/>
                </a:lnTo>
                <a:lnTo>
                  <a:pt x="394" y="219"/>
                </a:lnTo>
                <a:lnTo>
                  <a:pt x="394" y="260"/>
                </a:lnTo>
                <a:lnTo>
                  <a:pt x="353" y="260"/>
                </a:lnTo>
                <a:lnTo>
                  <a:pt x="276" y="260"/>
                </a:lnTo>
                <a:lnTo>
                  <a:pt x="276" y="337"/>
                </a:lnTo>
                <a:lnTo>
                  <a:pt x="276" y="378"/>
                </a:lnTo>
                <a:lnTo>
                  <a:pt x="235" y="378"/>
                </a:lnTo>
                <a:lnTo>
                  <a:pt x="158" y="378"/>
                </a:lnTo>
                <a:lnTo>
                  <a:pt x="158" y="455"/>
                </a:lnTo>
                <a:lnTo>
                  <a:pt x="158" y="495"/>
                </a:lnTo>
                <a:lnTo>
                  <a:pt x="117" y="495"/>
                </a:lnTo>
                <a:lnTo>
                  <a:pt x="0" y="495"/>
                </a:lnTo>
                <a:lnTo>
                  <a:pt x="0" y="455"/>
                </a:lnTo>
              </a:path>
            </a:pathLst>
          </a:custGeom>
          <a:solidFill>
            <a:srgbClr val="C00000"/>
          </a:solidFill>
          <a:ln>
            <a:noFill/>
          </a:ln>
        </p:spPr>
        <p:txBody>
          <a:bodyPr anchor="ctr"/>
          <a:lstStyle/>
          <a:p>
            <a:endParaRPr lang="zh-CN" altLang="en-US" sz="1010"/>
          </a:p>
        </p:txBody>
      </p:sp>
      <p:sp>
        <p:nvSpPr>
          <p:cNvPr id="12" name="矩形 8"/>
          <p:cNvSpPr>
            <a:spLocks noChangeArrowheads="1"/>
          </p:cNvSpPr>
          <p:nvPr/>
        </p:nvSpPr>
        <p:spPr bwMode="auto">
          <a:xfrm>
            <a:off x="635928" y="5202639"/>
            <a:ext cx="135966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dirty="0" smtClean="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2017</a:t>
            </a:r>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年</a:t>
            </a:r>
            <a:r>
              <a:rPr lang="en-US" altLang="zh-CN" b="1" dirty="0" smtClean="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8</a:t>
            </a:r>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月</a:t>
            </a:r>
            <a:endParaRPr lang="zh-CN" altLang="en-US" b="1" dirty="0">
              <a:solidFill>
                <a:schemeClr val="tx1">
                  <a:lumMod val="85000"/>
                  <a:lumOff val="15000"/>
                </a:schemeClr>
              </a:solidFill>
              <a:ea typeface="微软雅黑" panose="020B0503020204020204" pitchFamily="34" charset="-122"/>
            </a:endParaRPr>
          </a:p>
        </p:txBody>
      </p:sp>
      <p:sp>
        <p:nvSpPr>
          <p:cNvPr id="13" name="矩形 9"/>
          <p:cNvSpPr>
            <a:spLocks noChangeArrowheads="1"/>
          </p:cNvSpPr>
          <p:nvPr/>
        </p:nvSpPr>
        <p:spPr bwMode="auto">
          <a:xfrm>
            <a:off x="1851684" y="4285993"/>
            <a:ext cx="135966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pPr>
            <a:r>
              <a:rPr lang="en-US" altLang="zh-CN" b="1" dirty="0" smtClean="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2018</a:t>
            </a:r>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年</a:t>
            </a:r>
            <a:r>
              <a:rPr lang="en-US" altLang="zh-CN" b="1" dirty="0" smtClean="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4</a:t>
            </a:r>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月</a:t>
            </a:r>
            <a:endParaRPr lang="zh-CN" altLang="en-US" b="1" dirty="0">
              <a:solidFill>
                <a:schemeClr val="tx1">
                  <a:lumMod val="85000"/>
                  <a:lumOff val="15000"/>
                </a:schemeClr>
              </a:solidFill>
              <a:ea typeface="微软雅黑" panose="020B0503020204020204" pitchFamily="34" charset="-122"/>
            </a:endParaRPr>
          </a:p>
        </p:txBody>
      </p:sp>
      <p:sp>
        <p:nvSpPr>
          <p:cNvPr id="14" name="矩形 10"/>
          <p:cNvSpPr>
            <a:spLocks noChangeArrowheads="1"/>
          </p:cNvSpPr>
          <p:nvPr/>
        </p:nvSpPr>
        <p:spPr bwMode="auto">
          <a:xfrm>
            <a:off x="2937184" y="3389324"/>
            <a:ext cx="135966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pPr>
            <a:r>
              <a:rPr lang="en-US" altLang="zh-CN" b="1" dirty="0" smtClean="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2019</a:t>
            </a:r>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年</a:t>
            </a:r>
            <a:r>
              <a:rPr lang="en-US" altLang="zh-CN" b="1" dirty="0" smtClean="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月</a:t>
            </a:r>
            <a:endParaRPr lang="zh-CN" altLang="en-US" b="1" dirty="0">
              <a:solidFill>
                <a:schemeClr val="tx1">
                  <a:lumMod val="85000"/>
                  <a:lumOff val="15000"/>
                </a:schemeClr>
              </a:solidFill>
              <a:ea typeface="微软雅黑" panose="020B0503020204020204" pitchFamily="34" charset="-122"/>
            </a:endParaRPr>
          </a:p>
        </p:txBody>
      </p:sp>
      <p:sp>
        <p:nvSpPr>
          <p:cNvPr id="15" name="矩形 11"/>
          <p:cNvSpPr>
            <a:spLocks noChangeArrowheads="1"/>
          </p:cNvSpPr>
          <p:nvPr/>
        </p:nvSpPr>
        <p:spPr bwMode="auto">
          <a:xfrm>
            <a:off x="4450277" y="2462831"/>
            <a:ext cx="15023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pPr>
            <a:r>
              <a:rPr lang="en-US" altLang="zh-CN" b="1" dirty="0" smtClean="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2019</a:t>
            </a:r>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年</a:t>
            </a:r>
            <a:r>
              <a:rPr lang="en-US" altLang="zh-CN" b="1" dirty="0" smtClean="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10</a:t>
            </a:r>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月</a:t>
            </a:r>
            <a:endParaRPr lang="zh-CN" altLang="en-US" b="1" dirty="0">
              <a:solidFill>
                <a:schemeClr val="tx1">
                  <a:lumMod val="85000"/>
                  <a:lumOff val="15000"/>
                </a:schemeClr>
              </a:solidFill>
              <a:ea typeface="微软雅黑" panose="020B0503020204020204" pitchFamily="34" charset="-122"/>
            </a:endParaRPr>
          </a:p>
        </p:txBody>
      </p:sp>
      <p:sp>
        <p:nvSpPr>
          <p:cNvPr id="16" name="Text Box 30"/>
          <p:cNvSpPr>
            <a:spLocks noChangeArrowheads="1"/>
          </p:cNvSpPr>
          <p:nvPr/>
        </p:nvSpPr>
        <p:spPr bwMode="auto">
          <a:xfrm>
            <a:off x="7484172" y="1665624"/>
            <a:ext cx="4226556"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atinLnBrk="1">
              <a:buClr>
                <a:srgbClr val="FF0000"/>
              </a:buClr>
              <a:buSzPct val="70000"/>
            </a:pPr>
            <a:r>
              <a:rPr lang="zh-CN" altLang="en-US" sz="1600" dirty="0">
                <a:latin typeface="微软雅黑" panose="020B0503020204020204" pitchFamily="34" charset="-122"/>
                <a:ea typeface="微软雅黑" panose="020B0503020204020204" pitchFamily="34" charset="-122"/>
              </a:rPr>
              <a:t>融资性担保业务监管部际联席会议成员单位联合印发了</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融资担保公司监督管理补充规定</a:t>
            </a:r>
            <a:r>
              <a:rPr lang="en-US" altLang="zh-CN" sz="1600" dirty="0" smtClean="0">
                <a:latin typeface="微软雅黑" panose="020B0503020204020204" pitchFamily="34" charset="-122"/>
                <a:ea typeface="微软雅黑" panose="020B0503020204020204" pitchFamily="34" charset="-122"/>
              </a:rPr>
              <a:t>》</a:t>
            </a:r>
            <a:r>
              <a:rPr lang="zh-CN" altLang="en-US" sz="1600" dirty="0" smtClean="0">
                <a:latin typeface="微软雅黑" panose="020B0503020204020204" pitchFamily="34" charset="-122"/>
                <a:ea typeface="微软雅黑" panose="020B0503020204020204" pitchFamily="34" charset="-122"/>
              </a:rPr>
              <a:t>，要求</a:t>
            </a:r>
            <a:r>
              <a:rPr lang="zh-CN" altLang="en-US" sz="1600" dirty="0">
                <a:latin typeface="微软雅黑" panose="020B0503020204020204" pitchFamily="34" charset="-122"/>
                <a:ea typeface="微软雅黑" panose="020B0503020204020204" pitchFamily="34" charset="-122"/>
              </a:rPr>
              <a:t>融资担保公司监督管理部门承担主体监管责任，将未取得融资担保业务经营许可证但实际上经营融资担保业务的住房置业担保公司、信用增进公司等机构纳入监管。</a:t>
            </a:r>
            <a:endParaRPr lang="zh-CN" altLang="en-US" sz="1600" dirty="0"/>
          </a:p>
        </p:txBody>
      </p:sp>
      <p:sp>
        <p:nvSpPr>
          <p:cNvPr id="17" name="Text Box 30"/>
          <p:cNvSpPr>
            <a:spLocks noChangeArrowheads="1"/>
          </p:cNvSpPr>
          <p:nvPr/>
        </p:nvSpPr>
        <p:spPr bwMode="auto">
          <a:xfrm>
            <a:off x="4127221" y="4423955"/>
            <a:ext cx="7098299"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atinLnBrk="1">
              <a:buClr>
                <a:srgbClr val="FF0000"/>
              </a:buClr>
              <a:buSzPct val="70000"/>
            </a:pPr>
            <a:r>
              <a:rPr lang="zh-CN" altLang="en-US" dirty="0">
                <a:latin typeface="微软雅黑" panose="020B0503020204020204" pitchFamily="34" charset="-122"/>
                <a:ea typeface="微软雅黑" panose="020B0503020204020204" pitchFamily="34" charset="-122"/>
              </a:rPr>
              <a:t>中国</a:t>
            </a:r>
            <a:r>
              <a:rPr lang="zh-CN" altLang="en-US" dirty="0" smtClean="0">
                <a:latin typeface="微软雅黑" panose="020B0503020204020204" pitchFamily="34" charset="-122"/>
                <a:ea typeface="微软雅黑" panose="020B0503020204020204" pitchFamily="34" charset="-122"/>
              </a:rPr>
              <a:t>银保监会</a:t>
            </a:r>
            <a:r>
              <a:rPr lang="zh-CN" altLang="en-US" dirty="0">
                <a:latin typeface="微软雅黑" panose="020B0503020204020204" pitchFamily="34" charset="-122"/>
                <a:ea typeface="微软雅黑" panose="020B0503020204020204" pitchFamily="34" charset="-122"/>
              </a:rPr>
              <a:t>下发关于</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条例</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的四项配套制度的</a:t>
            </a:r>
            <a:r>
              <a:rPr lang="zh-CN" altLang="en-US" dirty="0" smtClean="0">
                <a:latin typeface="微软雅黑" panose="020B0503020204020204" pitchFamily="34" charset="-122"/>
                <a:ea typeface="微软雅黑" panose="020B0503020204020204" pitchFamily="34" charset="-122"/>
              </a:rPr>
              <a:t>通知</a:t>
            </a:r>
            <a:r>
              <a:rPr lang="zh-CN" altLang="en-US" dirty="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从</a:t>
            </a:r>
            <a:r>
              <a:rPr lang="zh-CN" altLang="en-US" dirty="0">
                <a:latin typeface="微软雅黑" panose="020B0503020204020204" pitchFamily="34" charset="-122"/>
                <a:ea typeface="微软雅黑" panose="020B0503020204020204" pitchFamily="34" charset="-122"/>
              </a:rPr>
              <a:t>经营许可证管理办法、融资担保责任余额计量办法、资产比例管理办法和银担业务合作指引等四个方面对</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条例</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进行</a:t>
            </a:r>
            <a:r>
              <a:rPr lang="zh-CN" altLang="en-US" dirty="0" smtClean="0">
                <a:latin typeface="微软雅黑" panose="020B0503020204020204" pitchFamily="34" charset="-122"/>
                <a:ea typeface="微软雅黑" panose="020B0503020204020204" pitchFamily="34" charset="-122"/>
              </a:rPr>
              <a:t>补充</a:t>
            </a:r>
            <a:r>
              <a:rPr lang="zh-CN" altLang="en-US" dirty="0">
                <a:latin typeface="微软雅黑" panose="020B0503020204020204" pitchFamily="34" charset="-122"/>
                <a:ea typeface="微软雅黑" panose="020B0503020204020204" pitchFamily="34" charset="-122"/>
              </a:rPr>
              <a:t>。</a:t>
            </a:r>
            <a:endParaRPr lang="zh-CN" altLang="en-US" sz="1010" dirty="0"/>
          </a:p>
        </p:txBody>
      </p:sp>
      <p:sp>
        <p:nvSpPr>
          <p:cNvPr id="18" name="Text Box 30"/>
          <p:cNvSpPr>
            <a:spLocks noChangeArrowheads="1"/>
          </p:cNvSpPr>
          <p:nvPr/>
        </p:nvSpPr>
        <p:spPr bwMode="auto">
          <a:xfrm>
            <a:off x="2928382" y="5361700"/>
            <a:ext cx="856999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atinLnBrk="1">
              <a:buClr>
                <a:srgbClr val="FF0000"/>
              </a:buClr>
              <a:buSzPct val="70000"/>
            </a:pPr>
            <a:r>
              <a:rPr lang="zh-CN" altLang="en-US" dirty="0">
                <a:latin typeface="微软雅黑" panose="020B0503020204020204" pitchFamily="34" charset="-122"/>
                <a:ea typeface="微软雅黑" panose="020B0503020204020204" pitchFamily="34" charset="-122"/>
              </a:rPr>
              <a:t>国务院发布</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融资担保公司监督管理条例</a:t>
            </a:r>
            <a:r>
              <a:rPr lang="en-US" altLang="zh-CN"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以来</a:t>
            </a:r>
            <a:r>
              <a:rPr lang="zh-CN" altLang="en-US" dirty="0">
                <a:latin typeface="微软雅黑" panose="020B0503020204020204" pitchFamily="34" charset="-122"/>
                <a:ea typeface="微软雅黑" panose="020B0503020204020204" pitchFamily="34" charset="-122"/>
              </a:rPr>
              <a:t>，各项监管细则和补充规定陆续发布，从担保公司定义、经营规则、监督管理、法律责任、业务指引等各个方面明确了融资担保公司的监督管理体制和业务经营规则。</a:t>
            </a:r>
            <a:endParaRPr lang="zh-CN" altLang="en-US" sz="1010" dirty="0"/>
          </a:p>
        </p:txBody>
      </p:sp>
    </p:spTree>
    <p:extLst>
      <p:ext uri="{BB962C8B-B14F-4D97-AF65-F5344CB8AC3E}">
        <p14:creationId xmlns:p14="http://schemas.microsoft.com/office/powerpoint/2010/main" val="1408780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0000"/>
                                  </p:iterate>
                                  <p:childTnLst>
                                    <p:set>
                                      <p:cBhvr>
                                        <p:cTn id="10" dur="1" fill="hold">
                                          <p:stCondLst>
                                            <p:cond delay="0"/>
                                          </p:stCondLst>
                                        </p:cTn>
                                        <p:tgtEl>
                                          <p:spTgt spid="23"/>
                                        </p:tgtEl>
                                        <p:attrNameLst>
                                          <p:attrName>style.visibility</p:attrName>
                                        </p:attrNameLst>
                                      </p:cBhvr>
                                      <p:to>
                                        <p:strVal val="visible"/>
                                      </p:to>
                                    </p:set>
                                    <p:animEffect transition="in" filter="fade">
                                      <p:cBhvr>
                                        <p:cTn id="11" dur="500"/>
                                        <p:tgtEl>
                                          <p:spTgt spid="23"/>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p:cBhvr>
                                        <p:cTn id="14" dur="750"/>
                                        <p:tgtEl>
                                          <p:spTgt spid="10"/>
                                        </p:tgtEl>
                                      </p:cBhvr>
                                    </p:animEffect>
                                  </p:childTnLst>
                                </p:cTn>
                              </p:par>
                            </p:childTnLst>
                          </p:cTn>
                        </p:par>
                        <p:par>
                          <p:cTn id="15" fill="hold">
                            <p:stCondLst>
                              <p:cond delay="1800"/>
                            </p:stCondLst>
                            <p:childTnLst>
                              <p:par>
                                <p:cTn id="16" presetID="2" presetClass="entr" presetSubtype="2"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p:cTn id="18" dur="500" fill="hold"/>
                                        <p:tgtEl>
                                          <p:spTgt spid="16"/>
                                        </p:tgtEl>
                                        <p:attrNameLst>
                                          <p:attrName>ppt_x</p:attrName>
                                        </p:attrNameLst>
                                      </p:cBhvr>
                                      <p:tavLst>
                                        <p:tav tm="0">
                                          <p:val>
                                            <p:strVal val="1+#ppt_w/2"/>
                                          </p:val>
                                        </p:tav>
                                        <p:tav tm="100000">
                                          <p:val>
                                            <p:strVal val="#ppt_x"/>
                                          </p:val>
                                        </p:tav>
                                      </p:tavLst>
                                    </p:anim>
                                    <p:anim calcmode="lin" valueType="num">
                                      <p:cBhvr>
                                        <p:cTn id="19" dur="500" fill="hold"/>
                                        <p:tgtEl>
                                          <p:spTgt spid="16"/>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25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ppt_x</p:attrName>
                                        </p:attrNameLst>
                                      </p:cBhvr>
                                      <p:tavLst>
                                        <p:tav tm="0">
                                          <p:val>
                                            <p:strVal val="1+#ppt_w/2"/>
                                          </p:val>
                                        </p:tav>
                                        <p:tav tm="100000">
                                          <p:val>
                                            <p:strVal val="#ppt_x"/>
                                          </p:val>
                                        </p:tav>
                                      </p:tavLst>
                                    </p:anim>
                                    <p:anim calcmode="lin" valueType="num">
                                      <p:cBhvr>
                                        <p:cTn id="23" dur="500" fill="hold"/>
                                        <p:tgtEl>
                                          <p:spTgt spid="9"/>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500"/>
                                  </p:stCondLst>
                                  <p:childTnLst>
                                    <p:set>
                                      <p:cBhvr>
                                        <p:cTn id="25" dur="1" fill="hold">
                                          <p:stCondLst>
                                            <p:cond delay="0"/>
                                          </p:stCondLst>
                                        </p:cTn>
                                        <p:tgtEl>
                                          <p:spTgt spid="17"/>
                                        </p:tgtEl>
                                        <p:attrNameLst>
                                          <p:attrName>style.visibility</p:attrName>
                                        </p:attrNameLst>
                                      </p:cBhvr>
                                      <p:to>
                                        <p:strVal val="visible"/>
                                      </p:to>
                                    </p:set>
                                    <p:anim calcmode="lin" valueType="num">
                                      <p:cBhvr>
                                        <p:cTn id="26" dur="500" fill="hold"/>
                                        <p:tgtEl>
                                          <p:spTgt spid="17"/>
                                        </p:tgtEl>
                                        <p:attrNameLst>
                                          <p:attrName>ppt_x</p:attrName>
                                        </p:attrNameLst>
                                      </p:cBhvr>
                                      <p:tavLst>
                                        <p:tav tm="0">
                                          <p:val>
                                            <p:strVal val="1+#ppt_w/2"/>
                                          </p:val>
                                        </p:tav>
                                        <p:tav tm="100000">
                                          <p:val>
                                            <p:strVal val="#ppt_x"/>
                                          </p:val>
                                        </p:tav>
                                      </p:tavLst>
                                    </p:anim>
                                    <p:anim calcmode="lin" valueType="num">
                                      <p:cBhvr>
                                        <p:cTn id="27" dur="500" fill="hold"/>
                                        <p:tgtEl>
                                          <p:spTgt spid="17"/>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750"/>
                                  </p:stCondLst>
                                  <p:childTnLst>
                                    <p:set>
                                      <p:cBhvr>
                                        <p:cTn id="29" dur="1" fill="hold">
                                          <p:stCondLst>
                                            <p:cond delay="0"/>
                                          </p:stCondLst>
                                        </p:cTn>
                                        <p:tgtEl>
                                          <p:spTgt spid="18"/>
                                        </p:tgtEl>
                                        <p:attrNameLst>
                                          <p:attrName>style.visibility</p:attrName>
                                        </p:attrNameLst>
                                      </p:cBhvr>
                                      <p:to>
                                        <p:strVal val="visible"/>
                                      </p:to>
                                    </p:set>
                                    <p:anim calcmode="lin" valueType="num">
                                      <p:cBhvr>
                                        <p:cTn id="30" dur="500" fill="hold"/>
                                        <p:tgtEl>
                                          <p:spTgt spid="18"/>
                                        </p:tgtEl>
                                        <p:attrNameLst>
                                          <p:attrName>ppt_x</p:attrName>
                                        </p:attrNameLst>
                                      </p:cBhvr>
                                      <p:tavLst>
                                        <p:tav tm="0">
                                          <p:val>
                                            <p:strVal val="1+#ppt_w/2"/>
                                          </p:val>
                                        </p:tav>
                                        <p:tav tm="100000">
                                          <p:val>
                                            <p:strVal val="#ppt_x"/>
                                          </p:val>
                                        </p:tav>
                                      </p:tavLst>
                                    </p:anim>
                                    <p:anim calcmode="lin" valueType="num">
                                      <p:cBhvr>
                                        <p:cTn id="31"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9" grpId="0" bldLvl="0" autoUpdateAnimBg="0"/>
      <p:bldP spid="10" grpId="0" animBg="1"/>
      <p:bldP spid="16" grpId="0" bldLvl="0" autoUpdateAnimBg="0"/>
      <p:bldP spid="17" grpId="0" bldLvl="0" autoUpdateAnimBg="0"/>
      <p:bldP spid="18" grpId="0" bldLvl="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组合 57"/>
          <p:cNvGrpSpPr/>
          <p:nvPr/>
        </p:nvGrpSpPr>
        <p:grpSpPr>
          <a:xfrm>
            <a:off x="2887831" y="530061"/>
            <a:ext cx="0" cy="0"/>
            <a:chOff x="4348525" y="620688"/>
            <a:chExt cx="8181294" cy="0"/>
          </a:xfrm>
        </p:grpSpPr>
        <p:cxnSp>
          <p:nvCxnSpPr>
            <p:cNvPr id="59" name="直接连接符 58"/>
            <p:cNvCxnSpPr/>
            <p:nvPr/>
          </p:nvCxnSpPr>
          <p:spPr>
            <a:xfrm>
              <a:off x="4348525" y="620688"/>
              <a:ext cx="2585006"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9226024" y="620688"/>
              <a:ext cx="1817436" cy="0"/>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11003546" y="620688"/>
              <a:ext cx="1526273"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5" name="文本框 4"/>
          <p:cNvSpPr txBox="1"/>
          <p:nvPr/>
        </p:nvSpPr>
        <p:spPr>
          <a:xfrm>
            <a:off x="437355" y="2175869"/>
            <a:ext cx="11331858" cy="1269194"/>
          </a:xfrm>
          <a:prstGeom prst="rect">
            <a:avLst/>
          </a:prstGeom>
          <a:noFill/>
        </p:spPr>
        <p:txBody>
          <a:bodyPr wrap="square" rtlCol="0">
            <a:spAutoFit/>
          </a:bodyPr>
          <a:lstStyle/>
          <a:p>
            <a:pPr marL="285750" indent="-285750" defTabSz="951230">
              <a:lnSpc>
                <a:spcPct val="280000"/>
              </a:lnSpc>
              <a:buFont typeface="Arial" panose="020B0604020202020204" pitchFamily="34" charset="0"/>
              <a:buChar char="•"/>
            </a:pPr>
            <a:endParaRPr lang="en-US" altLang="zh-CN" sz="1500" dirty="0" smtClean="0">
              <a:solidFill>
                <a:schemeClr val="tx1">
                  <a:lumMod val="50000"/>
                  <a:lumOff val="50000"/>
                </a:schemeClr>
              </a:solidFill>
              <a:latin typeface="微软雅黑" panose="020B0503020204020204" pitchFamily="34" charset="-122"/>
              <a:ea typeface="微软雅黑" panose="020B0503020204020204" pitchFamily="34" charset="-122"/>
              <a:sym typeface="+mn-ea"/>
            </a:endParaRPr>
          </a:p>
          <a:p>
            <a:pPr defTabSz="951230">
              <a:lnSpc>
                <a:spcPct val="280000"/>
              </a:lnSpc>
            </a:pPr>
            <a:endParaRPr lang="en-US" altLang="zh-CN" sz="1500" dirty="0">
              <a:solidFill>
                <a:schemeClr val="tx1">
                  <a:lumMod val="50000"/>
                  <a:lumOff val="50000"/>
                </a:schemeClr>
              </a:solidFill>
              <a:latin typeface="微软雅黑" panose="020B0503020204020204" pitchFamily="34" charset="-122"/>
              <a:ea typeface="微软雅黑" panose="020B0503020204020204" pitchFamily="34" charset="-122"/>
              <a:sym typeface="+mn-ea"/>
            </a:endParaRPr>
          </a:p>
        </p:txBody>
      </p:sp>
      <p:sp>
        <p:nvSpPr>
          <p:cNvPr id="9" name="文本框 8"/>
          <p:cNvSpPr txBox="1"/>
          <p:nvPr/>
        </p:nvSpPr>
        <p:spPr>
          <a:xfrm>
            <a:off x="529390" y="1040712"/>
            <a:ext cx="11478032" cy="4708981"/>
          </a:xfrm>
          <a:prstGeom prst="rect">
            <a:avLst/>
          </a:prstGeom>
          <a:noFill/>
          <a:ln w="9525">
            <a:noFill/>
          </a:ln>
        </p:spPr>
        <p:txBody>
          <a:bodyPr wrap="square">
            <a:spAutoFit/>
          </a:bodyPr>
          <a:lstStyle/>
          <a:p>
            <a:pPr defTabSz="951230">
              <a:lnSpc>
                <a:spcPct val="150000"/>
              </a:lnSpc>
            </a:pPr>
            <a:r>
              <a:rPr lang="zh-CN" altLang="en-US" sz="2000" smtClean="0">
                <a:latin typeface="黑体" panose="02010609060101010101" pitchFamily="49" charset="-122"/>
                <a:ea typeface="黑体" panose="02010609060101010101" pitchFamily="49" charset="-122"/>
              </a:rPr>
              <a:t>    近年来</a:t>
            </a:r>
            <a:r>
              <a:rPr lang="zh-CN" altLang="en-US" sz="2000" dirty="0">
                <a:latin typeface="黑体" panose="02010609060101010101" pitchFamily="49" charset="-122"/>
                <a:ea typeface="黑体" panose="02010609060101010101" pitchFamily="49" charset="-122"/>
              </a:rPr>
              <a:t>，为推动融资担保行业规范健康发展，破解小微企业和“三农”融资难、融资贵问题，国家先后出台了</a:t>
            </a:r>
            <a:r>
              <a:rPr lang="en-US" altLang="zh-CN" sz="2000" dirty="0">
                <a:latin typeface="黑体" panose="02010609060101010101" pitchFamily="49" charset="-122"/>
                <a:ea typeface="黑体" panose="02010609060101010101" pitchFamily="49" charset="-122"/>
              </a:rPr>
              <a:t>《</a:t>
            </a:r>
            <a:r>
              <a:rPr lang="zh-CN" altLang="en-US" sz="2000" dirty="0">
                <a:latin typeface="黑体" panose="02010609060101010101" pitchFamily="49" charset="-122"/>
                <a:ea typeface="黑体" panose="02010609060101010101" pitchFamily="49" charset="-122"/>
              </a:rPr>
              <a:t>融资担保公司监督管理条例</a:t>
            </a:r>
            <a:r>
              <a:rPr lang="en-US" altLang="zh-CN" sz="2000" dirty="0">
                <a:latin typeface="黑体" panose="02010609060101010101" pitchFamily="49" charset="-122"/>
                <a:ea typeface="黑体" panose="02010609060101010101" pitchFamily="49" charset="-122"/>
              </a:rPr>
              <a:t>》</a:t>
            </a:r>
            <a:r>
              <a:rPr lang="zh-CN" altLang="en-US" sz="2000" dirty="0">
                <a:latin typeface="黑体" panose="02010609060101010101" pitchFamily="49" charset="-122"/>
                <a:ea typeface="黑体" panose="02010609060101010101" pitchFamily="49" charset="-122"/>
              </a:rPr>
              <a:t>及相关配套制度等文件</a:t>
            </a:r>
            <a:r>
              <a:rPr lang="zh-CN" altLang="en-US" sz="2000" dirty="0" smtClean="0">
                <a:latin typeface="黑体" panose="02010609060101010101" pitchFamily="49" charset="-122"/>
                <a:ea typeface="黑体" panose="02010609060101010101" pitchFamily="49" charset="-122"/>
              </a:rPr>
              <a:t>，从顶层设计上不断加大对融资担保行业的监管力度。为了全省融资</a:t>
            </a:r>
            <a:r>
              <a:rPr lang="zh-CN" altLang="en-US" sz="2000" dirty="0">
                <a:latin typeface="黑体" panose="02010609060101010101" pitchFamily="49" charset="-122"/>
                <a:ea typeface="黑体" panose="02010609060101010101" pitchFamily="49" charset="-122"/>
              </a:rPr>
              <a:t>担保</a:t>
            </a:r>
            <a:r>
              <a:rPr lang="zh-CN" altLang="en-US" sz="2000" dirty="0" smtClean="0">
                <a:latin typeface="黑体" panose="02010609060101010101" pitchFamily="49" charset="-122"/>
                <a:ea typeface="黑体" panose="02010609060101010101" pitchFamily="49" charset="-122"/>
              </a:rPr>
              <a:t>公司更好的合法合规经营，</a:t>
            </a:r>
            <a:r>
              <a:rPr lang="en-US" altLang="zh-CN" sz="2000" dirty="0" smtClean="0">
                <a:latin typeface="黑体" panose="02010609060101010101" pitchFamily="49" charset="-122"/>
                <a:ea typeface="黑体" panose="02010609060101010101" pitchFamily="49" charset="-122"/>
              </a:rPr>
              <a:t>2019</a:t>
            </a:r>
            <a:r>
              <a:rPr lang="zh-CN" altLang="en-US" sz="2000" dirty="0" smtClean="0">
                <a:latin typeface="黑体" panose="02010609060101010101" pitchFamily="49" charset="-122"/>
                <a:ea typeface="黑体" panose="02010609060101010101" pitchFamily="49" charset="-122"/>
              </a:rPr>
              <a:t>年</a:t>
            </a:r>
            <a:r>
              <a:rPr lang="en-US" altLang="zh-CN" sz="2000" dirty="0" smtClean="0">
                <a:latin typeface="黑体" panose="02010609060101010101" pitchFamily="49" charset="-122"/>
                <a:ea typeface="黑体" panose="02010609060101010101" pitchFamily="49" charset="-122"/>
              </a:rPr>
              <a:t>5</a:t>
            </a:r>
            <a:r>
              <a:rPr lang="zh-CN" altLang="en-US" sz="2000" dirty="0" smtClean="0">
                <a:latin typeface="黑体" panose="02010609060101010101" pitchFamily="49" charset="-122"/>
                <a:ea typeface="黑体" panose="02010609060101010101" pitchFamily="49" charset="-122"/>
              </a:rPr>
              <a:t>月，安徽省</a:t>
            </a:r>
            <a:r>
              <a:rPr lang="zh-CN" altLang="en-US" sz="2000" dirty="0">
                <a:latin typeface="黑体" panose="02010609060101010101" pitchFamily="49" charset="-122"/>
                <a:ea typeface="黑体" panose="02010609060101010101" pitchFamily="49" charset="-122"/>
              </a:rPr>
              <a:t>地方金融监督管理局</a:t>
            </a:r>
            <a:r>
              <a:rPr lang="zh-CN" altLang="en-US" sz="2000" dirty="0" smtClean="0">
                <a:latin typeface="黑体" panose="02010609060101010101" pitchFamily="49" charset="-122"/>
                <a:ea typeface="黑体" panose="02010609060101010101" pitchFamily="49" charset="-122"/>
              </a:rPr>
              <a:t>通告全省</a:t>
            </a:r>
            <a:r>
              <a:rPr lang="zh-CN" altLang="en-US" sz="2000" dirty="0">
                <a:latin typeface="黑体" panose="02010609060101010101" pitchFamily="49" charset="-122"/>
                <a:ea typeface="黑体" panose="02010609060101010101" pitchFamily="49" charset="-122"/>
              </a:rPr>
              <a:t>融资担保机构开展业务时应遵循“六不准”原则</a:t>
            </a:r>
            <a:r>
              <a:rPr lang="zh-CN" altLang="en-US" sz="2000" dirty="0" smtClean="0">
                <a:latin typeface="黑体" panose="02010609060101010101" pitchFamily="49" charset="-122"/>
                <a:ea typeface="黑体" panose="02010609060101010101" pitchFamily="49" charset="-122"/>
              </a:rPr>
              <a:t>：</a:t>
            </a:r>
            <a:endParaRPr lang="en-US" altLang="zh-CN" sz="2000" dirty="0" smtClean="0">
              <a:latin typeface="黑体" panose="02010609060101010101" pitchFamily="49" charset="-122"/>
              <a:ea typeface="黑体" panose="02010609060101010101" pitchFamily="49" charset="-122"/>
            </a:endParaRPr>
          </a:p>
          <a:p>
            <a:pPr defTabSz="951230">
              <a:lnSpc>
                <a:spcPct val="150000"/>
              </a:lnSpc>
            </a:pPr>
            <a:r>
              <a:rPr lang="zh-CN" altLang="en-US" sz="2000" b="1" dirty="0">
                <a:latin typeface="黑体" panose="02010609060101010101" pitchFamily="49" charset="-122"/>
                <a:ea typeface="黑体" panose="02010609060101010101" pitchFamily="49" charset="-122"/>
                <a:sym typeface="黑体" panose="02010609060101010101" charset="-122"/>
              </a:rPr>
              <a:t> </a:t>
            </a:r>
            <a:r>
              <a:rPr lang="zh-CN" altLang="en-US" sz="2000" b="1" dirty="0" smtClean="0">
                <a:latin typeface="黑体" panose="02010609060101010101" pitchFamily="49" charset="-122"/>
                <a:ea typeface="黑体" panose="02010609060101010101" pitchFamily="49" charset="-122"/>
                <a:sym typeface="黑体" panose="02010609060101010101" charset="-122"/>
              </a:rPr>
              <a:t>   </a:t>
            </a:r>
            <a:r>
              <a:rPr lang="zh-CN" altLang="en-US" sz="2000" b="1" dirty="0" smtClean="0">
                <a:solidFill>
                  <a:srgbClr val="FF0000"/>
                </a:solidFill>
                <a:latin typeface="黑体" panose="02010609060101010101" pitchFamily="49" charset="-122"/>
                <a:ea typeface="黑体" panose="02010609060101010101" pitchFamily="49" charset="-122"/>
                <a:sym typeface="黑体" panose="02010609060101010101" charset="-122"/>
              </a:rPr>
              <a:t>一是</a:t>
            </a:r>
            <a:r>
              <a:rPr lang="zh-CN" altLang="zh-CN" sz="2000" b="1" dirty="0" smtClean="0">
                <a:solidFill>
                  <a:srgbClr val="FF0000"/>
                </a:solidFill>
                <a:latin typeface="黑体" panose="02010609060101010101" pitchFamily="49" charset="-122"/>
                <a:ea typeface="黑体" panose="02010609060101010101" pitchFamily="49" charset="-122"/>
              </a:rPr>
              <a:t>不准</a:t>
            </a:r>
            <a:r>
              <a:rPr lang="zh-CN" altLang="zh-CN" sz="2000" b="1" dirty="0">
                <a:solidFill>
                  <a:srgbClr val="FF0000"/>
                </a:solidFill>
                <a:latin typeface="黑体" panose="02010609060101010101" pitchFamily="49" charset="-122"/>
                <a:ea typeface="黑体" panose="02010609060101010101" pitchFamily="49" charset="-122"/>
              </a:rPr>
              <a:t>私自开展融资担保</a:t>
            </a:r>
            <a:r>
              <a:rPr lang="zh-CN" altLang="zh-CN" sz="2000" b="1" dirty="0" smtClean="0">
                <a:solidFill>
                  <a:srgbClr val="FF0000"/>
                </a:solidFill>
                <a:latin typeface="黑体" panose="02010609060101010101" pitchFamily="49" charset="-122"/>
                <a:ea typeface="黑体" panose="02010609060101010101" pitchFamily="49" charset="-122"/>
              </a:rPr>
              <a:t>业务</a:t>
            </a:r>
            <a:r>
              <a:rPr lang="zh-CN" altLang="en-US" sz="2000" b="1" dirty="0">
                <a:solidFill>
                  <a:srgbClr val="FF0000"/>
                </a:solidFill>
                <a:latin typeface="黑体" panose="02010609060101010101" pitchFamily="49" charset="-122"/>
                <a:ea typeface="黑体" panose="02010609060101010101" pitchFamily="49" charset="-122"/>
              </a:rPr>
              <a:t>；</a:t>
            </a:r>
            <a:endParaRPr lang="en-US" altLang="zh-CN" sz="2000" b="1" dirty="0" smtClean="0">
              <a:solidFill>
                <a:srgbClr val="FF0000"/>
              </a:solidFill>
              <a:latin typeface="黑体" panose="02010609060101010101" pitchFamily="49" charset="-122"/>
              <a:ea typeface="黑体" panose="02010609060101010101" pitchFamily="49" charset="-122"/>
            </a:endParaRPr>
          </a:p>
          <a:p>
            <a:pPr defTabSz="951230">
              <a:lnSpc>
                <a:spcPct val="150000"/>
              </a:lnSpc>
            </a:pPr>
            <a:r>
              <a:rPr lang="en-US" altLang="zh-CN" sz="2000" b="1" dirty="0">
                <a:solidFill>
                  <a:srgbClr val="FF0000"/>
                </a:solidFill>
                <a:latin typeface="黑体" panose="02010609060101010101" pitchFamily="49" charset="-122"/>
                <a:ea typeface="黑体" panose="02010609060101010101" pitchFamily="49" charset="-122"/>
                <a:sym typeface="黑体" panose="02010609060101010101" charset="-122"/>
              </a:rPr>
              <a:t> </a:t>
            </a:r>
            <a:r>
              <a:rPr lang="en-US" altLang="zh-CN" sz="2000" b="1" dirty="0" smtClean="0">
                <a:solidFill>
                  <a:srgbClr val="FF0000"/>
                </a:solidFill>
                <a:latin typeface="黑体" panose="02010609060101010101" pitchFamily="49" charset="-122"/>
                <a:ea typeface="黑体" panose="02010609060101010101" pitchFamily="49" charset="-122"/>
                <a:sym typeface="黑体" panose="02010609060101010101" charset="-122"/>
              </a:rPr>
              <a:t>   </a:t>
            </a:r>
            <a:r>
              <a:rPr lang="zh-CN" altLang="en-US" sz="2000" b="1" dirty="0" smtClean="0">
                <a:solidFill>
                  <a:srgbClr val="FF0000"/>
                </a:solidFill>
                <a:latin typeface="黑体" panose="02010609060101010101" pitchFamily="49" charset="-122"/>
                <a:ea typeface="黑体" panose="02010609060101010101" pitchFamily="49" charset="-122"/>
                <a:sym typeface="黑体" panose="02010609060101010101" charset="-122"/>
              </a:rPr>
              <a:t>二是</a:t>
            </a:r>
            <a:r>
              <a:rPr lang="zh-CN" altLang="zh-CN" sz="2000" b="1" dirty="0" smtClean="0">
                <a:solidFill>
                  <a:srgbClr val="FF0000"/>
                </a:solidFill>
                <a:latin typeface="黑体" panose="02010609060101010101" pitchFamily="49" charset="-122"/>
                <a:ea typeface="黑体" panose="02010609060101010101" pitchFamily="49" charset="-122"/>
              </a:rPr>
              <a:t>不准</a:t>
            </a:r>
            <a:r>
              <a:rPr lang="zh-CN" altLang="zh-CN" sz="2000" b="1" dirty="0">
                <a:solidFill>
                  <a:srgbClr val="FF0000"/>
                </a:solidFill>
                <a:latin typeface="黑体" panose="02010609060101010101" pitchFamily="49" charset="-122"/>
                <a:ea typeface="黑体" panose="02010609060101010101" pitchFamily="49" charset="-122"/>
              </a:rPr>
              <a:t>跨省、市、自治区</a:t>
            </a:r>
            <a:r>
              <a:rPr lang="zh-CN" altLang="zh-CN" sz="2000" b="1" dirty="0" smtClean="0">
                <a:solidFill>
                  <a:srgbClr val="FF0000"/>
                </a:solidFill>
                <a:latin typeface="黑体" panose="02010609060101010101" pitchFamily="49" charset="-122"/>
                <a:ea typeface="黑体" panose="02010609060101010101" pitchFamily="49" charset="-122"/>
              </a:rPr>
              <a:t>开展业务</a:t>
            </a:r>
            <a:r>
              <a:rPr lang="zh-CN" altLang="en-US" sz="2000" b="1" dirty="0" smtClean="0">
                <a:solidFill>
                  <a:srgbClr val="FF0000"/>
                </a:solidFill>
                <a:latin typeface="黑体" panose="02010609060101010101" pitchFamily="49" charset="-122"/>
                <a:ea typeface="黑体" panose="02010609060101010101" pitchFamily="49" charset="-122"/>
              </a:rPr>
              <a:t>；</a:t>
            </a:r>
            <a:endParaRPr lang="en-US" altLang="zh-CN" sz="2000" b="1" dirty="0" smtClean="0">
              <a:solidFill>
                <a:srgbClr val="FF0000"/>
              </a:solidFill>
              <a:latin typeface="黑体" panose="02010609060101010101" pitchFamily="49" charset="-122"/>
              <a:ea typeface="黑体" panose="02010609060101010101" pitchFamily="49" charset="-122"/>
            </a:endParaRPr>
          </a:p>
          <a:p>
            <a:pPr defTabSz="951230">
              <a:lnSpc>
                <a:spcPct val="150000"/>
              </a:lnSpc>
            </a:pPr>
            <a:r>
              <a:rPr lang="zh-CN" altLang="en-US" sz="2000" b="1" dirty="0" smtClean="0">
                <a:solidFill>
                  <a:srgbClr val="FF0000"/>
                </a:solidFill>
                <a:latin typeface="黑体" panose="02010609060101010101" pitchFamily="49" charset="-122"/>
                <a:ea typeface="黑体" panose="02010609060101010101" pitchFamily="49" charset="-122"/>
                <a:sym typeface="黑体" panose="02010609060101010101" charset="-122"/>
              </a:rPr>
              <a:t>    三是</a:t>
            </a:r>
            <a:r>
              <a:rPr lang="zh-CN" altLang="zh-CN" sz="2000" b="1" dirty="0">
                <a:solidFill>
                  <a:srgbClr val="FF0000"/>
                </a:solidFill>
                <a:latin typeface="黑体" panose="02010609060101010101" pitchFamily="49" charset="-122"/>
                <a:ea typeface="黑体" panose="02010609060101010101" pitchFamily="49" charset="-122"/>
              </a:rPr>
              <a:t>不准账外收取担保</a:t>
            </a:r>
            <a:r>
              <a:rPr lang="zh-CN" altLang="zh-CN" sz="2000" b="1" dirty="0" smtClean="0">
                <a:solidFill>
                  <a:srgbClr val="FF0000"/>
                </a:solidFill>
                <a:latin typeface="黑体" panose="02010609060101010101" pitchFamily="49" charset="-122"/>
                <a:ea typeface="黑体" panose="02010609060101010101" pitchFamily="49" charset="-122"/>
              </a:rPr>
              <a:t>费</a:t>
            </a:r>
            <a:r>
              <a:rPr lang="zh-CN" altLang="en-US" sz="2000" b="1" dirty="0" smtClean="0">
                <a:solidFill>
                  <a:srgbClr val="FF0000"/>
                </a:solidFill>
                <a:latin typeface="黑体" panose="02010609060101010101" pitchFamily="49" charset="-122"/>
                <a:ea typeface="黑体" panose="02010609060101010101" pitchFamily="49" charset="-122"/>
              </a:rPr>
              <a:t>；</a:t>
            </a:r>
            <a:endParaRPr lang="en-US" altLang="zh-CN" sz="2000" b="1" dirty="0" smtClean="0">
              <a:solidFill>
                <a:srgbClr val="FF0000"/>
              </a:solidFill>
              <a:latin typeface="黑体" panose="02010609060101010101" pitchFamily="49" charset="-122"/>
              <a:ea typeface="黑体" panose="02010609060101010101" pitchFamily="49" charset="-122"/>
            </a:endParaRPr>
          </a:p>
          <a:p>
            <a:pPr defTabSz="951230">
              <a:lnSpc>
                <a:spcPct val="150000"/>
              </a:lnSpc>
            </a:pPr>
            <a:r>
              <a:rPr lang="en-US" altLang="zh-CN" sz="2000" b="1" dirty="0" smtClean="0">
                <a:solidFill>
                  <a:srgbClr val="FF0000"/>
                </a:solidFill>
                <a:latin typeface="黑体" panose="02010609060101010101" pitchFamily="49" charset="-122"/>
                <a:ea typeface="黑体" panose="02010609060101010101" pitchFamily="49" charset="-122"/>
              </a:rPr>
              <a:t>    </a:t>
            </a:r>
            <a:r>
              <a:rPr lang="zh-CN" altLang="en-US" sz="2000" b="1" dirty="0" smtClean="0">
                <a:solidFill>
                  <a:srgbClr val="FF0000"/>
                </a:solidFill>
                <a:latin typeface="黑体" panose="02010609060101010101" pitchFamily="49" charset="-122"/>
                <a:ea typeface="黑体" panose="02010609060101010101" pitchFamily="49" charset="-122"/>
              </a:rPr>
              <a:t>四是</a:t>
            </a:r>
            <a:r>
              <a:rPr lang="zh-CN" altLang="zh-CN" sz="2000" b="1" dirty="0" smtClean="0">
                <a:solidFill>
                  <a:srgbClr val="FF0000"/>
                </a:solidFill>
                <a:latin typeface="黑体" panose="02010609060101010101" pitchFamily="49" charset="-122"/>
                <a:ea typeface="黑体" panose="02010609060101010101" pitchFamily="49" charset="-122"/>
              </a:rPr>
              <a:t>不准</a:t>
            </a:r>
            <a:r>
              <a:rPr lang="zh-CN" altLang="zh-CN" sz="2000" b="1" dirty="0">
                <a:solidFill>
                  <a:srgbClr val="FF0000"/>
                </a:solidFill>
                <a:latin typeface="黑体" panose="02010609060101010101" pitchFamily="49" charset="-122"/>
                <a:ea typeface="黑体" panose="02010609060101010101" pitchFamily="49" charset="-122"/>
              </a:rPr>
              <a:t>账外收取</a:t>
            </a:r>
            <a:r>
              <a:rPr lang="zh-CN" altLang="zh-CN" sz="2000" b="1" dirty="0" smtClean="0">
                <a:solidFill>
                  <a:srgbClr val="FF0000"/>
                </a:solidFill>
                <a:latin typeface="黑体" panose="02010609060101010101" pitchFamily="49" charset="-122"/>
                <a:ea typeface="黑体" panose="02010609060101010101" pitchFamily="49" charset="-122"/>
              </a:rPr>
              <a:t>保证金</a:t>
            </a:r>
            <a:r>
              <a:rPr lang="zh-CN" altLang="en-US" sz="2000" b="1" dirty="0" smtClean="0">
                <a:solidFill>
                  <a:srgbClr val="FF0000"/>
                </a:solidFill>
                <a:latin typeface="黑体" panose="02010609060101010101" pitchFamily="49" charset="-122"/>
                <a:ea typeface="黑体" panose="02010609060101010101" pitchFamily="49" charset="-122"/>
              </a:rPr>
              <a:t>；</a:t>
            </a:r>
            <a:endParaRPr lang="en-US" altLang="zh-CN" sz="2000" b="1" dirty="0" smtClean="0">
              <a:solidFill>
                <a:srgbClr val="FF0000"/>
              </a:solidFill>
              <a:latin typeface="黑体" panose="02010609060101010101" pitchFamily="49" charset="-122"/>
              <a:ea typeface="黑体" panose="02010609060101010101" pitchFamily="49" charset="-122"/>
            </a:endParaRPr>
          </a:p>
          <a:p>
            <a:pPr defTabSz="951230">
              <a:lnSpc>
                <a:spcPct val="150000"/>
              </a:lnSpc>
            </a:pPr>
            <a:r>
              <a:rPr lang="zh-CN" altLang="en-US" sz="2000" b="1" dirty="0" smtClean="0">
                <a:solidFill>
                  <a:srgbClr val="FF0000"/>
                </a:solidFill>
                <a:latin typeface="黑体" panose="02010609060101010101" pitchFamily="49" charset="-122"/>
                <a:ea typeface="黑体" panose="02010609060101010101" pitchFamily="49" charset="-122"/>
              </a:rPr>
              <a:t>    五是</a:t>
            </a:r>
            <a:r>
              <a:rPr lang="zh-CN" altLang="zh-CN" sz="2000" b="1" dirty="0" smtClean="0">
                <a:solidFill>
                  <a:srgbClr val="FF0000"/>
                </a:solidFill>
                <a:latin typeface="黑体" panose="02010609060101010101" pitchFamily="49" charset="-122"/>
                <a:ea typeface="黑体" panose="02010609060101010101" pitchFamily="49" charset="-122"/>
              </a:rPr>
              <a:t>不准</a:t>
            </a:r>
            <a:r>
              <a:rPr lang="zh-CN" altLang="zh-CN" sz="2000" b="1" dirty="0">
                <a:solidFill>
                  <a:srgbClr val="FF0000"/>
                </a:solidFill>
                <a:latin typeface="黑体" panose="02010609060101010101" pitchFamily="49" charset="-122"/>
                <a:ea typeface="黑体" panose="02010609060101010101" pitchFamily="49" charset="-122"/>
              </a:rPr>
              <a:t>为其控股股东、实际控制人提供融资</a:t>
            </a:r>
            <a:r>
              <a:rPr lang="zh-CN" altLang="zh-CN" sz="2000" b="1" dirty="0" smtClean="0">
                <a:solidFill>
                  <a:srgbClr val="FF0000"/>
                </a:solidFill>
                <a:latin typeface="黑体" panose="02010609060101010101" pitchFamily="49" charset="-122"/>
                <a:ea typeface="黑体" panose="02010609060101010101" pitchFamily="49" charset="-122"/>
              </a:rPr>
              <a:t>担保</a:t>
            </a:r>
            <a:r>
              <a:rPr lang="zh-CN" altLang="en-US" sz="2000" b="1" dirty="0" smtClean="0">
                <a:solidFill>
                  <a:srgbClr val="FF0000"/>
                </a:solidFill>
                <a:latin typeface="黑体" panose="02010609060101010101" pitchFamily="49" charset="-122"/>
                <a:ea typeface="黑体" panose="02010609060101010101" pitchFamily="49" charset="-122"/>
              </a:rPr>
              <a:t>；</a:t>
            </a:r>
            <a:endParaRPr lang="en-US" altLang="zh-CN" sz="2000" b="1" dirty="0" smtClean="0">
              <a:solidFill>
                <a:srgbClr val="FF0000"/>
              </a:solidFill>
              <a:latin typeface="黑体" panose="02010609060101010101" pitchFamily="49" charset="-122"/>
              <a:ea typeface="黑体" panose="02010609060101010101" pitchFamily="49" charset="-122"/>
            </a:endParaRPr>
          </a:p>
          <a:p>
            <a:pPr defTabSz="951230">
              <a:lnSpc>
                <a:spcPct val="150000"/>
              </a:lnSpc>
            </a:pPr>
            <a:r>
              <a:rPr lang="en-US" altLang="zh-CN" sz="2000" b="1" dirty="0" smtClean="0">
                <a:solidFill>
                  <a:srgbClr val="FF0000"/>
                </a:solidFill>
                <a:latin typeface="黑体" panose="02010609060101010101" pitchFamily="49" charset="-122"/>
                <a:ea typeface="黑体" panose="02010609060101010101" pitchFamily="49" charset="-122"/>
              </a:rPr>
              <a:t>    </a:t>
            </a:r>
            <a:r>
              <a:rPr lang="zh-CN" altLang="zh-CN" sz="2000" b="1" dirty="0" smtClean="0">
                <a:solidFill>
                  <a:srgbClr val="FF0000"/>
                </a:solidFill>
                <a:latin typeface="黑体" panose="02010609060101010101" pitchFamily="49" charset="-122"/>
                <a:ea typeface="黑体" panose="02010609060101010101" pitchFamily="49" charset="-122"/>
              </a:rPr>
              <a:t>六</a:t>
            </a:r>
            <a:r>
              <a:rPr lang="zh-CN" altLang="zh-CN" sz="2000" b="1" dirty="0">
                <a:solidFill>
                  <a:srgbClr val="FF0000"/>
                </a:solidFill>
                <a:latin typeface="黑体" panose="02010609060101010101" pitchFamily="49" charset="-122"/>
                <a:ea typeface="黑体" panose="02010609060101010101" pitchFamily="49" charset="-122"/>
              </a:rPr>
              <a:t>是</a:t>
            </a:r>
            <a:r>
              <a:rPr lang="zh-CN" altLang="zh-CN" sz="2000" b="1" dirty="0" smtClean="0">
                <a:solidFill>
                  <a:srgbClr val="FF0000"/>
                </a:solidFill>
                <a:latin typeface="黑体" panose="02010609060101010101" pitchFamily="49" charset="-122"/>
                <a:ea typeface="黑体" panose="02010609060101010101" pitchFamily="49" charset="-122"/>
              </a:rPr>
              <a:t>不准</a:t>
            </a:r>
            <a:r>
              <a:rPr lang="zh-CN" altLang="zh-CN" sz="2000" b="1" dirty="0">
                <a:solidFill>
                  <a:srgbClr val="FF0000"/>
                </a:solidFill>
                <a:latin typeface="黑体" panose="02010609060101010101" pitchFamily="49" charset="-122"/>
                <a:ea typeface="黑体" panose="02010609060101010101" pitchFamily="49" charset="-122"/>
              </a:rPr>
              <a:t>进行委托贷款或者受托投资</a:t>
            </a:r>
            <a:endParaRPr lang="zh-CN" altLang="en-US" sz="2000" b="1" dirty="0">
              <a:solidFill>
                <a:srgbClr val="FF0000"/>
              </a:solidFill>
              <a:latin typeface="黑体" panose="02010609060101010101" pitchFamily="49" charset="-122"/>
              <a:ea typeface="黑体" panose="02010609060101010101" pitchFamily="49" charset="-122"/>
              <a:sym typeface="黑体" panose="02010609060101010101" charset="-122"/>
            </a:endParaRPr>
          </a:p>
        </p:txBody>
      </p:sp>
      <p:sp>
        <p:nvSpPr>
          <p:cNvPr id="16" name="文本框 5"/>
          <p:cNvSpPr txBox="1"/>
          <p:nvPr/>
        </p:nvSpPr>
        <p:spPr>
          <a:xfrm>
            <a:off x="0" y="45306"/>
            <a:ext cx="12007421" cy="521970"/>
          </a:xfrm>
          <a:prstGeom prst="rect">
            <a:avLst/>
          </a:prstGeom>
          <a:noFill/>
        </p:spPr>
        <p:txBody>
          <a:bodyPr wrap="square" rtlCol="0">
            <a:spAutoFit/>
          </a:bodyPr>
          <a:lstStyle/>
          <a:p>
            <a:r>
              <a:rPr lang="zh-CN" altLang="en-US" sz="2800" b="1" kern="0" dirty="0" smtClean="0">
                <a:solidFill>
                  <a:srgbClr val="DB930E"/>
                </a:solidFill>
                <a:latin typeface="微软雅黑" panose="020B0503020204020204" pitchFamily="34" charset="-122"/>
                <a:ea typeface="微软雅黑" panose="020B0503020204020204" pitchFamily="34" charset="-122"/>
                <a:cs typeface="+mn-ea"/>
                <a:sym typeface="黑体" panose="02010609060101010101" charset="-122"/>
              </a:rPr>
              <a:t>一、融资担保机构合规经营</a:t>
            </a:r>
          </a:p>
        </p:txBody>
      </p:sp>
    </p:spTree>
    <p:extLst>
      <p:ext uri="{BB962C8B-B14F-4D97-AF65-F5344CB8AC3E}">
        <p14:creationId xmlns:p14="http://schemas.microsoft.com/office/powerpoint/2010/main" val="1002520217"/>
      </p:ext>
    </p:extLst>
  </p:cSld>
  <p:clrMapOvr>
    <a:masterClrMapping/>
  </p:clrMapOvr>
  <mc:AlternateContent xmlns:mc="http://schemas.openxmlformats.org/markup-compatibility/2006" xmlns:p14="http://schemas.microsoft.com/office/powerpoint/2010/main">
    <mc:Choice Requires="p14">
      <p:transition spd="slow" p14:dur="4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组合 57"/>
          <p:cNvGrpSpPr/>
          <p:nvPr/>
        </p:nvGrpSpPr>
        <p:grpSpPr>
          <a:xfrm>
            <a:off x="2887831" y="530061"/>
            <a:ext cx="0" cy="0"/>
            <a:chOff x="4348525" y="620688"/>
            <a:chExt cx="8181294" cy="0"/>
          </a:xfrm>
        </p:grpSpPr>
        <p:cxnSp>
          <p:nvCxnSpPr>
            <p:cNvPr id="59" name="直接连接符 58"/>
            <p:cNvCxnSpPr/>
            <p:nvPr/>
          </p:nvCxnSpPr>
          <p:spPr>
            <a:xfrm>
              <a:off x="4348525" y="620688"/>
              <a:ext cx="2585006"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9226024" y="620688"/>
              <a:ext cx="1817436" cy="0"/>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11003546" y="620688"/>
              <a:ext cx="1526273"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5" name="文本框 4"/>
          <p:cNvSpPr txBox="1"/>
          <p:nvPr/>
        </p:nvSpPr>
        <p:spPr>
          <a:xfrm>
            <a:off x="667657" y="2175869"/>
            <a:ext cx="11101556" cy="3539430"/>
          </a:xfrm>
          <a:prstGeom prst="rect">
            <a:avLst/>
          </a:prstGeom>
          <a:noFill/>
        </p:spPr>
        <p:txBody>
          <a:bodyPr wrap="square" rtlCol="0">
            <a:spAutoFit/>
          </a:bodyPr>
          <a:lstStyle/>
          <a:p>
            <a:pPr defTabSz="951230">
              <a:lnSpc>
                <a:spcPct val="280000"/>
              </a:lnSpc>
            </a:pPr>
            <a:r>
              <a:rPr lang="zh-CN" altLang="en-US" sz="2000" b="1" dirty="0" smtClean="0">
                <a:latin typeface="微软雅黑" panose="020B0503020204020204" pitchFamily="34" charset="-122"/>
                <a:ea typeface="微软雅黑" panose="020B0503020204020204" pitchFamily="34" charset="-122"/>
                <a:sym typeface="+mn-ea"/>
              </a:rPr>
              <a:t>（一）严格落实合规经营工作流程</a:t>
            </a:r>
            <a:endParaRPr lang="en-US" altLang="zh-CN" sz="2000" b="1" dirty="0" smtClean="0">
              <a:latin typeface="微软雅黑" panose="020B0503020204020204" pitchFamily="34" charset="-122"/>
              <a:ea typeface="微软雅黑" panose="020B0503020204020204" pitchFamily="34" charset="-122"/>
              <a:sym typeface="+mn-ea"/>
            </a:endParaRPr>
          </a:p>
          <a:p>
            <a:pPr defTabSz="951230">
              <a:lnSpc>
                <a:spcPct val="280000"/>
              </a:lnSpc>
            </a:pPr>
            <a:r>
              <a:rPr lang="zh-CN" altLang="en-US" sz="2000" b="1" dirty="0" smtClean="0">
                <a:latin typeface="微软雅黑" panose="020B0503020204020204" pitchFamily="34" charset="-122"/>
                <a:ea typeface="微软雅黑" panose="020B0503020204020204" pitchFamily="34" charset="-122"/>
                <a:sym typeface="+mn-ea"/>
              </a:rPr>
              <a:t>（二）持续完善合规经营考核机制</a:t>
            </a:r>
            <a:endParaRPr lang="en-US" altLang="zh-CN" sz="2000" b="1" dirty="0" smtClean="0">
              <a:latin typeface="微软雅黑" panose="020B0503020204020204" pitchFamily="34" charset="-122"/>
              <a:ea typeface="微软雅黑" panose="020B0503020204020204" pitchFamily="34" charset="-122"/>
              <a:sym typeface="+mn-ea"/>
            </a:endParaRPr>
          </a:p>
          <a:p>
            <a:pPr defTabSz="951230">
              <a:lnSpc>
                <a:spcPct val="280000"/>
              </a:lnSpc>
            </a:pPr>
            <a:r>
              <a:rPr lang="zh-CN" altLang="en-US" sz="2000" b="1" dirty="0" smtClean="0">
                <a:latin typeface="微软雅黑" panose="020B0503020204020204" pitchFamily="34" charset="-122"/>
                <a:ea typeface="微软雅黑" panose="020B0503020204020204" pitchFamily="34" charset="-122"/>
                <a:sym typeface="+mn-ea"/>
              </a:rPr>
              <a:t>（三）建设合规经营管理文化体系</a:t>
            </a:r>
            <a:endParaRPr lang="en-US" altLang="zh-CN" sz="2000" b="1" dirty="0" smtClean="0">
              <a:latin typeface="微软雅黑" panose="020B0503020204020204" pitchFamily="34" charset="-122"/>
              <a:ea typeface="微软雅黑" panose="020B0503020204020204" pitchFamily="34" charset="-122"/>
              <a:sym typeface="+mn-ea"/>
            </a:endParaRPr>
          </a:p>
          <a:p>
            <a:pPr defTabSz="951230">
              <a:lnSpc>
                <a:spcPct val="280000"/>
              </a:lnSpc>
            </a:pPr>
            <a:r>
              <a:rPr lang="zh-CN" altLang="en-US" sz="2000" b="1" dirty="0" smtClean="0">
                <a:latin typeface="微软雅黑" panose="020B0503020204020204" pitchFamily="34" charset="-122"/>
                <a:ea typeface="微软雅黑" panose="020B0503020204020204" pitchFamily="34" charset="-122"/>
                <a:sym typeface="+mn-ea"/>
              </a:rPr>
              <a:t>（四）监管部门加强合规检查力度</a:t>
            </a:r>
            <a:endParaRPr lang="en-US" altLang="zh-CN" sz="2000" b="1" dirty="0" smtClean="0">
              <a:latin typeface="微软雅黑" panose="020B0503020204020204" pitchFamily="34" charset="-122"/>
              <a:ea typeface="微软雅黑" panose="020B0503020204020204" pitchFamily="34" charset="-122"/>
              <a:sym typeface="+mn-ea"/>
            </a:endParaRPr>
          </a:p>
        </p:txBody>
      </p:sp>
      <p:sp>
        <p:nvSpPr>
          <p:cNvPr id="9" name="文本框 8"/>
          <p:cNvSpPr txBox="1"/>
          <p:nvPr/>
        </p:nvSpPr>
        <p:spPr>
          <a:xfrm>
            <a:off x="529390" y="1040712"/>
            <a:ext cx="11478032" cy="1107996"/>
          </a:xfrm>
          <a:prstGeom prst="rect">
            <a:avLst/>
          </a:prstGeom>
          <a:noFill/>
          <a:ln w="9525">
            <a:noFill/>
          </a:ln>
        </p:spPr>
        <p:txBody>
          <a:bodyPr wrap="square">
            <a:spAutoFit/>
          </a:bodyPr>
          <a:lstStyle/>
          <a:p>
            <a:pPr defTabSz="951230">
              <a:lnSpc>
                <a:spcPct val="150000"/>
              </a:lnSpc>
            </a:pPr>
            <a:endParaRPr lang="en-US" altLang="zh-CN" sz="2000" b="1" dirty="0" smtClean="0">
              <a:solidFill>
                <a:schemeClr val="tx1">
                  <a:lumMod val="50000"/>
                  <a:lumOff val="50000"/>
                </a:schemeClr>
              </a:solidFill>
              <a:latin typeface="微软雅黑" panose="020B0503020204020204" pitchFamily="34" charset="-122"/>
              <a:ea typeface="微软雅黑" panose="020B0503020204020204" pitchFamily="34" charset="-122"/>
              <a:sym typeface="黑体" panose="02010609060101010101" charset="-122"/>
            </a:endParaRPr>
          </a:p>
          <a:p>
            <a:pPr defTabSz="951230">
              <a:lnSpc>
                <a:spcPct val="150000"/>
              </a:lnSpc>
            </a:pPr>
            <a:r>
              <a:rPr lang="zh-CN" altLang="en-US" sz="2400" b="1" dirty="0" smtClean="0">
                <a:solidFill>
                  <a:srgbClr val="002060"/>
                </a:solidFill>
                <a:latin typeface="微软雅黑" panose="020B0503020204020204" pitchFamily="34" charset="-122"/>
                <a:ea typeface="微软雅黑" panose="020B0503020204020204" pitchFamily="34" charset="-122"/>
                <a:sym typeface="黑体" panose="02010609060101010101" charset="-122"/>
              </a:rPr>
              <a:t>如何做好担保机构合规经营管理</a:t>
            </a:r>
            <a:endParaRPr lang="zh-CN" altLang="en-US" sz="2400" b="1" dirty="0">
              <a:solidFill>
                <a:srgbClr val="002060"/>
              </a:solidFill>
              <a:latin typeface="微软雅黑" panose="020B0503020204020204" pitchFamily="34" charset="-122"/>
              <a:ea typeface="微软雅黑" panose="020B0503020204020204" pitchFamily="34" charset="-122"/>
              <a:sym typeface="黑体" panose="02010609060101010101" charset="-122"/>
            </a:endParaRPr>
          </a:p>
        </p:txBody>
      </p:sp>
      <p:sp>
        <p:nvSpPr>
          <p:cNvPr id="16" name="文本框 5"/>
          <p:cNvSpPr txBox="1"/>
          <p:nvPr/>
        </p:nvSpPr>
        <p:spPr>
          <a:xfrm>
            <a:off x="0" y="45306"/>
            <a:ext cx="12007421" cy="521970"/>
          </a:xfrm>
          <a:prstGeom prst="rect">
            <a:avLst/>
          </a:prstGeom>
          <a:noFill/>
        </p:spPr>
        <p:txBody>
          <a:bodyPr wrap="square" rtlCol="0">
            <a:spAutoFit/>
          </a:bodyPr>
          <a:lstStyle/>
          <a:p>
            <a:r>
              <a:rPr lang="zh-CN" altLang="en-US" sz="2800" b="1" kern="0" dirty="0" smtClean="0">
                <a:solidFill>
                  <a:srgbClr val="DB930E"/>
                </a:solidFill>
                <a:latin typeface="微软雅黑" panose="020B0503020204020204" pitchFamily="34" charset="-122"/>
                <a:ea typeface="微软雅黑" panose="020B0503020204020204" pitchFamily="34" charset="-122"/>
                <a:cs typeface="+mn-ea"/>
                <a:sym typeface="黑体" panose="02010609060101010101" charset="-122"/>
              </a:rPr>
              <a:t>一、融资担保机构合规经营</a:t>
            </a:r>
          </a:p>
        </p:txBody>
      </p:sp>
    </p:spTree>
    <p:extLst>
      <p:ext uri="{BB962C8B-B14F-4D97-AF65-F5344CB8AC3E}">
        <p14:creationId xmlns:p14="http://schemas.microsoft.com/office/powerpoint/2010/main" val="2537274110"/>
      </p:ext>
    </p:extLst>
  </p:cSld>
  <p:clrMapOvr>
    <a:masterClrMapping/>
  </p:clrMapOvr>
  <mc:AlternateContent xmlns:mc="http://schemas.openxmlformats.org/markup-compatibility/2006" xmlns:p14="http://schemas.microsoft.com/office/powerpoint/2010/main">
    <mc:Choice Requires="p14">
      <p:transition spd="slow" p14:dur="4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图片 1"/>
          <p:cNvPicPr>
            <a:picLocks noChangeAspect="1"/>
          </p:cNvPicPr>
          <p:nvPr/>
        </p:nvPicPr>
        <p:blipFill>
          <a:blip r:embed="rId3"/>
          <a:stretch>
            <a:fillRect/>
          </a:stretch>
        </p:blipFill>
        <p:spPr>
          <a:xfrm>
            <a:off x="0" y="14514"/>
            <a:ext cx="12192000" cy="6858000"/>
          </a:xfrm>
          <a:prstGeom prst="rect">
            <a:avLst/>
          </a:prstGeom>
          <a:noFill/>
          <a:ln w="9525">
            <a:noFill/>
          </a:ln>
        </p:spPr>
      </p:pic>
      <p:sp>
        <p:nvSpPr>
          <p:cNvPr id="3" name="矩形 2"/>
          <p:cNvSpPr/>
          <p:nvPr/>
        </p:nvSpPr>
        <p:spPr>
          <a:xfrm>
            <a:off x="925781" y="2152310"/>
            <a:ext cx="2343785" cy="2245360"/>
          </a:xfrm>
          <a:prstGeom prst="rect">
            <a:avLst/>
          </a:prstGeom>
        </p:spPr>
        <p:txBody>
          <a:bodyPr wrap="none">
            <a:spAutoFit/>
          </a:bodyPr>
          <a:lstStyle/>
          <a:p>
            <a:pPr algn="dist" fontAlgn="auto">
              <a:spcBef>
                <a:spcPts val="0"/>
              </a:spcBef>
              <a:spcAft>
                <a:spcPts val="0"/>
              </a:spcAft>
              <a:defRPr/>
            </a:pPr>
            <a:r>
              <a:rPr lang="en-US" altLang="zh-CN" sz="7000" strike="noStrike" noProof="1">
                <a:gradFill>
                  <a:gsLst>
                    <a:gs pos="0">
                      <a:srgbClr val="ECDA6A"/>
                    </a:gs>
                    <a:gs pos="100000">
                      <a:srgbClr val="C1A04D"/>
                    </a:gs>
                  </a:gsLst>
                  <a:lin ang="0" scaled="0"/>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PART </a:t>
            </a:r>
            <a:endParaRPr lang="en-US" altLang="zh-CN" sz="7000" strike="noStrike" noProof="1">
              <a:gradFill>
                <a:gsLst>
                  <a:gs pos="0">
                    <a:srgbClr val="ECDA6A"/>
                  </a:gs>
                  <a:gs pos="100000">
                    <a:srgbClr val="C1A04D"/>
                  </a:gs>
                </a:gsLst>
                <a:lin ang="0" scaled="0"/>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dist" fontAlgn="auto">
              <a:spcBef>
                <a:spcPts val="0"/>
              </a:spcBef>
              <a:spcAft>
                <a:spcPts val="0"/>
              </a:spcAft>
              <a:defRPr/>
            </a:pPr>
            <a:r>
              <a:rPr lang="en-US" altLang="zh-CN" sz="7000" strike="noStrike" noProof="1">
                <a:gradFill>
                  <a:gsLst>
                    <a:gs pos="0">
                      <a:srgbClr val="ECDA6A"/>
                    </a:gs>
                    <a:gs pos="100000">
                      <a:srgbClr val="C1A04D"/>
                    </a:gs>
                  </a:gsLst>
                  <a:lin ang="0" scaled="0"/>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02</a:t>
            </a:r>
            <a:endParaRPr lang="en-US" altLang="zh-CN" sz="7000" strike="noStrike" noProof="1">
              <a:gradFill>
                <a:gsLst>
                  <a:gs pos="0">
                    <a:srgbClr val="ECDA6A"/>
                  </a:gs>
                  <a:gs pos="100000">
                    <a:srgbClr val="C1A04D"/>
                  </a:gs>
                </a:gsLst>
                <a:lin ang="0" scaled="0"/>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1" name="文本框 10"/>
          <p:cNvSpPr txBox="1"/>
          <p:nvPr/>
        </p:nvSpPr>
        <p:spPr bwMode="auto">
          <a:xfrm>
            <a:off x="7832090" y="2683510"/>
            <a:ext cx="3617595" cy="1938992"/>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pitchFamily="34" charset="-122"/>
                <a:ea typeface="微软雅黑" panose="020B0503020204020204" pitchFamily="34" charset="-122"/>
                <a:cs typeface="Segoe UI Light" panose="020B0502040204020203" pitchFamily="34" charset="0"/>
              </a:defRPr>
            </a:lvl1pPr>
          </a:lstStyle>
          <a:p>
            <a:pPr fontAlgn="auto">
              <a:defRPr/>
            </a:pPr>
            <a:r>
              <a:rPr lang="zh-CN" altLang="en-US" sz="4000" strike="noStrike" noProof="1" smtClean="0">
                <a:solidFill>
                  <a:schemeClr val="bg1"/>
                </a:solidFill>
                <a:latin typeface="Century Gothic" pitchFamily="34" charset="0"/>
                <a:ea typeface="微软雅黑" panose="020B0503020204020204" pitchFamily="34" charset="-122"/>
              </a:rPr>
              <a:t>信用风险关注要素</a:t>
            </a:r>
            <a:endParaRPr lang="en-US" altLang="zh-CN" sz="4000" strike="noStrike" noProof="1" smtClean="0">
              <a:solidFill>
                <a:schemeClr val="bg1"/>
              </a:solidFill>
              <a:latin typeface="Century Gothic" pitchFamily="34" charset="0"/>
              <a:ea typeface="微软雅黑" panose="020B0503020204020204" pitchFamily="34" charset="-122"/>
            </a:endParaRPr>
          </a:p>
          <a:p>
            <a:pPr algn="dist" fontAlgn="auto">
              <a:defRPr/>
            </a:pPr>
            <a:endParaRPr lang="zh-CN" altLang="en-US" sz="4000" strike="noStrike" noProof="1">
              <a:solidFill>
                <a:schemeClr val="bg1"/>
              </a:solidFill>
              <a:latin typeface="Century Gothic" pitchFamily="34" charset="0"/>
              <a:ea typeface="微软雅黑" panose="020B0503020204020204" pitchFamily="34" charset="-122"/>
            </a:endParaRPr>
          </a:p>
        </p:txBody>
      </p:sp>
    </p:spTree>
  </p:cSld>
  <p:clrMapOvr>
    <a:masterClrMapping/>
  </p:clrMapOvr>
  <p:transition spd="slow">
    <p:randomBar dir="ver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288276" y="1092631"/>
            <a:ext cx="11662596" cy="95838"/>
          </a:xfrm>
          <a:prstGeom prst="rect">
            <a:avLst/>
          </a:prstGeom>
          <a:solidFill>
            <a:srgbClr val="FF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组合 42"/>
          <p:cNvGrpSpPr/>
          <p:nvPr/>
        </p:nvGrpSpPr>
        <p:grpSpPr>
          <a:xfrm>
            <a:off x="1486517" y="1524000"/>
            <a:ext cx="9440286" cy="4910872"/>
            <a:chOff x="1080380" y="553330"/>
            <a:chExt cx="9440286" cy="4910872"/>
          </a:xfrm>
        </p:grpSpPr>
        <p:grpSp>
          <p:nvGrpSpPr>
            <p:cNvPr id="44" name="组合 43"/>
            <p:cNvGrpSpPr/>
            <p:nvPr/>
          </p:nvGrpSpPr>
          <p:grpSpPr>
            <a:xfrm>
              <a:off x="1204949" y="553330"/>
              <a:ext cx="9173028" cy="4910872"/>
              <a:chOff x="1738670" y="1853151"/>
              <a:chExt cx="7563991" cy="4049457"/>
            </a:xfrm>
          </p:grpSpPr>
          <p:cxnSp>
            <p:nvCxnSpPr>
              <p:cNvPr id="51" name="直接连接符 50"/>
              <p:cNvCxnSpPr/>
              <p:nvPr/>
            </p:nvCxnSpPr>
            <p:spPr>
              <a:xfrm flipV="1">
                <a:off x="7091321" y="4059188"/>
                <a:ext cx="0" cy="647700"/>
              </a:xfrm>
              <a:prstGeom prst="line">
                <a:avLst/>
              </a:prstGeom>
              <a:noFill/>
              <a:ln w="6350" cap="flat" cmpd="sng" algn="ctr">
                <a:solidFill>
                  <a:schemeClr val="accent2">
                    <a:lumMod val="60000"/>
                    <a:lumOff val="40000"/>
                  </a:schemeClr>
                </a:solidFill>
                <a:prstDash val="dash"/>
                <a:miter lim="800000"/>
              </a:ln>
              <a:effectLst/>
            </p:spPr>
          </p:cxnSp>
          <p:sp>
            <p:nvSpPr>
              <p:cNvPr id="52" name="椭圆 51"/>
              <p:cNvSpPr/>
              <p:nvPr/>
            </p:nvSpPr>
            <p:spPr>
              <a:xfrm>
                <a:off x="5715405" y="4679660"/>
                <a:ext cx="584826" cy="790575"/>
              </a:xfrm>
              <a:prstGeom prst="ellipse">
                <a:avLst/>
              </a:prstGeom>
              <a:solidFill>
                <a:schemeClr val="accent2"/>
              </a:solidFill>
              <a:ln w="57150" cap="flat" cmpd="sng" algn="ctr">
                <a:solidFill>
                  <a:schemeClr val="accent2">
                    <a:lumMod val="20000"/>
                    <a:lumOff val="80000"/>
                  </a:schemeClr>
                </a:solidFill>
                <a:prstDash val="solid"/>
                <a:miter lim="800000"/>
              </a:ln>
              <a:effectLst/>
            </p:spPr>
            <p:txBody>
              <a:bodyPr lIns="0" tIns="0" rIns="0" bIns="0" anchor="ctr"/>
              <a:lstStyle/>
              <a:p>
                <a:pPr algn="ctr">
                  <a:defRPr/>
                </a:pPr>
                <a:endParaRPr lang="zh-CN" altLang="en-US" sz="2000" kern="0" dirty="0">
                  <a:solidFill>
                    <a:srgbClr val="FFFFFF"/>
                  </a:solidFill>
                  <a:latin typeface="微软雅黑" panose="020B0503020204020204" pitchFamily="34" charset="-122"/>
                  <a:ea typeface="微软雅黑" panose="020B0503020204020204" pitchFamily="34" charset="-122"/>
                </a:endParaRPr>
              </a:p>
            </p:txBody>
          </p:sp>
          <p:cxnSp>
            <p:nvCxnSpPr>
              <p:cNvPr id="53" name="直接连接符 52"/>
              <p:cNvCxnSpPr/>
              <p:nvPr/>
            </p:nvCxnSpPr>
            <p:spPr>
              <a:xfrm flipV="1">
                <a:off x="4640263" y="4054475"/>
                <a:ext cx="0" cy="647700"/>
              </a:xfrm>
              <a:prstGeom prst="line">
                <a:avLst/>
              </a:prstGeom>
              <a:noFill/>
              <a:ln w="6350" cap="flat" cmpd="sng" algn="ctr">
                <a:solidFill>
                  <a:schemeClr val="accent2">
                    <a:lumMod val="60000"/>
                    <a:lumOff val="40000"/>
                  </a:schemeClr>
                </a:solidFill>
                <a:prstDash val="dash"/>
                <a:miter lim="800000"/>
              </a:ln>
              <a:effectLst/>
            </p:spPr>
          </p:cxnSp>
          <p:sp>
            <p:nvSpPr>
              <p:cNvPr id="54" name="椭圆 53"/>
              <p:cNvSpPr/>
              <p:nvPr/>
            </p:nvSpPr>
            <p:spPr>
              <a:xfrm>
                <a:off x="4640263" y="4278471"/>
                <a:ext cx="2150284" cy="1624137"/>
              </a:xfrm>
              <a:prstGeom prst="ellipse">
                <a:avLst/>
              </a:prstGeom>
              <a:solidFill>
                <a:schemeClr val="accent2"/>
              </a:solidFill>
              <a:ln w="57150" cap="flat" cmpd="sng" algn="ctr">
                <a:solidFill>
                  <a:schemeClr val="accent2">
                    <a:lumMod val="20000"/>
                    <a:lumOff val="80000"/>
                  </a:schemeClr>
                </a:solidFill>
                <a:prstDash val="solid"/>
                <a:miter lim="800000"/>
              </a:ln>
              <a:effectLst/>
            </p:spPr>
            <p:txBody>
              <a:bodyPr lIns="0" tIns="0" rIns="0" bIns="0" anchor="ctr"/>
              <a:lstStyle/>
              <a:p>
                <a:pPr algn="ctr">
                  <a:defRPr/>
                </a:pPr>
                <a:r>
                  <a:rPr lang="zh-CN" altLang="en-US" sz="2400" b="1" kern="0" dirty="0" smtClean="0">
                    <a:solidFill>
                      <a:srgbClr val="FFFFFF"/>
                    </a:solidFill>
                    <a:latin typeface="微软雅黑" panose="020B0503020204020204" pitchFamily="34" charset="-122"/>
                    <a:ea typeface="微软雅黑" panose="020B0503020204020204" pitchFamily="34" charset="-122"/>
                  </a:rPr>
                  <a:t>担保资金来源及运作</a:t>
                </a:r>
                <a:endParaRPr lang="zh-CN" altLang="en-US" sz="2400" b="1" kern="0" dirty="0">
                  <a:solidFill>
                    <a:srgbClr val="FFFFFF"/>
                  </a:solidFill>
                  <a:latin typeface="微软雅黑" panose="020B0503020204020204" pitchFamily="34" charset="-122"/>
                  <a:ea typeface="微软雅黑" panose="020B0503020204020204" pitchFamily="34" charset="-122"/>
                </a:endParaRPr>
              </a:p>
            </p:txBody>
          </p:sp>
          <p:cxnSp>
            <p:nvCxnSpPr>
              <p:cNvPr id="55" name="直接连接符 54"/>
              <p:cNvCxnSpPr/>
              <p:nvPr/>
            </p:nvCxnSpPr>
            <p:spPr>
              <a:xfrm flipV="1">
                <a:off x="2282686" y="3219450"/>
                <a:ext cx="0" cy="647700"/>
              </a:xfrm>
              <a:prstGeom prst="line">
                <a:avLst/>
              </a:prstGeom>
              <a:noFill/>
              <a:ln w="6350" cap="flat" cmpd="sng" algn="ctr">
                <a:solidFill>
                  <a:schemeClr val="accent1">
                    <a:lumMod val="60000"/>
                    <a:lumOff val="40000"/>
                  </a:schemeClr>
                </a:solidFill>
                <a:prstDash val="dash"/>
                <a:miter lim="800000"/>
              </a:ln>
              <a:effectLst/>
            </p:spPr>
          </p:cxnSp>
          <p:sp>
            <p:nvSpPr>
              <p:cNvPr id="56" name="椭圆 55"/>
              <p:cNvSpPr/>
              <p:nvPr/>
            </p:nvSpPr>
            <p:spPr>
              <a:xfrm>
                <a:off x="1738670" y="1853151"/>
                <a:ext cx="2046586" cy="1327588"/>
              </a:xfrm>
              <a:prstGeom prst="ellipse">
                <a:avLst/>
              </a:prstGeom>
              <a:solidFill>
                <a:schemeClr val="accent1"/>
              </a:solidFill>
              <a:ln w="57150" cap="flat" cmpd="sng" algn="ctr">
                <a:solidFill>
                  <a:schemeClr val="accent1">
                    <a:lumMod val="20000"/>
                    <a:lumOff val="80000"/>
                  </a:schemeClr>
                </a:solidFill>
                <a:prstDash val="solid"/>
                <a:miter lim="800000"/>
              </a:ln>
              <a:effectLst/>
            </p:spPr>
            <p:txBody>
              <a:bodyPr lIns="0" tIns="0" rIns="0" bIns="0" anchor="ctr"/>
              <a:lstStyle/>
              <a:p>
                <a:pPr algn="ctr">
                  <a:defRPr/>
                </a:pPr>
                <a:r>
                  <a:rPr lang="zh-CN" altLang="en-US" sz="2400" b="1" kern="0" dirty="0" smtClean="0">
                    <a:solidFill>
                      <a:srgbClr val="FFFFFF"/>
                    </a:solidFill>
                    <a:latin typeface="微软雅黑" panose="020B0503020204020204" pitchFamily="34" charset="-122"/>
                    <a:ea typeface="微软雅黑" panose="020B0503020204020204" pitchFamily="34" charset="-122"/>
                  </a:rPr>
                  <a:t>经营环境</a:t>
                </a:r>
                <a:endParaRPr lang="zh-CN" altLang="en-US" sz="2400" b="1" kern="0" dirty="0">
                  <a:solidFill>
                    <a:srgbClr val="FFFFFF"/>
                  </a:solidFill>
                  <a:latin typeface="微软雅黑" panose="020B0503020204020204" pitchFamily="34" charset="-122"/>
                  <a:ea typeface="微软雅黑" panose="020B0503020204020204" pitchFamily="34" charset="-122"/>
                </a:endParaRPr>
              </a:p>
            </p:txBody>
          </p:sp>
          <p:cxnSp>
            <p:nvCxnSpPr>
              <p:cNvPr id="57" name="直接连接符 56"/>
              <p:cNvCxnSpPr/>
              <p:nvPr/>
            </p:nvCxnSpPr>
            <p:spPr>
              <a:xfrm flipV="1">
                <a:off x="5347929" y="3071791"/>
                <a:ext cx="0" cy="647700"/>
              </a:xfrm>
              <a:prstGeom prst="line">
                <a:avLst/>
              </a:prstGeom>
              <a:noFill/>
              <a:ln w="6350" cap="flat" cmpd="sng" algn="ctr">
                <a:solidFill>
                  <a:schemeClr val="accent1">
                    <a:lumMod val="60000"/>
                    <a:lumOff val="40000"/>
                  </a:schemeClr>
                </a:solidFill>
                <a:prstDash val="dash"/>
                <a:miter lim="800000"/>
              </a:ln>
              <a:effectLst/>
            </p:spPr>
          </p:cxnSp>
          <p:sp>
            <p:nvSpPr>
              <p:cNvPr id="58" name="椭圆 57"/>
              <p:cNvSpPr/>
              <p:nvPr/>
            </p:nvSpPr>
            <p:spPr>
              <a:xfrm>
                <a:off x="4451347" y="1853151"/>
                <a:ext cx="2146470" cy="1366300"/>
              </a:xfrm>
              <a:prstGeom prst="ellipse">
                <a:avLst/>
              </a:prstGeom>
              <a:solidFill>
                <a:schemeClr val="accent1"/>
              </a:solidFill>
              <a:ln w="57150" cap="flat" cmpd="sng" algn="ctr">
                <a:solidFill>
                  <a:schemeClr val="accent1">
                    <a:lumMod val="20000"/>
                    <a:lumOff val="80000"/>
                  </a:schemeClr>
                </a:solidFill>
                <a:prstDash val="solid"/>
                <a:miter lim="800000"/>
              </a:ln>
              <a:effectLst/>
            </p:spPr>
            <p:txBody>
              <a:bodyPr lIns="0" tIns="0" rIns="0" bIns="0" anchor="ctr"/>
              <a:lstStyle/>
              <a:p>
                <a:pPr algn="ctr">
                  <a:defRPr/>
                </a:pPr>
                <a:r>
                  <a:rPr lang="zh-CN" altLang="en-US" sz="2400" b="1" kern="0" dirty="0" smtClean="0">
                    <a:solidFill>
                      <a:srgbClr val="FFFFFF"/>
                    </a:solidFill>
                    <a:latin typeface="微软雅黑" panose="020B0503020204020204" pitchFamily="34" charset="-122"/>
                    <a:ea typeface="微软雅黑" panose="020B0503020204020204" pitchFamily="34" charset="-122"/>
                  </a:rPr>
                  <a:t>管理素质</a:t>
                </a:r>
                <a:endParaRPr lang="zh-CN" altLang="en-US" sz="2400" b="1" kern="0" dirty="0">
                  <a:solidFill>
                    <a:srgbClr val="FFFFFF"/>
                  </a:solidFill>
                  <a:latin typeface="微软雅黑" panose="020B0503020204020204" pitchFamily="34" charset="-122"/>
                  <a:ea typeface="微软雅黑" panose="020B0503020204020204" pitchFamily="34" charset="-122"/>
                </a:endParaRPr>
              </a:p>
            </p:txBody>
          </p:sp>
          <p:cxnSp>
            <p:nvCxnSpPr>
              <p:cNvPr id="59" name="直接连接符 58"/>
              <p:cNvCxnSpPr/>
              <p:nvPr/>
            </p:nvCxnSpPr>
            <p:spPr>
              <a:xfrm flipV="1">
                <a:off x="8715836" y="3225733"/>
                <a:ext cx="0" cy="647700"/>
              </a:xfrm>
              <a:prstGeom prst="line">
                <a:avLst/>
              </a:prstGeom>
              <a:noFill/>
              <a:ln w="6350" cap="flat" cmpd="sng" algn="ctr">
                <a:solidFill>
                  <a:schemeClr val="accent1">
                    <a:lumMod val="60000"/>
                    <a:lumOff val="40000"/>
                  </a:schemeClr>
                </a:solidFill>
                <a:prstDash val="dash"/>
                <a:miter lim="800000"/>
              </a:ln>
              <a:effectLst/>
            </p:spPr>
          </p:cxnSp>
          <p:sp>
            <p:nvSpPr>
              <p:cNvPr id="60" name="椭圆 59"/>
              <p:cNvSpPr/>
              <p:nvPr/>
            </p:nvSpPr>
            <p:spPr>
              <a:xfrm>
                <a:off x="7387727" y="1853152"/>
                <a:ext cx="1914934" cy="1327585"/>
              </a:xfrm>
              <a:prstGeom prst="ellipse">
                <a:avLst/>
              </a:prstGeom>
              <a:solidFill>
                <a:schemeClr val="accent1"/>
              </a:solidFill>
              <a:ln w="57150" cap="flat" cmpd="sng" algn="ctr">
                <a:solidFill>
                  <a:schemeClr val="accent1">
                    <a:lumMod val="20000"/>
                    <a:lumOff val="80000"/>
                  </a:schemeClr>
                </a:solidFill>
                <a:prstDash val="solid"/>
                <a:miter lim="800000"/>
              </a:ln>
              <a:effectLst/>
            </p:spPr>
            <p:txBody>
              <a:bodyPr lIns="0" tIns="0" rIns="0" bIns="0" anchor="ctr"/>
              <a:lstStyle/>
              <a:p>
                <a:pPr algn="ctr">
                  <a:defRPr/>
                </a:pPr>
                <a:r>
                  <a:rPr lang="zh-CN" altLang="en-US" sz="2400" b="1" kern="0" dirty="0" smtClean="0">
                    <a:solidFill>
                      <a:srgbClr val="FFFFFF"/>
                    </a:solidFill>
                    <a:latin typeface="微软雅黑" panose="020B0503020204020204" pitchFamily="34" charset="-122"/>
                    <a:ea typeface="微软雅黑" panose="020B0503020204020204" pitchFamily="34" charset="-122"/>
                  </a:rPr>
                  <a:t>风险控制</a:t>
                </a:r>
                <a:endParaRPr lang="zh-CN" altLang="en-US" sz="2400" b="1" kern="0" dirty="0">
                  <a:solidFill>
                    <a:srgbClr val="FFFFFF"/>
                  </a:solidFill>
                  <a:latin typeface="微软雅黑" panose="020B0503020204020204" pitchFamily="34" charset="-122"/>
                  <a:ea typeface="微软雅黑" panose="020B0503020204020204" pitchFamily="34" charset="-122"/>
                </a:endParaRPr>
              </a:p>
            </p:txBody>
          </p:sp>
        </p:grpSp>
        <p:sp>
          <p:nvSpPr>
            <p:cNvPr id="45" name="椭圆 44"/>
            <p:cNvSpPr/>
            <p:nvPr/>
          </p:nvSpPr>
          <p:spPr>
            <a:xfrm>
              <a:off x="1385570" y="2610633"/>
              <a:ext cx="8862060" cy="806937"/>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r>
                <a:rPr lang="zh-CN" altLang="en-US" sz="2800" b="1" dirty="0" smtClean="0">
                  <a:solidFill>
                    <a:srgbClr val="FF0000"/>
                  </a:solidFill>
                  <a:latin typeface="微软雅黑" panose="020B0503020204020204" pitchFamily="34" charset="-122"/>
                  <a:ea typeface="微软雅黑" panose="020B0503020204020204" pitchFamily="34" charset="-122"/>
                </a:rPr>
                <a:t>信用风险关注六大要素</a:t>
              </a:r>
              <a:endParaRPr lang="en-US" altLang="zh-CN" sz="2800" b="1" dirty="0">
                <a:solidFill>
                  <a:srgbClr val="FF0000"/>
                </a:solidFill>
                <a:latin typeface="微软雅黑" panose="020B0503020204020204" pitchFamily="34" charset="-122"/>
                <a:ea typeface="微软雅黑" panose="020B0503020204020204" pitchFamily="34" charset="-122"/>
              </a:endParaRPr>
            </a:p>
          </p:txBody>
        </p:sp>
        <p:cxnSp>
          <p:nvCxnSpPr>
            <p:cNvPr id="47" name="直接连接符 46"/>
            <p:cNvCxnSpPr/>
            <p:nvPr/>
          </p:nvCxnSpPr>
          <p:spPr>
            <a:xfrm flipV="1">
              <a:off x="1385583" y="3195623"/>
              <a:ext cx="0" cy="785481"/>
            </a:xfrm>
            <a:prstGeom prst="line">
              <a:avLst/>
            </a:prstGeom>
            <a:noFill/>
            <a:ln w="6350" cap="flat" cmpd="sng" algn="ctr">
              <a:solidFill>
                <a:schemeClr val="accent2">
                  <a:lumMod val="60000"/>
                  <a:lumOff val="40000"/>
                </a:schemeClr>
              </a:solidFill>
              <a:prstDash val="dash"/>
              <a:miter lim="800000"/>
            </a:ln>
            <a:effectLst/>
          </p:spPr>
        </p:cxnSp>
        <p:cxnSp>
          <p:nvCxnSpPr>
            <p:cNvPr id="48" name="直接连接符 47"/>
            <p:cNvCxnSpPr/>
            <p:nvPr/>
          </p:nvCxnSpPr>
          <p:spPr>
            <a:xfrm flipV="1">
              <a:off x="10041268" y="3201338"/>
              <a:ext cx="0" cy="785481"/>
            </a:xfrm>
            <a:prstGeom prst="line">
              <a:avLst/>
            </a:prstGeom>
            <a:noFill/>
            <a:ln w="6350" cap="flat" cmpd="sng" algn="ctr">
              <a:solidFill>
                <a:schemeClr val="accent2">
                  <a:lumMod val="60000"/>
                  <a:lumOff val="40000"/>
                </a:schemeClr>
              </a:solidFill>
              <a:prstDash val="dash"/>
              <a:miter lim="800000"/>
            </a:ln>
            <a:effectLst/>
          </p:spPr>
        </p:cxnSp>
        <p:sp>
          <p:nvSpPr>
            <p:cNvPr id="49" name="椭圆 48"/>
            <p:cNvSpPr/>
            <p:nvPr/>
          </p:nvSpPr>
          <p:spPr>
            <a:xfrm>
              <a:off x="8215349" y="3594078"/>
              <a:ext cx="2305317" cy="1661881"/>
            </a:xfrm>
            <a:prstGeom prst="ellipse">
              <a:avLst/>
            </a:prstGeom>
            <a:solidFill>
              <a:schemeClr val="accent2"/>
            </a:solidFill>
            <a:ln w="57150" cap="flat" cmpd="sng" algn="ctr">
              <a:solidFill>
                <a:schemeClr val="accent2">
                  <a:lumMod val="20000"/>
                  <a:lumOff val="80000"/>
                </a:schemeClr>
              </a:solidFill>
              <a:prstDash val="solid"/>
              <a:miter lim="800000"/>
            </a:ln>
            <a:effectLst/>
          </p:spPr>
          <p:txBody>
            <a:bodyPr lIns="0" tIns="0" rIns="0" bIns="0" anchor="ctr"/>
            <a:lstStyle/>
            <a:p>
              <a:pPr algn="ctr">
                <a:defRPr/>
              </a:pPr>
              <a:r>
                <a:rPr lang="zh-CN" altLang="en-US" sz="2400" b="1" kern="0" dirty="0" smtClean="0">
                  <a:solidFill>
                    <a:srgbClr val="FFFFFF"/>
                  </a:solidFill>
                  <a:latin typeface="微软雅黑" panose="020B0503020204020204" pitchFamily="34" charset="-122"/>
                  <a:ea typeface="微软雅黑" panose="020B0503020204020204" pitchFamily="34" charset="-122"/>
                </a:rPr>
                <a:t>代偿能力</a:t>
              </a:r>
              <a:endParaRPr lang="zh-CN" altLang="en-US" sz="2400" b="1" kern="0" dirty="0">
                <a:solidFill>
                  <a:srgbClr val="FFFFFF"/>
                </a:solidFill>
                <a:latin typeface="微软雅黑" panose="020B0503020204020204" pitchFamily="34" charset="-122"/>
                <a:ea typeface="微软雅黑" panose="020B0503020204020204" pitchFamily="34" charset="-122"/>
              </a:endParaRPr>
            </a:p>
          </p:txBody>
        </p:sp>
        <p:sp>
          <p:nvSpPr>
            <p:cNvPr id="50" name="椭圆 49"/>
            <p:cNvSpPr/>
            <p:nvPr/>
          </p:nvSpPr>
          <p:spPr>
            <a:xfrm>
              <a:off x="1080380" y="3621383"/>
              <a:ext cx="2432340" cy="1765817"/>
            </a:xfrm>
            <a:prstGeom prst="ellipse">
              <a:avLst/>
            </a:prstGeom>
            <a:solidFill>
              <a:schemeClr val="accent2"/>
            </a:solidFill>
            <a:ln w="57150" cap="flat" cmpd="sng" algn="ctr">
              <a:solidFill>
                <a:schemeClr val="accent2">
                  <a:lumMod val="20000"/>
                  <a:lumOff val="80000"/>
                </a:schemeClr>
              </a:solidFill>
              <a:prstDash val="solid"/>
              <a:miter lim="800000"/>
            </a:ln>
            <a:effectLst/>
          </p:spPr>
          <p:txBody>
            <a:bodyPr lIns="0" tIns="0" rIns="0" bIns="0" anchor="ctr"/>
            <a:lstStyle/>
            <a:p>
              <a:pPr algn="ctr">
                <a:defRPr/>
              </a:pPr>
              <a:r>
                <a:rPr lang="zh-CN" altLang="en-US" sz="2400" b="1" kern="0" dirty="0" smtClean="0">
                  <a:solidFill>
                    <a:srgbClr val="FFFFFF"/>
                  </a:solidFill>
                  <a:latin typeface="微软雅黑" panose="020B0503020204020204" pitchFamily="34" charset="-122"/>
                  <a:ea typeface="微软雅黑" panose="020B0503020204020204" pitchFamily="34" charset="-122"/>
                </a:rPr>
                <a:t>经营情况</a:t>
              </a:r>
              <a:endParaRPr lang="zh-CN" altLang="en-US" sz="2400" b="1" kern="0" dirty="0">
                <a:solidFill>
                  <a:srgbClr val="FFFFFF"/>
                </a:solidFill>
                <a:latin typeface="微软雅黑" panose="020B0503020204020204" pitchFamily="34" charset="-122"/>
                <a:ea typeface="微软雅黑" panose="020B0503020204020204" pitchFamily="34" charset="-122"/>
              </a:endParaRPr>
            </a:p>
          </p:txBody>
        </p:sp>
      </p:grpSp>
      <p:sp>
        <p:nvSpPr>
          <p:cNvPr id="61" name="文本框 60"/>
          <p:cNvSpPr txBox="1"/>
          <p:nvPr/>
        </p:nvSpPr>
        <p:spPr>
          <a:xfrm>
            <a:off x="1109389" y="462173"/>
            <a:ext cx="3791423" cy="523220"/>
          </a:xfrm>
          <a:prstGeom prst="rect">
            <a:avLst/>
          </a:prstGeom>
          <a:noFill/>
        </p:spPr>
        <p:txBody>
          <a:bodyPr wrap="none" rtlCol="0" anchor="t">
            <a:spAutoFit/>
          </a:bodyPr>
          <a:lstStyle/>
          <a:p>
            <a:r>
              <a:rPr lang="zh-CN" altLang="en-US" sz="2800" b="1" dirty="0" smtClean="0">
                <a:solidFill>
                  <a:schemeClr val="accent6">
                    <a:lumMod val="75000"/>
                  </a:schemeClr>
                </a:solidFill>
                <a:latin typeface="微软雅黑" panose="020B0503020204020204" pitchFamily="34" charset="-122"/>
                <a:ea typeface="微软雅黑" panose="020B0503020204020204" pitchFamily="34" charset="-122"/>
                <a:sym typeface="+mn-ea"/>
              </a:rPr>
              <a:t>二、信用风险关注要素</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sym typeface="+mn-ea"/>
            </a:endParaRPr>
          </a:p>
        </p:txBody>
      </p:sp>
    </p:spTree>
    <p:extLst>
      <p:ext uri="{BB962C8B-B14F-4D97-AF65-F5344CB8AC3E}">
        <p14:creationId xmlns:p14="http://schemas.microsoft.com/office/powerpoint/2010/main" val="22453696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组合 57"/>
          <p:cNvGrpSpPr/>
          <p:nvPr/>
        </p:nvGrpSpPr>
        <p:grpSpPr>
          <a:xfrm>
            <a:off x="2887831" y="530061"/>
            <a:ext cx="0" cy="0"/>
            <a:chOff x="4348525" y="620688"/>
            <a:chExt cx="8181294" cy="0"/>
          </a:xfrm>
        </p:grpSpPr>
        <p:cxnSp>
          <p:nvCxnSpPr>
            <p:cNvPr id="59" name="直接连接符 58"/>
            <p:cNvCxnSpPr/>
            <p:nvPr/>
          </p:nvCxnSpPr>
          <p:spPr>
            <a:xfrm>
              <a:off x="4348525" y="620688"/>
              <a:ext cx="2585006"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9226024" y="620688"/>
              <a:ext cx="1817436" cy="0"/>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11003546" y="620688"/>
              <a:ext cx="1526273"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5" name="文本框 4"/>
          <p:cNvSpPr txBox="1"/>
          <p:nvPr/>
        </p:nvSpPr>
        <p:spPr>
          <a:xfrm>
            <a:off x="437355" y="2175869"/>
            <a:ext cx="11331858" cy="1269194"/>
          </a:xfrm>
          <a:prstGeom prst="rect">
            <a:avLst/>
          </a:prstGeom>
          <a:noFill/>
        </p:spPr>
        <p:txBody>
          <a:bodyPr wrap="square" rtlCol="0">
            <a:spAutoFit/>
          </a:bodyPr>
          <a:lstStyle/>
          <a:p>
            <a:pPr marL="285750" indent="-285750" defTabSz="951230">
              <a:lnSpc>
                <a:spcPct val="280000"/>
              </a:lnSpc>
              <a:buFont typeface="Arial" panose="020B0604020202020204" pitchFamily="34" charset="0"/>
              <a:buChar char="•"/>
            </a:pPr>
            <a:endParaRPr lang="en-US" altLang="zh-CN" sz="1500" dirty="0" smtClean="0">
              <a:solidFill>
                <a:schemeClr val="tx1">
                  <a:lumMod val="50000"/>
                  <a:lumOff val="50000"/>
                </a:schemeClr>
              </a:solidFill>
              <a:latin typeface="微软雅黑" panose="020B0503020204020204" pitchFamily="34" charset="-122"/>
              <a:ea typeface="微软雅黑" panose="020B0503020204020204" pitchFamily="34" charset="-122"/>
              <a:sym typeface="+mn-ea"/>
            </a:endParaRPr>
          </a:p>
          <a:p>
            <a:pPr defTabSz="951230">
              <a:lnSpc>
                <a:spcPct val="280000"/>
              </a:lnSpc>
            </a:pPr>
            <a:endParaRPr lang="en-US" altLang="zh-CN" sz="1500" dirty="0">
              <a:solidFill>
                <a:schemeClr val="tx1">
                  <a:lumMod val="50000"/>
                  <a:lumOff val="50000"/>
                </a:schemeClr>
              </a:solidFill>
              <a:latin typeface="微软雅黑" panose="020B0503020204020204" pitchFamily="34" charset="-122"/>
              <a:ea typeface="微软雅黑" panose="020B0503020204020204" pitchFamily="34" charset="-122"/>
              <a:sym typeface="+mn-ea"/>
            </a:endParaRPr>
          </a:p>
        </p:txBody>
      </p:sp>
      <p:sp>
        <p:nvSpPr>
          <p:cNvPr id="9" name="文本框 8"/>
          <p:cNvSpPr txBox="1"/>
          <p:nvPr/>
        </p:nvSpPr>
        <p:spPr>
          <a:xfrm>
            <a:off x="529390" y="1040712"/>
            <a:ext cx="11478032" cy="4431983"/>
          </a:xfrm>
          <a:prstGeom prst="rect">
            <a:avLst/>
          </a:prstGeom>
          <a:noFill/>
          <a:ln w="9525">
            <a:noFill/>
          </a:ln>
        </p:spPr>
        <p:txBody>
          <a:bodyPr wrap="square">
            <a:spAutoFit/>
          </a:bodyPr>
          <a:lstStyle/>
          <a:p>
            <a:pPr defTabSz="951230">
              <a:lnSpc>
                <a:spcPct val="150000"/>
              </a:lnSpc>
            </a:pPr>
            <a:r>
              <a:rPr lang="zh-CN" altLang="en-US" sz="2800" b="1" dirty="0" smtClean="0">
                <a:solidFill>
                  <a:srgbClr val="00B0F0"/>
                </a:solidFill>
                <a:latin typeface="微软雅黑" panose="020B0503020204020204" pitchFamily="34" charset="-122"/>
                <a:ea typeface="微软雅黑" panose="020B0503020204020204" pitchFamily="34" charset="-122"/>
                <a:sym typeface="黑体" panose="02010609060101010101" charset="-122"/>
              </a:rPr>
              <a:t>（一）经营环境</a:t>
            </a:r>
            <a:endParaRPr lang="en-US" altLang="zh-CN" sz="2800" b="1" dirty="0" smtClean="0">
              <a:solidFill>
                <a:srgbClr val="00B0F0"/>
              </a:solidFill>
              <a:latin typeface="微软雅黑" panose="020B0503020204020204" pitchFamily="34" charset="-122"/>
              <a:ea typeface="微软雅黑" panose="020B0503020204020204" pitchFamily="34" charset="-122"/>
              <a:sym typeface="黑体" panose="02010609060101010101" charset="-122"/>
            </a:endParaRPr>
          </a:p>
          <a:p>
            <a:pPr defTabSz="951230">
              <a:lnSpc>
                <a:spcPct val="150000"/>
              </a:lnSpc>
            </a:pPr>
            <a:endParaRPr lang="en-US" altLang="zh-CN" sz="2000" b="1" dirty="0">
              <a:solidFill>
                <a:schemeClr val="tx1">
                  <a:lumMod val="50000"/>
                  <a:lumOff val="50000"/>
                </a:schemeClr>
              </a:solidFill>
              <a:latin typeface="微软雅黑" panose="020B0503020204020204" pitchFamily="34" charset="-122"/>
              <a:ea typeface="微软雅黑" panose="020B0503020204020204" pitchFamily="34" charset="-122"/>
              <a:sym typeface="黑体" panose="02010609060101010101" charset="-122"/>
            </a:endParaRPr>
          </a:p>
          <a:p>
            <a:pPr defTabSz="951230">
              <a:lnSpc>
                <a:spcPct val="150000"/>
              </a:lnSpc>
            </a:pPr>
            <a:r>
              <a:rPr lang="en-US" altLang="zh-CN" sz="2000" b="1" dirty="0" smtClean="0">
                <a:solidFill>
                  <a:schemeClr val="tx1">
                    <a:lumMod val="50000"/>
                    <a:lumOff val="50000"/>
                  </a:schemeClr>
                </a:solidFill>
                <a:latin typeface="微软雅黑" panose="020B0503020204020204" pitchFamily="34" charset="-122"/>
                <a:ea typeface="微软雅黑" panose="020B0503020204020204" pitchFamily="34" charset="-122"/>
                <a:sym typeface="黑体" panose="02010609060101010101" charset="-122"/>
              </a:rPr>
              <a:t>   </a:t>
            </a:r>
            <a:r>
              <a:rPr lang="zh-CN" altLang="en-US" sz="2400" b="1" dirty="0" smtClean="0">
                <a:solidFill>
                  <a:schemeClr val="tx1">
                    <a:lumMod val="50000"/>
                    <a:lumOff val="50000"/>
                  </a:schemeClr>
                </a:solidFill>
                <a:latin typeface="微软雅黑" panose="020B0503020204020204" pitchFamily="34" charset="-122"/>
                <a:ea typeface="微软雅黑" panose="020B0503020204020204" pitchFamily="34" charset="-122"/>
                <a:sym typeface="黑体" panose="02010609060101010101" charset="-122"/>
              </a:rPr>
              <a:t>分为宏观环境、行业环境。其中宏观环境分为区域经济、金融环境等；行业环境包括当地担保扶持政策、担保行业现状等。</a:t>
            </a:r>
            <a:endParaRPr lang="en-US" altLang="zh-CN" sz="2400" b="1" dirty="0" smtClean="0">
              <a:solidFill>
                <a:schemeClr val="tx1">
                  <a:lumMod val="50000"/>
                  <a:lumOff val="50000"/>
                </a:schemeClr>
              </a:solidFill>
              <a:latin typeface="微软雅黑" panose="020B0503020204020204" pitchFamily="34" charset="-122"/>
              <a:ea typeface="微软雅黑" panose="020B0503020204020204" pitchFamily="34" charset="-122"/>
              <a:sym typeface="黑体" panose="02010609060101010101" charset="-122"/>
            </a:endParaRPr>
          </a:p>
          <a:p>
            <a:pPr defTabSz="951230">
              <a:lnSpc>
                <a:spcPct val="150000"/>
              </a:lnSpc>
            </a:pPr>
            <a:endParaRPr lang="en-US" altLang="zh-CN" sz="2000" b="1" dirty="0">
              <a:solidFill>
                <a:schemeClr val="tx1">
                  <a:lumMod val="50000"/>
                  <a:lumOff val="50000"/>
                </a:schemeClr>
              </a:solidFill>
              <a:latin typeface="微软雅黑" panose="020B0503020204020204" pitchFamily="34" charset="-122"/>
              <a:ea typeface="微软雅黑" panose="020B0503020204020204" pitchFamily="34" charset="-122"/>
              <a:sym typeface="黑体" panose="02010609060101010101" charset="-122"/>
            </a:endParaRPr>
          </a:p>
          <a:p>
            <a:pPr defTabSz="951230">
              <a:lnSpc>
                <a:spcPct val="150000"/>
              </a:lnSpc>
            </a:pPr>
            <a:r>
              <a:rPr lang="en-US" altLang="zh-CN" sz="2000" b="1" dirty="0" smtClean="0">
                <a:solidFill>
                  <a:srgbClr val="313536"/>
                </a:solidFill>
              </a:rPr>
              <a:t>       </a:t>
            </a:r>
            <a:r>
              <a:rPr lang="zh-CN" altLang="en-US" sz="2400" b="1" dirty="0" smtClean="0">
                <a:solidFill>
                  <a:srgbClr val="313536"/>
                </a:solidFill>
                <a:latin typeface="黑体" panose="02010609060101010101" pitchFamily="49" charset="-122"/>
                <a:ea typeface="黑体" panose="02010609060101010101" pitchFamily="49" charset="-122"/>
              </a:rPr>
              <a:t>区域</a:t>
            </a:r>
            <a:r>
              <a:rPr lang="zh-CN" altLang="zh-CN" sz="2400" b="1" dirty="0" smtClean="0">
                <a:solidFill>
                  <a:srgbClr val="313536"/>
                </a:solidFill>
                <a:latin typeface="黑体" panose="02010609060101010101" pitchFamily="49" charset="-122"/>
                <a:ea typeface="黑体" panose="02010609060101010101" pitchFamily="49" charset="-122"/>
              </a:rPr>
              <a:t>经济</a:t>
            </a:r>
            <a:r>
              <a:rPr lang="zh-CN" altLang="zh-CN" sz="2400" b="1" dirty="0">
                <a:solidFill>
                  <a:srgbClr val="313536"/>
                </a:solidFill>
                <a:latin typeface="黑体" panose="02010609060101010101" pitchFamily="49" charset="-122"/>
                <a:ea typeface="黑体" panose="02010609060101010101" pitchFamily="49" charset="-122"/>
              </a:rPr>
              <a:t>、金融环境，主要关注宏观经济发展现状及走势、宏观调控政策和货币政策，以及担保机构所在或主要经营区域的经济状况、金融市场发展状况、信用环境等。</a:t>
            </a:r>
            <a:endParaRPr lang="zh-CN" altLang="en-US" sz="2400" b="1" dirty="0">
              <a:solidFill>
                <a:srgbClr val="313536"/>
              </a:solidFill>
              <a:latin typeface="黑体" panose="02010609060101010101" pitchFamily="49" charset="-122"/>
              <a:ea typeface="黑体" panose="02010609060101010101" pitchFamily="49" charset="-122"/>
              <a:sym typeface="黑体" panose="02010609060101010101" charset="-122"/>
            </a:endParaRPr>
          </a:p>
        </p:txBody>
      </p:sp>
      <p:sp>
        <p:nvSpPr>
          <p:cNvPr id="16" name="文本框 5"/>
          <p:cNvSpPr txBox="1"/>
          <p:nvPr/>
        </p:nvSpPr>
        <p:spPr>
          <a:xfrm>
            <a:off x="0" y="45306"/>
            <a:ext cx="12007421" cy="521970"/>
          </a:xfrm>
          <a:prstGeom prst="rect">
            <a:avLst/>
          </a:prstGeom>
          <a:noFill/>
        </p:spPr>
        <p:txBody>
          <a:bodyPr wrap="square" rtlCol="0">
            <a:spAutoFit/>
          </a:bodyPr>
          <a:lstStyle/>
          <a:p>
            <a:r>
              <a:rPr lang="zh-CN" altLang="en-US" sz="2800" b="1" kern="0" dirty="0" smtClean="0">
                <a:solidFill>
                  <a:srgbClr val="DB930E"/>
                </a:solidFill>
                <a:latin typeface="微软雅黑" panose="020B0503020204020204" pitchFamily="34" charset="-122"/>
                <a:ea typeface="微软雅黑" panose="020B0503020204020204" pitchFamily="34" charset="-122"/>
                <a:cs typeface="+mn-ea"/>
                <a:sym typeface="黑体" panose="02010609060101010101" charset="-122"/>
              </a:rPr>
              <a:t>二、信用风险关注要素</a:t>
            </a:r>
          </a:p>
        </p:txBody>
      </p:sp>
    </p:spTree>
    <p:extLst>
      <p:ext uri="{BB962C8B-B14F-4D97-AF65-F5344CB8AC3E}">
        <p14:creationId xmlns:p14="http://schemas.microsoft.com/office/powerpoint/2010/main" val="3168839594"/>
      </p:ext>
    </p:extLst>
  </p:cSld>
  <p:clrMapOvr>
    <a:masterClrMapping/>
  </p:clrMapOvr>
  <mc:AlternateContent xmlns:mc="http://schemas.openxmlformats.org/markup-compatibility/2006" xmlns:p14="http://schemas.microsoft.com/office/powerpoint/2010/main">
    <mc:Choice Requires="p14">
      <p:transition spd="slow" p14:dur="4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第一PPT，www.1ppt.com">
  <a:themeElements>
    <a:clrScheme name="Austin">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第一PPT，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marL="285750" indent="-285750">
          <a:buFont typeface="Arial" panose="020B0604020202020204" pitchFamily="34" charset="0"/>
          <a:buChar char="•"/>
          <a:defRPr lang="zh-CN" altLang="en-US"/>
        </a:defPPr>
      </a:lstStyle>
    </a:tx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第一PPT，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marL="285750" indent="-285750">
          <a:buFont typeface="Arial" panose="020B0604020202020204" pitchFamily="34" charset="0"/>
          <a:buChar char="•"/>
          <a:defRPr lang="zh-CN" altLang="en-US"/>
        </a:defPPr>
      </a:lstStyle>
    </a:tx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480</TotalTime>
  <Words>2786</Words>
  <Application>Microsoft Office PowerPoint</Application>
  <PresentationFormat>自定义</PresentationFormat>
  <Paragraphs>224</Paragraphs>
  <Slides>30</Slides>
  <Notes>29</Notes>
  <HiddenSlides>0</HiddenSlides>
  <MMClips>0</MMClips>
  <ScaleCrop>false</ScaleCrop>
  <HeadingPairs>
    <vt:vector size="4" baseType="variant">
      <vt:variant>
        <vt:lpstr>主题</vt:lpstr>
      </vt:variant>
      <vt:variant>
        <vt:i4>3</vt:i4>
      </vt:variant>
      <vt:variant>
        <vt:lpstr>幻灯片标题</vt:lpstr>
      </vt:variant>
      <vt:variant>
        <vt:i4>30</vt:i4>
      </vt:variant>
    </vt:vector>
  </HeadingPairs>
  <TitlesOfParts>
    <vt:vector size="33" baseType="lpstr">
      <vt:lpstr>第一PPT，www.1ppt.com</vt:lpstr>
      <vt:lpstr>1_第一PPT，www.1ppt.com</vt:lpstr>
      <vt:lpstr>2_第一PPT，www.1ppt.com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红色扁平化</dc:title>
  <dc:creator>YUKI</dc:creator>
  <cp:keywords>第一PPT模板网：www.1ppt.com</cp:keywords>
  <cp:lastModifiedBy>admin</cp:lastModifiedBy>
  <cp:revision>750</cp:revision>
  <dcterms:created xsi:type="dcterms:W3CDTF">2015-09-23T05:29:00Z</dcterms:created>
  <dcterms:modified xsi:type="dcterms:W3CDTF">2020-05-15T03:18:30Z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2052-11.1.0.8976</vt:lpwstr>
  </property>
</Properties>
</file>