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Override1.xml" ContentType="application/vnd.openxmlformats-officedocument.themeOverride+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sldIdLst>
    <p:sldId id="267" r:id="rId3"/>
    <p:sldId id="380" r:id="rId4"/>
    <p:sldId id="373" r:id="rId5"/>
    <p:sldId id="379" r:id="rId6"/>
    <p:sldId id="268" r:id="rId7"/>
    <p:sldId id="289" r:id="rId8"/>
    <p:sldId id="381" r:id="rId9"/>
    <p:sldId id="290" r:id="rId10"/>
    <p:sldId id="292" r:id="rId11"/>
    <p:sldId id="291" r:id="rId12"/>
    <p:sldId id="382" r:id="rId13"/>
    <p:sldId id="336" r:id="rId14"/>
    <p:sldId id="293" r:id="rId15"/>
    <p:sldId id="337" r:id="rId16"/>
    <p:sldId id="338" r:id="rId17"/>
    <p:sldId id="339" r:id="rId18"/>
    <p:sldId id="340" r:id="rId19"/>
    <p:sldId id="295" r:id="rId20"/>
    <p:sldId id="383" r:id="rId21"/>
    <p:sldId id="296" r:id="rId22"/>
    <p:sldId id="341" r:id="rId23"/>
    <p:sldId id="342" r:id="rId24"/>
    <p:sldId id="343" r:id="rId25"/>
    <p:sldId id="344" r:id="rId26"/>
    <p:sldId id="345" r:id="rId27"/>
    <p:sldId id="346" r:id="rId28"/>
    <p:sldId id="347" r:id="rId29"/>
    <p:sldId id="348" r:id="rId30"/>
    <p:sldId id="349" r:id="rId31"/>
    <p:sldId id="350" r:id="rId32"/>
    <p:sldId id="351" r:id="rId33"/>
    <p:sldId id="352" r:id="rId34"/>
    <p:sldId id="353" r:id="rId35"/>
    <p:sldId id="354" r:id="rId36"/>
    <p:sldId id="355" r:id="rId37"/>
    <p:sldId id="356" r:id="rId38"/>
    <p:sldId id="298" r:id="rId39"/>
    <p:sldId id="299" r:id="rId40"/>
    <p:sldId id="357" r:id="rId41"/>
    <p:sldId id="358" r:id="rId42"/>
    <p:sldId id="359" r:id="rId43"/>
    <p:sldId id="360" r:id="rId44"/>
    <p:sldId id="361" r:id="rId45"/>
    <p:sldId id="300" r:id="rId46"/>
    <p:sldId id="362" r:id="rId47"/>
    <p:sldId id="363" r:id="rId48"/>
    <p:sldId id="364" r:id="rId49"/>
    <p:sldId id="365" r:id="rId50"/>
    <p:sldId id="366" r:id="rId51"/>
    <p:sldId id="301" r:id="rId52"/>
    <p:sldId id="302" r:id="rId53"/>
    <p:sldId id="303" r:id="rId54"/>
    <p:sldId id="394" r:id="rId55"/>
    <p:sldId id="304" r:id="rId56"/>
    <p:sldId id="305" r:id="rId57"/>
    <p:sldId id="306" r:id="rId58"/>
    <p:sldId id="307" r:id="rId59"/>
    <p:sldId id="308" r:id="rId60"/>
    <p:sldId id="309" r:id="rId61"/>
    <p:sldId id="310" r:id="rId62"/>
    <p:sldId id="384" r:id="rId63"/>
    <p:sldId id="311" r:id="rId64"/>
    <p:sldId id="312" r:id="rId65"/>
    <p:sldId id="313" r:id="rId66"/>
    <p:sldId id="314" r:id="rId67"/>
    <p:sldId id="315" r:id="rId68"/>
    <p:sldId id="367" r:id="rId69"/>
    <p:sldId id="395" r:id="rId70"/>
    <p:sldId id="368" r:id="rId71"/>
    <p:sldId id="369" r:id="rId72"/>
    <p:sldId id="370" r:id="rId73"/>
    <p:sldId id="371" r:id="rId74"/>
    <p:sldId id="372" r:id="rId75"/>
    <p:sldId id="385" r:id="rId76"/>
    <p:sldId id="386" r:id="rId77"/>
    <p:sldId id="387" r:id="rId78"/>
    <p:sldId id="388" r:id="rId79"/>
    <p:sldId id="286" r:id="rId8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33" autoAdjust="0"/>
    <p:restoredTop sz="94660"/>
  </p:normalViewPr>
  <p:slideViewPr>
    <p:cSldViewPr>
      <p:cViewPr varScale="1">
        <p:scale>
          <a:sx n="73" d="100"/>
          <a:sy n="73" d="100"/>
        </p:scale>
        <p:origin x="166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tableStyles" Target="tableStyle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B65EBF2-0475-4A7B-A0B0-C2E3DA6103C8}" type="datetimeFigureOut">
              <a:rPr lang="zh-CN" altLang="en-US" smtClean="0"/>
              <a:pPr/>
              <a:t>2020/3/20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673501-B6C6-4B63-9FB2-D873029ECA0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65EBF2-0475-4A7B-A0B0-C2E3DA6103C8}" type="datetimeFigureOut">
              <a:rPr lang="zh-CN" altLang="en-US" smtClean="0"/>
              <a:pPr/>
              <a:t>2020/3/20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673501-B6C6-4B63-9FB2-D873029ECA0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65EBF2-0475-4A7B-A0B0-C2E3DA6103C8}" type="datetimeFigureOut">
              <a:rPr lang="zh-CN" altLang="en-US" smtClean="0"/>
              <a:pPr/>
              <a:t>2020/3/20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673501-B6C6-4B63-9FB2-D873029ECA0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18" y="3196834"/>
            <a:ext cx="7772603" cy="18001"/>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lIns="81650" tIns="40825" rIns="81650" bIns="40825" rtlCol="0" anchor="ctr"/>
          <a:lstStyle/>
          <a:p>
            <a:pPr algn="ctr" eaLnBrk="1" latinLnBrk="0" hangingPunct="1"/>
            <a:endParaRPr kumimoji="0" lang="zh-CN" altLang="en-US" sz="1725"/>
          </a:p>
        </p:txBody>
      </p:sp>
      <p:sp>
        <p:nvSpPr>
          <p:cNvPr id="2" name="标题 1"/>
          <p:cNvSpPr>
            <a:spLocks noGrp="1"/>
          </p:cNvSpPr>
          <p:nvPr>
            <p:ph type="ctrTitle"/>
          </p:nvPr>
        </p:nvSpPr>
        <p:spPr>
          <a:xfrm>
            <a:off x="685818" y="1676479"/>
            <a:ext cx="7772603" cy="1538357"/>
          </a:xfrm>
        </p:spPr>
        <p:txBody>
          <a:bodyPr anchor="b"/>
          <a:lstStyle/>
          <a:p>
            <a:r>
              <a:rPr kumimoji="0" lang="zh-CN" altLang="en-US"/>
              <a:t>单击此处编辑母版标题样式</a:t>
            </a:r>
            <a:endParaRPr kumimoji="0" lang="en-US"/>
          </a:p>
        </p:txBody>
      </p:sp>
      <p:sp>
        <p:nvSpPr>
          <p:cNvPr id="3" name="副标题 2"/>
          <p:cNvSpPr>
            <a:spLocks noGrp="1"/>
          </p:cNvSpPr>
          <p:nvPr>
            <p:ph type="subTitle" idx="1"/>
          </p:nvPr>
        </p:nvSpPr>
        <p:spPr>
          <a:xfrm>
            <a:off x="1371636" y="3214835"/>
            <a:ext cx="6400967" cy="1752681"/>
          </a:xfrm>
        </p:spPr>
        <p:txBody>
          <a:bodyPr/>
          <a:lstStyle>
            <a:lvl1pPr marL="0" indent="0" algn="ctr">
              <a:buNone/>
              <a:defRPr>
                <a:solidFill>
                  <a:schemeClr val="tx1">
                    <a:tint val="75000"/>
                  </a:schemeClr>
                </a:solidFill>
              </a:defRPr>
            </a:lvl1pPr>
            <a:lvl2pPr marL="408305" indent="0" algn="ctr">
              <a:buNone/>
              <a:defRPr>
                <a:solidFill>
                  <a:schemeClr val="tx1">
                    <a:tint val="75000"/>
                  </a:schemeClr>
                </a:solidFill>
              </a:defRPr>
            </a:lvl2pPr>
            <a:lvl3pPr marL="816610" indent="0" algn="ctr">
              <a:buNone/>
              <a:defRPr>
                <a:solidFill>
                  <a:schemeClr val="tx1">
                    <a:tint val="75000"/>
                  </a:schemeClr>
                </a:solidFill>
              </a:defRPr>
            </a:lvl3pPr>
            <a:lvl4pPr marL="1224915" indent="0" algn="ctr">
              <a:buNone/>
              <a:defRPr>
                <a:solidFill>
                  <a:schemeClr val="tx1">
                    <a:tint val="75000"/>
                  </a:schemeClr>
                </a:solidFill>
              </a:defRPr>
            </a:lvl4pPr>
            <a:lvl5pPr marL="1632585" indent="0" algn="ctr">
              <a:buNone/>
              <a:defRPr>
                <a:solidFill>
                  <a:schemeClr val="tx1">
                    <a:tint val="75000"/>
                  </a:schemeClr>
                </a:solidFill>
              </a:defRPr>
            </a:lvl5pPr>
            <a:lvl6pPr marL="2040890" indent="0" algn="ctr">
              <a:buNone/>
              <a:defRPr>
                <a:solidFill>
                  <a:schemeClr val="tx1">
                    <a:tint val="75000"/>
                  </a:schemeClr>
                </a:solidFill>
              </a:defRPr>
            </a:lvl6pPr>
            <a:lvl7pPr marL="2449830" indent="0" algn="ctr">
              <a:buNone/>
              <a:defRPr>
                <a:solidFill>
                  <a:schemeClr val="tx1">
                    <a:tint val="75000"/>
                  </a:schemeClr>
                </a:solidFill>
              </a:defRPr>
            </a:lvl7pPr>
            <a:lvl8pPr marL="2858135" indent="0" algn="ctr">
              <a:buNone/>
              <a:defRPr>
                <a:solidFill>
                  <a:schemeClr val="tx1">
                    <a:tint val="75000"/>
                  </a:schemeClr>
                </a:solidFill>
              </a:defRPr>
            </a:lvl8pPr>
            <a:lvl9pPr marL="3266440" indent="0" algn="ctr">
              <a:buNone/>
              <a:defRPr>
                <a:solidFill>
                  <a:schemeClr val="tx1">
                    <a:tint val="75000"/>
                  </a:schemeClr>
                </a:solidFill>
              </a:defRPr>
            </a:lvl9pPr>
          </a:lstStyle>
          <a:p>
            <a:r>
              <a:rPr kumimoji="0" lang="zh-CN" altLang="en-US"/>
              <a:t>单击此处编辑母版副标题样式</a:t>
            </a:r>
            <a:endParaRPr kumimoji="0" lang="en-US"/>
          </a:p>
        </p:txBody>
      </p:sp>
      <p:sp>
        <p:nvSpPr>
          <p:cNvPr id="4" name="日期占位符 3"/>
          <p:cNvSpPr>
            <a:spLocks noGrp="1"/>
          </p:cNvSpPr>
          <p:nvPr>
            <p:ph type="dt" sz="half" idx="10"/>
          </p:nvPr>
        </p:nvSpPr>
        <p:spPr/>
        <p:txBody>
          <a:bodyPr/>
          <a:lstStyle/>
          <a:p>
            <a:fld id="{1A01B8DE-1875-4430-88E1-283DBB04EC21}" type="datetimeFigureOut">
              <a:rPr lang="zh-CN" altLang="en-US" smtClean="0"/>
              <a:pPr/>
              <a:t>2020/3/20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7FC768-CDEF-4A42-81CD-AC9E6A42C900}"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12" y="1410802"/>
            <a:ext cx="8229815" cy="18001"/>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lIns="81650" tIns="40825" rIns="81650" bIns="40825" rtlCol="0" anchor="ctr"/>
          <a:lstStyle/>
          <a:p>
            <a:pPr algn="ctr" eaLnBrk="1" latinLnBrk="0" hangingPunct="1"/>
            <a:endParaRPr kumimoji="0" lang="zh-CN" altLang="en-US" sz="1725"/>
          </a:p>
        </p:txBody>
      </p:sp>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a:xfrm>
            <a:off x="73154" y="6401097"/>
            <a:ext cx="3200484" cy="283813"/>
          </a:xfrm>
        </p:spPr>
        <p:txBody>
          <a:bodyPr/>
          <a:lstStyle/>
          <a:p>
            <a:fld id="{1A01B8DE-1875-4430-88E1-283DBB04EC21}" type="datetimeFigureOut">
              <a:rPr lang="zh-CN" altLang="en-US" smtClean="0"/>
              <a:pPr/>
              <a:t>2020/3/20</a:t>
            </a:fld>
            <a:endParaRPr lang="zh-CN" altLang="en-US"/>
          </a:p>
        </p:txBody>
      </p:sp>
      <p:sp>
        <p:nvSpPr>
          <p:cNvPr id="5" name="页脚占位符 4"/>
          <p:cNvSpPr>
            <a:spLocks noGrp="1"/>
          </p:cNvSpPr>
          <p:nvPr>
            <p:ph type="ftr" sz="quarter" idx="11"/>
          </p:nvPr>
        </p:nvSpPr>
        <p:spPr>
          <a:xfrm>
            <a:off x="5331091" y="6401097"/>
            <a:ext cx="3733897" cy="283813"/>
          </a:xfrm>
        </p:spPr>
        <p:txBody>
          <a:bodyPr/>
          <a:lstStyle/>
          <a:p>
            <a:endParaRPr lang="zh-CN" altLang="en-US"/>
          </a:p>
        </p:txBody>
      </p:sp>
      <p:sp>
        <p:nvSpPr>
          <p:cNvPr id="6" name="灯片编号占位符 5"/>
          <p:cNvSpPr>
            <a:spLocks noGrp="1"/>
          </p:cNvSpPr>
          <p:nvPr>
            <p:ph type="sldNum" sz="quarter" idx="12"/>
          </p:nvPr>
        </p:nvSpPr>
        <p:spPr/>
        <p:txBody>
          <a:bodyPr/>
          <a:lstStyle/>
          <a:p>
            <a:fld id="{707FC768-CDEF-4A42-81CD-AC9E6A42C900}"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18" y="3143394"/>
            <a:ext cx="7772603" cy="18001"/>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lIns="81650" tIns="40825" rIns="81650" bIns="40825" rtlCol="0" anchor="ctr"/>
          <a:lstStyle/>
          <a:p>
            <a:pPr algn="ctr" eaLnBrk="1" latinLnBrk="0" hangingPunct="1"/>
            <a:endParaRPr kumimoji="0" lang="zh-CN" altLang="en-US" sz="1725"/>
          </a:p>
        </p:txBody>
      </p:sp>
      <p:sp>
        <p:nvSpPr>
          <p:cNvPr id="2" name="标题 1"/>
          <p:cNvSpPr>
            <a:spLocks noGrp="1"/>
          </p:cNvSpPr>
          <p:nvPr>
            <p:ph type="title"/>
          </p:nvPr>
        </p:nvSpPr>
        <p:spPr>
          <a:xfrm>
            <a:off x="722332" y="3143395"/>
            <a:ext cx="7772603" cy="1362138"/>
          </a:xfrm>
        </p:spPr>
        <p:txBody>
          <a:bodyPr anchor="t"/>
          <a:lstStyle>
            <a:lvl1pPr algn="ctr">
              <a:defRPr sz="3600" b="0" cap="all"/>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722332" y="1643138"/>
            <a:ext cx="7772603" cy="1500256"/>
          </a:xfrm>
        </p:spPr>
        <p:txBody>
          <a:bodyPr anchor="b"/>
          <a:lstStyle>
            <a:lvl1pPr marL="0" indent="0" algn="ctr">
              <a:buNone/>
              <a:defRPr sz="1800">
                <a:solidFill>
                  <a:schemeClr val="tx1">
                    <a:tint val="75000"/>
                  </a:schemeClr>
                </a:solidFill>
              </a:defRPr>
            </a:lvl1pPr>
            <a:lvl2pPr marL="408305" indent="0" algn="ctr">
              <a:buNone/>
              <a:defRPr sz="1575">
                <a:solidFill>
                  <a:schemeClr val="tx1">
                    <a:tint val="75000"/>
                  </a:schemeClr>
                </a:solidFill>
              </a:defRPr>
            </a:lvl2pPr>
            <a:lvl3pPr marL="816610" indent="0" algn="ctr">
              <a:buNone/>
              <a:defRPr sz="1425">
                <a:solidFill>
                  <a:schemeClr val="tx1">
                    <a:tint val="75000"/>
                  </a:schemeClr>
                </a:solidFill>
              </a:defRPr>
            </a:lvl3pPr>
            <a:lvl4pPr marL="1224915" indent="0" algn="ctr">
              <a:buNone/>
              <a:defRPr sz="1275">
                <a:solidFill>
                  <a:schemeClr val="tx1">
                    <a:tint val="75000"/>
                  </a:schemeClr>
                </a:solidFill>
              </a:defRPr>
            </a:lvl4pPr>
            <a:lvl5pPr marL="1632585" indent="0" algn="ctr">
              <a:buNone/>
              <a:defRPr sz="1275">
                <a:solidFill>
                  <a:schemeClr val="tx1">
                    <a:tint val="75000"/>
                  </a:schemeClr>
                </a:solidFill>
              </a:defRPr>
            </a:lvl5pPr>
            <a:lvl6pPr marL="2040890" indent="0">
              <a:buNone/>
              <a:defRPr sz="1275">
                <a:solidFill>
                  <a:schemeClr val="tx1">
                    <a:tint val="75000"/>
                  </a:schemeClr>
                </a:solidFill>
              </a:defRPr>
            </a:lvl6pPr>
            <a:lvl7pPr marL="2449830" indent="0">
              <a:buNone/>
              <a:defRPr sz="1275">
                <a:solidFill>
                  <a:schemeClr val="tx1">
                    <a:tint val="75000"/>
                  </a:schemeClr>
                </a:solidFill>
              </a:defRPr>
            </a:lvl7pPr>
            <a:lvl8pPr marL="2858135" indent="0">
              <a:buNone/>
              <a:defRPr sz="1275">
                <a:solidFill>
                  <a:schemeClr val="tx1">
                    <a:tint val="75000"/>
                  </a:schemeClr>
                </a:solidFill>
              </a:defRPr>
            </a:lvl8pPr>
            <a:lvl9pPr marL="3266440" indent="0">
              <a:buNone/>
              <a:defRPr sz="1275">
                <a:solidFill>
                  <a:schemeClr val="tx1">
                    <a:tint val="75000"/>
                  </a:schemeClr>
                </a:solidFill>
              </a:defRPr>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1A01B8DE-1875-4430-88E1-283DBB04EC21}" type="datetimeFigureOut">
              <a:rPr lang="zh-CN" altLang="en-US" smtClean="0"/>
              <a:pPr/>
              <a:t>2020/3/20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7FC768-CDEF-4A42-81CD-AC9E6A42C900}"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12" y="1410802"/>
            <a:ext cx="8229815" cy="18001"/>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lIns="81650" tIns="40825" rIns="81650" bIns="40825" rtlCol="0" anchor="ctr"/>
          <a:lstStyle/>
          <a:p>
            <a:pPr algn="ctr" eaLnBrk="1" latinLnBrk="0" hangingPunct="1"/>
            <a:endParaRPr kumimoji="0" lang="zh-CN" altLang="en-US" sz="1725"/>
          </a:p>
        </p:txBody>
      </p:sp>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sz="half" idx="1"/>
          </p:nvPr>
        </p:nvSpPr>
        <p:spPr>
          <a:xfrm>
            <a:off x="457212" y="1600275"/>
            <a:ext cx="4038705" cy="4526173"/>
          </a:xfrm>
        </p:spPr>
        <p:txBody>
          <a:bodyPr/>
          <a:lstStyle>
            <a:lvl1pPr>
              <a:defRPr sz="2475"/>
            </a:lvl1pPr>
            <a:lvl2pPr>
              <a:defRPr sz="2175"/>
            </a:lvl2pPr>
            <a:lvl3pPr>
              <a:defRPr sz="1800"/>
            </a:lvl3pPr>
            <a:lvl4pPr>
              <a:defRPr sz="1575"/>
            </a:lvl4pPr>
            <a:lvl5pPr>
              <a:defRPr sz="1575"/>
            </a:lvl5pPr>
            <a:lvl6pPr>
              <a:defRPr sz="1575"/>
            </a:lvl6pPr>
            <a:lvl7pPr>
              <a:defRPr sz="1575"/>
            </a:lvl7pPr>
            <a:lvl8pPr>
              <a:defRPr sz="1575"/>
            </a:lvl8pPr>
            <a:lvl9pPr>
              <a:defRPr sz="1575"/>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内容占位符 3"/>
          <p:cNvSpPr>
            <a:spLocks noGrp="1"/>
          </p:cNvSpPr>
          <p:nvPr>
            <p:ph sz="half" idx="2"/>
          </p:nvPr>
        </p:nvSpPr>
        <p:spPr>
          <a:xfrm>
            <a:off x="4648321" y="1600275"/>
            <a:ext cx="4038705" cy="4526173"/>
          </a:xfrm>
        </p:spPr>
        <p:txBody>
          <a:bodyPr/>
          <a:lstStyle>
            <a:lvl1pPr>
              <a:defRPr sz="2475"/>
            </a:lvl1pPr>
            <a:lvl2pPr>
              <a:defRPr sz="2175"/>
            </a:lvl2pPr>
            <a:lvl3pPr>
              <a:defRPr sz="1800"/>
            </a:lvl3pPr>
            <a:lvl4pPr>
              <a:defRPr sz="1575"/>
            </a:lvl4pPr>
            <a:lvl5pPr>
              <a:defRPr sz="1575"/>
            </a:lvl5pPr>
            <a:lvl6pPr>
              <a:defRPr sz="1575"/>
            </a:lvl6pPr>
            <a:lvl7pPr>
              <a:defRPr sz="1575"/>
            </a:lvl7pPr>
            <a:lvl8pPr>
              <a:defRPr sz="1575"/>
            </a:lvl8pPr>
            <a:lvl9pPr>
              <a:defRPr sz="1575"/>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1A01B8DE-1875-4430-88E1-283DBB04EC21}" type="datetimeFigureOut">
              <a:rPr lang="zh-CN" altLang="en-US" smtClean="0"/>
              <a:pPr/>
              <a:t>2020/3/20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7FC768-CDEF-4A42-81CD-AC9E6A42C900}"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12" y="1410802"/>
            <a:ext cx="8229815" cy="18001"/>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lIns="81650" tIns="40825" rIns="81650" bIns="40825" rtlCol="0" anchor="ctr"/>
          <a:lstStyle/>
          <a:p>
            <a:pPr algn="ctr" eaLnBrk="1" latinLnBrk="0" hangingPunct="1"/>
            <a:endParaRPr kumimoji="0" lang="zh-CN" altLang="en-US" sz="1725"/>
          </a:p>
        </p:txBody>
      </p:sp>
      <p:sp>
        <p:nvSpPr>
          <p:cNvPr id="2" name="标题 1"/>
          <p:cNvSpPr>
            <a:spLocks noGrp="1"/>
          </p:cNvSpPr>
          <p:nvPr>
            <p:ph type="title"/>
          </p:nvPr>
        </p:nvSpPr>
        <p:spPr/>
        <p:txBody>
          <a:bodyPr/>
          <a:lstStyle>
            <a:lvl1pPr>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457212" y="1535185"/>
            <a:ext cx="4040293" cy="639792"/>
          </a:xfrm>
        </p:spPr>
        <p:txBody>
          <a:bodyPr anchor="b"/>
          <a:lstStyle>
            <a:lvl1pPr marL="0" indent="0">
              <a:buNone/>
              <a:defRPr sz="2175" b="1">
                <a:effectLst>
                  <a:outerShdw blurRad="50800" dist="25400" dir="5400000" algn="tl" rotWithShape="0">
                    <a:srgbClr val="000000">
                      <a:alpha val="43137"/>
                    </a:srgbClr>
                  </a:outerShdw>
                </a:effectLst>
              </a:defRPr>
            </a:lvl1pPr>
            <a:lvl2pPr marL="408305" indent="0">
              <a:buNone/>
              <a:defRPr sz="1800" b="1">
                <a:effectLst>
                  <a:outerShdw blurRad="50800" dist="25400" dir="5400000" algn="tl" rotWithShape="0">
                    <a:srgbClr val="000000">
                      <a:alpha val="43137"/>
                    </a:srgbClr>
                  </a:outerShdw>
                </a:effectLst>
              </a:defRPr>
            </a:lvl2pPr>
            <a:lvl3pPr marL="816610" indent="0">
              <a:buNone/>
              <a:defRPr sz="1575" b="1">
                <a:effectLst>
                  <a:outerShdw blurRad="50800" dist="25400" dir="5400000" algn="tl" rotWithShape="0">
                    <a:srgbClr val="000000">
                      <a:alpha val="43137"/>
                    </a:srgbClr>
                  </a:outerShdw>
                </a:effectLst>
              </a:defRPr>
            </a:lvl3pPr>
            <a:lvl4pPr marL="1224915" indent="0">
              <a:buNone/>
              <a:defRPr sz="1425" b="1">
                <a:effectLst>
                  <a:outerShdw blurRad="50800" dist="25400" dir="5400000" algn="tl" rotWithShape="0">
                    <a:srgbClr val="000000">
                      <a:alpha val="43137"/>
                    </a:srgbClr>
                  </a:outerShdw>
                </a:effectLst>
              </a:defRPr>
            </a:lvl4pPr>
            <a:lvl5pPr marL="1632585" indent="0">
              <a:buNone/>
              <a:defRPr sz="1425" b="1">
                <a:effectLst>
                  <a:outerShdw blurRad="50800" dist="25400" dir="5400000" algn="tl" rotWithShape="0">
                    <a:srgbClr val="000000">
                      <a:alpha val="43137"/>
                    </a:srgbClr>
                  </a:outerShdw>
                </a:effectLst>
              </a:defRPr>
            </a:lvl5pPr>
            <a:lvl6pPr marL="2040890" indent="0">
              <a:buNone/>
              <a:defRPr sz="1425" b="1"/>
            </a:lvl6pPr>
            <a:lvl7pPr marL="2449830" indent="0">
              <a:buNone/>
              <a:defRPr sz="1425" b="1"/>
            </a:lvl7pPr>
            <a:lvl8pPr marL="2858135" indent="0">
              <a:buNone/>
              <a:defRPr sz="1425" b="1"/>
            </a:lvl8pPr>
            <a:lvl9pPr marL="3266440" indent="0">
              <a:buNone/>
              <a:defRPr sz="1425" b="1"/>
            </a:lvl9pPr>
          </a:lstStyle>
          <a:p>
            <a:pPr lvl="0" eaLnBrk="1" latinLnBrk="0" hangingPunct="1"/>
            <a:r>
              <a:rPr kumimoji="0" lang="zh-CN" altLang="en-US"/>
              <a:t>单击此处编辑母版文本样式</a:t>
            </a:r>
          </a:p>
        </p:txBody>
      </p:sp>
      <p:sp>
        <p:nvSpPr>
          <p:cNvPr id="4" name="内容占位符 3"/>
          <p:cNvSpPr>
            <a:spLocks noGrp="1"/>
          </p:cNvSpPr>
          <p:nvPr>
            <p:ph sz="half" idx="2"/>
          </p:nvPr>
        </p:nvSpPr>
        <p:spPr>
          <a:xfrm>
            <a:off x="457212" y="2174976"/>
            <a:ext cx="4040293" cy="3951471"/>
          </a:xfrm>
        </p:spPr>
        <p:txBody>
          <a:bodyPr/>
          <a:lstStyle>
            <a:lvl1pPr>
              <a:defRPr sz="2175"/>
            </a:lvl1pPr>
            <a:lvl2pPr>
              <a:defRPr sz="1800"/>
            </a:lvl2pPr>
            <a:lvl3pPr>
              <a:defRPr sz="1575"/>
            </a:lvl3pPr>
            <a:lvl4pPr>
              <a:defRPr sz="1425"/>
            </a:lvl4pPr>
            <a:lvl5pPr>
              <a:defRPr sz="1425"/>
            </a:lvl5pPr>
            <a:lvl6pPr>
              <a:defRPr sz="1425"/>
            </a:lvl6pPr>
            <a:lvl7pPr>
              <a:defRPr sz="1425"/>
            </a:lvl7pPr>
            <a:lvl8pPr>
              <a:defRPr sz="1425"/>
            </a:lvl8pPr>
            <a:lvl9pPr>
              <a:defRPr sz="1425"/>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文本占位符 4"/>
          <p:cNvSpPr>
            <a:spLocks noGrp="1"/>
          </p:cNvSpPr>
          <p:nvPr>
            <p:ph type="body" sz="quarter" idx="3"/>
          </p:nvPr>
        </p:nvSpPr>
        <p:spPr>
          <a:xfrm>
            <a:off x="4645147" y="1535185"/>
            <a:ext cx="4041881" cy="639792"/>
          </a:xfrm>
        </p:spPr>
        <p:txBody>
          <a:bodyPr anchor="b"/>
          <a:lstStyle>
            <a:lvl1pPr marL="0" indent="0">
              <a:buNone/>
              <a:defRPr sz="2175" b="1">
                <a:effectLst>
                  <a:outerShdw blurRad="50800" dist="25400" dir="5400000" algn="tl" rotWithShape="0">
                    <a:srgbClr val="000000">
                      <a:alpha val="43137"/>
                    </a:srgbClr>
                  </a:outerShdw>
                </a:effectLst>
              </a:defRPr>
            </a:lvl1pPr>
            <a:lvl2pPr marL="408305" indent="0">
              <a:buNone/>
              <a:defRPr sz="1800" b="1">
                <a:effectLst>
                  <a:outerShdw blurRad="50800" dist="25400" dir="5400000" algn="tl" rotWithShape="0">
                    <a:srgbClr val="000000">
                      <a:alpha val="43137"/>
                    </a:srgbClr>
                  </a:outerShdw>
                </a:effectLst>
              </a:defRPr>
            </a:lvl2pPr>
            <a:lvl3pPr marL="816610" indent="0">
              <a:buNone/>
              <a:defRPr sz="1575" b="1">
                <a:effectLst>
                  <a:outerShdw blurRad="50800" dist="25400" dir="5400000" algn="tl" rotWithShape="0">
                    <a:srgbClr val="000000">
                      <a:alpha val="43137"/>
                    </a:srgbClr>
                  </a:outerShdw>
                </a:effectLst>
              </a:defRPr>
            </a:lvl3pPr>
            <a:lvl4pPr marL="1224915" indent="0">
              <a:buNone/>
              <a:defRPr sz="1425" b="1">
                <a:effectLst>
                  <a:outerShdw blurRad="50800" dist="25400" dir="5400000" algn="tl" rotWithShape="0">
                    <a:srgbClr val="000000">
                      <a:alpha val="43137"/>
                    </a:srgbClr>
                  </a:outerShdw>
                </a:effectLst>
              </a:defRPr>
            </a:lvl4pPr>
            <a:lvl5pPr marL="1632585" indent="0">
              <a:buNone/>
              <a:defRPr sz="1425" b="1">
                <a:effectLst>
                  <a:outerShdw blurRad="50800" dist="25400" dir="5400000" algn="tl" rotWithShape="0">
                    <a:srgbClr val="000000">
                      <a:alpha val="43137"/>
                    </a:srgbClr>
                  </a:outerShdw>
                </a:effectLst>
              </a:defRPr>
            </a:lvl5pPr>
            <a:lvl6pPr marL="2040890" indent="0">
              <a:buNone/>
              <a:defRPr sz="1425" b="1"/>
            </a:lvl6pPr>
            <a:lvl7pPr marL="2449830" indent="0">
              <a:buNone/>
              <a:defRPr sz="1425" b="1"/>
            </a:lvl7pPr>
            <a:lvl8pPr marL="2858135" indent="0">
              <a:buNone/>
              <a:defRPr sz="1425" b="1"/>
            </a:lvl8pPr>
            <a:lvl9pPr marL="3266440" indent="0">
              <a:buNone/>
              <a:defRPr sz="1425" b="1"/>
            </a:lvl9pPr>
          </a:lstStyle>
          <a:p>
            <a:pPr lvl="0" eaLnBrk="1" latinLnBrk="0" hangingPunct="1"/>
            <a:r>
              <a:rPr kumimoji="0" lang="zh-CN" altLang="en-US"/>
              <a:t>单击此处编辑母版文本样式</a:t>
            </a:r>
          </a:p>
        </p:txBody>
      </p:sp>
      <p:sp>
        <p:nvSpPr>
          <p:cNvPr id="6" name="内容占位符 5"/>
          <p:cNvSpPr>
            <a:spLocks noGrp="1"/>
          </p:cNvSpPr>
          <p:nvPr>
            <p:ph sz="quarter" idx="4"/>
          </p:nvPr>
        </p:nvSpPr>
        <p:spPr>
          <a:xfrm>
            <a:off x="4645147" y="2174976"/>
            <a:ext cx="4041881" cy="3951471"/>
          </a:xfrm>
        </p:spPr>
        <p:txBody>
          <a:bodyPr/>
          <a:lstStyle>
            <a:lvl1pPr>
              <a:defRPr sz="2175"/>
            </a:lvl1pPr>
            <a:lvl2pPr>
              <a:defRPr sz="1800"/>
            </a:lvl2pPr>
            <a:lvl3pPr>
              <a:defRPr sz="1575"/>
            </a:lvl3pPr>
            <a:lvl4pPr>
              <a:defRPr sz="1425"/>
            </a:lvl4pPr>
            <a:lvl5pPr>
              <a:defRPr sz="1425"/>
            </a:lvl5pPr>
            <a:lvl6pPr>
              <a:defRPr sz="1425"/>
            </a:lvl6pPr>
            <a:lvl7pPr>
              <a:defRPr sz="1425"/>
            </a:lvl7pPr>
            <a:lvl8pPr>
              <a:defRPr sz="1425"/>
            </a:lvl8pPr>
            <a:lvl9pPr>
              <a:defRPr sz="1425"/>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7" name="日期占位符 6"/>
          <p:cNvSpPr>
            <a:spLocks noGrp="1"/>
          </p:cNvSpPr>
          <p:nvPr>
            <p:ph type="dt" sz="half" idx="10"/>
          </p:nvPr>
        </p:nvSpPr>
        <p:spPr/>
        <p:txBody>
          <a:bodyPr/>
          <a:lstStyle/>
          <a:p>
            <a:fld id="{1A01B8DE-1875-4430-88E1-283DBB04EC21}" type="datetimeFigureOut">
              <a:rPr lang="zh-CN" altLang="en-US" smtClean="0"/>
              <a:pPr/>
              <a:t>2020/3/20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07FC768-CDEF-4A42-81CD-AC9E6A42C900}"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12" y="1410802"/>
            <a:ext cx="8229815" cy="18001"/>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lIns="81650" tIns="40825" rIns="81650" bIns="40825" rtlCol="0" anchor="ctr"/>
          <a:lstStyle/>
          <a:p>
            <a:pPr algn="ctr" eaLnBrk="1" latinLnBrk="0" hangingPunct="1"/>
            <a:endParaRPr kumimoji="0" lang="zh-CN" altLang="en-US" sz="1725"/>
          </a:p>
        </p:txBody>
      </p:sp>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日期占位符 2"/>
          <p:cNvSpPr>
            <a:spLocks noGrp="1"/>
          </p:cNvSpPr>
          <p:nvPr>
            <p:ph type="dt" sz="half" idx="10"/>
          </p:nvPr>
        </p:nvSpPr>
        <p:spPr/>
        <p:txBody>
          <a:bodyPr/>
          <a:lstStyle/>
          <a:p>
            <a:fld id="{1A01B8DE-1875-4430-88E1-283DBB04EC21}" type="datetimeFigureOut">
              <a:rPr lang="zh-CN" altLang="en-US" smtClean="0"/>
              <a:pPr/>
              <a:t>2020/3/20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07FC768-CDEF-4A42-81CD-AC9E6A42C900}"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A01B8DE-1875-4430-88E1-283DBB04EC21}" type="datetimeFigureOut">
              <a:rPr lang="zh-CN" altLang="en-US" smtClean="0"/>
              <a:pPr/>
              <a:t>2020/3/20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07FC768-CDEF-4A42-81CD-AC9E6A42C900}"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123" y="1053595"/>
            <a:ext cx="5904154" cy="18001"/>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lIns="81650" tIns="40825" rIns="81650" bIns="40825" rtlCol="0" anchor="ctr"/>
          <a:lstStyle/>
          <a:p>
            <a:pPr algn="ctr" eaLnBrk="1" latinLnBrk="0" hangingPunct="1"/>
            <a:endParaRPr kumimoji="0" lang="zh-CN" altLang="en-US" sz="1725"/>
          </a:p>
        </p:txBody>
      </p:sp>
      <p:sp>
        <p:nvSpPr>
          <p:cNvPr id="2" name="标题 1"/>
          <p:cNvSpPr>
            <a:spLocks noGrp="1"/>
          </p:cNvSpPr>
          <p:nvPr>
            <p:ph type="title"/>
          </p:nvPr>
        </p:nvSpPr>
        <p:spPr>
          <a:xfrm>
            <a:off x="2786123" y="228611"/>
            <a:ext cx="5900906" cy="842985"/>
          </a:xfrm>
        </p:spPr>
        <p:txBody>
          <a:bodyPr anchor="b"/>
          <a:lstStyle>
            <a:lvl1pPr algn="ctr">
              <a:defRPr sz="2475" b="0"/>
            </a:lvl1pPr>
          </a:lstStyle>
          <a:p>
            <a:r>
              <a:rPr kumimoji="0" lang="zh-CN" altLang="en-US"/>
              <a:t>单击此处编辑母版标题样式</a:t>
            </a:r>
            <a:endParaRPr kumimoji="0" lang="en-US"/>
          </a:p>
        </p:txBody>
      </p:sp>
      <p:sp>
        <p:nvSpPr>
          <p:cNvPr id="3" name="内容占位符 2"/>
          <p:cNvSpPr>
            <a:spLocks noGrp="1"/>
          </p:cNvSpPr>
          <p:nvPr>
            <p:ph idx="1"/>
          </p:nvPr>
        </p:nvSpPr>
        <p:spPr>
          <a:xfrm>
            <a:off x="2786123" y="1143037"/>
            <a:ext cx="5900904" cy="5143774"/>
          </a:xfrm>
        </p:spPr>
        <p:txBody>
          <a:bodyPr/>
          <a:lstStyle>
            <a:lvl1pPr>
              <a:defRPr sz="2850"/>
            </a:lvl1pPr>
            <a:lvl2pPr>
              <a:defRPr sz="2475"/>
            </a:lvl2pPr>
            <a:lvl3pPr>
              <a:defRPr sz="2175"/>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文本占位符 3"/>
          <p:cNvSpPr>
            <a:spLocks noGrp="1"/>
          </p:cNvSpPr>
          <p:nvPr>
            <p:ph type="body" sz="half" idx="2"/>
          </p:nvPr>
        </p:nvSpPr>
        <p:spPr>
          <a:xfrm>
            <a:off x="457217" y="1143037"/>
            <a:ext cx="2257467" cy="5143774"/>
          </a:xfrm>
        </p:spPr>
        <p:txBody>
          <a:bodyPr anchor="ctr"/>
          <a:lstStyle>
            <a:lvl1pPr marL="0" indent="0">
              <a:buNone/>
              <a:defRPr sz="1275"/>
            </a:lvl1pPr>
            <a:lvl2pPr marL="408305" indent="0">
              <a:buNone/>
              <a:defRPr sz="1050"/>
            </a:lvl2pPr>
            <a:lvl3pPr marL="816610" indent="0">
              <a:buNone/>
              <a:defRPr sz="900"/>
            </a:lvl3pPr>
            <a:lvl4pPr marL="1224915" indent="0">
              <a:buNone/>
              <a:defRPr sz="825"/>
            </a:lvl4pPr>
            <a:lvl5pPr marL="1632585" indent="0">
              <a:buNone/>
              <a:defRPr sz="825"/>
            </a:lvl5pPr>
            <a:lvl6pPr marL="2040890" indent="0">
              <a:buNone/>
              <a:defRPr sz="825"/>
            </a:lvl6pPr>
            <a:lvl7pPr marL="2449830" indent="0">
              <a:buNone/>
              <a:defRPr sz="825"/>
            </a:lvl7pPr>
            <a:lvl8pPr marL="2858135" indent="0">
              <a:buNone/>
              <a:defRPr sz="825"/>
            </a:lvl8pPr>
            <a:lvl9pPr marL="3266440" indent="0">
              <a:buNone/>
              <a:defRPr sz="825"/>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1A01B8DE-1875-4430-88E1-283DBB04EC21}" type="datetimeFigureOut">
              <a:rPr lang="zh-CN" altLang="en-US" smtClean="0"/>
              <a:pPr/>
              <a:t>2020/3/20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7FC768-CDEF-4A42-81CD-AC9E6A42C900}"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65EBF2-0475-4A7B-A0B0-C2E3DA6103C8}" type="datetimeFigureOut">
              <a:rPr lang="zh-CN" altLang="en-US" smtClean="0"/>
              <a:pPr/>
              <a:t>2020/3/20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673501-B6C6-4B63-9FB2-D873029ECA0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14" y="304814"/>
            <a:ext cx="6400967" cy="685832"/>
          </a:xfrm>
        </p:spPr>
        <p:txBody>
          <a:bodyPr anchor="ctr"/>
          <a:lstStyle>
            <a:lvl1pPr algn="l">
              <a:defRPr sz="2175" b="0"/>
            </a:lvl1pPr>
          </a:lstStyle>
          <a:p>
            <a:r>
              <a:rPr kumimoji="0" lang="zh-CN" altLang="en-US"/>
              <a:t>单击此处编辑母版标题样式</a:t>
            </a:r>
            <a:endParaRPr kumimoji="0" lang="en-US"/>
          </a:p>
        </p:txBody>
      </p:sp>
      <p:sp>
        <p:nvSpPr>
          <p:cNvPr id="3" name="图片占位符 2"/>
          <p:cNvSpPr>
            <a:spLocks noGrp="1"/>
          </p:cNvSpPr>
          <p:nvPr>
            <p:ph type="pic" idx="1"/>
          </p:nvPr>
        </p:nvSpPr>
        <p:spPr>
          <a:xfrm>
            <a:off x="701570" y="1143052"/>
            <a:ext cx="7223437" cy="3980357"/>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2850"/>
            </a:lvl1pPr>
            <a:lvl2pPr marL="408305" indent="0">
              <a:buNone/>
              <a:defRPr sz="2475"/>
            </a:lvl2pPr>
            <a:lvl3pPr marL="816610" indent="0">
              <a:buNone/>
              <a:defRPr sz="2175"/>
            </a:lvl3pPr>
            <a:lvl4pPr marL="1224915" indent="0">
              <a:buNone/>
              <a:defRPr sz="1800"/>
            </a:lvl4pPr>
            <a:lvl5pPr marL="1632585" indent="0">
              <a:buNone/>
              <a:defRPr sz="1800"/>
            </a:lvl5pPr>
            <a:lvl6pPr marL="2040890" indent="0">
              <a:buNone/>
              <a:defRPr sz="1800"/>
            </a:lvl6pPr>
            <a:lvl7pPr marL="2449830" indent="0">
              <a:buNone/>
              <a:defRPr sz="1800"/>
            </a:lvl7pPr>
            <a:lvl8pPr marL="2858135" indent="0">
              <a:buNone/>
              <a:defRPr sz="1800"/>
            </a:lvl8pPr>
            <a:lvl9pPr marL="3266440" indent="0">
              <a:buNone/>
              <a:defRPr sz="1800"/>
            </a:lvl9pPr>
          </a:lstStyle>
          <a:p>
            <a:r>
              <a:rPr kumimoji="0" lang="zh-CN" altLang="en-US"/>
              <a:t>单击图标添加图片</a:t>
            </a:r>
            <a:endParaRPr kumimoji="0" lang="en-US"/>
          </a:p>
        </p:txBody>
      </p:sp>
      <p:sp>
        <p:nvSpPr>
          <p:cNvPr id="4" name="文本占位符 3"/>
          <p:cNvSpPr>
            <a:spLocks noGrp="1"/>
          </p:cNvSpPr>
          <p:nvPr>
            <p:ph type="body" sz="half" idx="2"/>
          </p:nvPr>
        </p:nvSpPr>
        <p:spPr>
          <a:xfrm>
            <a:off x="2362262" y="5410451"/>
            <a:ext cx="5658036" cy="804899"/>
          </a:xfrm>
        </p:spPr>
        <p:txBody>
          <a:bodyPr anchor="ctr"/>
          <a:lstStyle>
            <a:lvl1pPr marL="0" indent="0" algn="r">
              <a:buNone/>
              <a:defRPr sz="1050" b="0"/>
            </a:lvl1pPr>
            <a:lvl2pPr marL="408305" indent="0" algn="r">
              <a:buNone/>
              <a:defRPr sz="1050" b="0"/>
            </a:lvl2pPr>
            <a:lvl3pPr marL="816610" indent="0" algn="r">
              <a:buNone/>
              <a:defRPr sz="1050" b="0"/>
            </a:lvl3pPr>
            <a:lvl4pPr marL="1224915" indent="0" algn="r">
              <a:buNone/>
              <a:defRPr sz="1050" b="0"/>
            </a:lvl4pPr>
            <a:lvl5pPr marL="1632585" indent="0" algn="r">
              <a:buNone/>
              <a:defRPr sz="1050" b="0"/>
            </a:lvl5pPr>
            <a:lvl6pPr marL="2040890" indent="0">
              <a:buNone/>
              <a:defRPr sz="825"/>
            </a:lvl6pPr>
            <a:lvl7pPr marL="2449830" indent="0">
              <a:buNone/>
              <a:defRPr sz="825"/>
            </a:lvl7pPr>
            <a:lvl8pPr marL="2858135" indent="0">
              <a:buNone/>
              <a:defRPr sz="825"/>
            </a:lvl8pPr>
            <a:lvl9pPr marL="3266440" indent="0">
              <a:buNone/>
              <a:defRPr sz="825"/>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1A01B8DE-1875-4430-88E1-283DBB04EC21}" type="datetimeFigureOut">
              <a:rPr lang="zh-CN" altLang="en-US" smtClean="0"/>
              <a:pPr/>
              <a:t>2020/3/20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7FC768-CDEF-4A42-81CD-AC9E6A42C900}"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1A01B8DE-1875-4430-88E1-283DBB04EC21}" type="datetimeFigureOut">
              <a:rPr lang="zh-CN" altLang="en-US" smtClean="0"/>
              <a:pPr/>
              <a:t>2020/3/20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7FC768-CDEF-4A42-81CD-AC9E6A42C900}" type="slidenum">
              <a:rPr lang="zh-CN" altLang="en-US" smtClean="0"/>
              <a:pPr/>
              <a:t>‹#›</a:t>
            </a:fld>
            <a:endParaRPr lang="zh-CN" altLang="en-US"/>
          </a:p>
        </p:txBody>
      </p:sp>
      <p:sp>
        <p:nvSpPr>
          <p:cNvPr id="7" name="矩形 6"/>
          <p:cNvSpPr/>
          <p:nvPr/>
        </p:nvSpPr>
        <p:spPr>
          <a:xfrm>
            <a:off x="457212" y="1410802"/>
            <a:ext cx="8229815" cy="18001"/>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lIns="81650" tIns="40825" rIns="81650" bIns="40825" rtlCol="0" anchor="ctr"/>
          <a:lstStyle/>
          <a:p>
            <a:pPr algn="ctr" eaLnBrk="1" latinLnBrk="0" hangingPunct="1"/>
            <a:endParaRPr kumimoji="0" lang="zh-CN" altLang="en-US" sz="1725"/>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394" y="274651"/>
            <a:ext cx="1471632" cy="6012161"/>
          </a:xfrm>
        </p:spPr>
        <p:txBody>
          <a:bodyPr vert="eaVert"/>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457211" y="274651"/>
            <a:ext cx="6686743" cy="6012161"/>
          </a:xfrm>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1A01B8DE-1875-4430-88E1-283DBB04EC21}" type="datetimeFigureOut">
              <a:rPr lang="zh-CN" altLang="en-US" smtClean="0"/>
              <a:pPr/>
              <a:t>2020/3/20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7FC768-CDEF-4A42-81CD-AC9E6A42C900}"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Main Text">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89"/>
            <a:ext cx="9144239" cy="176220"/>
          </a:xfrm>
          <a:prstGeom prst="rect">
            <a:avLst/>
          </a:prstGeom>
          <a:solidFill>
            <a:srgbClr val="00ADE4"/>
          </a:solidFill>
          <a:ln>
            <a:noFill/>
          </a:ln>
        </p:spPr>
        <p:txBody>
          <a:bodyPr lIns="81650" tIns="40825" rIns="81650" bIns="40825"/>
          <a:lstStyle/>
          <a:p>
            <a:pPr marL="137795" indent="-137795">
              <a:spcBef>
                <a:spcPct val="50000"/>
              </a:spcBef>
              <a:buFontTx/>
              <a:buChar char="•"/>
              <a:defRPr/>
            </a:pPr>
            <a:endParaRPr lang="en-US" sz="1125" dirty="0">
              <a:latin typeface="+mn-lt"/>
            </a:endParaRPr>
          </a:p>
        </p:txBody>
      </p:sp>
      <p:pic>
        <p:nvPicPr>
          <p:cNvPr id="5" name="Picture 5"/>
          <p:cNvPicPr>
            <a:picLocks noChangeAspect="1"/>
          </p:cNvPicPr>
          <p:nvPr userDrawn="1"/>
        </p:nvPicPr>
        <p:blipFill>
          <a:blip r:embed="rId2" cstate="print"/>
          <a:srcRect/>
          <a:stretch>
            <a:fillRect/>
          </a:stretch>
        </p:blipFill>
        <p:spPr bwMode="auto">
          <a:xfrm>
            <a:off x="6915331" y="6312193"/>
            <a:ext cx="1982840" cy="388956"/>
          </a:xfrm>
          <a:prstGeom prst="rect">
            <a:avLst/>
          </a:prstGeom>
          <a:noFill/>
          <a:ln w="9525">
            <a:noFill/>
            <a:miter lim="800000"/>
            <a:headEnd/>
            <a:tailEnd/>
          </a:ln>
        </p:spPr>
      </p:pic>
      <p:sp>
        <p:nvSpPr>
          <p:cNvPr id="8" name="Content Placeholder 8"/>
          <p:cNvSpPr>
            <a:spLocks noGrp="1"/>
          </p:cNvSpPr>
          <p:nvPr>
            <p:ph sz="quarter" idx="16"/>
          </p:nvPr>
        </p:nvSpPr>
        <p:spPr>
          <a:xfrm>
            <a:off x="356627" y="1463108"/>
            <a:ext cx="8479058" cy="4617934"/>
          </a:xfrm>
        </p:spPr>
        <p:txBody>
          <a:bodyPr/>
          <a:lstStyle>
            <a:lvl1pPr marL="255270" indent="-255270" algn="just">
              <a:lnSpc>
                <a:spcPct val="100000"/>
              </a:lnSpc>
              <a:spcBef>
                <a:spcPts val="0"/>
              </a:spcBef>
              <a:buFont typeface="Arial" panose="020B0604020202020204" pitchFamily="34" charset="0"/>
              <a:buChar char="•"/>
              <a:defRPr/>
            </a:lvl1pPr>
            <a:lvl2pPr marL="256540" indent="-255270" algn="just">
              <a:lnSpc>
                <a:spcPct val="100000"/>
              </a:lnSpc>
              <a:spcBef>
                <a:spcPts val="0"/>
              </a:spcBef>
              <a:buClr>
                <a:schemeClr val="tx1"/>
              </a:buClr>
              <a:buFont typeface="Arial" panose="020B0604020202020204" pitchFamily="34" charset="0"/>
              <a:buChar char="•"/>
              <a:defRPr/>
            </a:lvl2pPr>
            <a:lvl3pPr marL="514350" indent="-255270" algn="just">
              <a:lnSpc>
                <a:spcPct val="100000"/>
              </a:lnSpc>
              <a:spcBef>
                <a:spcPts val="0"/>
              </a:spcBef>
              <a:buClr>
                <a:schemeClr val="tx1"/>
              </a:buClr>
              <a:buFont typeface="Arial" panose="020B0604020202020204" pitchFamily="34" charset="0"/>
              <a:buChar char="-"/>
              <a:defRPr sz="1275"/>
            </a:lvl3pPr>
            <a:lvl4pPr marL="763905" indent="-255270">
              <a:buFont typeface="Arial" panose="020B0604020202020204" pitchFamily="34" charset="0"/>
              <a:buChar char="◦"/>
              <a:defRPr sz="1275" baseline="0"/>
            </a:lvl4pPr>
          </a:lstStyle>
          <a:p>
            <a:pPr lvl="0"/>
            <a:r>
              <a:rPr lang="en-US"/>
              <a:t>Edit Master text styles</a:t>
            </a:r>
          </a:p>
          <a:p>
            <a:pPr lvl="1"/>
            <a:r>
              <a:rPr lang="en-US"/>
              <a:t>Second level</a:t>
            </a:r>
          </a:p>
          <a:p>
            <a:pPr lvl="2"/>
            <a:r>
              <a:rPr lang="en-US"/>
              <a:t>Third level</a:t>
            </a:r>
          </a:p>
        </p:txBody>
      </p:sp>
      <p:sp>
        <p:nvSpPr>
          <p:cNvPr id="2" name="Title 1"/>
          <p:cNvSpPr>
            <a:spLocks noGrp="1"/>
          </p:cNvSpPr>
          <p:nvPr>
            <p:ph type="title"/>
          </p:nvPr>
        </p:nvSpPr>
        <p:spPr>
          <a:xfrm>
            <a:off x="356945" y="301641"/>
            <a:ext cx="8462250" cy="756742"/>
          </a:xfrm>
        </p:spPr>
        <p:txBody>
          <a:bodyPr anchor="b"/>
          <a:lstStyle>
            <a:lvl1pPr>
              <a:defRPr sz="1950" b="0" i="0">
                <a:solidFill>
                  <a:schemeClr val="tx1"/>
                </a:solidFill>
                <a:latin typeface="+mn-lt"/>
              </a:defRPr>
            </a:lvl1pPr>
          </a:lstStyle>
          <a:p>
            <a:r>
              <a:rPr lang="en-US"/>
              <a:t>Click to edit Master title style</a:t>
            </a:r>
            <a:endParaRPr lang="en-US" dirty="0"/>
          </a:p>
        </p:txBody>
      </p:sp>
      <p:sp>
        <p:nvSpPr>
          <p:cNvPr id="6" name="Slide Number Placeholder 3"/>
          <p:cNvSpPr>
            <a:spLocks noGrp="1"/>
          </p:cNvSpPr>
          <p:nvPr>
            <p:ph type="sldNum" sz="quarter" idx="17"/>
          </p:nvPr>
        </p:nvSpPr>
        <p:spPr>
          <a:xfrm>
            <a:off x="357198" y="6350295"/>
            <a:ext cx="552464" cy="358792"/>
          </a:xfrm>
        </p:spPr>
        <p:txBody>
          <a:bodyPr/>
          <a:lstStyle>
            <a:lvl1pPr>
              <a:defRPr>
                <a:solidFill>
                  <a:schemeClr val="bg1">
                    <a:lumMod val="75000"/>
                  </a:schemeClr>
                </a:solidFill>
                <a:latin typeface="+mn-lt"/>
              </a:defRPr>
            </a:lvl1pPr>
          </a:lstStyle>
          <a:p>
            <a:pPr>
              <a:defRPr/>
            </a:pPr>
            <a:fld id="{C3889404-AAC6-4838-A382-D165EBD833D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B65EBF2-0475-4A7B-A0B0-C2E3DA6103C8}" type="datetimeFigureOut">
              <a:rPr lang="zh-CN" altLang="en-US" smtClean="0"/>
              <a:pPr/>
              <a:t>2020/3/20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673501-B6C6-4B63-9FB2-D873029ECA0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B65EBF2-0475-4A7B-A0B0-C2E3DA6103C8}" type="datetimeFigureOut">
              <a:rPr lang="zh-CN" altLang="en-US" smtClean="0"/>
              <a:pPr/>
              <a:t>2020/3/20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673501-B6C6-4B63-9FB2-D873029ECA0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B65EBF2-0475-4A7B-A0B0-C2E3DA6103C8}" type="datetimeFigureOut">
              <a:rPr lang="zh-CN" altLang="en-US" smtClean="0"/>
              <a:pPr/>
              <a:t>2020/3/20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673501-B6C6-4B63-9FB2-D873029ECA0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B65EBF2-0475-4A7B-A0B0-C2E3DA6103C8}" type="datetimeFigureOut">
              <a:rPr lang="zh-CN" altLang="en-US" smtClean="0"/>
              <a:pPr/>
              <a:t>2020/3/20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E673501-B6C6-4B63-9FB2-D873029ECA0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65EBF2-0475-4A7B-A0B0-C2E3DA6103C8}" type="datetimeFigureOut">
              <a:rPr lang="zh-CN" altLang="en-US" smtClean="0"/>
              <a:pPr/>
              <a:t>2020/3/20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673501-B6C6-4B63-9FB2-D873029ECA0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B65EBF2-0475-4A7B-A0B0-C2E3DA6103C8}" type="datetimeFigureOut">
              <a:rPr lang="zh-CN" altLang="en-US" smtClean="0"/>
              <a:pPr/>
              <a:t>2020/3/20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673501-B6C6-4B63-9FB2-D873029ECA0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B65EBF2-0475-4A7B-A0B0-C2E3DA6103C8}" type="datetimeFigureOut">
              <a:rPr lang="zh-CN" altLang="en-US" smtClean="0"/>
              <a:pPr/>
              <a:t>2020/3/20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673501-B6C6-4B63-9FB2-D873029ECA0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65EBF2-0475-4A7B-A0B0-C2E3DA6103C8}" type="datetimeFigureOut">
              <a:rPr lang="zh-CN" altLang="en-US" smtClean="0"/>
              <a:pPr/>
              <a:t>2020/3/20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673501-B6C6-4B63-9FB2-D873029ECA0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309"/>
            <a:ext cx="9144239" cy="180009"/>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lIns="81650" tIns="40825" rIns="81650" bIns="40825" rtlCol="0" anchor="ctr"/>
          <a:lstStyle/>
          <a:p>
            <a:pPr algn="ctr" eaLnBrk="1" latinLnBrk="0" hangingPunct="1"/>
            <a:endParaRPr kumimoji="0" lang="zh-CN" altLang="en-US" sz="1725"/>
          </a:p>
        </p:txBody>
      </p:sp>
      <p:sp>
        <p:nvSpPr>
          <p:cNvPr id="2" name="标题占位符 1"/>
          <p:cNvSpPr>
            <a:spLocks noGrp="1"/>
          </p:cNvSpPr>
          <p:nvPr>
            <p:ph type="title"/>
          </p:nvPr>
        </p:nvSpPr>
        <p:spPr>
          <a:xfrm>
            <a:off x="457212" y="274650"/>
            <a:ext cx="8229815" cy="1143053"/>
          </a:xfrm>
          <a:prstGeom prst="rect">
            <a:avLst/>
          </a:prstGeom>
        </p:spPr>
        <p:txBody>
          <a:bodyPr vert="horz" lIns="108850" tIns="54425" rIns="108850" bIns="54425" rtlCol="0" anchor="ctr">
            <a:normAutofit/>
          </a:body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457212" y="1600275"/>
            <a:ext cx="8229815" cy="4686537"/>
          </a:xfrm>
          <a:prstGeom prst="rect">
            <a:avLst/>
          </a:prstGeom>
        </p:spPr>
        <p:txBody>
          <a:bodyPr vert="horz" lIns="108850" tIns="54425" rIns="108850" bIns="54425" rtlCol="0">
            <a:normAutofit/>
          </a:bodyPr>
          <a:lstStyle/>
          <a:p>
            <a:pPr lvl="0" eaLnBrk="1" latinLnBrk="0" hangingPunct="1"/>
            <a:r>
              <a:rPr kumimoji="0" lang="zh-CN" altLang="en-US"/>
              <a:t>单击此处编辑母版文本样式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a:p>
        </p:txBody>
      </p:sp>
      <p:sp>
        <p:nvSpPr>
          <p:cNvPr id="4" name="日期占位符 3"/>
          <p:cNvSpPr>
            <a:spLocks noGrp="1"/>
          </p:cNvSpPr>
          <p:nvPr>
            <p:ph type="dt" sz="half" idx="2"/>
          </p:nvPr>
        </p:nvSpPr>
        <p:spPr>
          <a:xfrm>
            <a:off x="76202" y="6401097"/>
            <a:ext cx="3200484" cy="283813"/>
          </a:xfrm>
          <a:prstGeom prst="rect">
            <a:avLst/>
          </a:prstGeom>
        </p:spPr>
        <p:txBody>
          <a:bodyPr vert="horz" lIns="108850" tIns="54425" rIns="108850" bIns="54425" rtlCol="0" anchor="b"/>
          <a:lstStyle>
            <a:lvl1pPr algn="l" eaLnBrk="1" latinLnBrk="0" hangingPunct="1">
              <a:defRPr kumimoji="0" sz="975">
                <a:solidFill>
                  <a:schemeClr val="tx2">
                    <a:lumMod val="75000"/>
                    <a:lumOff val="25000"/>
                  </a:schemeClr>
                </a:solidFill>
              </a:defRPr>
            </a:lvl1pPr>
          </a:lstStyle>
          <a:p>
            <a:fld id="{1A01B8DE-1875-4430-88E1-283DBB04EC21}" type="datetimeFigureOut">
              <a:rPr lang="zh-CN" altLang="en-US" smtClean="0"/>
              <a:pPr/>
              <a:t>2020/3/20</a:t>
            </a:fld>
            <a:endParaRPr lang="zh-CN" altLang="en-US"/>
          </a:p>
        </p:txBody>
      </p:sp>
      <p:sp>
        <p:nvSpPr>
          <p:cNvPr id="5" name="页脚占位符 4"/>
          <p:cNvSpPr>
            <a:spLocks noGrp="1"/>
          </p:cNvSpPr>
          <p:nvPr>
            <p:ph type="ftr" sz="quarter" idx="3"/>
          </p:nvPr>
        </p:nvSpPr>
        <p:spPr>
          <a:xfrm>
            <a:off x="5334139" y="6401097"/>
            <a:ext cx="3733897" cy="283813"/>
          </a:xfrm>
          <a:prstGeom prst="rect">
            <a:avLst/>
          </a:prstGeom>
        </p:spPr>
        <p:txBody>
          <a:bodyPr vert="horz" lIns="108850" tIns="54425" rIns="108850" bIns="54425" rtlCol="0" anchor="ctr"/>
          <a:lstStyle>
            <a:lvl1pPr algn="r" eaLnBrk="1" latinLnBrk="0" hangingPunct="1">
              <a:defRPr kumimoji="0" sz="975">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907" y="6401097"/>
            <a:ext cx="914424" cy="283478"/>
          </a:xfrm>
          <a:prstGeom prst="rect">
            <a:avLst/>
          </a:prstGeom>
          <a:noFill/>
        </p:spPr>
        <p:txBody>
          <a:bodyPr vert="horz" lIns="54425" tIns="54425" rIns="54425" bIns="54425" rtlCol="0" anchor="ctr"/>
          <a:lstStyle>
            <a:lvl1pPr algn="ctr" eaLnBrk="1" latinLnBrk="0" hangingPunct="1">
              <a:defRPr kumimoji="0" sz="975" b="0">
                <a:solidFill>
                  <a:schemeClr val="tx2">
                    <a:lumMod val="75000"/>
                    <a:lumOff val="25000"/>
                  </a:schemeClr>
                </a:solidFill>
              </a:defRPr>
            </a:lvl1pPr>
          </a:lstStyle>
          <a:p>
            <a:fld id="{707FC768-CDEF-4A42-81CD-AC9E6A42C900}" type="slidenum">
              <a:rPr lang="zh-CN" altLang="en-US" smtClean="0"/>
              <a:pPr/>
              <a:t>‹#›</a:t>
            </a:fld>
            <a:endParaRPr lang="zh-CN" altLang="en-US"/>
          </a:p>
        </p:txBody>
      </p:sp>
      <p:sp>
        <p:nvSpPr>
          <p:cNvPr id="8" name="矩形 7"/>
          <p:cNvSpPr/>
          <p:nvPr/>
        </p:nvSpPr>
        <p:spPr>
          <a:xfrm>
            <a:off x="0" y="0"/>
            <a:ext cx="9144239" cy="108005"/>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lIns="81650" tIns="40825" rIns="81650" bIns="40825" rtlCol="0" anchor="ctr"/>
          <a:lstStyle/>
          <a:p>
            <a:pPr algn="ctr" eaLnBrk="1" latinLnBrk="0" hangingPunct="1"/>
            <a:endParaRPr kumimoji="0" lang="zh-CN" altLang="en-US" sz="1725"/>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1" latinLnBrk="0" hangingPunct="1">
        <a:spcBef>
          <a:spcPct val="0"/>
        </a:spcBef>
        <a:buNone/>
        <a:defRPr kumimoji="0" sz="39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06070" indent="-306070" algn="l" rtl="0" eaLnBrk="1" latinLnBrk="0" hangingPunct="1">
        <a:spcBef>
          <a:spcPct val="15000"/>
        </a:spcBef>
        <a:buClr>
          <a:schemeClr val="tx2"/>
        </a:buClr>
        <a:buSzPct val="50000"/>
        <a:buFont typeface="Wingdings 2" panose="05020102010507070707"/>
        <a:buChar char="ß"/>
        <a:defRPr kumimoji="0" sz="2850" kern="1200">
          <a:solidFill>
            <a:schemeClr val="tx1"/>
          </a:solidFill>
          <a:latin typeface="+mn-lt"/>
          <a:ea typeface="+mn-ea"/>
          <a:cs typeface="+mn-cs"/>
        </a:defRPr>
      </a:lvl1pPr>
      <a:lvl2pPr marL="663575" indent="-255270" algn="l" rtl="0" eaLnBrk="1" latinLnBrk="0" hangingPunct="1">
        <a:spcBef>
          <a:spcPct val="15000"/>
        </a:spcBef>
        <a:buClr>
          <a:schemeClr val="tx2"/>
        </a:buClr>
        <a:buSzPct val="50000"/>
        <a:buFont typeface="Wingdings 2" panose="05020102010507070707"/>
        <a:buChar char="Þ"/>
        <a:defRPr kumimoji="0" sz="2475" kern="1200">
          <a:solidFill>
            <a:schemeClr val="tx1"/>
          </a:solidFill>
          <a:latin typeface="+mn-lt"/>
          <a:ea typeface="+mn-ea"/>
          <a:cs typeface="+mn-cs"/>
        </a:defRPr>
      </a:lvl2pPr>
      <a:lvl3pPr marL="1021080" indent="-204470" algn="l" rtl="0" eaLnBrk="1" latinLnBrk="0" hangingPunct="1">
        <a:spcBef>
          <a:spcPct val="15000"/>
        </a:spcBef>
        <a:buClr>
          <a:schemeClr val="tx2"/>
        </a:buClr>
        <a:buSzPct val="50000"/>
        <a:buFont typeface="Wingdings 2" panose="05020102010507070707"/>
        <a:buChar char=""/>
        <a:defRPr kumimoji="0" sz="2175" kern="1200">
          <a:solidFill>
            <a:schemeClr val="tx1"/>
          </a:solidFill>
          <a:latin typeface="+mn-lt"/>
          <a:ea typeface="+mn-ea"/>
          <a:cs typeface="+mn-cs"/>
        </a:defRPr>
      </a:lvl3pPr>
      <a:lvl4pPr marL="1428750" indent="-204470" algn="l" rtl="0" eaLnBrk="1" latinLnBrk="0" hangingPunct="1">
        <a:spcBef>
          <a:spcPct val="15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1837055" indent="-204470" algn="l" rtl="0" eaLnBrk="1" latinLnBrk="0" hangingPunct="1">
        <a:spcBef>
          <a:spcPct val="15000"/>
        </a:spcBef>
        <a:buClr>
          <a:schemeClr val="tx2"/>
        </a:buClr>
        <a:buSzPct val="50000"/>
        <a:buFont typeface="Wingdings 2" panose="05020102010507070707"/>
        <a:buChar char=""/>
        <a:defRPr kumimoji="0" sz="1800" kern="1200">
          <a:solidFill>
            <a:schemeClr val="tx1"/>
          </a:solidFill>
          <a:latin typeface="+mn-lt"/>
          <a:ea typeface="+mn-ea"/>
          <a:cs typeface="+mn-cs"/>
        </a:defRPr>
      </a:lvl5pPr>
      <a:lvl6pPr marL="2245360" indent="-204470" algn="l" rtl="0" eaLnBrk="1" latinLnBrk="0" hangingPunct="1">
        <a:spcBef>
          <a:spcPct val="15000"/>
        </a:spcBef>
        <a:buFont typeface="Arial" panose="020B0604020202020204"/>
        <a:buChar char="•"/>
        <a:defRPr kumimoji="0" sz="1800" kern="1200">
          <a:solidFill>
            <a:schemeClr val="tx1"/>
          </a:solidFill>
          <a:latin typeface="+mn-lt"/>
          <a:ea typeface="+mn-ea"/>
          <a:cs typeface="+mn-cs"/>
        </a:defRPr>
      </a:lvl6pPr>
      <a:lvl7pPr marL="2653665" indent="-204470" algn="l" rtl="0" eaLnBrk="1" latinLnBrk="0" hangingPunct="1">
        <a:spcBef>
          <a:spcPct val="15000"/>
        </a:spcBef>
        <a:buFont typeface="Arial" panose="020B0604020202020204"/>
        <a:buChar char="•"/>
        <a:defRPr kumimoji="0" sz="1800" kern="1200">
          <a:solidFill>
            <a:schemeClr val="tx1"/>
          </a:solidFill>
          <a:latin typeface="+mn-lt"/>
          <a:ea typeface="+mn-ea"/>
          <a:cs typeface="+mn-cs"/>
        </a:defRPr>
      </a:lvl7pPr>
      <a:lvl8pPr marL="3061970" indent="-204470" algn="l" rtl="0" eaLnBrk="1" latinLnBrk="0" hangingPunct="1">
        <a:spcBef>
          <a:spcPct val="15000"/>
        </a:spcBef>
        <a:buFont typeface="Arial" panose="020B0604020202020204"/>
        <a:buChar char="•"/>
        <a:defRPr kumimoji="0" sz="1800" kern="1200">
          <a:solidFill>
            <a:schemeClr val="tx1"/>
          </a:solidFill>
          <a:latin typeface="+mn-lt"/>
          <a:ea typeface="+mn-ea"/>
          <a:cs typeface="+mn-cs"/>
        </a:defRPr>
      </a:lvl8pPr>
      <a:lvl9pPr marL="3470275" indent="-204470" algn="l" rtl="0" eaLnBrk="1" latinLnBrk="0" hangingPunct="1">
        <a:spcBef>
          <a:spcPct val="15000"/>
        </a:spcBef>
        <a:buFont typeface="Arial" panose="020B0604020202020204"/>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08305" algn="l" rtl="0" eaLnBrk="1" latinLnBrk="0" hangingPunct="1">
        <a:defRPr kumimoji="0" kern="1200">
          <a:solidFill>
            <a:schemeClr val="tx1"/>
          </a:solidFill>
          <a:latin typeface="+mn-lt"/>
          <a:ea typeface="+mn-ea"/>
          <a:cs typeface="+mn-cs"/>
        </a:defRPr>
      </a:lvl2pPr>
      <a:lvl3pPr marL="816610" algn="l" rtl="0" eaLnBrk="1" latinLnBrk="0" hangingPunct="1">
        <a:defRPr kumimoji="0" kern="1200">
          <a:solidFill>
            <a:schemeClr val="tx1"/>
          </a:solidFill>
          <a:latin typeface="+mn-lt"/>
          <a:ea typeface="+mn-ea"/>
          <a:cs typeface="+mn-cs"/>
        </a:defRPr>
      </a:lvl3pPr>
      <a:lvl4pPr marL="1224915" algn="l" rtl="0" eaLnBrk="1" latinLnBrk="0" hangingPunct="1">
        <a:defRPr kumimoji="0" kern="1200">
          <a:solidFill>
            <a:schemeClr val="tx1"/>
          </a:solidFill>
          <a:latin typeface="+mn-lt"/>
          <a:ea typeface="+mn-ea"/>
          <a:cs typeface="+mn-cs"/>
        </a:defRPr>
      </a:lvl4pPr>
      <a:lvl5pPr marL="1632585" algn="l" rtl="0" eaLnBrk="1" latinLnBrk="0" hangingPunct="1">
        <a:defRPr kumimoji="0" kern="1200">
          <a:solidFill>
            <a:schemeClr val="tx1"/>
          </a:solidFill>
          <a:latin typeface="+mn-lt"/>
          <a:ea typeface="+mn-ea"/>
          <a:cs typeface="+mn-cs"/>
        </a:defRPr>
      </a:lvl5pPr>
      <a:lvl6pPr marL="2040890" algn="l" rtl="0" eaLnBrk="1" latinLnBrk="0" hangingPunct="1">
        <a:defRPr kumimoji="0" kern="1200">
          <a:solidFill>
            <a:schemeClr val="tx1"/>
          </a:solidFill>
          <a:latin typeface="+mn-lt"/>
          <a:ea typeface="+mn-ea"/>
          <a:cs typeface="+mn-cs"/>
        </a:defRPr>
      </a:lvl6pPr>
      <a:lvl7pPr marL="2449830" algn="l" rtl="0" eaLnBrk="1" latinLnBrk="0" hangingPunct="1">
        <a:defRPr kumimoji="0" kern="1200">
          <a:solidFill>
            <a:schemeClr val="tx1"/>
          </a:solidFill>
          <a:latin typeface="+mn-lt"/>
          <a:ea typeface="+mn-ea"/>
          <a:cs typeface="+mn-cs"/>
        </a:defRPr>
      </a:lvl7pPr>
      <a:lvl8pPr marL="2858135" algn="l" rtl="0" eaLnBrk="1" latinLnBrk="0" hangingPunct="1">
        <a:defRPr kumimoji="0" kern="1200">
          <a:solidFill>
            <a:schemeClr val="tx1"/>
          </a:solidFill>
          <a:latin typeface="+mn-lt"/>
          <a:ea typeface="+mn-ea"/>
          <a:cs typeface="+mn-cs"/>
        </a:defRPr>
      </a:lvl8pPr>
      <a:lvl9pPr marL="326644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microsoft.com/office/2007/relationships/hdphoto" Target="../media/hdphoto1.wdp"/><Relationship Id="rId5" Type="http://schemas.openxmlformats.org/officeDocument/2006/relationships/tags" Target="../tags/tag5.xml"/><Relationship Id="rId10" Type="http://schemas.openxmlformats.org/officeDocument/2006/relationships/image" Target="../media/image5.png"/><Relationship Id="rId4" Type="http://schemas.openxmlformats.org/officeDocument/2006/relationships/tags" Target="../tags/tag4.xml"/><Relationship Id="rId9"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4.xml"/><Relationship Id="rId1" Type="http://schemas.openxmlformats.org/officeDocument/2006/relationships/tags" Target="../tags/tag8.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A-图片 12"/>
          <p:cNvPicPr>
            <a:picLocks noChangeAspect="1"/>
          </p:cNvPicPr>
          <p:nvPr>
            <p:custDataLst>
              <p:tags r:id="rId1"/>
            </p:custDataLst>
          </p:nvPr>
        </p:nvPicPr>
        <p:blipFill rotWithShape="1">
          <a:blip r:embed="rId9" cstate="print">
            <a:extLst>
              <a:ext uri="{28A0092B-C50C-407E-A947-70E740481C1C}">
                <a14:useLocalDpi xmlns:a14="http://schemas.microsoft.com/office/drawing/2010/main" val="0"/>
              </a:ext>
            </a:extLst>
          </a:blip>
          <a:srcRect b="9928"/>
          <a:stretch>
            <a:fillRect/>
          </a:stretch>
        </p:blipFill>
        <p:spPr>
          <a:xfrm>
            <a:off x="1" y="856373"/>
            <a:ext cx="9144239" cy="3554157"/>
          </a:xfrm>
          <a:prstGeom prst="rect">
            <a:avLst/>
          </a:prstGeom>
        </p:spPr>
      </p:pic>
      <p:sp>
        <p:nvSpPr>
          <p:cNvPr id="14" name="PA-矩形 13"/>
          <p:cNvSpPr/>
          <p:nvPr>
            <p:custDataLst>
              <p:tags r:id="rId2"/>
            </p:custDataLst>
          </p:nvPr>
        </p:nvSpPr>
        <p:spPr>
          <a:xfrm>
            <a:off x="1" y="859855"/>
            <a:ext cx="9144239" cy="3547195"/>
          </a:xfrm>
          <a:prstGeom prst="rect">
            <a:avLst/>
          </a:prstGeom>
          <a:solidFill>
            <a:srgbClr val="056DB6">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88822" tIns="44411" rIns="88822" bIns="44411" rtlCol="0" anchor="ctr"/>
          <a:lstStyle/>
          <a:p>
            <a:pPr algn="ctr"/>
            <a:endParaRPr lang="zh-CN" altLang="en-US" sz="1350"/>
          </a:p>
        </p:txBody>
      </p:sp>
      <p:cxnSp>
        <p:nvCxnSpPr>
          <p:cNvPr id="5" name="PA-直接连接符 4"/>
          <p:cNvCxnSpPr/>
          <p:nvPr>
            <p:custDataLst>
              <p:tags r:id="rId3"/>
            </p:custDataLst>
          </p:nvPr>
        </p:nvCxnSpPr>
        <p:spPr>
          <a:xfrm>
            <a:off x="3328299" y="3408747"/>
            <a:ext cx="0" cy="3828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PA-组合 9"/>
          <p:cNvGrpSpPr/>
          <p:nvPr>
            <p:custDataLst>
              <p:tags r:id="rId4"/>
            </p:custDataLst>
          </p:nvPr>
        </p:nvGrpSpPr>
        <p:grpSpPr>
          <a:xfrm>
            <a:off x="3990813" y="3894217"/>
            <a:ext cx="1108445" cy="1108846"/>
            <a:chOff x="4670821" y="1808163"/>
            <a:chExt cx="2850357" cy="2850357"/>
          </a:xfrm>
        </p:grpSpPr>
        <p:sp>
          <p:nvSpPr>
            <p:cNvPr id="15" name="PA-椭圆 10"/>
            <p:cNvSpPr/>
            <p:nvPr>
              <p:custDataLst>
                <p:tags r:id="rId6"/>
              </p:custDataLst>
            </p:nvPr>
          </p:nvSpPr>
          <p:spPr>
            <a:xfrm>
              <a:off x="4670821" y="1808163"/>
              <a:ext cx="2850357" cy="28503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350" dirty="0">
                <a:solidFill>
                  <a:prstClr val="white"/>
                </a:solidFill>
                <a:latin typeface="思源黑体 CN Light" panose="020B0300000000000000" charset="-122"/>
                <a:ea typeface="思源黑体 CN Light" panose="020B0300000000000000" charset="-122"/>
              </a:endParaRPr>
            </a:p>
          </p:txBody>
        </p:sp>
        <p:sp>
          <p:nvSpPr>
            <p:cNvPr id="16" name="PA-椭圆 13"/>
            <p:cNvSpPr/>
            <p:nvPr>
              <p:custDataLst>
                <p:tags r:id="rId7"/>
              </p:custDataLst>
            </p:nvPr>
          </p:nvSpPr>
          <p:spPr>
            <a:xfrm>
              <a:off x="4946034" y="2083376"/>
              <a:ext cx="2299930" cy="2299930"/>
            </a:xfrm>
            <a:prstGeom prst="ellipse">
              <a:avLst/>
            </a:prstGeom>
            <a:noFill/>
            <a:ln w="28575">
              <a:solidFill>
                <a:srgbClr val="F542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350" dirty="0">
                <a:solidFill>
                  <a:prstClr val="white"/>
                </a:solidFill>
                <a:latin typeface="思源黑体 CN Light" panose="020B0300000000000000" charset="-122"/>
                <a:ea typeface="思源黑体 CN Light" panose="020B0300000000000000" charset="-122"/>
              </a:endParaRPr>
            </a:p>
          </p:txBody>
        </p:sp>
      </p:grpSp>
      <p:pic>
        <p:nvPicPr>
          <p:cNvPr id="17" name="PA-图片 15"/>
          <p:cNvPicPr>
            <a:picLocks noChangeAspect="1"/>
          </p:cNvPicPr>
          <p:nvPr>
            <p:custDataLst>
              <p:tags r:id="rId5"/>
            </p:custDataLst>
          </p:nvPr>
        </p:nvPicPr>
        <p:blipFill>
          <a:blip r:embed="rId10" cstate="print">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val="0"/>
              </a:ext>
            </a:extLst>
          </a:blip>
          <a:stretch>
            <a:fillRect/>
          </a:stretch>
        </p:blipFill>
        <p:spPr>
          <a:xfrm>
            <a:off x="4088312" y="3973854"/>
            <a:ext cx="894397" cy="921507"/>
          </a:xfrm>
          <a:prstGeom prst="rect">
            <a:avLst/>
          </a:prstGeom>
          <a:effectLst>
            <a:glow rad="101600">
              <a:schemeClr val="accent4">
                <a:satMod val="175000"/>
                <a:alpha val="40000"/>
              </a:schemeClr>
            </a:glow>
            <a:outerShdw blurRad="50800" dist="38100" dir="18900000" algn="bl" rotWithShape="0">
              <a:prstClr val="black">
                <a:alpha val="40000"/>
              </a:prstClr>
            </a:outerShdw>
          </a:effectLst>
        </p:spPr>
      </p:pic>
      <p:sp>
        <p:nvSpPr>
          <p:cNvPr id="2" name="矩形 1"/>
          <p:cNvSpPr/>
          <p:nvPr/>
        </p:nvSpPr>
        <p:spPr>
          <a:xfrm>
            <a:off x="1338580" y="5003165"/>
            <a:ext cx="6392545" cy="493395"/>
          </a:xfrm>
          <a:prstGeom prst="rect">
            <a:avLst/>
          </a:prstGeom>
        </p:spPr>
        <p:txBody>
          <a:bodyPr wrap="square" lIns="88822" tIns="44411" rIns="88822" bIns="44411">
            <a:spAutoFit/>
          </a:bodyPr>
          <a:lstStyle/>
          <a:p>
            <a:pPr algn="ctr">
              <a:lnSpc>
                <a:spcPct val="110000"/>
              </a:lnSpc>
            </a:pPr>
            <a:r>
              <a:rPr lang="zh-CN" altLang="en-US" sz="2400" b="1" dirty="0">
                <a:latin typeface="华文新魏" panose="02010800040101010101" charset="-122"/>
                <a:ea typeface="华文新魏" panose="02010800040101010101" charset="-122"/>
                <a:cs typeface="+mn-ea"/>
                <a:sym typeface="+mn-lt"/>
              </a:rPr>
              <a:t>主讲人</a:t>
            </a:r>
            <a:r>
              <a:rPr lang="zh-CN" altLang="en-US" sz="2400" b="1" dirty="0" smtClean="0">
                <a:latin typeface="华文新魏" panose="02010800040101010101" charset="-122"/>
                <a:ea typeface="华文新魏" panose="02010800040101010101" charset="-122"/>
                <a:cs typeface="+mn-ea"/>
                <a:sym typeface="+mn-lt"/>
              </a:rPr>
              <a:t>：    张红生</a:t>
            </a:r>
            <a:endParaRPr lang="zh-CN" altLang="en-US" sz="2400" b="1" dirty="0">
              <a:latin typeface="华文新魏" panose="02010800040101010101" charset="-122"/>
              <a:ea typeface="华文新魏" panose="02010800040101010101" charset="-122"/>
              <a:cs typeface="+mn-ea"/>
              <a:sym typeface="+mn-lt"/>
            </a:endParaRPr>
          </a:p>
        </p:txBody>
      </p:sp>
      <p:sp>
        <p:nvSpPr>
          <p:cNvPr id="8" name="矩形 7"/>
          <p:cNvSpPr/>
          <p:nvPr/>
        </p:nvSpPr>
        <p:spPr>
          <a:xfrm>
            <a:off x="1375410" y="2089150"/>
            <a:ext cx="6722110" cy="1443906"/>
          </a:xfrm>
          <a:prstGeom prst="rect">
            <a:avLst/>
          </a:prstGeom>
        </p:spPr>
        <p:txBody>
          <a:bodyPr wrap="square" lIns="88822" tIns="44411" rIns="88822" bIns="44411">
            <a:spAutoFit/>
          </a:bodyPr>
          <a:lstStyle/>
          <a:p>
            <a:pPr algn="ctr"/>
            <a:r>
              <a:rPr lang="zh-CN" altLang="en-US" sz="4400" b="1" dirty="0" smtClean="0">
                <a:solidFill>
                  <a:schemeClr val="bg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sym typeface="+mn-ea"/>
              </a:rPr>
              <a:t>九民会纪要担保篇</a:t>
            </a:r>
            <a:endParaRPr lang="en-US" altLang="zh-CN" sz="4400" b="1" dirty="0" smtClean="0">
              <a:solidFill>
                <a:schemeClr val="bg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sym typeface="+mn-ea"/>
            </a:endParaRPr>
          </a:p>
          <a:p>
            <a:pPr algn="ctr"/>
            <a:r>
              <a:rPr lang="zh-CN" altLang="en-US" sz="4400" b="1" dirty="0" smtClean="0">
                <a:solidFill>
                  <a:schemeClr val="bg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sym typeface="+mn-ea"/>
              </a:rPr>
              <a:t>疑难法律问题</a:t>
            </a:r>
            <a:endParaRPr lang="zh-CN" altLang="en-US" sz="4400" b="1" spc="389" dirty="0">
              <a:solidFill>
                <a:schemeClr val="bg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sym typeface="+mn-ea"/>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2" nodeType="clickEffect">
                                  <p:stCondLst>
                                    <p:cond delay="0"/>
                                  </p:stCondLst>
                                  <p:childTnLst>
                                    <p:set>
                                      <p:cBhvr>
                                        <p:cTn id="6" dur="1000"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2"/>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fontScale="92500" lnSpcReduction="10000"/>
          </a:bodyPr>
          <a:lstStyle/>
          <a:p>
            <a:r>
              <a:rPr lang="en-US" altLang="zh-CN" sz="3900" dirty="0" smtClean="0">
                <a:latin typeface="华文新魏" panose="02010800040101010101" pitchFamily="2" charset="-122"/>
                <a:ea typeface="华文新魏" panose="02010800040101010101" pitchFamily="2" charset="-122"/>
              </a:rPr>
              <a:t>55.</a:t>
            </a:r>
            <a:r>
              <a:rPr lang="zh-CN" altLang="zh-CN" sz="3900" b="1" dirty="0" smtClean="0">
                <a:latin typeface="华文新魏" panose="02010800040101010101" pitchFamily="2" charset="-122"/>
                <a:ea typeface="华文新魏" panose="02010800040101010101" pitchFamily="2" charset="-122"/>
              </a:rPr>
              <a:t>担保</a:t>
            </a:r>
            <a:r>
              <a:rPr lang="zh-CN" altLang="zh-CN" sz="3900" b="1" dirty="0">
                <a:latin typeface="华文新魏" panose="02010800040101010101" pitchFamily="2" charset="-122"/>
                <a:ea typeface="华文新魏" panose="02010800040101010101" pitchFamily="2" charset="-122"/>
              </a:rPr>
              <a:t>责任的</a:t>
            </a:r>
            <a:r>
              <a:rPr lang="zh-CN" altLang="zh-CN" sz="3900" b="1" dirty="0" smtClean="0">
                <a:latin typeface="华文新魏" panose="02010800040101010101" pitchFamily="2" charset="-122"/>
                <a:ea typeface="华文新魏" panose="02010800040101010101" pitchFamily="2" charset="-122"/>
              </a:rPr>
              <a:t>范围</a:t>
            </a:r>
            <a:r>
              <a:rPr lang="en-US" altLang="zh-CN" sz="3900" b="1" dirty="0" smtClean="0">
                <a:latin typeface="华文新魏" panose="02010800040101010101" pitchFamily="2" charset="-122"/>
                <a:ea typeface="华文新魏" panose="02010800040101010101" pitchFamily="2" charset="-122"/>
              </a:rPr>
              <a:t> </a:t>
            </a:r>
          </a:p>
          <a:p>
            <a:r>
              <a:rPr lang="zh-CN" altLang="zh-CN" dirty="0" smtClean="0">
                <a:latin typeface="华文新魏" panose="02010800040101010101" pitchFamily="2" charset="-122"/>
                <a:ea typeface="华文新魏" panose="02010800040101010101" pitchFamily="2" charset="-122"/>
              </a:rPr>
              <a:t>担保人</a:t>
            </a:r>
            <a:r>
              <a:rPr lang="zh-CN" altLang="zh-CN" dirty="0">
                <a:latin typeface="华文新魏" panose="02010800040101010101" pitchFamily="2" charset="-122"/>
                <a:ea typeface="华文新魏" panose="02010800040101010101" pitchFamily="2" charset="-122"/>
              </a:rPr>
              <a:t>承担的担保责任范围不应当大于主债务，是担保从属性的必然要求。当事人约定的担保责任的范围大于主债务的，如针对担保责任约定专门的违约责任、担保责任的数额高于主债务、担保责任约定的利息高于主债务利息、担保责任的履行期先于主债务履行期届满，等等，均应当认定大于主债务部分的约定无效，从而使担保责任缩减至主债务的范围</a:t>
            </a:r>
            <a:r>
              <a:rPr lang="zh-CN" altLang="zh-CN"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endParaRPr lang="en-US" altLang="zh-CN" dirty="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过度</a:t>
            </a:r>
            <a:r>
              <a:rPr lang="zh-CN" altLang="en-US" dirty="0">
                <a:latin typeface="华文新魏" panose="02010800040101010101" pitchFamily="2" charset="-122"/>
                <a:ea typeface="华文新魏" panose="02010800040101010101" pitchFamily="2" charset="-122"/>
              </a:rPr>
              <a:t>担保</a:t>
            </a:r>
            <a:r>
              <a:rPr lang="zh-CN" altLang="en-US" dirty="0" smtClean="0">
                <a:latin typeface="华文新魏" panose="02010800040101010101" pitchFamily="2" charset="-122"/>
                <a:ea typeface="华文新魏" panose="02010800040101010101" pitchFamily="2" charset="-122"/>
              </a:rPr>
              <a:t>行为表明</a:t>
            </a:r>
            <a:r>
              <a:rPr lang="zh-CN" altLang="en-US" dirty="0">
                <a:latin typeface="华文新魏" panose="02010800040101010101" pitchFamily="2" charset="-122"/>
                <a:ea typeface="华文新魏" panose="02010800040101010101" pitchFamily="2" charset="-122"/>
              </a:rPr>
              <a:t>当事人的</a:t>
            </a:r>
            <a:r>
              <a:rPr lang="zh-CN" altLang="en-US" dirty="0" smtClean="0">
                <a:latin typeface="华文新魏" panose="02010800040101010101" pitchFamily="2" charset="-122"/>
                <a:ea typeface="华文新魏" panose="02010800040101010101" pitchFamily="2" charset="-122"/>
              </a:rPr>
              <a:t>意思自治</a:t>
            </a:r>
            <a:r>
              <a:rPr lang="zh-CN" altLang="en-US" dirty="0">
                <a:latin typeface="华文新魏" panose="02010800040101010101" pitchFamily="2" charset="-122"/>
                <a:ea typeface="华文新魏" panose="02010800040101010101" pitchFamily="2" charset="-122"/>
              </a:rPr>
              <a:t>已经逾越了法律或者公序良俗的</a:t>
            </a:r>
            <a:r>
              <a:rPr lang="zh-CN" altLang="en-US" dirty="0" smtClean="0">
                <a:latin typeface="华文新魏" panose="02010800040101010101" pitchFamily="2" charset="-122"/>
                <a:ea typeface="华文新魏" panose="02010800040101010101" pitchFamily="2" charset="-122"/>
              </a:rPr>
              <a:t>界限。</a:t>
            </a:r>
            <a:endParaRPr lang="en-US" altLang="zh-CN" dirty="0" smtClean="0">
              <a:latin typeface="华文新魏" panose="02010800040101010101" pitchFamily="2" charset="-122"/>
              <a:ea typeface="华文新魏" panose="02010800040101010101" pitchFamily="2" charset="-122"/>
            </a:endParaRPr>
          </a:p>
          <a:p>
            <a:r>
              <a:rPr lang="zh-CN" altLang="en-US" dirty="0" smtClean="0">
                <a:solidFill>
                  <a:srgbClr val="C00000"/>
                </a:solidFill>
                <a:latin typeface="华文新魏" panose="02010800040101010101" pitchFamily="2" charset="-122"/>
                <a:ea typeface="华文新魏" panose="02010800040101010101" pitchFamily="2" charset="-122"/>
              </a:rPr>
              <a:t>疑问：</a:t>
            </a:r>
            <a:r>
              <a:rPr lang="zh-CN" altLang="en-US" dirty="0" smtClean="0">
                <a:latin typeface="华文新魏" panose="02010800040101010101" pitchFamily="2" charset="-122"/>
                <a:ea typeface="华文新魏" panose="02010800040101010101" pitchFamily="2" charset="-122"/>
              </a:rPr>
              <a:t>法院</a:t>
            </a:r>
            <a:r>
              <a:rPr lang="zh-CN" altLang="en-US" dirty="0">
                <a:latin typeface="华文新魏" panose="02010800040101010101" pitchFamily="2" charset="-122"/>
                <a:ea typeface="华文新魏" panose="02010800040101010101" pitchFamily="2" charset="-122"/>
              </a:rPr>
              <a:t>能否依职权认定担保责任大于主债务的部分无效</a:t>
            </a:r>
            <a:r>
              <a:rPr lang="zh-CN" altLang="en-US"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只能</a:t>
            </a:r>
            <a:r>
              <a:rPr lang="zh-CN" altLang="en-US" dirty="0">
                <a:latin typeface="华文新魏" panose="02010800040101010101" pitchFamily="2" charset="-122"/>
                <a:ea typeface="华文新魏" panose="02010800040101010101" pitchFamily="2" charset="-122"/>
              </a:rPr>
              <a:t>在担保人提出主张的情况下，法院才能进行</a:t>
            </a:r>
            <a:r>
              <a:rPr lang="zh-CN" altLang="en-US" dirty="0" smtClean="0">
                <a:latin typeface="华文新魏" panose="02010800040101010101" pitchFamily="2" charset="-122"/>
                <a:ea typeface="华文新魏" panose="02010800040101010101" pitchFamily="2" charset="-122"/>
              </a:rPr>
              <a:t>审查。当事人可以起诉或者抗辩</a:t>
            </a:r>
            <a:r>
              <a:rPr lang="zh-CN" altLang="en-US" dirty="0">
                <a:latin typeface="华文新魏" panose="02010800040101010101" pitchFamily="2" charset="-122"/>
                <a:ea typeface="华文新魏" panose="02010800040101010101" pitchFamily="2" charset="-122"/>
              </a:rPr>
              <a:t>的方式</a:t>
            </a:r>
            <a:r>
              <a:rPr lang="zh-CN" altLang="en-US" dirty="0" smtClean="0">
                <a:latin typeface="华文新魏" panose="02010800040101010101" pitchFamily="2" charset="-122"/>
                <a:ea typeface="华文新魏" panose="02010800040101010101" pitchFamily="2" charset="-122"/>
              </a:rPr>
              <a:t>提出。</a:t>
            </a:r>
            <a:endParaRPr lang="en-US" altLang="zh-CN" dirty="0" smtClean="0">
              <a:latin typeface="华文新魏" panose="02010800040101010101" pitchFamily="2" charset="-122"/>
              <a:ea typeface="华文新魏" panose="02010800040101010101" pitchFamily="2" charset="-122"/>
            </a:endParaRPr>
          </a:p>
          <a:p>
            <a:endParaRPr lang="zh-CN" altLang="zh-CN" dirty="0">
              <a:latin typeface="华文新魏" panose="02010800040101010101" pitchFamily="2" charset="-122"/>
              <a:ea typeface="华文新魏" panose="02010800040101010101" pitchFamily="2" charset="-122"/>
            </a:endParaRPr>
          </a:p>
          <a:p>
            <a:endParaRPr lang="zh-CN" altLang="en-US" dirty="0"/>
          </a:p>
        </p:txBody>
      </p:sp>
    </p:spTree>
    <p:extLst>
      <p:ext uri="{BB962C8B-B14F-4D97-AF65-F5344CB8AC3E}">
        <p14:creationId xmlns:p14="http://schemas.microsoft.com/office/powerpoint/2010/main" val="3522999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2267744" y="2276872"/>
            <a:ext cx="4248472" cy="2304256"/>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a:off x="2267744" y="2348880"/>
            <a:ext cx="4176464" cy="21602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主债务</a:t>
            </a:r>
            <a:endParaRPr lang="zh-CN" altLang="en-US" dirty="0"/>
          </a:p>
        </p:txBody>
      </p:sp>
      <p:cxnSp>
        <p:nvCxnSpPr>
          <p:cNvPr id="7" name="直接箭头连接符 6"/>
          <p:cNvCxnSpPr/>
          <p:nvPr/>
        </p:nvCxnSpPr>
        <p:spPr>
          <a:xfrm flipH="1">
            <a:off x="2051720" y="4437112"/>
            <a:ext cx="432048"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59632" y="4941168"/>
            <a:ext cx="180020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担保责任范围</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476673"/>
            <a:ext cx="8229815" cy="5810140"/>
          </a:xfrm>
        </p:spPr>
        <p:txBody>
          <a:bodyPr/>
          <a:lstStyle/>
          <a:p>
            <a:r>
              <a:rPr lang="zh-CN" altLang="en-US" dirty="0" smtClean="0">
                <a:latin typeface="华文新魏" panose="02010800040101010101" pitchFamily="2" charset="-122"/>
                <a:ea typeface="华文新魏" panose="02010800040101010101" pitchFamily="2" charset="-122"/>
              </a:rPr>
              <a:t>案例：甲、乙、丙在主合同</a:t>
            </a:r>
            <a:r>
              <a:rPr lang="zh-CN" altLang="en-US" dirty="0">
                <a:latin typeface="华文新魏" panose="02010800040101010101" pitchFamily="2" charset="-122"/>
                <a:ea typeface="华文新魏" panose="02010800040101010101" pitchFamily="2" charset="-122"/>
              </a:rPr>
              <a:t>中约定，</a:t>
            </a:r>
            <a:r>
              <a:rPr lang="zh-CN" altLang="en-US" dirty="0" smtClean="0">
                <a:latin typeface="华文新魏" panose="02010800040101010101" pitchFamily="2" charset="-122"/>
                <a:ea typeface="华文新魏" panose="02010800040101010101" pitchFamily="2" charset="-122"/>
              </a:rPr>
              <a:t>保证人甲与债务人乙承担</a:t>
            </a:r>
            <a:r>
              <a:rPr lang="zh-CN" altLang="en-US" dirty="0">
                <a:latin typeface="华文新魏" panose="02010800040101010101" pitchFamily="2" charset="-122"/>
                <a:ea typeface="华文新魏" panose="02010800040101010101" pitchFamily="2" charset="-122"/>
              </a:rPr>
              <a:t>连带责任，同时又在保证合同中约定，如果</a:t>
            </a:r>
            <a:r>
              <a:rPr lang="zh-CN" altLang="en-US" dirty="0" smtClean="0">
                <a:latin typeface="华文新魏" panose="02010800040101010101" pitchFamily="2" charset="-122"/>
                <a:ea typeface="华文新魏" panose="02010800040101010101" pitchFamily="2" charset="-122"/>
              </a:rPr>
              <a:t>保证人甲未依约</a:t>
            </a:r>
            <a:r>
              <a:rPr lang="zh-CN" altLang="en-US" dirty="0">
                <a:latin typeface="华文新魏" panose="02010800040101010101" pitchFamily="2" charset="-122"/>
                <a:ea typeface="华文新魏" panose="02010800040101010101" pitchFamily="2" charset="-122"/>
              </a:rPr>
              <a:t>履行保证责任，则还要从逾期之日起另行支付逾期付款</a:t>
            </a:r>
            <a:r>
              <a:rPr lang="zh-CN" altLang="en-US" dirty="0" smtClean="0">
                <a:latin typeface="华文新魏" panose="02010800040101010101" pitchFamily="2" charset="-122"/>
                <a:ea typeface="华文新魏" panose="02010800040101010101" pitchFamily="2" charset="-122"/>
              </a:rPr>
              <a:t>违约金。这样，保证人甲不仅</a:t>
            </a:r>
            <a:r>
              <a:rPr lang="zh-CN" altLang="en-US" dirty="0">
                <a:latin typeface="华文新魏" panose="02010800040101010101" pitchFamily="2" charset="-122"/>
                <a:ea typeface="华文新魏" panose="02010800040101010101" pitchFamily="2" charset="-122"/>
              </a:rPr>
              <a:t>需要支付</a:t>
            </a:r>
            <a:r>
              <a:rPr lang="zh-CN" altLang="en-US" dirty="0" smtClean="0">
                <a:latin typeface="华文新魏" panose="02010800040101010101" pitchFamily="2" charset="-122"/>
                <a:ea typeface="华文新魏" panose="02010800040101010101" pitchFamily="2" charset="-122"/>
              </a:rPr>
              <a:t>债务人乙因</a:t>
            </a:r>
            <a:r>
              <a:rPr lang="zh-CN" altLang="en-US" dirty="0">
                <a:latin typeface="华文新魏" panose="02010800040101010101" pitchFamily="2" charset="-122"/>
                <a:ea typeface="华文新魏" panose="02010800040101010101" pitchFamily="2" charset="-122"/>
              </a:rPr>
              <a:t>违约而支付的违约金，还要支付自己违约所要支付的</a:t>
            </a:r>
            <a:r>
              <a:rPr lang="zh-CN" altLang="en-US" dirty="0" smtClean="0">
                <a:latin typeface="华文新魏" panose="02010800040101010101" pitchFamily="2" charset="-122"/>
                <a:ea typeface="华文新魏" panose="02010800040101010101" pitchFamily="2" charset="-122"/>
              </a:rPr>
              <a:t>违约金。</a:t>
            </a:r>
            <a:endParaRPr lang="en-US" altLang="zh-CN" dirty="0" smtClean="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不利后果则是：债务人</a:t>
            </a:r>
            <a:r>
              <a:rPr lang="zh-CN" altLang="en-US" dirty="0">
                <a:latin typeface="华文新魏" panose="02010800040101010101" pitchFamily="2" charset="-122"/>
                <a:ea typeface="华文新魏" panose="02010800040101010101" pitchFamily="2" charset="-122"/>
              </a:rPr>
              <a:t>违约，只需承担日万分之五的违约金，而保证人则要承担日万分之十的违约金。</a:t>
            </a:r>
          </a:p>
          <a:p>
            <a:endParaRPr lang="zh-CN" altLang="en-US" dirty="0"/>
          </a:p>
        </p:txBody>
      </p:sp>
    </p:spTree>
    <p:extLst>
      <p:ext uri="{BB962C8B-B14F-4D97-AF65-F5344CB8AC3E}">
        <p14:creationId xmlns:p14="http://schemas.microsoft.com/office/powerpoint/2010/main" val="3569945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fontScale="92500"/>
          </a:bodyPr>
          <a:lstStyle/>
          <a:p>
            <a:r>
              <a:rPr lang="en-US" altLang="zh-CN" sz="3600" dirty="0" smtClean="0">
                <a:latin typeface="华文新魏" panose="02010800040101010101" pitchFamily="2" charset="-122"/>
                <a:ea typeface="华文新魏" panose="02010800040101010101" pitchFamily="2" charset="-122"/>
              </a:rPr>
              <a:t>56.</a:t>
            </a:r>
            <a:r>
              <a:rPr lang="zh-CN" altLang="en-US" sz="3600" b="1" dirty="0" smtClean="0">
                <a:latin typeface="华文新魏" panose="02010800040101010101" pitchFamily="2" charset="-122"/>
                <a:ea typeface="华文新魏" panose="02010800040101010101" pitchFamily="2" charset="-122"/>
              </a:rPr>
              <a:t>混</a:t>
            </a:r>
            <a:r>
              <a:rPr lang="zh-CN" altLang="zh-CN" sz="3600" b="1" dirty="0" smtClean="0">
                <a:latin typeface="华文新魏" panose="02010800040101010101" pitchFamily="2" charset="-122"/>
                <a:ea typeface="华文新魏" panose="02010800040101010101" pitchFamily="2" charset="-122"/>
              </a:rPr>
              <a:t>合</a:t>
            </a:r>
            <a:r>
              <a:rPr lang="zh-CN" altLang="zh-CN" sz="3600" b="1" dirty="0">
                <a:latin typeface="华文新魏" panose="02010800040101010101" pitchFamily="2" charset="-122"/>
                <a:ea typeface="华文新魏" panose="02010800040101010101" pitchFamily="2" charset="-122"/>
              </a:rPr>
              <a:t>担保中担保人之间的追偿</a:t>
            </a:r>
            <a:r>
              <a:rPr lang="zh-CN" altLang="zh-CN" sz="3600" b="1" dirty="0" smtClean="0">
                <a:latin typeface="华文新魏" panose="02010800040101010101" pitchFamily="2" charset="-122"/>
                <a:ea typeface="华文新魏" panose="02010800040101010101" pitchFamily="2" charset="-122"/>
              </a:rPr>
              <a:t>问题</a:t>
            </a:r>
            <a:endParaRPr lang="en-US" altLang="zh-CN" sz="3600" b="1" dirty="0" smtClean="0">
              <a:latin typeface="华文新魏" panose="02010800040101010101" pitchFamily="2" charset="-122"/>
              <a:ea typeface="华文新魏" panose="02010800040101010101" pitchFamily="2" charset="-122"/>
            </a:endParaRPr>
          </a:p>
          <a:p>
            <a:r>
              <a:rPr lang="en-US" altLang="zh-CN" dirty="0" smtClean="0">
                <a:latin typeface="华文新魏" panose="02010800040101010101" pitchFamily="2" charset="-122"/>
                <a:ea typeface="华文新魏" panose="02010800040101010101" pitchFamily="2" charset="-122"/>
              </a:rPr>
              <a:t>        </a:t>
            </a:r>
            <a:r>
              <a:rPr lang="zh-CN" altLang="zh-CN" dirty="0" smtClean="0">
                <a:latin typeface="华文新魏" panose="02010800040101010101" pitchFamily="2" charset="-122"/>
                <a:ea typeface="华文新魏" panose="02010800040101010101" pitchFamily="2" charset="-122"/>
              </a:rPr>
              <a:t>被</a:t>
            </a:r>
            <a:r>
              <a:rPr lang="zh-CN" altLang="zh-CN" dirty="0">
                <a:latin typeface="华文新魏" panose="02010800040101010101" pitchFamily="2" charset="-122"/>
                <a:ea typeface="华文新魏" panose="02010800040101010101" pitchFamily="2" charset="-122"/>
              </a:rPr>
              <a:t>担保的债权既有保证又有第三人提供的物的担保的，担保法司法解释第</a:t>
            </a:r>
            <a:r>
              <a:rPr lang="en-US" altLang="zh-CN" dirty="0">
                <a:latin typeface="华文新魏" panose="02010800040101010101" pitchFamily="2" charset="-122"/>
                <a:ea typeface="华文新魏" panose="02010800040101010101" pitchFamily="2" charset="-122"/>
              </a:rPr>
              <a:t>38</a:t>
            </a:r>
            <a:r>
              <a:rPr lang="zh-CN" altLang="zh-CN" dirty="0">
                <a:latin typeface="华文新魏" panose="02010800040101010101" pitchFamily="2" charset="-122"/>
                <a:ea typeface="华文新魏" panose="02010800040101010101" pitchFamily="2" charset="-122"/>
              </a:rPr>
              <a:t>条明确规定，承担了担保责任的担保人可以要求其他担保人清偿其应当分担的份额</a:t>
            </a:r>
            <a:r>
              <a:rPr lang="zh-CN" altLang="zh-CN"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pPr>
              <a:buNone/>
            </a:pPr>
            <a:r>
              <a:rPr lang="en-US" altLang="zh-CN" dirty="0" smtClean="0">
                <a:latin typeface="华文新魏" panose="02010800040101010101" pitchFamily="2" charset="-122"/>
                <a:ea typeface="华文新魏" panose="02010800040101010101" pitchFamily="2" charset="-122"/>
              </a:rPr>
              <a:t>            </a:t>
            </a:r>
            <a:r>
              <a:rPr lang="zh-CN" altLang="zh-CN" dirty="0" smtClean="0">
                <a:latin typeface="华文新魏" panose="02010800040101010101" pitchFamily="2" charset="-122"/>
                <a:ea typeface="华文新魏" panose="02010800040101010101" pitchFamily="2" charset="-122"/>
              </a:rPr>
              <a:t>但</a:t>
            </a:r>
            <a:r>
              <a:rPr lang="zh-CN" altLang="zh-CN" dirty="0">
                <a:latin typeface="华文新魏" panose="02010800040101010101" pitchFamily="2" charset="-122"/>
                <a:ea typeface="华文新魏" panose="02010800040101010101" pitchFamily="2" charset="-122"/>
              </a:rPr>
              <a:t>《物权法》第</a:t>
            </a:r>
            <a:r>
              <a:rPr lang="en-US" altLang="zh-CN" dirty="0">
                <a:latin typeface="华文新魏" panose="02010800040101010101" pitchFamily="2" charset="-122"/>
                <a:ea typeface="华文新魏" panose="02010800040101010101" pitchFamily="2" charset="-122"/>
              </a:rPr>
              <a:t>176</a:t>
            </a:r>
            <a:r>
              <a:rPr lang="zh-CN" altLang="zh-CN" dirty="0">
                <a:latin typeface="华文新魏" panose="02010800040101010101" pitchFamily="2" charset="-122"/>
                <a:ea typeface="华文新魏" panose="02010800040101010101" pitchFamily="2" charset="-122"/>
              </a:rPr>
              <a:t>条并未作出类似规定，根据《物权法》第</a:t>
            </a:r>
            <a:r>
              <a:rPr lang="en-US" altLang="zh-CN" dirty="0">
                <a:latin typeface="华文新魏" panose="02010800040101010101" pitchFamily="2" charset="-122"/>
                <a:ea typeface="华文新魏" panose="02010800040101010101" pitchFamily="2" charset="-122"/>
              </a:rPr>
              <a:t>178</a:t>
            </a:r>
            <a:r>
              <a:rPr lang="zh-CN" altLang="zh-CN" dirty="0">
                <a:latin typeface="华文新魏" panose="02010800040101010101" pitchFamily="2" charset="-122"/>
                <a:ea typeface="华文新魏" panose="02010800040101010101" pitchFamily="2" charset="-122"/>
              </a:rPr>
              <a:t>条关于“</a:t>
            </a:r>
            <a:r>
              <a:rPr lang="zh-CN" altLang="zh-CN" dirty="0">
                <a:solidFill>
                  <a:srgbClr val="FF0000"/>
                </a:solidFill>
                <a:latin typeface="华文新魏" panose="02010800040101010101" pitchFamily="2" charset="-122"/>
                <a:ea typeface="华文新魏" panose="02010800040101010101" pitchFamily="2" charset="-122"/>
              </a:rPr>
              <a:t>担保法与本法的规定不一致的，适用本法</a:t>
            </a:r>
            <a:r>
              <a:rPr lang="zh-CN" altLang="zh-CN" dirty="0">
                <a:latin typeface="华文新魏" panose="02010800040101010101" pitchFamily="2" charset="-122"/>
                <a:ea typeface="华文新魏" panose="02010800040101010101" pitchFamily="2" charset="-122"/>
              </a:rPr>
              <a:t>”的规定，承担了担保责任的担保人向其他担保人追偿的，人民法院不予支持，但担保人在担保合同中约定可以相互追偿的除外</a:t>
            </a:r>
            <a:r>
              <a:rPr lang="zh-CN" altLang="zh-CN"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endParaRPr lang="en-US" altLang="zh-CN" dirty="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向债务人追偿权（当然）</a:t>
            </a:r>
            <a:endParaRPr lang="en-US" altLang="zh-CN" dirty="0" smtClean="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向其他担保人追偿权（依约定）</a:t>
            </a:r>
            <a:endParaRPr lang="zh-CN" altLang="en-US" dirty="0">
              <a:latin typeface="华文新魏" panose="02010800040101010101" pitchFamily="2" charset="-122"/>
              <a:ea typeface="华文新魏" panose="02010800040101010101" pitchFamily="2" charset="-122"/>
            </a:endParaRPr>
          </a:p>
        </p:txBody>
      </p:sp>
      <p:sp>
        <p:nvSpPr>
          <p:cNvPr id="2" name="矩形 1"/>
          <p:cNvSpPr/>
          <p:nvPr/>
        </p:nvSpPr>
        <p:spPr>
          <a:xfrm>
            <a:off x="4364251" y="3244334"/>
            <a:ext cx="415498" cy="369332"/>
          </a:xfrm>
          <a:prstGeom prst="rect">
            <a:avLst/>
          </a:prstGeom>
        </p:spPr>
        <p:txBody>
          <a:bodyPr wrap="none">
            <a:spAutoFit/>
          </a:bodyPr>
          <a:lstStyle/>
          <a:p>
            <a:r>
              <a:rPr lang="zh-CN" altLang="en-US" dirty="0"/>
              <a:t>，</a:t>
            </a:r>
          </a:p>
        </p:txBody>
      </p:sp>
    </p:spTree>
    <p:extLst>
      <p:ext uri="{BB962C8B-B14F-4D97-AF65-F5344CB8AC3E}">
        <p14:creationId xmlns:p14="http://schemas.microsoft.com/office/powerpoint/2010/main" val="37017515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body" idx="1"/>
          </p:nvPr>
        </p:nvSpPr>
        <p:spPr>
          <a:xfrm>
            <a:off x="457200" y="0"/>
            <a:ext cx="8229600" cy="6126163"/>
          </a:xfrm>
        </p:spPr>
        <p:txBody>
          <a:bodyPr/>
          <a:lstStyle/>
          <a:p>
            <a:pPr>
              <a:lnSpc>
                <a:spcPct val="80000"/>
              </a:lnSpc>
            </a:pPr>
            <a:endParaRPr lang="zh-CN" altLang="en-US" sz="2800" dirty="0"/>
          </a:p>
          <a:p>
            <a:pPr>
              <a:lnSpc>
                <a:spcPct val="80000"/>
              </a:lnSpc>
            </a:pPr>
            <a:r>
              <a:rPr lang="zh-CN" altLang="en-US" sz="2800" dirty="0" smtClean="0">
                <a:latin typeface="华文新魏" panose="02010800040101010101" pitchFamily="2" charset="-122"/>
                <a:ea typeface="华文新魏" panose="02010800040101010101" pitchFamily="2" charset="-122"/>
              </a:rPr>
              <a:t>引申案例：</a:t>
            </a:r>
            <a:endParaRPr lang="en-US" altLang="zh-CN" sz="2800" dirty="0" smtClean="0">
              <a:latin typeface="华文新魏" panose="02010800040101010101" pitchFamily="2" charset="-122"/>
              <a:ea typeface="华文新魏" panose="02010800040101010101" pitchFamily="2" charset="-122"/>
            </a:endParaRPr>
          </a:p>
          <a:p>
            <a:pPr>
              <a:lnSpc>
                <a:spcPct val="80000"/>
              </a:lnSpc>
            </a:pPr>
            <a:r>
              <a:rPr lang="zh-CN" altLang="en-US" sz="2800" dirty="0" smtClean="0">
                <a:latin typeface="华文新魏" panose="02010800040101010101" pitchFamily="2" charset="-122"/>
                <a:ea typeface="华文新魏" panose="02010800040101010101" pitchFamily="2" charset="-122"/>
              </a:rPr>
              <a:t>奔驰</a:t>
            </a:r>
            <a:r>
              <a:rPr lang="zh-CN" altLang="en-US" sz="2800" dirty="0">
                <a:latin typeface="华文新魏" panose="02010800040101010101" pitchFamily="2" charset="-122"/>
                <a:ea typeface="华文新魏" panose="02010800040101010101" pitchFamily="2" charset="-122"/>
              </a:rPr>
              <a:t>商号系个人独资企业</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农场水泥厂系国营勐省农场的下属企业。</a:t>
            </a:r>
            <a:r>
              <a:rPr lang="en-US" altLang="zh-CN" sz="2800" dirty="0">
                <a:latin typeface="华文新魏" panose="02010800040101010101" pitchFamily="2" charset="-122"/>
                <a:ea typeface="华文新魏" panose="02010800040101010101" pitchFamily="2" charset="-122"/>
              </a:rPr>
              <a:t>2008</a:t>
            </a:r>
            <a:r>
              <a:rPr lang="zh-CN" altLang="en-US" sz="2800" dirty="0">
                <a:latin typeface="华文新魏" panose="02010800040101010101" pitchFamily="2" charset="-122"/>
                <a:ea typeface="华文新魏" panose="02010800040101010101" pitchFamily="2" charset="-122"/>
              </a:rPr>
              <a:t>年</a:t>
            </a:r>
            <a:r>
              <a:rPr lang="en-US" altLang="zh-CN" sz="2800" dirty="0">
                <a:latin typeface="华文新魏" panose="02010800040101010101" pitchFamily="2" charset="-122"/>
                <a:ea typeface="华文新魏" panose="02010800040101010101" pitchFamily="2" charset="-122"/>
              </a:rPr>
              <a:t>11</a:t>
            </a:r>
            <a:r>
              <a:rPr lang="zh-CN" altLang="en-US" sz="2800" dirty="0">
                <a:latin typeface="华文新魏" panose="02010800040101010101" pitchFamily="2" charset="-122"/>
                <a:ea typeface="华文新魏" panose="02010800040101010101" pitchFamily="2" charset="-122"/>
              </a:rPr>
              <a:t>月</a:t>
            </a:r>
            <a:r>
              <a:rPr lang="en-US" altLang="zh-CN" sz="2800" dirty="0">
                <a:latin typeface="华文新魏" panose="02010800040101010101" pitchFamily="2" charset="-122"/>
                <a:ea typeface="华文新魏" panose="02010800040101010101" pitchFamily="2" charset="-122"/>
              </a:rPr>
              <a:t>13</a:t>
            </a:r>
            <a:r>
              <a:rPr lang="zh-CN" altLang="en-US" sz="2800" dirty="0">
                <a:latin typeface="华文新魏" panose="02010800040101010101" pitchFamily="2" charset="-122"/>
                <a:ea typeface="华文新魏" panose="02010800040101010101" pitchFamily="2" charset="-122"/>
              </a:rPr>
              <a:t>日奔驰商号与李晓斌签订借款协议</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约定</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奔驰商号于</a:t>
            </a:r>
            <a:r>
              <a:rPr lang="en-US" altLang="zh-CN" sz="2800" dirty="0">
                <a:latin typeface="华文新魏" panose="02010800040101010101" pitchFamily="2" charset="-122"/>
                <a:ea typeface="华文新魏" panose="02010800040101010101" pitchFamily="2" charset="-122"/>
              </a:rPr>
              <a:t>2008</a:t>
            </a:r>
            <a:r>
              <a:rPr lang="zh-CN" altLang="en-US" sz="2800" dirty="0">
                <a:latin typeface="华文新魏" panose="02010800040101010101" pitchFamily="2" charset="-122"/>
                <a:ea typeface="华文新魏" panose="02010800040101010101" pitchFamily="2" charset="-122"/>
              </a:rPr>
              <a:t>年</a:t>
            </a:r>
            <a:r>
              <a:rPr lang="en-US" altLang="zh-CN" sz="2800" dirty="0">
                <a:latin typeface="华文新魏" panose="02010800040101010101" pitchFamily="2" charset="-122"/>
                <a:ea typeface="华文新魏" panose="02010800040101010101" pitchFamily="2" charset="-122"/>
              </a:rPr>
              <a:t>11</a:t>
            </a:r>
            <a:r>
              <a:rPr lang="zh-CN" altLang="en-US" sz="2800" dirty="0">
                <a:latin typeface="华文新魏" panose="02010800040101010101" pitchFamily="2" charset="-122"/>
                <a:ea typeface="华文新魏" panose="02010800040101010101" pitchFamily="2" charset="-122"/>
              </a:rPr>
              <a:t>月</a:t>
            </a:r>
            <a:r>
              <a:rPr lang="en-US" altLang="zh-CN" sz="2800" dirty="0">
                <a:latin typeface="华文新魏" panose="02010800040101010101" pitchFamily="2" charset="-122"/>
                <a:ea typeface="华文新魏" panose="02010800040101010101" pitchFamily="2" charset="-122"/>
              </a:rPr>
              <a:t>13</a:t>
            </a:r>
            <a:r>
              <a:rPr lang="zh-CN" altLang="en-US" sz="2800" dirty="0">
                <a:latin typeface="华文新魏" panose="02010800040101010101" pitchFamily="2" charset="-122"/>
                <a:ea typeface="华文新魏" panose="02010800040101010101" pitchFamily="2" charset="-122"/>
              </a:rPr>
              <a:t>日借给李晓斌人民币</a:t>
            </a:r>
            <a:r>
              <a:rPr lang="en-US" altLang="zh-CN" sz="2800" dirty="0">
                <a:latin typeface="华文新魏" panose="02010800040101010101" pitchFamily="2" charset="-122"/>
                <a:ea typeface="华文新魏" panose="02010800040101010101" pitchFamily="2" charset="-122"/>
              </a:rPr>
              <a:t>300</a:t>
            </a:r>
            <a:r>
              <a:rPr lang="zh-CN" altLang="en-US" sz="2800" dirty="0">
                <a:latin typeface="华文新魏" panose="02010800040101010101" pitchFamily="2" charset="-122"/>
                <a:ea typeface="华文新魏" panose="02010800040101010101" pitchFamily="2" charset="-122"/>
              </a:rPr>
              <a:t>万元</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借款期限</a:t>
            </a:r>
            <a:r>
              <a:rPr lang="en-US" altLang="zh-CN" sz="2800" dirty="0">
                <a:latin typeface="华文新魏" panose="02010800040101010101" pitchFamily="2" charset="-122"/>
                <a:ea typeface="华文新魏" panose="02010800040101010101" pitchFamily="2" charset="-122"/>
              </a:rPr>
              <a:t>1</a:t>
            </a:r>
            <a:r>
              <a:rPr lang="zh-CN" altLang="en-US" sz="2800" dirty="0">
                <a:latin typeface="华文新魏" panose="02010800040101010101" pitchFamily="2" charset="-122"/>
                <a:ea typeface="华文新魏" panose="02010800040101010101" pitchFamily="2" charset="-122"/>
              </a:rPr>
              <a:t>年。出借资金注入到李晓斌所承包经营的勐省水泥厂。李晓斌用承包农场水泥厂自己投资新增资产部分中的以下两项资产作抵押</a:t>
            </a:r>
            <a:r>
              <a:rPr lang="en-US" altLang="zh-CN" sz="2800" dirty="0">
                <a:latin typeface="华文新魏" panose="02010800040101010101" pitchFamily="2" charset="-122"/>
                <a:ea typeface="华文新魏" panose="02010800040101010101" pitchFamily="2" charset="-122"/>
              </a:rPr>
              <a:t>:</a:t>
            </a:r>
            <a:r>
              <a:rPr lang="en-US" altLang="zh-CN" sz="2800" dirty="0">
                <a:solidFill>
                  <a:srgbClr val="FF0000"/>
                </a:solidFill>
                <a:latin typeface="华文新魏" panose="02010800040101010101" pitchFamily="2" charset="-122"/>
                <a:ea typeface="华文新魏" panose="02010800040101010101" pitchFamily="2" charset="-122"/>
              </a:rPr>
              <a:t>1</a:t>
            </a:r>
            <a:r>
              <a:rPr lang="zh-CN" altLang="en-US" sz="2800" dirty="0">
                <a:solidFill>
                  <a:srgbClr val="FF0000"/>
                </a:solidFill>
                <a:latin typeface="华文新魏" panose="02010800040101010101" pitchFamily="2" charset="-122"/>
                <a:ea typeface="华文新魏" panose="02010800040101010101" pitchFamily="2" charset="-122"/>
              </a:rPr>
              <a:t>、∮</a:t>
            </a:r>
            <a:r>
              <a:rPr lang="en-US" altLang="zh-CN" sz="2800" dirty="0">
                <a:solidFill>
                  <a:srgbClr val="FF0000"/>
                </a:solidFill>
                <a:latin typeface="华文新魏" panose="02010800040101010101" pitchFamily="2" charset="-122"/>
                <a:ea typeface="华文新魏" panose="02010800040101010101" pitchFamily="2" charset="-122"/>
              </a:rPr>
              <a:t>2.4×8</a:t>
            </a:r>
            <a:r>
              <a:rPr lang="zh-CN" altLang="en-US" sz="2800" dirty="0">
                <a:solidFill>
                  <a:srgbClr val="FF0000"/>
                </a:solidFill>
                <a:latin typeface="华文新魏" panose="02010800040101010101" pitchFamily="2" charset="-122"/>
                <a:ea typeface="华文新魏" panose="02010800040101010101" pitchFamily="2" charset="-122"/>
              </a:rPr>
              <a:t>米水泥磨机一套</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价值人民币</a:t>
            </a:r>
            <a:r>
              <a:rPr lang="en-US" altLang="zh-CN" sz="2800" dirty="0">
                <a:latin typeface="华文新魏" panose="02010800040101010101" pitchFamily="2" charset="-122"/>
                <a:ea typeface="华文新魏" panose="02010800040101010101" pitchFamily="2" charset="-122"/>
              </a:rPr>
              <a:t>1860000</a:t>
            </a:r>
            <a:r>
              <a:rPr lang="zh-CN" altLang="en-US" sz="2800" dirty="0">
                <a:latin typeface="华文新魏" panose="02010800040101010101" pitchFamily="2" charset="-122"/>
                <a:ea typeface="华文新魏" panose="02010800040101010101" pitchFamily="2" charset="-122"/>
              </a:rPr>
              <a:t>元</a:t>
            </a:r>
            <a:r>
              <a:rPr lang="en-US" altLang="zh-CN" sz="2800" dirty="0">
                <a:latin typeface="华文新魏" panose="02010800040101010101" pitchFamily="2" charset="-122"/>
                <a:ea typeface="华文新魏" panose="02010800040101010101" pitchFamily="2" charset="-122"/>
              </a:rPr>
              <a:t>; </a:t>
            </a:r>
            <a:r>
              <a:rPr lang="en-US" altLang="zh-CN" sz="2800" dirty="0">
                <a:solidFill>
                  <a:srgbClr val="FF0000"/>
                </a:solidFill>
                <a:latin typeface="华文新魏" panose="02010800040101010101" pitchFamily="2" charset="-122"/>
                <a:ea typeface="华文新魏" panose="02010800040101010101" pitchFamily="2" charset="-122"/>
              </a:rPr>
              <a:t>2</a:t>
            </a:r>
            <a:r>
              <a:rPr lang="zh-CN" altLang="en-US" sz="2800" dirty="0">
                <a:solidFill>
                  <a:srgbClr val="FF0000"/>
                </a:solidFill>
                <a:latin typeface="华文新魏" panose="02010800040101010101" pitchFamily="2" charset="-122"/>
                <a:ea typeface="华文新魏" panose="02010800040101010101" pitchFamily="2" charset="-122"/>
              </a:rPr>
              <a:t>、水泥圆筒库存∮</a:t>
            </a:r>
            <a:r>
              <a:rPr lang="en-US" altLang="zh-CN" sz="2800" dirty="0">
                <a:solidFill>
                  <a:srgbClr val="FF0000"/>
                </a:solidFill>
                <a:latin typeface="华文新魏" panose="02010800040101010101" pitchFamily="2" charset="-122"/>
                <a:ea typeface="华文新魏" panose="02010800040101010101" pitchFamily="2" charset="-122"/>
              </a:rPr>
              <a:t>12.5x18</a:t>
            </a:r>
            <a:r>
              <a:rPr lang="zh-CN" altLang="en-US" sz="2800" dirty="0">
                <a:solidFill>
                  <a:srgbClr val="FF0000"/>
                </a:solidFill>
                <a:latin typeface="华文新魏" panose="02010800040101010101" pitchFamily="2" charset="-122"/>
                <a:ea typeface="华文新魏" panose="02010800040101010101" pitchFamily="2" charset="-122"/>
              </a:rPr>
              <a:t>米两座</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价值人民币</a:t>
            </a:r>
            <a:r>
              <a:rPr lang="en-US" altLang="zh-CN" sz="2800" dirty="0">
                <a:latin typeface="华文新魏" panose="02010800040101010101" pitchFamily="2" charset="-122"/>
                <a:ea typeface="华文新魏" panose="02010800040101010101" pitchFamily="2" charset="-122"/>
              </a:rPr>
              <a:t>2480000</a:t>
            </a:r>
            <a:r>
              <a:rPr lang="zh-CN" altLang="en-US" sz="2800" dirty="0">
                <a:latin typeface="华文新魏" panose="02010800040101010101" pitchFamily="2" charset="-122"/>
                <a:ea typeface="华文新魏" panose="02010800040101010101" pitchFamily="2" charset="-122"/>
              </a:rPr>
              <a:t>元。两项抵押物价值合计</a:t>
            </a:r>
            <a:r>
              <a:rPr lang="en-US" altLang="zh-CN" sz="2800" dirty="0">
                <a:latin typeface="华文新魏" panose="02010800040101010101" pitchFamily="2" charset="-122"/>
                <a:ea typeface="华文新魏" panose="02010800040101010101" pitchFamily="2" charset="-122"/>
              </a:rPr>
              <a:t>4340000</a:t>
            </a:r>
            <a:r>
              <a:rPr lang="zh-CN" altLang="en-US" sz="2800" dirty="0">
                <a:latin typeface="华文新魏" panose="02010800040101010101" pitchFamily="2" charset="-122"/>
                <a:ea typeface="华文新魏" panose="02010800040101010101" pitchFamily="2" charset="-122"/>
              </a:rPr>
              <a:t>元。约定违约责任为</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债务人不能按时支付债权人的债务</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每月按借款金额的银行同类贷款利息的</a:t>
            </a:r>
            <a:r>
              <a:rPr lang="en-US" altLang="zh-CN" sz="2800" dirty="0">
                <a:latin typeface="华文新魏" panose="02010800040101010101" pitchFamily="2" charset="-122"/>
                <a:ea typeface="华文新魏" panose="02010800040101010101" pitchFamily="2" charset="-122"/>
              </a:rPr>
              <a:t>4</a:t>
            </a:r>
            <a:r>
              <a:rPr lang="zh-CN" altLang="en-US" sz="2800" dirty="0">
                <a:latin typeface="华文新魏" panose="02010800040101010101" pitchFamily="2" charset="-122"/>
                <a:ea typeface="华文新魏" panose="02010800040101010101" pitchFamily="2" charset="-122"/>
              </a:rPr>
              <a:t>倍支付给债权人滞纳金。收到借款后</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李晓斌向奔驰商号出具了借条。国营勐省农场出具证明</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同意李晓斌用前述两项资产作为借款抵押。</a:t>
            </a:r>
          </a:p>
        </p:txBody>
      </p:sp>
    </p:spTree>
    <p:extLst>
      <p:ext uri="{BB962C8B-B14F-4D97-AF65-F5344CB8AC3E}">
        <p14:creationId xmlns:p14="http://schemas.microsoft.com/office/powerpoint/2010/main" val="299624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457200" y="0"/>
            <a:ext cx="8229600" cy="6858000"/>
          </a:xfrm>
        </p:spPr>
        <p:txBody>
          <a:bodyPr/>
          <a:lstStyle/>
          <a:p>
            <a:pPr>
              <a:lnSpc>
                <a:spcPct val="80000"/>
              </a:lnSpc>
            </a:pPr>
            <a:endParaRPr lang="zh-CN" altLang="en-US" sz="2800" dirty="0"/>
          </a:p>
          <a:p>
            <a:pPr>
              <a:lnSpc>
                <a:spcPct val="80000"/>
              </a:lnSpc>
            </a:pPr>
            <a:r>
              <a:rPr lang="zh-CN" altLang="en-US" sz="2800" dirty="0">
                <a:latin typeface="华文新魏" panose="02010800040101010101" pitchFamily="2" charset="-122"/>
                <a:ea typeface="华文新魏" panose="02010800040101010101" pitchFamily="2" charset="-122"/>
              </a:rPr>
              <a:t>奔驰商号因追索欠款未果</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以致纠纷产生。其请求：</a:t>
            </a:r>
            <a:r>
              <a:rPr lang="en-US" altLang="zh-CN" sz="2800" dirty="0">
                <a:latin typeface="华文新魏" panose="02010800040101010101" pitchFamily="2" charset="-122"/>
                <a:ea typeface="华文新魏" panose="02010800040101010101" pitchFamily="2" charset="-122"/>
              </a:rPr>
              <a:t>1</a:t>
            </a:r>
            <a:r>
              <a:rPr lang="zh-CN" altLang="en-US" sz="2800" dirty="0">
                <a:latin typeface="华文新魏" panose="02010800040101010101" pitchFamily="2" charset="-122"/>
                <a:ea typeface="华文新魏" panose="02010800040101010101" pitchFamily="2" charset="-122"/>
              </a:rPr>
              <a:t>、依法确认李晓斌与奔驰商号签订的借款抵押合同合法有效，奔驰商号对抵押物有优先受偿权</a:t>
            </a:r>
            <a:r>
              <a:rPr lang="zh-CN" altLang="en-US" sz="2800" dirty="0" smtClean="0">
                <a:latin typeface="华文新魏" panose="02010800040101010101" pitchFamily="2" charset="-122"/>
                <a:ea typeface="华文新魏" panose="02010800040101010101" pitchFamily="2" charset="-122"/>
              </a:rPr>
              <a:t>。</a:t>
            </a:r>
            <a:r>
              <a:rPr lang="en-US" altLang="zh-CN" sz="2800" dirty="0" smtClean="0">
                <a:latin typeface="华文新魏" panose="02010800040101010101" pitchFamily="2" charset="-122"/>
                <a:ea typeface="华文新魏" panose="02010800040101010101" pitchFamily="2" charset="-122"/>
              </a:rPr>
              <a:t>2</a:t>
            </a:r>
            <a:r>
              <a:rPr lang="zh-CN" altLang="en-US" sz="2800" dirty="0">
                <a:latin typeface="华文新魏" panose="02010800040101010101" pitchFamily="2" charset="-122"/>
                <a:ea typeface="华文新魏" panose="02010800040101010101" pitchFamily="2" charset="-122"/>
              </a:rPr>
              <a:t>、由李晓斌、农场水泥厂归还借款</a:t>
            </a:r>
            <a:r>
              <a:rPr lang="en-US" altLang="zh-CN" sz="2800" dirty="0">
                <a:latin typeface="华文新魏" panose="02010800040101010101" pitchFamily="2" charset="-122"/>
                <a:ea typeface="华文新魏" panose="02010800040101010101" pitchFamily="2" charset="-122"/>
              </a:rPr>
              <a:t>300</a:t>
            </a:r>
            <a:r>
              <a:rPr lang="zh-CN" altLang="en-US" sz="2800" dirty="0">
                <a:latin typeface="华文新魏" panose="02010800040101010101" pitchFamily="2" charset="-122"/>
                <a:ea typeface="华文新魏" panose="02010800040101010101" pitchFamily="2" charset="-122"/>
              </a:rPr>
              <a:t>万元及利息</a:t>
            </a:r>
            <a:r>
              <a:rPr lang="zh-CN" altLang="en-US" sz="2800" dirty="0" smtClean="0">
                <a:latin typeface="华文新魏" panose="02010800040101010101" pitchFamily="2" charset="-122"/>
                <a:ea typeface="华文新魏" panose="02010800040101010101" pitchFamily="2" charset="-122"/>
              </a:rPr>
              <a:t>。</a:t>
            </a:r>
            <a:r>
              <a:rPr lang="en-US" altLang="zh-CN" sz="2800" dirty="0" smtClean="0">
                <a:latin typeface="华文新魏" panose="02010800040101010101" pitchFamily="2" charset="-122"/>
                <a:ea typeface="华文新魏" panose="02010800040101010101" pitchFamily="2" charset="-122"/>
              </a:rPr>
              <a:t>3</a:t>
            </a:r>
            <a:r>
              <a:rPr lang="zh-CN" altLang="en-US" sz="2800" dirty="0">
                <a:latin typeface="华文新魏" panose="02010800040101010101" pitchFamily="2" charset="-122"/>
                <a:ea typeface="华文新魏" panose="02010800040101010101" pitchFamily="2" charset="-122"/>
              </a:rPr>
              <a:t>、</a:t>
            </a:r>
            <a:r>
              <a:rPr lang="zh-CN" altLang="en-US" sz="2800" dirty="0" smtClean="0">
                <a:latin typeface="华文新魏" panose="02010800040101010101" pitchFamily="2" charset="-122"/>
                <a:ea typeface="华文新魏" panose="02010800040101010101" pitchFamily="2" charset="-122"/>
              </a:rPr>
              <a:t>国营勐</a:t>
            </a:r>
            <a:r>
              <a:rPr lang="zh-CN" altLang="en-US" sz="2800" dirty="0">
                <a:latin typeface="华文新魏" panose="02010800040101010101" pitchFamily="2" charset="-122"/>
                <a:ea typeface="华文新魏" panose="02010800040101010101" pitchFamily="2" charset="-122"/>
              </a:rPr>
              <a:t>省农场对还款承担连带清偿责任。</a:t>
            </a:r>
          </a:p>
          <a:p>
            <a:pPr>
              <a:lnSpc>
                <a:spcPct val="80000"/>
              </a:lnSpc>
            </a:pPr>
            <a:endParaRPr lang="zh-CN" altLang="en-US" sz="2800" dirty="0">
              <a:latin typeface="华文新魏" panose="02010800040101010101" pitchFamily="2" charset="-122"/>
              <a:ea typeface="华文新魏" panose="02010800040101010101" pitchFamily="2" charset="-122"/>
            </a:endParaRPr>
          </a:p>
          <a:p>
            <a:pPr>
              <a:lnSpc>
                <a:spcPct val="80000"/>
              </a:lnSpc>
            </a:pPr>
            <a:r>
              <a:rPr lang="zh-CN" altLang="en-US" sz="2800" dirty="0">
                <a:latin typeface="华文新魏" panose="02010800040101010101" pitchFamily="2" charset="-122"/>
                <a:ea typeface="华文新魏" panose="02010800040101010101" pitchFamily="2" charset="-122"/>
              </a:rPr>
              <a:t>原审法院经审理后认为，李晓斌作为本案借款法律关系中的借款人</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其应向奔驰商号偿还尚欠款并承担合同约定的违约责任。 </a:t>
            </a:r>
            <a:r>
              <a:rPr lang="en-US" altLang="zh-CN" sz="2800" dirty="0">
                <a:solidFill>
                  <a:srgbClr val="C00000"/>
                </a:solidFill>
                <a:latin typeface="华文新魏" panose="02010800040101010101" pitchFamily="2" charset="-122"/>
                <a:ea typeface="华文新魏" panose="02010800040101010101" pitchFamily="2" charset="-122"/>
              </a:rPr>
              <a:t>《</a:t>
            </a:r>
            <a:r>
              <a:rPr lang="zh-CN" altLang="en-US" sz="2800" dirty="0">
                <a:solidFill>
                  <a:srgbClr val="C00000"/>
                </a:solidFill>
                <a:latin typeface="华文新魏" panose="02010800040101010101" pitchFamily="2" charset="-122"/>
                <a:ea typeface="华文新魏" panose="02010800040101010101" pitchFamily="2" charset="-122"/>
              </a:rPr>
              <a:t>担保法</a:t>
            </a:r>
            <a:r>
              <a:rPr lang="en-US" altLang="zh-CN" sz="2800" dirty="0">
                <a:solidFill>
                  <a:srgbClr val="C00000"/>
                </a:solidFill>
                <a:latin typeface="华文新魏" panose="02010800040101010101" pitchFamily="2" charset="-122"/>
                <a:ea typeface="华文新魏" panose="02010800040101010101" pitchFamily="2" charset="-122"/>
              </a:rPr>
              <a:t>》</a:t>
            </a:r>
            <a:r>
              <a:rPr lang="zh-CN" altLang="en-US" sz="2800" dirty="0">
                <a:solidFill>
                  <a:srgbClr val="C00000"/>
                </a:solidFill>
                <a:latin typeface="华文新魏" panose="02010800040101010101" pitchFamily="2" charset="-122"/>
                <a:ea typeface="华文新魏" panose="02010800040101010101" pitchFamily="2" charset="-122"/>
              </a:rPr>
              <a:t>第</a:t>
            </a:r>
            <a:r>
              <a:rPr lang="en-US" altLang="zh-CN" sz="2800" dirty="0">
                <a:solidFill>
                  <a:srgbClr val="C00000"/>
                </a:solidFill>
                <a:latin typeface="华文新魏" panose="02010800040101010101" pitchFamily="2" charset="-122"/>
                <a:ea typeface="华文新魏" panose="02010800040101010101" pitchFamily="2" charset="-122"/>
              </a:rPr>
              <a:t>41</a:t>
            </a:r>
            <a:r>
              <a:rPr lang="zh-CN" altLang="en-US" sz="2800" dirty="0">
                <a:solidFill>
                  <a:srgbClr val="C00000"/>
                </a:solidFill>
                <a:latin typeface="华文新魏" panose="02010800040101010101" pitchFamily="2" charset="-122"/>
                <a:ea typeface="华文新魏" panose="02010800040101010101" pitchFamily="2" charset="-122"/>
              </a:rPr>
              <a:t>条、第</a:t>
            </a:r>
            <a:r>
              <a:rPr lang="en-US" altLang="zh-CN" sz="2800" dirty="0">
                <a:solidFill>
                  <a:srgbClr val="C00000"/>
                </a:solidFill>
                <a:latin typeface="华文新魏" panose="02010800040101010101" pitchFamily="2" charset="-122"/>
                <a:ea typeface="华文新魏" panose="02010800040101010101" pitchFamily="2" charset="-122"/>
              </a:rPr>
              <a:t>42</a:t>
            </a:r>
            <a:r>
              <a:rPr lang="zh-CN" altLang="en-US" sz="2800" dirty="0">
                <a:solidFill>
                  <a:srgbClr val="C00000"/>
                </a:solidFill>
                <a:latin typeface="华文新魏" panose="02010800040101010101" pitchFamily="2" charset="-122"/>
                <a:ea typeface="华文新魏" panose="02010800040101010101" pitchFamily="2" charset="-122"/>
              </a:rPr>
              <a:t>条规定，企业设备可以作为抵押物，但应当办理抵押登记，抵押合同自登记之日生效</a:t>
            </a:r>
            <a:r>
              <a:rPr lang="zh-CN" altLang="en-US" sz="2800" dirty="0">
                <a:latin typeface="华文新魏" panose="02010800040101010101" pitchFamily="2" charset="-122"/>
                <a:ea typeface="华文新魏" panose="02010800040101010101" pitchFamily="2" charset="-122"/>
              </a:rPr>
              <a:t>，故本案借款协议所涉及的抵押担保部分未生效。对奔驰商号关于借款抵押合法有效、对抵押物其享有优先受偿权</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对所涉款项任绍疆、毕成云、农场水泥厂、国营勐省农场应承担共同归还、连带清偿责任的诉讼请求不予支持。 </a:t>
            </a:r>
          </a:p>
        </p:txBody>
      </p:sp>
    </p:spTree>
    <p:extLst>
      <p:ext uri="{BB962C8B-B14F-4D97-AF65-F5344CB8AC3E}">
        <p14:creationId xmlns:p14="http://schemas.microsoft.com/office/powerpoint/2010/main" val="24544351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xfrm>
            <a:off x="457200" y="260350"/>
            <a:ext cx="8229600" cy="6597650"/>
          </a:xfrm>
        </p:spPr>
        <p:txBody>
          <a:bodyPr/>
          <a:lstStyle/>
          <a:p>
            <a:pPr marL="0" indent="0">
              <a:lnSpc>
                <a:spcPct val="80000"/>
              </a:lnSpc>
              <a:buNone/>
            </a:pPr>
            <a:r>
              <a:rPr lang="zh-CN" altLang="en-US" sz="2800" dirty="0" smtClean="0"/>
              <a:t>   </a:t>
            </a:r>
            <a:endParaRPr lang="zh-CN" altLang="en-US" sz="2800" dirty="0"/>
          </a:p>
          <a:p>
            <a:pPr>
              <a:lnSpc>
                <a:spcPct val="80000"/>
              </a:lnSpc>
            </a:pPr>
            <a:r>
              <a:rPr lang="zh-CN" altLang="en-US" sz="2800" dirty="0" smtClean="0">
                <a:latin typeface="华文新魏" panose="02010800040101010101" pitchFamily="2" charset="-122"/>
                <a:ea typeface="华文新魏" panose="02010800040101010101" pitchFamily="2" charset="-122"/>
              </a:rPr>
              <a:t>        奔驰</a:t>
            </a:r>
            <a:r>
              <a:rPr lang="zh-CN" altLang="en-US" sz="2800" dirty="0">
                <a:latin typeface="华文新魏" panose="02010800040101010101" pitchFamily="2" charset="-122"/>
                <a:ea typeface="华文新魏" panose="02010800040101010101" pitchFamily="2" charset="-122"/>
              </a:rPr>
              <a:t>商号不服原判，上诉称：抵押合法有效，其应当享有对抵押物的优先受偿权。农场水泥厂认为，抵押不是其意愿，李晓斌是通过非法手段获得同意抵押的证明，因此抵押不成立。</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二审法院认为，</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担保法</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41</a:t>
            </a:r>
            <a:r>
              <a:rPr lang="zh-CN" altLang="en-US" sz="2800" dirty="0">
                <a:latin typeface="华文新魏" panose="02010800040101010101" pitchFamily="2" charset="-122"/>
                <a:ea typeface="华文新魏" panose="02010800040101010101" pitchFamily="2" charset="-122"/>
              </a:rPr>
              <a:t>条、第</a:t>
            </a:r>
            <a:r>
              <a:rPr lang="en-US" altLang="zh-CN" sz="2800" dirty="0">
                <a:latin typeface="华文新魏" panose="02010800040101010101" pitchFamily="2" charset="-122"/>
                <a:ea typeface="华文新魏" panose="02010800040101010101" pitchFamily="2" charset="-122"/>
              </a:rPr>
              <a:t>42</a:t>
            </a:r>
            <a:r>
              <a:rPr lang="zh-CN" altLang="en-US" sz="2800" dirty="0">
                <a:latin typeface="华文新魏" panose="02010800040101010101" pitchFamily="2" charset="-122"/>
                <a:ea typeface="华文新魏" panose="02010800040101010101" pitchFamily="2" charset="-122"/>
              </a:rPr>
              <a:t>条虽然规定</a:t>
            </a:r>
            <a:r>
              <a:rPr lang="zh-CN" altLang="en-US" sz="2800" dirty="0">
                <a:solidFill>
                  <a:srgbClr val="C00000"/>
                </a:solidFill>
                <a:latin typeface="华文新魏" panose="02010800040101010101" pitchFamily="2" charset="-122"/>
                <a:ea typeface="华文新魏" panose="02010800040101010101" pitchFamily="2" charset="-122"/>
              </a:rPr>
              <a:t>企业设备可以作为抵押物，但以生产设备作为抵押物的应当办理抵押登记，抵押合同自登记之日生效</a:t>
            </a:r>
            <a:r>
              <a:rPr lang="zh-CN" altLang="en-US" sz="2800" dirty="0">
                <a:latin typeface="华文新魏" panose="02010800040101010101" pitchFamily="2" charset="-122"/>
                <a:ea typeface="华文新魏" panose="02010800040101010101" pitchFamily="2" charset="-122"/>
              </a:rPr>
              <a:t>。而</a:t>
            </a:r>
            <a:r>
              <a:rPr lang="en-US" altLang="zh-CN" sz="2800" dirty="0">
                <a:solidFill>
                  <a:srgbClr val="FF0000"/>
                </a:solidFill>
                <a:latin typeface="华文新魏" panose="02010800040101010101" pitchFamily="2" charset="-122"/>
                <a:ea typeface="华文新魏" panose="02010800040101010101" pitchFamily="2" charset="-122"/>
              </a:rPr>
              <a:t>《</a:t>
            </a:r>
            <a:r>
              <a:rPr lang="zh-CN" altLang="en-US" sz="2800" dirty="0">
                <a:solidFill>
                  <a:srgbClr val="FF0000"/>
                </a:solidFill>
                <a:latin typeface="华文新魏" panose="02010800040101010101" pitchFamily="2" charset="-122"/>
                <a:ea typeface="华文新魏" panose="02010800040101010101" pitchFamily="2" charset="-122"/>
              </a:rPr>
              <a:t>物权法</a:t>
            </a:r>
            <a:r>
              <a:rPr lang="en-US" altLang="zh-CN" sz="2800" dirty="0">
                <a:solidFill>
                  <a:srgbClr val="FF0000"/>
                </a:solidFill>
                <a:latin typeface="华文新魏" panose="02010800040101010101" pitchFamily="2" charset="-122"/>
                <a:ea typeface="华文新魏" panose="02010800040101010101" pitchFamily="2" charset="-122"/>
              </a:rPr>
              <a:t>》</a:t>
            </a:r>
            <a:r>
              <a:rPr lang="zh-CN" altLang="en-US" sz="2800" dirty="0">
                <a:solidFill>
                  <a:srgbClr val="FF0000"/>
                </a:solidFill>
                <a:latin typeface="华文新魏" panose="02010800040101010101" pitchFamily="2" charset="-122"/>
                <a:ea typeface="华文新魏" panose="02010800040101010101" pitchFamily="2" charset="-122"/>
              </a:rPr>
              <a:t>第</a:t>
            </a:r>
            <a:r>
              <a:rPr lang="en-US" altLang="zh-CN" sz="2800" dirty="0">
                <a:solidFill>
                  <a:srgbClr val="FF0000"/>
                </a:solidFill>
                <a:latin typeface="华文新魏" panose="02010800040101010101" pitchFamily="2" charset="-122"/>
                <a:ea typeface="华文新魏" panose="02010800040101010101" pitchFamily="2" charset="-122"/>
              </a:rPr>
              <a:t>181</a:t>
            </a:r>
            <a:r>
              <a:rPr lang="zh-CN" altLang="en-US" sz="2800" dirty="0">
                <a:solidFill>
                  <a:srgbClr val="FF0000"/>
                </a:solidFill>
                <a:latin typeface="华文新魏" panose="02010800040101010101" pitchFamily="2" charset="-122"/>
                <a:ea typeface="华文新魏" panose="02010800040101010101" pitchFamily="2" charset="-122"/>
              </a:rPr>
              <a:t>条、第</a:t>
            </a:r>
            <a:r>
              <a:rPr lang="en-US" altLang="zh-CN" sz="2800" dirty="0">
                <a:solidFill>
                  <a:srgbClr val="FF0000"/>
                </a:solidFill>
                <a:latin typeface="华文新魏" panose="02010800040101010101" pitchFamily="2" charset="-122"/>
                <a:ea typeface="华文新魏" panose="02010800040101010101" pitchFamily="2" charset="-122"/>
              </a:rPr>
              <a:t>188</a:t>
            </a:r>
            <a:r>
              <a:rPr lang="zh-CN" altLang="en-US" sz="2800" dirty="0">
                <a:solidFill>
                  <a:srgbClr val="FF0000"/>
                </a:solidFill>
                <a:latin typeface="华文新魏" panose="02010800040101010101" pitchFamily="2" charset="-122"/>
                <a:ea typeface="华文新魏" panose="02010800040101010101" pitchFamily="2" charset="-122"/>
              </a:rPr>
              <a:t>条则规定，生产设备可以作为抵押物，以生产设备作为抵押物的抵押权自抵押合同生效时设立。未经登记，不得对抗善意第三人。</a:t>
            </a:r>
            <a:r>
              <a:rPr lang="zh-CN" altLang="en-US" sz="2800" dirty="0">
                <a:latin typeface="华文新魏" panose="02010800040101010101" pitchFamily="2" charset="-122"/>
                <a:ea typeface="华文新魏" panose="02010800040101010101" pitchFamily="2" charset="-122"/>
              </a:rPr>
              <a:t>根据</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物权法</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第一百七十八条规定，担保法与物权法规定不一致的，适用物权法。因此在涉及抵押物为生产设备时，应当适用物权法的相关规定。</a:t>
            </a:r>
          </a:p>
        </p:txBody>
      </p:sp>
    </p:spTree>
    <p:extLst>
      <p:ext uri="{BB962C8B-B14F-4D97-AF65-F5344CB8AC3E}">
        <p14:creationId xmlns:p14="http://schemas.microsoft.com/office/powerpoint/2010/main" val="30070881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xfrm>
            <a:off x="457200" y="549274"/>
            <a:ext cx="8229600" cy="5760045"/>
          </a:xfrm>
        </p:spPr>
        <p:txBody>
          <a:bodyPr>
            <a:normAutofit lnSpcReduction="10000"/>
          </a:bodyPr>
          <a:lstStyle/>
          <a:p>
            <a:r>
              <a:rPr lang="zh-CN" altLang="en-US" dirty="0">
                <a:latin typeface="华文新魏" panose="02010800040101010101" pitchFamily="2" charset="-122"/>
                <a:ea typeface="华文新魏" panose="02010800040101010101" pitchFamily="2" charset="-122"/>
              </a:rPr>
              <a:t>本案中，奔驰商号与李晓斌签订的</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借款协议</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中约定用农场水泥厂新增资产</a:t>
            </a:r>
            <a:r>
              <a:rPr lang="en-US" altLang="zh-CN" dirty="0">
                <a:latin typeface="华文新魏" panose="02010800040101010101" pitchFamily="2" charset="-122"/>
                <a:ea typeface="华文新魏" panose="02010800040101010101" pitchFamily="2" charset="-122"/>
              </a:rPr>
              <a:t>1</a:t>
            </a:r>
            <a:r>
              <a:rPr lang="zh-CN" altLang="en-US" dirty="0">
                <a:latin typeface="华文新魏" panose="02010800040101010101" pitchFamily="2" charset="-122"/>
                <a:ea typeface="华文新魏" panose="02010800040101010101" pitchFamily="2" charset="-122"/>
              </a:rPr>
              <a:t>、∮</a:t>
            </a:r>
            <a:r>
              <a:rPr lang="en-US" altLang="zh-CN" dirty="0">
                <a:latin typeface="华文新魏" panose="02010800040101010101" pitchFamily="2" charset="-122"/>
                <a:ea typeface="华文新魏" panose="02010800040101010101" pitchFamily="2" charset="-122"/>
              </a:rPr>
              <a:t>2.4×8</a:t>
            </a:r>
            <a:r>
              <a:rPr lang="zh-CN" altLang="en-US" dirty="0">
                <a:latin typeface="华文新魏" panose="02010800040101010101" pitchFamily="2" charset="-122"/>
                <a:ea typeface="华文新魏" panose="02010800040101010101" pitchFamily="2" charset="-122"/>
              </a:rPr>
              <a:t>米水泥磨机一套</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价值人民币</a:t>
            </a:r>
            <a:r>
              <a:rPr lang="en-US" altLang="zh-CN" dirty="0">
                <a:latin typeface="华文新魏" panose="02010800040101010101" pitchFamily="2" charset="-122"/>
                <a:ea typeface="华文新魏" panose="02010800040101010101" pitchFamily="2" charset="-122"/>
              </a:rPr>
              <a:t>1860000</a:t>
            </a:r>
            <a:r>
              <a:rPr lang="zh-CN" altLang="en-US" dirty="0">
                <a:latin typeface="华文新魏" panose="02010800040101010101" pitchFamily="2" charset="-122"/>
                <a:ea typeface="华文新魏" panose="02010800040101010101" pitchFamily="2" charset="-122"/>
              </a:rPr>
              <a:t>元</a:t>
            </a:r>
            <a:r>
              <a:rPr lang="en-US" altLang="zh-CN" dirty="0">
                <a:latin typeface="华文新魏" panose="02010800040101010101" pitchFamily="2" charset="-122"/>
                <a:ea typeface="华文新魏" panose="02010800040101010101" pitchFamily="2" charset="-122"/>
              </a:rPr>
              <a:t>; 2</a:t>
            </a:r>
            <a:r>
              <a:rPr lang="zh-CN" altLang="en-US" dirty="0">
                <a:latin typeface="华文新魏" panose="02010800040101010101" pitchFamily="2" charset="-122"/>
                <a:ea typeface="华文新魏" panose="02010800040101010101" pitchFamily="2" charset="-122"/>
              </a:rPr>
              <a:t>、水泥圆筒库存∮</a:t>
            </a:r>
            <a:r>
              <a:rPr lang="en-US" altLang="zh-CN" dirty="0">
                <a:latin typeface="华文新魏" panose="02010800040101010101" pitchFamily="2" charset="-122"/>
                <a:ea typeface="华文新魏" panose="02010800040101010101" pitchFamily="2" charset="-122"/>
              </a:rPr>
              <a:t>12.5x18</a:t>
            </a:r>
            <a:r>
              <a:rPr lang="zh-CN" altLang="en-US" dirty="0">
                <a:latin typeface="华文新魏" panose="02010800040101010101" pitchFamily="2" charset="-122"/>
                <a:ea typeface="华文新魏" panose="02010800040101010101" pitchFamily="2" charset="-122"/>
              </a:rPr>
              <a:t>米两座</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价值人民币</a:t>
            </a:r>
            <a:r>
              <a:rPr lang="en-US" altLang="zh-CN" dirty="0">
                <a:latin typeface="华文新魏" panose="02010800040101010101" pitchFamily="2" charset="-122"/>
                <a:ea typeface="华文新魏" panose="02010800040101010101" pitchFamily="2" charset="-122"/>
              </a:rPr>
              <a:t>2480000</a:t>
            </a:r>
            <a:r>
              <a:rPr lang="zh-CN" altLang="en-US" dirty="0">
                <a:latin typeface="华文新魏" panose="02010800040101010101" pitchFamily="2" charset="-122"/>
                <a:ea typeface="华文新魏" panose="02010800040101010101" pitchFamily="2" charset="-122"/>
              </a:rPr>
              <a:t>元抵押。该约定属于</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物权法</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规定的生产设备的范围，因此以上设备可以作为抵押物。由于李晓斌是农场水泥厂的法定代表人，约定抵押的资产属于李晓斌承包农场水泥厂后新增加的资产，其用该资产抵押时经过了农场水泥厂主管单位国营勐省农场的同意。且现</a:t>
            </a:r>
            <a:r>
              <a:rPr lang="zh-CN" altLang="en-US" dirty="0" smtClean="0">
                <a:latin typeface="华文新魏" panose="02010800040101010101" pitchFamily="2" charset="-122"/>
                <a:ea typeface="华文新魏" panose="02010800040101010101" pitchFamily="2" charset="-122"/>
              </a:rPr>
              <a:t>无</a:t>
            </a:r>
            <a:r>
              <a:rPr lang="zh-CN" altLang="en-US" dirty="0">
                <a:latin typeface="华文新魏" panose="02010800040101010101" pitchFamily="2" charset="-122"/>
                <a:ea typeface="华文新魏" panose="02010800040101010101" pitchFamily="2" charset="-122"/>
              </a:rPr>
              <a:t>证据表明奔驰商号恶意串通李晓斌侵害农场水泥厂利益，</a:t>
            </a:r>
            <a:r>
              <a:rPr lang="zh-CN" altLang="en-US" dirty="0">
                <a:solidFill>
                  <a:srgbClr val="C00000"/>
                </a:solidFill>
                <a:latin typeface="华文新魏" panose="02010800040101010101" pitchFamily="2" charset="-122"/>
                <a:ea typeface="华文新魏" panose="02010800040101010101" pitchFamily="2" charset="-122"/>
              </a:rPr>
              <a:t>故在本案借款合同中约定的抵押合同成立并合法有效，抵押权自抵押合同生效时设定。</a:t>
            </a:r>
            <a:r>
              <a:rPr lang="zh-CN" altLang="en-US" dirty="0">
                <a:latin typeface="华文新魏" panose="02010800040101010101" pitchFamily="2" charset="-122"/>
                <a:ea typeface="华文新魏" panose="02010800040101010101" pitchFamily="2" charset="-122"/>
              </a:rPr>
              <a:t>奔驰商号依法享有对抵押物的优先受偿权。 </a:t>
            </a:r>
          </a:p>
          <a:p>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249028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fontScale="92500" lnSpcReduction="10000"/>
          </a:bodyPr>
          <a:lstStyle/>
          <a:p>
            <a:r>
              <a:rPr lang="en-US" altLang="zh-CN" sz="3600" dirty="0" smtClean="0">
                <a:latin typeface="华文新魏" panose="02010800040101010101" pitchFamily="2" charset="-122"/>
                <a:ea typeface="华文新魏" panose="02010800040101010101" pitchFamily="2" charset="-122"/>
              </a:rPr>
              <a:t>57.</a:t>
            </a:r>
            <a:r>
              <a:rPr lang="zh-CN" altLang="zh-CN" sz="3600" dirty="0" smtClean="0">
                <a:latin typeface="华文新魏" panose="02010800040101010101" pitchFamily="2" charset="-122"/>
                <a:ea typeface="华文新魏" panose="02010800040101010101" pitchFamily="2" charset="-122"/>
              </a:rPr>
              <a:t>借</a:t>
            </a:r>
            <a:r>
              <a:rPr lang="zh-CN" altLang="zh-CN" sz="3600" dirty="0">
                <a:latin typeface="华文新魏" panose="02010800040101010101" pitchFamily="2" charset="-122"/>
                <a:ea typeface="华文新魏" panose="02010800040101010101" pitchFamily="2" charset="-122"/>
              </a:rPr>
              <a:t>新还旧的担保物权</a:t>
            </a:r>
            <a:endParaRPr lang="en-US" altLang="zh-CN" sz="3600" dirty="0">
              <a:latin typeface="华文新魏" panose="02010800040101010101" pitchFamily="2" charset="-122"/>
              <a:ea typeface="华文新魏" panose="02010800040101010101" pitchFamily="2" charset="-122"/>
            </a:endParaRPr>
          </a:p>
          <a:p>
            <a:r>
              <a:rPr lang="zh-CN" altLang="zh-CN" dirty="0">
                <a:latin typeface="华文新魏" panose="02010800040101010101" pitchFamily="2" charset="-122"/>
                <a:ea typeface="华文新魏" panose="02010800040101010101" pitchFamily="2" charset="-122"/>
              </a:rPr>
              <a:t>贷款到期后，借款人与贷款人订立新的借款合同，将新贷用于归还旧贷，旧贷因清偿而消灭，为旧贷设立的担保物权也随之</a:t>
            </a:r>
            <a:r>
              <a:rPr lang="zh-CN" altLang="zh-CN" dirty="0" smtClean="0">
                <a:latin typeface="华文新魏" panose="02010800040101010101" pitchFamily="2" charset="-122"/>
                <a:ea typeface="华文新魏" panose="02010800040101010101" pitchFamily="2" charset="-122"/>
              </a:rPr>
              <a:t>消灭</a:t>
            </a:r>
            <a:r>
              <a:rPr lang="zh-CN" altLang="en-US" dirty="0" smtClean="0">
                <a:latin typeface="华文新魏" panose="02010800040101010101" pitchFamily="2" charset="-122"/>
                <a:ea typeface="华文新魏" panose="02010800040101010101" pitchFamily="2" charset="-122"/>
              </a:rPr>
              <a:t>（</a:t>
            </a:r>
            <a:r>
              <a:rPr lang="zh-CN" altLang="en-US" dirty="0" smtClean="0">
                <a:solidFill>
                  <a:srgbClr val="FF0000"/>
                </a:solidFill>
                <a:latin typeface="华文新魏" panose="02010800040101010101" pitchFamily="2" charset="-122"/>
                <a:ea typeface="华文新魏" panose="02010800040101010101" pitchFamily="2" charset="-122"/>
              </a:rPr>
              <a:t>即</a:t>
            </a:r>
            <a:r>
              <a:rPr lang="zh-CN" altLang="zh-CN" sz="3200" dirty="0" smtClean="0">
                <a:solidFill>
                  <a:srgbClr val="FF0000"/>
                </a:solidFill>
                <a:latin typeface="华文新魏" panose="02010800040101010101" pitchFamily="2" charset="-122"/>
                <a:ea typeface="华文新魏" panose="02010800040101010101" pitchFamily="2" charset="-122"/>
              </a:rPr>
              <a:t>借新还旧</a:t>
            </a:r>
            <a:r>
              <a:rPr lang="zh-CN" altLang="en-US" sz="3200" dirty="0" smtClean="0">
                <a:solidFill>
                  <a:srgbClr val="FF0000"/>
                </a:solidFill>
                <a:latin typeface="华文新魏" panose="02010800040101010101" pitchFamily="2" charset="-122"/>
                <a:ea typeface="华文新魏" panose="02010800040101010101" pitchFamily="2" charset="-122"/>
              </a:rPr>
              <a:t>，两个不同的法律关系</a:t>
            </a:r>
            <a:r>
              <a:rPr lang="zh-CN" altLang="en-US" dirty="0" smtClean="0">
                <a:latin typeface="华文新魏" panose="02010800040101010101" pitchFamily="2" charset="-122"/>
                <a:ea typeface="华文新魏" panose="02010800040101010101" pitchFamily="2" charset="-122"/>
              </a:rPr>
              <a:t>）</a:t>
            </a:r>
            <a:r>
              <a:rPr lang="zh-CN" altLang="zh-CN" dirty="0" smtClean="0">
                <a:latin typeface="华文新魏" panose="02010800040101010101" pitchFamily="2" charset="-122"/>
                <a:ea typeface="华文新魏" panose="02010800040101010101" pitchFamily="2" charset="-122"/>
              </a:rPr>
              <a:t>。</a:t>
            </a:r>
            <a:r>
              <a:rPr lang="zh-CN" altLang="zh-CN" dirty="0">
                <a:latin typeface="华文新魏" panose="02010800040101010101" pitchFamily="2" charset="-122"/>
                <a:ea typeface="华文新魏" panose="02010800040101010101" pitchFamily="2" charset="-122"/>
              </a:rPr>
              <a:t>贷款人以旧贷上的担保物权尚未进行涂销登记为由，主张对新贷行使担保物权的，人民法院不予支持，但当事人约定</a:t>
            </a:r>
            <a:r>
              <a:rPr lang="zh-CN" altLang="zh-CN" dirty="0" smtClean="0">
                <a:latin typeface="华文新魏" panose="02010800040101010101" pitchFamily="2" charset="-122"/>
                <a:ea typeface="华文新魏" panose="02010800040101010101" pitchFamily="2" charset="-122"/>
              </a:rPr>
              <a:t>继续为</a:t>
            </a:r>
            <a:r>
              <a:rPr lang="zh-CN" altLang="zh-CN" dirty="0">
                <a:latin typeface="华文新魏" panose="02010800040101010101" pitchFamily="2" charset="-122"/>
                <a:ea typeface="华文新魏" panose="02010800040101010101" pitchFamily="2" charset="-122"/>
              </a:rPr>
              <a:t>新贷提供担保的除外</a:t>
            </a:r>
            <a:r>
              <a:rPr lang="zh-CN" altLang="zh-CN"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endParaRPr lang="en-US" altLang="zh-CN" dirty="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与</a:t>
            </a:r>
            <a:r>
              <a:rPr lang="zh-CN" altLang="en-US" dirty="0" smtClean="0">
                <a:solidFill>
                  <a:srgbClr val="FF0000"/>
                </a:solidFill>
                <a:latin typeface="华文新魏" panose="02010800040101010101" pitchFamily="2" charset="-122"/>
                <a:ea typeface="华文新魏" panose="02010800040101010101" pitchFamily="2" charset="-122"/>
              </a:rPr>
              <a:t>过桥贷</a:t>
            </a:r>
            <a:r>
              <a:rPr lang="zh-CN" altLang="en-US" dirty="0" smtClean="0">
                <a:latin typeface="华文新魏" panose="02010800040101010101" pitchFamily="2" charset="-122"/>
                <a:ea typeface="华文新魏" panose="02010800040101010101" pitchFamily="2" charset="-122"/>
              </a:rPr>
              <a:t>区别：借款</a:t>
            </a:r>
            <a:r>
              <a:rPr lang="zh-CN" altLang="en-US" dirty="0">
                <a:latin typeface="华文新魏" panose="02010800040101010101" pitchFamily="2" charset="-122"/>
                <a:ea typeface="华文新魏" panose="02010800040101010101" pitchFamily="2" charset="-122"/>
              </a:rPr>
              <a:t>人与银行之间是借新还旧的</a:t>
            </a:r>
            <a:r>
              <a:rPr lang="zh-CN" altLang="en-US" dirty="0" smtClean="0">
                <a:latin typeface="华文新魏" panose="02010800040101010101" pitchFamily="2" charset="-122"/>
                <a:ea typeface="华文新魏" panose="02010800040101010101" pitchFamily="2" charset="-122"/>
              </a:rPr>
              <a:t>关系。与</a:t>
            </a:r>
            <a:r>
              <a:rPr lang="zh-CN" altLang="en-US" dirty="0">
                <a:latin typeface="华文新魏" panose="02010800040101010101" pitchFamily="2" charset="-122"/>
                <a:ea typeface="华文新魏" panose="02010800040101010101" pitchFamily="2" charset="-122"/>
              </a:rPr>
              <a:t>一般借新还旧不需要实际偿还旧债不同</a:t>
            </a:r>
            <a:r>
              <a:rPr lang="zh-CN" altLang="en-US" dirty="0" smtClean="0">
                <a:latin typeface="华文新魏" panose="02010800040101010101" pitchFamily="2" charset="-122"/>
                <a:ea typeface="华文新魏" panose="02010800040101010101" pitchFamily="2" charset="-122"/>
              </a:rPr>
              <a:t>，过桥贷需要</a:t>
            </a:r>
            <a:r>
              <a:rPr lang="zh-CN" altLang="en-US" dirty="0">
                <a:latin typeface="华文新魏" panose="02010800040101010101" pitchFamily="2" charset="-122"/>
                <a:ea typeface="华文新魏" panose="02010800040101010101" pitchFamily="2" charset="-122"/>
              </a:rPr>
              <a:t>先用一笔资金偿还旧贷，然后再贷出新的</a:t>
            </a:r>
            <a:r>
              <a:rPr lang="zh-CN" altLang="en-US" dirty="0" smtClean="0">
                <a:latin typeface="华文新魏" panose="02010800040101010101" pitchFamily="2" charset="-122"/>
                <a:ea typeface="华文新魏" panose="02010800040101010101" pitchFamily="2" charset="-122"/>
              </a:rPr>
              <a:t>贷款。</a:t>
            </a:r>
            <a:endParaRPr lang="en-US" altLang="zh-CN" dirty="0" smtClean="0">
              <a:latin typeface="华文新魏" panose="02010800040101010101" pitchFamily="2" charset="-122"/>
              <a:ea typeface="华文新魏" panose="02010800040101010101" pitchFamily="2" charset="-122"/>
            </a:endParaRPr>
          </a:p>
          <a:p>
            <a:r>
              <a:rPr lang="zh-CN" altLang="en-US" dirty="0">
                <a:latin typeface="华文新魏" panose="02010800040101010101" pitchFamily="2" charset="-122"/>
                <a:ea typeface="华文新魏" panose="02010800040101010101" pitchFamily="2" charset="-122"/>
              </a:rPr>
              <a:t>如有约定</a:t>
            </a:r>
            <a:r>
              <a:rPr lang="zh-CN" altLang="en-US" dirty="0" smtClean="0">
                <a:latin typeface="华文新魏" panose="02010800040101010101" pitchFamily="2" charset="-122"/>
                <a:ea typeface="华文新魏" panose="02010800040101010101" pitchFamily="2" charset="-122"/>
              </a:rPr>
              <a:t>，一旦银行不贷，则要承担违约责任。（借款人承担证明责任）</a:t>
            </a:r>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240693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1907704" y="2420888"/>
            <a:ext cx="230425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旧债</a:t>
            </a:r>
            <a:endParaRPr lang="zh-CN" altLang="en-US" dirty="0"/>
          </a:p>
        </p:txBody>
      </p:sp>
      <p:sp>
        <p:nvSpPr>
          <p:cNvPr id="5" name="矩形 4"/>
          <p:cNvSpPr/>
          <p:nvPr/>
        </p:nvSpPr>
        <p:spPr>
          <a:xfrm>
            <a:off x="1907704" y="3356992"/>
            <a:ext cx="230425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新债</a:t>
            </a:r>
            <a:endParaRPr lang="zh-CN" altLang="en-US" dirty="0"/>
          </a:p>
        </p:txBody>
      </p:sp>
      <p:sp>
        <p:nvSpPr>
          <p:cNvPr id="6" name="椭圆 5"/>
          <p:cNvSpPr/>
          <p:nvPr/>
        </p:nvSpPr>
        <p:spPr>
          <a:xfrm>
            <a:off x="5004048" y="2348880"/>
            <a:ext cx="216024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担保合同</a:t>
            </a:r>
            <a:endParaRPr lang="zh-CN" altLang="en-US" dirty="0"/>
          </a:p>
        </p:txBody>
      </p:sp>
      <p:cxnSp>
        <p:nvCxnSpPr>
          <p:cNvPr id="8" name="直接箭头连接符 7"/>
          <p:cNvCxnSpPr/>
          <p:nvPr/>
        </p:nvCxnSpPr>
        <p:spPr>
          <a:xfrm flipH="1">
            <a:off x="4211960" y="2780928"/>
            <a:ext cx="7200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505475"/>
          </a:xfrm>
        </p:spPr>
        <p:txBody>
          <a:bodyPr>
            <a:normAutofit/>
          </a:bodyPr>
          <a:lstStyle/>
          <a:p>
            <a:pPr marL="0" indent="0">
              <a:buNone/>
            </a:pPr>
            <a:endParaRPr lang="en-US" altLang="zh-CN" sz="2800" dirty="0">
              <a:latin typeface="华文新魏" panose="02010800040101010101" charset="-122"/>
              <a:ea typeface="华文新魏" panose="02010800040101010101" charset="-122"/>
              <a:cs typeface="华文新魏" panose="02010800040101010101" charset="-122"/>
            </a:endParaRPr>
          </a:p>
          <a:p>
            <a:r>
              <a:rPr lang="en-US" altLang="zh-CN" sz="2200" dirty="0" smtClean="0">
                <a:latin typeface="华文新魏" panose="02010800040101010101" charset="-122"/>
                <a:ea typeface="华文新魏" panose="02010800040101010101" charset="-122"/>
                <a:cs typeface="华文新魏" panose="02010800040101010101" charset="-122"/>
              </a:rPr>
              <a:t>        </a:t>
            </a:r>
            <a:r>
              <a:rPr lang="zh-CN" altLang="en-US" sz="2200" dirty="0" smtClean="0">
                <a:latin typeface="华文新魏" panose="02010800040101010101" charset="-122"/>
                <a:ea typeface="华文新魏" panose="02010800040101010101" charset="-122"/>
                <a:cs typeface="华文新魏" panose="02010800040101010101" charset="-122"/>
              </a:rPr>
              <a:t>意义：</a:t>
            </a:r>
            <a:r>
              <a:rPr lang="zh-CN" altLang="zh-CN" sz="2200" dirty="0" smtClean="0">
                <a:latin typeface="华文新魏" panose="02010800040101010101" charset="-122"/>
                <a:ea typeface="华文新魏" panose="02010800040101010101" charset="-122"/>
                <a:cs typeface="华文新魏" panose="02010800040101010101" charset="-122"/>
              </a:rPr>
              <a:t>《</a:t>
            </a:r>
            <a:r>
              <a:rPr lang="zh-CN" altLang="en-US" sz="2200" dirty="0" smtClean="0">
                <a:latin typeface="华文新魏" panose="02010800040101010101" charset="-122"/>
                <a:ea typeface="华文新魏" panose="02010800040101010101" charset="-122"/>
                <a:cs typeface="华文新魏" panose="02010800040101010101" charset="-122"/>
              </a:rPr>
              <a:t>九民会</a:t>
            </a:r>
            <a:r>
              <a:rPr lang="zh-CN" altLang="zh-CN" sz="2200" dirty="0" smtClean="0">
                <a:latin typeface="华文新魏" panose="02010800040101010101" charset="-122"/>
                <a:ea typeface="华文新魏" panose="02010800040101010101" charset="-122"/>
                <a:cs typeface="华文新魏" panose="02010800040101010101" charset="-122"/>
              </a:rPr>
              <a:t>会议纪要》针对民商事审判中的前沿疑难争议问题，在广泛征求各方面意见的基础上，经最高人民法院审判委员会民事行政专业委员会讨论决定。《会议纪要》的出台，对统一裁判思路，规范法官自由裁量权，增强民商事审判的公开性、透明度以及可预期性，提高司法公信力具有重要意义。</a:t>
            </a:r>
            <a:endParaRPr lang="en-US" altLang="zh-CN" sz="2200" dirty="0" smtClean="0">
              <a:latin typeface="华文新魏" panose="02010800040101010101" charset="-122"/>
              <a:ea typeface="华文新魏" panose="02010800040101010101" charset="-122"/>
              <a:cs typeface="华文新魏" panose="02010800040101010101" charset="-122"/>
            </a:endParaRPr>
          </a:p>
          <a:p>
            <a:r>
              <a:rPr lang="en-US" altLang="zh-CN" sz="2200" dirty="0" smtClean="0">
                <a:latin typeface="华文新魏" panose="02010800040101010101" charset="-122"/>
                <a:ea typeface="华文新魏" panose="02010800040101010101" charset="-122"/>
                <a:cs typeface="华文新魏" panose="02010800040101010101" charset="-122"/>
              </a:rPr>
              <a:t>       </a:t>
            </a:r>
          </a:p>
          <a:p>
            <a:r>
              <a:rPr lang="en-US" altLang="zh-CN" sz="2200" dirty="0" smtClean="0">
                <a:latin typeface="华文新魏" panose="02010800040101010101" charset="-122"/>
                <a:ea typeface="华文新魏" panose="02010800040101010101" charset="-122"/>
                <a:cs typeface="华文新魏" panose="02010800040101010101" charset="-122"/>
              </a:rPr>
              <a:t>        </a:t>
            </a:r>
            <a:r>
              <a:rPr lang="zh-CN" altLang="en-US" sz="2200" dirty="0" smtClean="0">
                <a:latin typeface="华文新魏" panose="02010800040101010101" charset="-122"/>
                <a:ea typeface="华文新魏" panose="02010800040101010101" charset="-122"/>
                <a:cs typeface="华文新魏" panose="02010800040101010101" charset="-122"/>
              </a:rPr>
              <a:t>性质：</a:t>
            </a:r>
            <a:r>
              <a:rPr lang="en-US" altLang="zh-CN" sz="2200" dirty="0" smtClean="0">
                <a:latin typeface="华文新魏" panose="02010800040101010101" charset="-122"/>
                <a:ea typeface="华文新魏" panose="02010800040101010101" charset="-122"/>
                <a:cs typeface="华文新魏" panose="02010800040101010101" charset="-122"/>
              </a:rPr>
              <a:t> </a:t>
            </a:r>
            <a:r>
              <a:rPr lang="zh-CN" altLang="zh-CN" sz="2200" dirty="0" smtClean="0">
                <a:latin typeface="华文新魏" panose="02010800040101010101" charset="-122"/>
                <a:ea typeface="华文新魏" panose="02010800040101010101" charset="-122"/>
                <a:cs typeface="华文新魏" panose="02010800040101010101" charset="-122"/>
              </a:rPr>
              <a:t>纪要不是司法解释，不能作为裁判依据进行援引。可以根据《会议纪要》的相关规定进行说理。</a:t>
            </a:r>
            <a:endParaRPr lang="en-US" altLang="zh-CN" sz="2200" dirty="0" smtClean="0">
              <a:latin typeface="华文新魏" panose="02010800040101010101" charset="-122"/>
              <a:ea typeface="华文新魏" panose="02010800040101010101" charset="-122"/>
              <a:cs typeface="华文新魏" panose="02010800040101010101" charset="-122"/>
            </a:endParaRPr>
          </a:p>
          <a:p>
            <a:r>
              <a:rPr lang="en-US" altLang="zh-CN" sz="2200" dirty="0" smtClean="0">
                <a:latin typeface="华文新魏" panose="02010800040101010101" charset="-122"/>
                <a:ea typeface="华文新魏" panose="02010800040101010101" charset="-122"/>
                <a:cs typeface="华文新魏" panose="02010800040101010101" charset="-122"/>
              </a:rPr>
              <a:t>        </a:t>
            </a:r>
          </a:p>
          <a:p>
            <a:r>
              <a:rPr lang="zh-CN" altLang="en-US" sz="2200" dirty="0" smtClean="0">
                <a:latin typeface="华文新魏" panose="02010800040101010101" charset="-122"/>
                <a:ea typeface="华文新魏" panose="02010800040101010101" charset="-122"/>
                <a:cs typeface="华文新魏" panose="02010800040101010101" charset="-122"/>
              </a:rPr>
              <a:t>        作用： </a:t>
            </a:r>
            <a:endParaRPr lang="en-US" altLang="zh-CN" sz="2200" dirty="0" smtClean="0">
              <a:latin typeface="华文新魏" panose="02010800040101010101" charset="-122"/>
              <a:ea typeface="华文新魏" panose="02010800040101010101" charset="-122"/>
              <a:cs typeface="华文新魏" panose="02010800040101010101" charset="-122"/>
            </a:endParaRPr>
          </a:p>
          <a:p>
            <a:r>
              <a:rPr lang="en-US" altLang="zh-CN" sz="2200" dirty="0" smtClean="0">
                <a:latin typeface="华文新魏" panose="02010800040101010101" charset="-122"/>
                <a:ea typeface="华文新魏" panose="02010800040101010101" charset="-122"/>
                <a:cs typeface="华文新魏" panose="02010800040101010101" charset="-122"/>
              </a:rPr>
              <a:t>        </a:t>
            </a:r>
            <a:r>
              <a:rPr lang="zh-CN" altLang="en-US" sz="2200" dirty="0" smtClean="0">
                <a:latin typeface="华文新魏" panose="02010800040101010101" charset="-122"/>
                <a:ea typeface="华文新魏" panose="02010800040101010101" charset="-122"/>
                <a:cs typeface="华文新魏" panose="02010800040101010101" charset="-122"/>
              </a:rPr>
              <a:t>便于市场主体从法官的视角依法从事交易行为</a:t>
            </a:r>
            <a:r>
              <a:rPr lang="en-US" altLang="zh-CN" sz="2200" dirty="0" smtClean="0">
                <a:latin typeface="华文新魏" panose="02010800040101010101" charset="-122"/>
                <a:ea typeface="华文新魏" panose="02010800040101010101" charset="-122"/>
                <a:cs typeface="华文新魏" panose="02010800040101010101" charset="-122"/>
              </a:rPr>
              <a:t>;</a:t>
            </a:r>
          </a:p>
          <a:p>
            <a:r>
              <a:rPr lang="en-US" altLang="zh-CN" sz="2200" dirty="0" smtClean="0">
                <a:latin typeface="华文新魏" panose="02010800040101010101" charset="-122"/>
                <a:ea typeface="华文新魏" panose="02010800040101010101" charset="-122"/>
                <a:cs typeface="华文新魏" panose="02010800040101010101" charset="-122"/>
              </a:rPr>
              <a:t>        </a:t>
            </a:r>
            <a:r>
              <a:rPr lang="zh-CN" altLang="en-US" sz="2200" dirty="0" smtClean="0">
                <a:latin typeface="华文新魏" panose="02010800040101010101" charset="-122"/>
                <a:ea typeface="华文新魏" panose="02010800040101010101" charset="-122"/>
                <a:cs typeface="华文新魏" panose="02010800040101010101" charset="-122"/>
              </a:rPr>
              <a:t>澄清误区，防止按照旧规定从事交易所产生的风险。</a:t>
            </a:r>
            <a:endParaRPr lang="en-US" altLang="zh-CN" sz="2200" dirty="0" smtClean="0">
              <a:latin typeface="华文新魏" panose="02010800040101010101" charset="-122"/>
              <a:ea typeface="华文新魏" panose="02010800040101010101" charset="-122"/>
              <a:cs typeface="华文新魏" panose="02010800040101010101" charset="-122"/>
            </a:endParaRPr>
          </a:p>
          <a:p>
            <a:endParaRPr lang="zh-CN" altLang="en-US" sz="2200" dirty="0" smtClean="0">
              <a:latin typeface="华文新魏" panose="02010800040101010101" charset="-122"/>
              <a:ea typeface="华文新魏" panose="02010800040101010101" charset="-122"/>
              <a:cs typeface="华文新魏" panose="0201080004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fontScale="77500" lnSpcReduction="20000"/>
          </a:bodyPr>
          <a:lstStyle/>
          <a:p>
            <a:r>
              <a:rPr lang="en-US" altLang="zh-CN" sz="4200" b="1" dirty="0" smtClean="0">
                <a:latin typeface="华文新魏" panose="02010800040101010101" pitchFamily="2" charset="-122"/>
                <a:ea typeface="华文新魏" panose="02010800040101010101" pitchFamily="2" charset="-122"/>
              </a:rPr>
              <a:t>58.</a:t>
            </a:r>
            <a:r>
              <a:rPr lang="zh-CN" altLang="zh-CN" sz="4200" b="1" dirty="0" smtClean="0">
                <a:latin typeface="华文新魏" panose="02010800040101010101" pitchFamily="2" charset="-122"/>
                <a:ea typeface="华文新魏" panose="02010800040101010101" pitchFamily="2" charset="-122"/>
              </a:rPr>
              <a:t>担保</a:t>
            </a:r>
            <a:r>
              <a:rPr lang="zh-CN" altLang="zh-CN" sz="4200" b="1" dirty="0">
                <a:latin typeface="华文新魏" panose="02010800040101010101" pitchFamily="2" charset="-122"/>
                <a:ea typeface="华文新魏" panose="02010800040101010101" pitchFamily="2" charset="-122"/>
              </a:rPr>
              <a:t>债权的</a:t>
            </a:r>
            <a:r>
              <a:rPr lang="zh-CN" altLang="zh-CN" sz="4200" b="1" dirty="0" smtClean="0">
                <a:latin typeface="华文新魏" panose="02010800040101010101" pitchFamily="2" charset="-122"/>
                <a:ea typeface="华文新魏" panose="02010800040101010101" pitchFamily="2" charset="-122"/>
              </a:rPr>
              <a:t>范围</a:t>
            </a:r>
            <a:endParaRPr lang="en-US" altLang="zh-CN" sz="4200" b="1" dirty="0" smtClean="0">
              <a:latin typeface="华文新魏" panose="02010800040101010101" pitchFamily="2" charset="-122"/>
              <a:ea typeface="华文新魏" panose="02010800040101010101" pitchFamily="2" charset="-122"/>
            </a:endParaRPr>
          </a:p>
          <a:p>
            <a:endParaRPr lang="en-US" altLang="zh-CN" b="1" dirty="0"/>
          </a:p>
          <a:p>
            <a:r>
              <a:rPr lang="zh-CN" altLang="zh-CN" sz="2800" dirty="0" smtClean="0">
                <a:latin typeface="华文新魏" panose="02010800040101010101" pitchFamily="2" charset="-122"/>
                <a:ea typeface="华文新魏" panose="02010800040101010101" pitchFamily="2" charset="-122"/>
              </a:rPr>
              <a:t>以</a:t>
            </a:r>
            <a:r>
              <a:rPr lang="zh-CN" altLang="zh-CN" sz="2800" dirty="0">
                <a:latin typeface="华文新魏" panose="02010800040101010101" pitchFamily="2" charset="-122"/>
                <a:ea typeface="华文新魏" panose="02010800040101010101" pitchFamily="2" charset="-122"/>
              </a:rPr>
              <a:t>登记作为公示方式的不动产担保物权的担保范围，一般应当以登记的范围为准。但是，我国目前不动产担保物权登记，不同地区的系统设置及登记规则并不一致，人民法院在审理案件时应当充分注意制度设计上的差别，作出符合实际的判断</a:t>
            </a:r>
            <a:r>
              <a:rPr lang="zh-CN" altLang="zh-CN" sz="2800" dirty="0" smtClean="0">
                <a:latin typeface="华文新魏" panose="02010800040101010101" pitchFamily="2" charset="-122"/>
                <a:ea typeface="华文新魏" panose="02010800040101010101" pitchFamily="2" charset="-122"/>
              </a:rPr>
              <a:t>：</a:t>
            </a:r>
            <a:endParaRPr lang="en-US" altLang="zh-CN" sz="2800" dirty="0" smtClean="0">
              <a:latin typeface="华文新魏" panose="02010800040101010101" pitchFamily="2" charset="-122"/>
              <a:ea typeface="华文新魏" panose="02010800040101010101" pitchFamily="2" charset="-122"/>
            </a:endParaRPr>
          </a:p>
          <a:p>
            <a:r>
              <a:rPr lang="zh-CN" altLang="zh-CN" sz="2800" dirty="0" smtClean="0">
                <a:solidFill>
                  <a:srgbClr val="C00000"/>
                </a:solidFill>
                <a:latin typeface="华文新魏" panose="02010800040101010101" pitchFamily="2" charset="-122"/>
                <a:ea typeface="华文新魏" panose="02010800040101010101" pitchFamily="2" charset="-122"/>
              </a:rPr>
              <a:t>一</a:t>
            </a:r>
            <a:r>
              <a:rPr lang="zh-CN" altLang="zh-CN" sz="2800" dirty="0">
                <a:solidFill>
                  <a:srgbClr val="C00000"/>
                </a:solidFill>
                <a:latin typeface="华文新魏" panose="02010800040101010101" pitchFamily="2" charset="-122"/>
                <a:ea typeface="华文新魏" panose="02010800040101010101" pitchFamily="2" charset="-122"/>
              </a:rPr>
              <a:t>是多数省区市的登记系统未设置“担保范围”栏目，仅有“被担保主债权数额（最高债权数额）”的表述，且只能填写固定数字</a:t>
            </a:r>
            <a:r>
              <a:rPr lang="zh-CN" altLang="zh-CN" sz="2800" dirty="0">
                <a:latin typeface="华文新魏" panose="02010800040101010101" pitchFamily="2" charset="-122"/>
                <a:ea typeface="华文新魏" panose="02010800040101010101" pitchFamily="2" charset="-122"/>
              </a:rPr>
              <a:t>。而当事人在合同中又往往约定担保物权的担保范围包括主债权及其利息、违约金等附属债权，致使合同约定的担保范围与登记不一致。显然，这种不一致是由于该地区登记系统设置及登记规则造成的该地区的普遍现象。人民法院以合同约定认定担保物权的担保范围，是符合实际的妥当选择</a:t>
            </a:r>
            <a:r>
              <a:rPr lang="zh-CN" altLang="zh-CN" sz="2800" dirty="0" smtClean="0">
                <a:latin typeface="华文新魏" panose="02010800040101010101" pitchFamily="2" charset="-122"/>
                <a:ea typeface="华文新魏" panose="02010800040101010101" pitchFamily="2" charset="-122"/>
              </a:rPr>
              <a:t>。</a:t>
            </a:r>
            <a:endParaRPr lang="en-US" altLang="zh-CN" sz="2800" dirty="0" smtClean="0">
              <a:latin typeface="华文新魏" panose="02010800040101010101" pitchFamily="2" charset="-122"/>
              <a:ea typeface="华文新魏" panose="02010800040101010101" pitchFamily="2" charset="-122"/>
            </a:endParaRPr>
          </a:p>
          <a:p>
            <a:r>
              <a:rPr lang="zh-CN" altLang="zh-CN" sz="2800" dirty="0" smtClean="0">
                <a:solidFill>
                  <a:srgbClr val="C00000"/>
                </a:solidFill>
                <a:latin typeface="华文新魏" panose="02010800040101010101" pitchFamily="2" charset="-122"/>
                <a:ea typeface="华文新魏" panose="02010800040101010101" pitchFamily="2" charset="-122"/>
              </a:rPr>
              <a:t>二</a:t>
            </a:r>
            <a:r>
              <a:rPr lang="zh-CN" altLang="zh-CN" sz="2800" dirty="0">
                <a:solidFill>
                  <a:srgbClr val="C00000"/>
                </a:solidFill>
                <a:latin typeface="华文新魏" panose="02010800040101010101" pitchFamily="2" charset="-122"/>
                <a:ea typeface="华文新魏" panose="02010800040101010101" pitchFamily="2" charset="-122"/>
              </a:rPr>
              <a:t>是一些省区市不动产登记系统设置与登记规则比较规范</a:t>
            </a:r>
            <a:r>
              <a:rPr lang="zh-CN" altLang="zh-CN" sz="2800" dirty="0">
                <a:latin typeface="华文新魏" panose="02010800040101010101" pitchFamily="2" charset="-122"/>
                <a:ea typeface="华文新魏" panose="02010800040101010101" pitchFamily="2" charset="-122"/>
              </a:rPr>
              <a:t>，担保物权登记范围与合同约定一致在该地区是常态或者普遍现象，人民法院在审理案件时，应当以登记的担保范围为准</a:t>
            </a:r>
            <a:r>
              <a:rPr lang="zh-CN" altLang="zh-CN" sz="2800" dirty="0" smtClean="0">
                <a:latin typeface="华文新魏" panose="02010800040101010101" pitchFamily="2" charset="-122"/>
                <a:ea typeface="华文新魏" panose="02010800040101010101" pitchFamily="2" charset="-122"/>
              </a:rPr>
              <a:t>。</a:t>
            </a:r>
            <a:endParaRPr lang="en-US" altLang="zh-CN" sz="2800" dirty="0" smtClean="0">
              <a:latin typeface="华文新魏" panose="02010800040101010101" pitchFamily="2" charset="-122"/>
              <a:ea typeface="华文新魏" panose="02010800040101010101" pitchFamily="2" charset="-122"/>
            </a:endParaRPr>
          </a:p>
          <a:p>
            <a:endParaRPr lang="en-US" altLang="zh-CN" sz="2800" dirty="0" smtClean="0">
              <a:latin typeface="华文新魏" panose="02010800040101010101" pitchFamily="2" charset="-122"/>
              <a:ea typeface="华文新魏" panose="02010800040101010101" pitchFamily="2" charset="-122"/>
            </a:endParaRPr>
          </a:p>
          <a:p>
            <a:r>
              <a:rPr lang="zh-CN" altLang="en-US" sz="2800" dirty="0" smtClean="0">
                <a:latin typeface="华文新魏" panose="02010800040101010101" pitchFamily="2" charset="-122"/>
                <a:ea typeface="华文新魏" panose="02010800040101010101" pitchFamily="2" charset="-122"/>
              </a:rPr>
              <a:t>不动产： 登记原则；实事求是。</a:t>
            </a:r>
            <a:r>
              <a:rPr lang="en-US" altLang="zh-CN" sz="2800" dirty="0" smtClean="0">
                <a:latin typeface="华文新魏" panose="02010800040101010101" pitchFamily="2" charset="-122"/>
                <a:ea typeface="华文新魏" panose="02010800040101010101" pitchFamily="2" charset="-122"/>
              </a:rPr>
              <a:t>H</a:t>
            </a:r>
            <a:r>
              <a:rPr lang="zh-CN" altLang="en-US" sz="2800" dirty="0" smtClean="0">
                <a:latin typeface="华文新魏" panose="02010800040101010101" pitchFamily="2" charset="-122"/>
                <a:ea typeface="华文新魏" panose="02010800040101010101" pitchFamily="2" charset="-122"/>
              </a:rPr>
              <a:t>市案例</a:t>
            </a:r>
            <a:endParaRPr lang="zh-CN" altLang="zh-CN" sz="28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0226287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a:xfrm>
            <a:off x="250825" y="260350"/>
            <a:ext cx="8374063" cy="1008063"/>
          </a:xfrm>
        </p:spPr>
        <p:txBody>
          <a:bodyPr/>
          <a:lstStyle/>
          <a:p>
            <a:r>
              <a:rPr lang="en-US" altLang="zh-CN" dirty="0" smtClean="0">
                <a:latin typeface="华文新魏" panose="02010800040101010101" pitchFamily="2" charset="-122"/>
                <a:ea typeface="华文新魏" panose="02010800040101010101" pitchFamily="2" charset="-122"/>
              </a:rPr>
              <a:t>6.</a:t>
            </a:r>
            <a:r>
              <a:rPr lang="zh-CN" altLang="en-US" dirty="0" smtClean="0">
                <a:latin typeface="华文新魏" panose="02010800040101010101" pitchFamily="2" charset="-122"/>
                <a:ea typeface="华文新魏" panose="02010800040101010101" pitchFamily="2" charset="-122"/>
              </a:rPr>
              <a:t>未</a:t>
            </a:r>
            <a:r>
              <a:rPr lang="zh-CN" altLang="en-US" dirty="0">
                <a:latin typeface="华文新魏" panose="02010800040101010101" pitchFamily="2" charset="-122"/>
                <a:ea typeface="华文新魏" panose="02010800040101010101" pitchFamily="2" charset="-122"/>
              </a:rPr>
              <a:t>登记抵押权的效力</a:t>
            </a:r>
          </a:p>
        </p:txBody>
      </p:sp>
      <p:sp>
        <p:nvSpPr>
          <p:cNvPr id="43011" name="Rectangle 3"/>
          <p:cNvSpPr>
            <a:spLocks noGrp="1" noChangeArrowheads="1"/>
          </p:cNvSpPr>
          <p:nvPr>
            <p:ph type="body" idx="1"/>
          </p:nvPr>
        </p:nvSpPr>
        <p:spPr>
          <a:xfrm>
            <a:off x="323850" y="1773238"/>
            <a:ext cx="8518525" cy="4325937"/>
          </a:xfrm>
        </p:spPr>
        <p:txBody>
          <a:bodyPr/>
          <a:lstStyle/>
          <a:p>
            <a:endParaRPr lang="zh-CN" altLang="en-US" dirty="0"/>
          </a:p>
          <a:p>
            <a:endParaRPr lang="zh-CN" altLang="en-US" dirty="0"/>
          </a:p>
        </p:txBody>
      </p:sp>
      <p:sp>
        <p:nvSpPr>
          <p:cNvPr id="43012" name="Rectangle 4"/>
          <p:cNvSpPr>
            <a:spLocks noChangeArrowheads="1"/>
          </p:cNvSpPr>
          <p:nvPr/>
        </p:nvSpPr>
        <p:spPr bwMode="auto">
          <a:xfrm>
            <a:off x="1331913" y="3213100"/>
            <a:ext cx="1655762" cy="50323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dirty="0">
                <a:latin typeface="华文新魏" panose="02010800040101010101" pitchFamily="2" charset="-122"/>
                <a:ea typeface="华文新魏" panose="02010800040101010101" pitchFamily="2" charset="-122"/>
              </a:rPr>
              <a:t>生效的抵押合同</a:t>
            </a:r>
          </a:p>
        </p:txBody>
      </p:sp>
      <p:sp>
        <p:nvSpPr>
          <p:cNvPr id="43013" name="Line 5"/>
          <p:cNvSpPr>
            <a:spLocks noChangeShapeType="1"/>
          </p:cNvSpPr>
          <p:nvPr/>
        </p:nvSpPr>
        <p:spPr bwMode="auto">
          <a:xfrm>
            <a:off x="2051050" y="3716338"/>
            <a:ext cx="0" cy="108108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14" name="Oval 6"/>
          <p:cNvSpPr>
            <a:spLocks noChangeArrowheads="1"/>
          </p:cNvSpPr>
          <p:nvPr/>
        </p:nvSpPr>
        <p:spPr bwMode="auto">
          <a:xfrm>
            <a:off x="1692275" y="4149725"/>
            <a:ext cx="792163" cy="2159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a:latin typeface="Arial" panose="020B0604020202020204" pitchFamily="34" charset="0"/>
              </a:rPr>
              <a:t>不履行</a:t>
            </a:r>
          </a:p>
        </p:txBody>
      </p:sp>
      <p:sp>
        <p:nvSpPr>
          <p:cNvPr id="43015" name="Rectangle 7"/>
          <p:cNvSpPr>
            <a:spLocks noChangeArrowheads="1"/>
          </p:cNvSpPr>
          <p:nvPr/>
        </p:nvSpPr>
        <p:spPr bwMode="auto">
          <a:xfrm>
            <a:off x="1331913" y="4797425"/>
            <a:ext cx="1512887" cy="43338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dirty="0">
                <a:latin typeface="华文新魏" panose="02010800040101010101" pitchFamily="2" charset="-122"/>
                <a:ea typeface="华文新魏" panose="02010800040101010101" pitchFamily="2" charset="-122"/>
              </a:rPr>
              <a:t>违约责任</a:t>
            </a:r>
          </a:p>
        </p:txBody>
      </p:sp>
      <p:sp>
        <p:nvSpPr>
          <p:cNvPr id="43016" name="Line 8"/>
          <p:cNvSpPr>
            <a:spLocks noChangeShapeType="1"/>
          </p:cNvSpPr>
          <p:nvPr/>
        </p:nvSpPr>
        <p:spPr bwMode="auto">
          <a:xfrm flipV="1">
            <a:off x="2987675" y="2781300"/>
            <a:ext cx="1296988" cy="6477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17" name="Line 9"/>
          <p:cNvSpPr>
            <a:spLocks noChangeShapeType="1"/>
          </p:cNvSpPr>
          <p:nvPr/>
        </p:nvSpPr>
        <p:spPr bwMode="auto">
          <a:xfrm>
            <a:off x="2987675" y="3429000"/>
            <a:ext cx="1296988" cy="431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18" name="Rectangle 10"/>
          <p:cNvSpPr>
            <a:spLocks noChangeArrowheads="1"/>
          </p:cNvSpPr>
          <p:nvPr/>
        </p:nvSpPr>
        <p:spPr bwMode="auto">
          <a:xfrm>
            <a:off x="4284663" y="2565400"/>
            <a:ext cx="1079500" cy="35877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latin typeface="华文新魏" panose="02010800040101010101" pitchFamily="2" charset="-122"/>
                <a:ea typeface="华文新魏" panose="02010800040101010101" pitchFamily="2" charset="-122"/>
              </a:rPr>
              <a:t>动产</a:t>
            </a:r>
          </a:p>
        </p:txBody>
      </p:sp>
      <p:sp>
        <p:nvSpPr>
          <p:cNvPr id="43019" name="Rectangle 11"/>
          <p:cNvSpPr>
            <a:spLocks noChangeArrowheads="1"/>
          </p:cNvSpPr>
          <p:nvPr/>
        </p:nvSpPr>
        <p:spPr bwMode="auto">
          <a:xfrm>
            <a:off x="4284663" y="3644900"/>
            <a:ext cx="1079500" cy="36036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dirty="0">
                <a:latin typeface="华文新魏" panose="02010800040101010101" pitchFamily="2" charset="-122"/>
                <a:ea typeface="华文新魏" panose="02010800040101010101" pitchFamily="2" charset="-122"/>
              </a:rPr>
              <a:t>不动产</a:t>
            </a:r>
          </a:p>
        </p:txBody>
      </p:sp>
      <p:sp>
        <p:nvSpPr>
          <p:cNvPr id="43020" name="Line 12"/>
          <p:cNvSpPr>
            <a:spLocks noChangeShapeType="1"/>
          </p:cNvSpPr>
          <p:nvPr/>
        </p:nvSpPr>
        <p:spPr bwMode="auto">
          <a:xfrm>
            <a:off x="5364163" y="2708275"/>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21" name="Line 13"/>
          <p:cNvSpPr>
            <a:spLocks noChangeShapeType="1"/>
          </p:cNvSpPr>
          <p:nvPr/>
        </p:nvSpPr>
        <p:spPr bwMode="auto">
          <a:xfrm>
            <a:off x="5364163" y="3860800"/>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22" name="Rectangle 14"/>
          <p:cNvSpPr>
            <a:spLocks noChangeArrowheads="1"/>
          </p:cNvSpPr>
          <p:nvPr/>
        </p:nvSpPr>
        <p:spPr bwMode="auto">
          <a:xfrm>
            <a:off x="6011863" y="2565400"/>
            <a:ext cx="1081087" cy="35877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latin typeface="华文新魏" panose="02010800040101010101" pitchFamily="2" charset="-122"/>
                <a:ea typeface="华文新魏" panose="02010800040101010101" pitchFamily="2" charset="-122"/>
              </a:rPr>
              <a:t>登记对抗主义</a:t>
            </a:r>
          </a:p>
        </p:txBody>
      </p:sp>
      <p:sp>
        <p:nvSpPr>
          <p:cNvPr id="43023" name="Rectangle 15"/>
          <p:cNvSpPr>
            <a:spLocks noChangeArrowheads="1"/>
          </p:cNvSpPr>
          <p:nvPr/>
        </p:nvSpPr>
        <p:spPr bwMode="auto">
          <a:xfrm>
            <a:off x="6011863" y="3573463"/>
            <a:ext cx="1081087" cy="431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latin typeface="华文新魏" panose="02010800040101010101" pitchFamily="2" charset="-122"/>
                <a:ea typeface="华文新魏" panose="02010800040101010101" pitchFamily="2" charset="-122"/>
              </a:rPr>
              <a:t>登记生效主义</a:t>
            </a:r>
          </a:p>
        </p:txBody>
      </p:sp>
      <p:sp>
        <p:nvSpPr>
          <p:cNvPr id="43024" name="Line 16"/>
          <p:cNvSpPr>
            <a:spLocks noChangeShapeType="1"/>
          </p:cNvSpPr>
          <p:nvPr/>
        </p:nvSpPr>
        <p:spPr bwMode="auto">
          <a:xfrm>
            <a:off x="6516688" y="4005263"/>
            <a:ext cx="0" cy="5032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25" name="Oval 17"/>
          <p:cNvSpPr>
            <a:spLocks noChangeArrowheads="1"/>
          </p:cNvSpPr>
          <p:nvPr/>
        </p:nvSpPr>
        <p:spPr bwMode="auto">
          <a:xfrm>
            <a:off x="5580063" y="4508500"/>
            <a:ext cx="1873250" cy="576263"/>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latin typeface="华文新魏" panose="02010800040101010101" pitchFamily="2" charset="-122"/>
                <a:ea typeface="华文新魏" panose="02010800040101010101" pitchFamily="2" charset="-122"/>
              </a:rPr>
              <a:t>未登记，</a:t>
            </a:r>
          </a:p>
          <a:p>
            <a:pPr algn="ctr"/>
            <a:r>
              <a:rPr lang="zh-CN" altLang="en-US" sz="1400" dirty="0">
                <a:latin typeface="华文新魏" panose="02010800040101010101" pitchFamily="2" charset="-122"/>
                <a:ea typeface="华文新魏" panose="02010800040101010101" pitchFamily="2" charset="-122"/>
              </a:rPr>
              <a:t>抵押权未设定</a:t>
            </a:r>
          </a:p>
        </p:txBody>
      </p:sp>
      <p:sp>
        <p:nvSpPr>
          <p:cNvPr id="43026" name="Line 18"/>
          <p:cNvSpPr>
            <a:spLocks noChangeShapeType="1"/>
          </p:cNvSpPr>
          <p:nvPr/>
        </p:nvSpPr>
        <p:spPr bwMode="auto">
          <a:xfrm flipV="1">
            <a:off x="6443663" y="2205038"/>
            <a:ext cx="0"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27" name="Oval 19"/>
          <p:cNvSpPr>
            <a:spLocks noChangeArrowheads="1"/>
          </p:cNvSpPr>
          <p:nvPr/>
        </p:nvSpPr>
        <p:spPr bwMode="auto">
          <a:xfrm>
            <a:off x="5580063" y="1484313"/>
            <a:ext cx="2305050" cy="720725"/>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latin typeface="华文新魏" panose="02010800040101010101" pitchFamily="2" charset="-122"/>
                <a:ea typeface="华文新魏" panose="02010800040101010101" pitchFamily="2" charset="-122"/>
              </a:rPr>
              <a:t>未登记，抵押权亦设定，</a:t>
            </a:r>
          </a:p>
          <a:p>
            <a:pPr algn="ctr"/>
            <a:r>
              <a:rPr lang="zh-CN" altLang="en-US" sz="1400" dirty="0">
                <a:latin typeface="华文新魏" panose="02010800040101010101" pitchFamily="2" charset="-122"/>
                <a:ea typeface="华文新魏" panose="02010800040101010101" pitchFamily="2" charset="-122"/>
              </a:rPr>
              <a:t>但不得对抗善意第三人</a:t>
            </a:r>
          </a:p>
        </p:txBody>
      </p:sp>
    </p:spTree>
    <p:extLst>
      <p:ext uri="{BB962C8B-B14F-4D97-AF65-F5344CB8AC3E}">
        <p14:creationId xmlns:p14="http://schemas.microsoft.com/office/powerpoint/2010/main" val="3184475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body" idx="1"/>
          </p:nvPr>
        </p:nvSpPr>
        <p:spPr>
          <a:xfrm>
            <a:off x="179512" y="116632"/>
            <a:ext cx="8784976" cy="6624736"/>
          </a:xfrm>
          <a:solidFill>
            <a:srgbClr val="92D050"/>
          </a:solidFill>
        </p:spPr>
        <p:txBody>
          <a:bodyPr/>
          <a:lstStyle/>
          <a:p>
            <a:pPr>
              <a:lnSpc>
                <a:spcPct val="90000"/>
              </a:lnSpc>
            </a:pPr>
            <a:endParaRPr lang="en-US" altLang="zh-CN" dirty="0" smtClean="0">
              <a:latin typeface="华文新魏" panose="02010800040101010101" pitchFamily="2" charset="-122"/>
              <a:ea typeface="华文新魏" panose="02010800040101010101" pitchFamily="2" charset="-122"/>
            </a:endParaRPr>
          </a:p>
          <a:p>
            <a:pPr>
              <a:lnSpc>
                <a:spcPct val="90000"/>
              </a:lnSpc>
            </a:pPr>
            <a:r>
              <a:rPr lang="zh-CN" altLang="en-US" dirty="0" smtClean="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一）物权变动与原因行为区分原则</a:t>
            </a:r>
          </a:p>
          <a:p>
            <a:pPr>
              <a:lnSpc>
                <a:spcPct val="90000"/>
              </a:lnSpc>
            </a:pPr>
            <a:r>
              <a:rPr lang="zh-CN" altLang="en-US" sz="2800" b="1" dirty="0">
                <a:latin typeface="华文新魏" panose="02010800040101010101" pitchFamily="2" charset="-122"/>
                <a:ea typeface="华文新魏" panose="02010800040101010101" pitchFamily="2" charset="-122"/>
              </a:rPr>
              <a:t>物权法第</a:t>
            </a:r>
            <a:r>
              <a:rPr lang="en-US" altLang="zh-CN" sz="2800" b="1" dirty="0">
                <a:latin typeface="华文新魏" panose="02010800040101010101" pitchFamily="2" charset="-122"/>
                <a:ea typeface="华文新魏" panose="02010800040101010101" pitchFamily="2" charset="-122"/>
              </a:rPr>
              <a:t>15</a:t>
            </a:r>
            <a:r>
              <a:rPr lang="zh-CN" altLang="en-US" sz="2800" b="1" dirty="0">
                <a:latin typeface="华文新魏" panose="02010800040101010101" pitchFamily="2" charset="-122"/>
                <a:ea typeface="华文新魏" panose="02010800040101010101" pitchFamily="2" charset="-122"/>
              </a:rPr>
              <a:t>条</a:t>
            </a:r>
            <a:r>
              <a:rPr lang="zh-CN" altLang="en-US" sz="2800" dirty="0">
                <a:latin typeface="华文新魏" panose="02010800040101010101" pitchFamily="2" charset="-122"/>
                <a:ea typeface="华文新魏" panose="02010800040101010101" pitchFamily="2" charset="-122"/>
              </a:rPr>
              <a:t>　</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合同效力和物权效力区分</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当事人之间订立有关设立、变更、转让和消灭不动产物权的合同，除法律另有规定或者合同另有约定外，自合同成立时生效；未办理物权登记的，不影响合同效力。</a:t>
            </a:r>
          </a:p>
          <a:p>
            <a:pPr>
              <a:lnSpc>
                <a:spcPct val="90000"/>
              </a:lnSpc>
            </a:pPr>
            <a:endParaRPr lang="zh-CN" altLang="en-US" sz="2800" dirty="0">
              <a:latin typeface="华文新魏" panose="02010800040101010101" pitchFamily="2" charset="-122"/>
              <a:ea typeface="华文新魏" panose="02010800040101010101" pitchFamily="2" charset="-122"/>
            </a:endParaRPr>
          </a:p>
          <a:p>
            <a:pPr>
              <a:lnSpc>
                <a:spcPct val="90000"/>
              </a:lnSpc>
            </a:pPr>
            <a:r>
              <a:rPr lang="zh-CN" altLang="en-US" sz="2800" dirty="0">
                <a:latin typeface="华文新魏" panose="02010800040101010101" pitchFamily="2" charset="-122"/>
                <a:ea typeface="华文新魏" panose="02010800040101010101" pitchFamily="2" charset="-122"/>
              </a:rPr>
              <a:t>区分抵押合同成立与抵押权的设定</a:t>
            </a:r>
          </a:p>
          <a:p>
            <a:pPr>
              <a:lnSpc>
                <a:spcPct val="90000"/>
              </a:lnSpc>
            </a:pPr>
            <a:r>
              <a:rPr lang="zh-CN" altLang="en-US" dirty="0"/>
              <a:t/>
            </a:r>
            <a:br>
              <a:rPr lang="zh-CN" altLang="en-US" dirty="0"/>
            </a:br>
            <a:r>
              <a:rPr lang="zh-CN" altLang="en-US" dirty="0"/>
              <a:t/>
            </a:r>
            <a:br>
              <a:rPr lang="zh-CN" altLang="en-US" dirty="0"/>
            </a:br>
            <a:endParaRPr lang="zh-CN" altLang="en-US" dirty="0"/>
          </a:p>
        </p:txBody>
      </p:sp>
    </p:spTree>
    <p:extLst>
      <p:ext uri="{BB962C8B-B14F-4D97-AF65-F5344CB8AC3E}">
        <p14:creationId xmlns:p14="http://schemas.microsoft.com/office/powerpoint/2010/main" val="3552388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body" idx="1"/>
          </p:nvPr>
        </p:nvSpPr>
        <p:spPr>
          <a:xfrm>
            <a:off x="457200" y="333375"/>
            <a:ext cx="8229600" cy="6264275"/>
          </a:xfrm>
        </p:spPr>
        <p:txBody>
          <a:bodyPr/>
          <a:lstStyle/>
          <a:p>
            <a:r>
              <a:rPr lang="zh-CN" altLang="en-US" sz="2800" dirty="0">
                <a:latin typeface="华文新魏" panose="02010800040101010101" pitchFamily="2" charset="-122"/>
                <a:ea typeface="华文新魏" panose="02010800040101010101" pitchFamily="2" charset="-122"/>
              </a:rPr>
              <a:t>案例</a:t>
            </a:r>
          </a:p>
          <a:p>
            <a:r>
              <a:rPr lang="zh-CN" altLang="en-US" sz="2800" dirty="0">
                <a:solidFill>
                  <a:srgbClr val="FF0000"/>
                </a:solidFill>
                <a:latin typeface="华文新魏" panose="02010800040101010101" pitchFamily="2" charset="-122"/>
                <a:ea typeface="华文新魏" panose="02010800040101010101" pitchFamily="2" charset="-122"/>
              </a:rPr>
              <a:t>戴忠民</a:t>
            </a:r>
            <a:r>
              <a:rPr lang="zh-CN" altLang="en-US" sz="2800" dirty="0">
                <a:latin typeface="华文新魏" panose="02010800040101010101" pitchFamily="2" charset="-122"/>
                <a:ea typeface="华文新魏" panose="02010800040101010101" pitchFamily="2" charset="-122"/>
              </a:rPr>
              <a:t>与</a:t>
            </a:r>
            <a:r>
              <a:rPr lang="zh-CN" altLang="en-US" sz="2800" dirty="0">
                <a:solidFill>
                  <a:srgbClr val="FF0000"/>
                </a:solidFill>
                <a:latin typeface="华文新魏" panose="02010800040101010101" pitchFamily="2" charset="-122"/>
                <a:ea typeface="华文新魏" panose="02010800040101010101" pitchFamily="2" charset="-122"/>
              </a:rPr>
              <a:t>华亚公司</a:t>
            </a:r>
            <a:r>
              <a:rPr lang="zh-CN" altLang="en-US" sz="2800" dirty="0">
                <a:latin typeface="华文新魏" panose="02010800040101010101" pitchFamily="2" charset="-122"/>
                <a:ea typeface="华文新魏" panose="02010800040101010101" pitchFamily="2" charset="-122"/>
              </a:rPr>
              <a:t>签订一份</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商品房买卖合同</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，约定戴忠民向华亚公司购买房产一套。戴忠民与</a:t>
            </a:r>
            <a:r>
              <a:rPr lang="zh-CN" altLang="en-US" sz="2800" dirty="0">
                <a:solidFill>
                  <a:srgbClr val="FF0000"/>
                </a:solidFill>
                <a:latin typeface="华文新魏" panose="02010800040101010101" pitchFamily="2" charset="-122"/>
                <a:ea typeface="华文新魏" panose="02010800040101010101" pitchFamily="2" charset="-122"/>
              </a:rPr>
              <a:t>交行经三路支行</a:t>
            </a:r>
            <a:r>
              <a:rPr lang="zh-CN" altLang="en-US" sz="2800" dirty="0">
                <a:latin typeface="华文新魏" panose="02010800040101010101" pitchFamily="2" charset="-122"/>
                <a:ea typeface="华文新魏" panose="02010800040101010101" pitchFamily="2" charset="-122"/>
              </a:rPr>
              <a:t>签订一份</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贷款合同</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，约定戴忠民向交行经三路支行借款</a:t>
            </a:r>
            <a:r>
              <a:rPr lang="en-US" altLang="zh-CN" sz="2800" dirty="0">
                <a:latin typeface="华文新魏" panose="02010800040101010101" pitchFamily="2" charset="-122"/>
                <a:ea typeface="华文新魏" panose="02010800040101010101" pitchFamily="2" charset="-122"/>
              </a:rPr>
              <a:t>41</a:t>
            </a:r>
            <a:r>
              <a:rPr lang="zh-CN" altLang="en-US" sz="2800" dirty="0">
                <a:latin typeface="华文新魏" panose="02010800040101010101" pitchFamily="2" charset="-122"/>
                <a:ea typeface="华文新魏" panose="02010800040101010101" pitchFamily="2" charset="-122"/>
              </a:rPr>
              <a:t>万元用以购买华亚公司建造的上述房产一套；戴忠民委托交行经三路支行将所借款项划入华亚公司账户，并由戴忠民向交行经三路支行履行还款义务等。同日，戴忠民、交行经三路支行还签订</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房地产抵押合同</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一份，约定戴忠民用其购买的上述房产对其向交行经三路支行所借的</a:t>
            </a:r>
            <a:r>
              <a:rPr lang="en-US" altLang="zh-CN" sz="2800" dirty="0">
                <a:latin typeface="华文新魏" panose="02010800040101010101" pitchFamily="2" charset="-122"/>
                <a:ea typeface="华文新魏" panose="02010800040101010101" pitchFamily="2" charset="-122"/>
              </a:rPr>
              <a:t>41</a:t>
            </a:r>
            <a:r>
              <a:rPr lang="zh-CN" altLang="en-US" sz="2800" dirty="0">
                <a:latin typeface="华文新魏" panose="02010800040101010101" pitchFamily="2" charset="-122"/>
                <a:ea typeface="华文新魏" panose="02010800040101010101" pitchFamily="2" charset="-122"/>
              </a:rPr>
              <a:t>万元款项提供抵押担保等；后双方在房地产管理部门办理了抵押登记。</a:t>
            </a:r>
          </a:p>
          <a:p>
            <a:endParaRPr lang="zh-CN" altLang="en-US" sz="2800" dirty="0"/>
          </a:p>
        </p:txBody>
      </p:sp>
    </p:spTree>
    <p:extLst>
      <p:ext uri="{BB962C8B-B14F-4D97-AF65-F5344CB8AC3E}">
        <p14:creationId xmlns:p14="http://schemas.microsoft.com/office/powerpoint/2010/main" val="11359481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98306" name="Rectangle 2"/>
          <p:cNvSpPr>
            <a:spLocks noGrp="1" noChangeArrowheads="1"/>
          </p:cNvSpPr>
          <p:nvPr>
            <p:ph type="body" idx="1"/>
          </p:nvPr>
        </p:nvSpPr>
        <p:spPr>
          <a:xfrm>
            <a:off x="468313" y="0"/>
            <a:ext cx="8229600" cy="6308725"/>
          </a:xfrm>
        </p:spPr>
        <p:txBody>
          <a:bodyPr>
            <a:normAutofit lnSpcReduction="10000"/>
          </a:bodyPr>
          <a:lstStyle/>
          <a:p>
            <a:pPr>
              <a:lnSpc>
                <a:spcPct val="80000"/>
              </a:lnSpc>
            </a:pPr>
            <a:endParaRPr lang="zh-CN" altLang="en-US" sz="2800" dirty="0"/>
          </a:p>
          <a:p>
            <a:pPr>
              <a:lnSpc>
                <a:spcPct val="80000"/>
              </a:lnSpc>
            </a:pPr>
            <a:r>
              <a:rPr lang="zh-CN" altLang="en-US" sz="2800" dirty="0"/>
              <a:t>        </a:t>
            </a:r>
            <a:endParaRPr lang="en-US" altLang="zh-CN" sz="2800" dirty="0" smtClean="0"/>
          </a:p>
          <a:p>
            <a:pPr>
              <a:lnSpc>
                <a:spcPct val="80000"/>
              </a:lnSpc>
            </a:pPr>
            <a:r>
              <a:rPr lang="zh-CN" altLang="en-US" sz="2800" dirty="0" smtClean="0">
                <a:latin typeface="华文新魏" panose="02010800040101010101" pitchFamily="2" charset="-122"/>
                <a:ea typeface="华文新魏" panose="02010800040101010101" pitchFamily="2" charset="-122"/>
              </a:rPr>
              <a:t>合同</a:t>
            </a:r>
            <a:r>
              <a:rPr lang="zh-CN" altLang="en-US" sz="2800" dirty="0">
                <a:latin typeface="华文新魏" panose="02010800040101010101" pitchFamily="2" charset="-122"/>
                <a:ea typeface="华文新魏" panose="02010800040101010101" pitchFamily="2" charset="-122"/>
              </a:rPr>
              <a:t>签订后，交行经三路支行履行了借款义务。</a:t>
            </a:r>
            <a:r>
              <a:rPr lang="en-US" altLang="zh-CN" sz="2800" dirty="0">
                <a:latin typeface="华文新魏" panose="02010800040101010101" pitchFamily="2" charset="-122"/>
                <a:ea typeface="华文新魏" panose="02010800040101010101" pitchFamily="2" charset="-122"/>
              </a:rPr>
              <a:t>2004</a:t>
            </a:r>
            <a:r>
              <a:rPr lang="zh-CN" altLang="en-US" sz="2800" dirty="0">
                <a:latin typeface="华文新魏" panose="02010800040101010101" pitchFamily="2" charset="-122"/>
                <a:ea typeface="华文新魏" panose="02010800040101010101" pitchFamily="2" charset="-122"/>
              </a:rPr>
              <a:t>年</a:t>
            </a:r>
            <a:r>
              <a:rPr lang="en-US" altLang="zh-CN" sz="2800" dirty="0">
                <a:latin typeface="华文新魏" panose="02010800040101010101" pitchFamily="2" charset="-122"/>
                <a:ea typeface="华文新魏" panose="02010800040101010101" pitchFamily="2" charset="-122"/>
              </a:rPr>
              <a:t>4</a:t>
            </a:r>
            <a:r>
              <a:rPr lang="zh-CN" altLang="en-US" sz="2800" dirty="0">
                <a:latin typeface="华文新魏" panose="02010800040101010101" pitchFamily="2" charset="-122"/>
                <a:ea typeface="华文新魏" panose="02010800040101010101" pitchFamily="2" charset="-122"/>
              </a:rPr>
              <a:t>月</a:t>
            </a:r>
            <a:r>
              <a:rPr lang="en-US" altLang="zh-CN" sz="2800" dirty="0">
                <a:latin typeface="华文新魏" panose="02010800040101010101" pitchFamily="2" charset="-122"/>
                <a:ea typeface="华文新魏" panose="02010800040101010101" pitchFamily="2" charset="-122"/>
              </a:rPr>
              <a:t>15</a:t>
            </a:r>
            <a:r>
              <a:rPr lang="zh-CN" altLang="en-US" sz="2800" dirty="0">
                <a:latin typeface="华文新魏" panose="02010800040101010101" pitchFamily="2" charset="-122"/>
                <a:ea typeface="华文新魏" panose="02010800040101010101" pitchFamily="2" charset="-122"/>
              </a:rPr>
              <a:t>日，戴忠民与华亚公司签订</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退房协议</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，约定双方解除商品房买卖合同，华亚公司代戴忠民偿还戴忠民所欠银行剩余的按揭贷款，并在偿还贷款后到房管局办理抵押注销登记事项等。</a:t>
            </a:r>
            <a:r>
              <a:rPr lang="en-US" altLang="zh-CN" sz="2800" dirty="0">
                <a:latin typeface="华文新魏" panose="02010800040101010101" pitchFamily="2" charset="-122"/>
                <a:ea typeface="华文新魏" panose="02010800040101010101" pitchFamily="2" charset="-122"/>
              </a:rPr>
              <a:t>2009</a:t>
            </a:r>
            <a:r>
              <a:rPr lang="zh-CN" altLang="en-US" sz="2800" dirty="0">
                <a:latin typeface="华文新魏" panose="02010800040101010101" pitchFamily="2" charset="-122"/>
                <a:ea typeface="华文新魏" panose="02010800040101010101" pitchFamily="2" charset="-122"/>
              </a:rPr>
              <a:t>年</a:t>
            </a:r>
            <a:r>
              <a:rPr lang="en-US" altLang="zh-CN" sz="2800" dirty="0">
                <a:latin typeface="华文新魏" panose="02010800040101010101" pitchFamily="2" charset="-122"/>
                <a:ea typeface="华文新魏" panose="02010800040101010101" pitchFamily="2" charset="-122"/>
              </a:rPr>
              <a:t>8</a:t>
            </a:r>
            <a:r>
              <a:rPr lang="zh-CN" altLang="en-US" sz="2800" dirty="0">
                <a:latin typeface="华文新魏" panose="02010800040101010101" pitchFamily="2" charset="-122"/>
                <a:ea typeface="华文新魏" panose="02010800040101010101" pitchFamily="2" charset="-122"/>
              </a:rPr>
              <a:t>月</a:t>
            </a:r>
            <a:r>
              <a:rPr lang="en-US" altLang="zh-CN" sz="2800" dirty="0">
                <a:latin typeface="华文新魏" panose="02010800040101010101" pitchFamily="2" charset="-122"/>
                <a:ea typeface="华文新魏" panose="02010800040101010101" pitchFamily="2" charset="-122"/>
              </a:rPr>
              <a:t>12</a:t>
            </a:r>
            <a:r>
              <a:rPr lang="zh-CN" altLang="en-US" sz="2800" dirty="0">
                <a:latin typeface="华文新魏" panose="02010800040101010101" pitchFamily="2" charset="-122"/>
                <a:ea typeface="华文新魏" panose="02010800040101010101" pitchFamily="2" charset="-122"/>
              </a:rPr>
              <a:t>日，戴忠民给交行经三路支行发出</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解除合同通知书</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，载明因</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商品房买卖合同</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已经解除，</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贷款合同</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及</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房地产抵押合同</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无履行的必要，通知交行经三路支行解除</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贷款合同</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及</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房地产抵押合同</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，并要求交行经三路支行于收到该通知书之日起</a:t>
            </a:r>
            <a:r>
              <a:rPr lang="en-US" altLang="zh-CN" sz="2800" dirty="0">
                <a:latin typeface="华文新魏" panose="02010800040101010101" pitchFamily="2" charset="-122"/>
                <a:ea typeface="华文新魏" panose="02010800040101010101" pitchFamily="2" charset="-122"/>
              </a:rPr>
              <a:t>7</a:t>
            </a:r>
            <a:r>
              <a:rPr lang="zh-CN" altLang="en-US" sz="2800" dirty="0">
                <a:latin typeface="华文新魏" panose="02010800040101010101" pitchFamily="2" charset="-122"/>
                <a:ea typeface="华文新魏" panose="02010800040101010101" pitchFamily="2" charset="-122"/>
              </a:rPr>
              <a:t>日内到郑州市房地产管理局办理注销抵押登记。该通知书于</a:t>
            </a:r>
            <a:r>
              <a:rPr lang="en-US" altLang="zh-CN" sz="2800" dirty="0">
                <a:latin typeface="华文新魏" panose="02010800040101010101" pitchFamily="2" charset="-122"/>
                <a:ea typeface="华文新魏" panose="02010800040101010101" pitchFamily="2" charset="-122"/>
              </a:rPr>
              <a:t>2009</a:t>
            </a:r>
            <a:r>
              <a:rPr lang="zh-CN" altLang="en-US" sz="2800" dirty="0">
                <a:latin typeface="华文新魏" panose="02010800040101010101" pitchFamily="2" charset="-122"/>
                <a:ea typeface="华文新魏" panose="02010800040101010101" pitchFamily="2" charset="-122"/>
              </a:rPr>
              <a:t>年</a:t>
            </a:r>
            <a:r>
              <a:rPr lang="en-US" altLang="zh-CN" sz="2800" dirty="0">
                <a:latin typeface="华文新魏" panose="02010800040101010101" pitchFamily="2" charset="-122"/>
                <a:ea typeface="华文新魏" panose="02010800040101010101" pitchFamily="2" charset="-122"/>
              </a:rPr>
              <a:t>8</a:t>
            </a:r>
            <a:r>
              <a:rPr lang="zh-CN" altLang="en-US" sz="2800" dirty="0">
                <a:latin typeface="华文新魏" panose="02010800040101010101" pitchFamily="2" charset="-122"/>
                <a:ea typeface="华文新魏" panose="02010800040101010101" pitchFamily="2" charset="-122"/>
              </a:rPr>
              <a:t>月</a:t>
            </a:r>
            <a:r>
              <a:rPr lang="en-US" altLang="zh-CN" sz="2800" dirty="0">
                <a:latin typeface="华文新魏" panose="02010800040101010101" pitchFamily="2" charset="-122"/>
                <a:ea typeface="华文新魏" panose="02010800040101010101" pitchFamily="2" charset="-122"/>
              </a:rPr>
              <a:t>13</a:t>
            </a:r>
            <a:r>
              <a:rPr lang="zh-CN" altLang="en-US" sz="2800" dirty="0">
                <a:latin typeface="华文新魏" panose="02010800040101010101" pitchFamily="2" charset="-122"/>
                <a:ea typeface="华文新魏" panose="02010800040101010101" pitchFamily="2" charset="-122"/>
              </a:rPr>
              <a:t>日送达交行经三路支行。交行经三路支行并未办理注销抵押登记手续，遂成诉讼。</a:t>
            </a:r>
            <a:br>
              <a:rPr lang="zh-CN" altLang="en-US" sz="2800" dirty="0">
                <a:latin typeface="华文新魏" panose="02010800040101010101" pitchFamily="2" charset="-122"/>
                <a:ea typeface="华文新魏" panose="02010800040101010101" pitchFamily="2" charset="-122"/>
              </a:rPr>
            </a:br>
            <a:r>
              <a:rPr lang="zh-CN" altLang="en-US" sz="2800" dirty="0"/>
              <a:t/>
            </a:r>
            <a:br>
              <a:rPr lang="zh-CN" altLang="en-US" sz="2800" dirty="0"/>
            </a:br>
            <a:endParaRPr lang="zh-CN" altLang="en-US" sz="2800" dirty="0"/>
          </a:p>
        </p:txBody>
      </p:sp>
    </p:spTree>
    <p:extLst>
      <p:ext uri="{BB962C8B-B14F-4D97-AF65-F5344CB8AC3E}">
        <p14:creationId xmlns:p14="http://schemas.microsoft.com/office/powerpoint/2010/main" val="31825072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body" idx="1"/>
          </p:nvPr>
        </p:nvSpPr>
        <p:spPr>
          <a:xfrm>
            <a:off x="0" y="116632"/>
            <a:ext cx="9144000" cy="6480719"/>
          </a:xfrm>
          <a:solidFill>
            <a:srgbClr val="92D050"/>
          </a:solidFill>
        </p:spPr>
        <p:txBody>
          <a:bodyPr/>
          <a:lstStyle/>
          <a:p>
            <a:endParaRPr lang="zh-CN" altLang="en-US" dirty="0">
              <a:solidFill>
                <a:srgbClr val="FF0000"/>
              </a:solidFill>
            </a:endParaRPr>
          </a:p>
          <a:p>
            <a:endParaRPr lang="en-US" altLang="zh-CN" dirty="0" smtClean="0">
              <a:solidFill>
                <a:srgbClr val="FF0000"/>
              </a:solidFill>
              <a:latin typeface="华文新魏" panose="02010800040101010101" pitchFamily="2" charset="-122"/>
              <a:ea typeface="华文新魏" panose="02010800040101010101" pitchFamily="2" charset="-122"/>
            </a:endParaRPr>
          </a:p>
          <a:p>
            <a:r>
              <a:rPr lang="zh-CN" altLang="en-US" dirty="0" smtClean="0">
                <a:solidFill>
                  <a:srgbClr val="FF0000"/>
                </a:solidFill>
                <a:latin typeface="华文新魏" panose="02010800040101010101" pitchFamily="2" charset="-122"/>
                <a:ea typeface="华文新魏" panose="02010800040101010101" pitchFamily="2" charset="-122"/>
              </a:rPr>
              <a:t>戴忠民</a:t>
            </a:r>
            <a:r>
              <a:rPr lang="zh-CN" altLang="en-US" dirty="0">
                <a:latin typeface="华文新魏" panose="02010800040101010101" pitchFamily="2" charset="-122"/>
                <a:ea typeface="华文新魏" panose="02010800040101010101" pitchFamily="2" charset="-122"/>
              </a:rPr>
              <a:t>与</a:t>
            </a:r>
            <a:r>
              <a:rPr lang="zh-CN" altLang="en-US" dirty="0">
                <a:solidFill>
                  <a:srgbClr val="FF0000"/>
                </a:solidFill>
                <a:latin typeface="华文新魏" panose="02010800040101010101" pitchFamily="2" charset="-122"/>
                <a:ea typeface="华文新魏" panose="02010800040101010101" pitchFamily="2" charset="-122"/>
              </a:rPr>
              <a:t>华亚公司</a:t>
            </a:r>
            <a:r>
              <a:rPr lang="zh-CN" altLang="en-US" dirty="0">
                <a:latin typeface="华文新魏" panose="02010800040101010101" pitchFamily="2" charset="-122"/>
                <a:ea typeface="华文新魏" panose="02010800040101010101" pitchFamily="2" charset="-122"/>
              </a:rPr>
              <a:t> ：</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商品房买卖合同</a:t>
            </a:r>
            <a:r>
              <a:rPr lang="en-US" altLang="zh-CN" sz="2800" dirty="0">
                <a:latin typeface="华文新魏" panose="02010800040101010101" pitchFamily="2" charset="-122"/>
                <a:ea typeface="华文新魏" panose="02010800040101010101" pitchFamily="2" charset="-122"/>
              </a:rPr>
              <a:t>》</a:t>
            </a:r>
          </a:p>
          <a:p>
            <a:r>
              <a:rPr lang="zh-CN" altLang="en-US" dirty="0">
                <a:solidFill>
                  <a:srgbClr val="FF0000"/>
                </a:solidFill>
                <a:latin typeface="华文新魏" panose="02010800040101010101" pitchFamily="2" charset="-122"/>
                <a:ea typeface="华文新魏" panose="02010800040101010101" pitchFamily="2" charset="-122"/>
              </a:rPr>
              <a:t>戴忠民</a:t>
            </a:r>
            <a:r>
              <a:rPr lang="zh-CN" altLang="en-US" dirty="0">
                <a:latin typeface="华文新魏" panose="02010800040101010101" pitchFamily="2" charset="-122"/>
                <a:ea typeface="华文新魏" panose="02010800040101010101" pitchFamily="2" charset="-122"/>
              </a:rPr>
              <a:t>与</a:t>
            </a:r>
            <a:r>
              <a:rPr lang="zh-CN" altLang="en-US" dirty="0">
                <a:solidFill>
                  <a:srgbClr val="FF0000"/>
                </a:solidFill>
                <a:latin typeface="华文新魏" panose="02010800040101010101" pitchFamily="2" charset="-122"/>
                <a:ea typeface="华文新魏" panose="02010800040101010101" pitchFamily="2" charset="-122"/>
              </a:rPr>
              <a:t>华亚公司：</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退房协议</a:t>
            </a:r>
            <a:r>
              <a:rPr lang="en-US" altLang="zh-CN" dirty="0">
                <a:latin typeface="华文新魏" panose="02010800040101010101" pitchFamily="2" charset="-122"/>
                <a:ea typeface="华文新魏" panose="02010800040101010101" pitchFamily="2" charset="-122"/>
              </a:rPr>
              <a:t>》</a:t>
            </a:r>
          </a:p>
          <a:p>
            <a:r>
              <a:rPr lang="zh-CN" altLang="en-US" dirty="0">
                <a:latin typeface="华文新魏" panose="02010800040101010101" pitchFamily="2" charset="-122"/>
                <a:ea typeface="华文新魏" panose="02010800040101010101" pitchFamily="2" charset="-122"/>
              </a:rPr>
              <a:t>                                    </a:t>
            </a:r>
            <a:r>
              <a:rPr lang="zh-CN" altLang="en-US" sz="2000" dirty="0">
                <a:solidFill>
                  <a:srgbClr val="FF0000"/>
                </a:solidFill>
                <a:latin typeface="华文新魏" panose="02010800040101010101" pitchFamily="2" charset="-122"/>
                <a:ea typeface="华文新魏" panose="02010800040101010101" pitchFamily="2" charset="-122"/>
              </a:rPr>
              <a:t>（债务转移无效 未经债权人同意）</a:t>
            </a:r>
          </a:p>
          <a:p>
            <a:endParaRPr lang="zh-CN" altLang="en-US" sz="2000" dirty="0">
              <a:solidFill>
                <a:srgbClr val="FF0000"/>
              </a:solidFill>
              <a:latin typeface="华文新魏" panose="02010800040101010101" pitchFamily="2" charset="-122"/>
              <a:ea typeface="华文新魏" panose="02010800040101010101" pitchFamily="2" charset="-122"/>
            </a:endParaRPr>
          </a:p>
          <a:p>
            <a:r>
              <a:rPr lang="zh-CN" altLang="en-US" dirty="0">
                <a:solidFill>
                  <a:srgbClr val="FF0000"/>
                </a:solidFill>
                <a:latin typeface="华文新魏" panose="02010800040101010101" pitchFamily="2" charset="-122"/>
                <a:ea typeface="华文新魏" panose="02010800040101010101" pitchFamily="2" charset="-122"/>
              </a:rPr>
              <a:t>戴忠民</a:t>
            </a:r>
            <a:r>
              <a:rPr lang="zh-CN" altLang="en-US" dirty="0">
                <a:latin typeface="华文新魏" panose="02010800040101010101" pitchFamily="2" charset="-122"/>
                <a:ea typeface="华文新魏" panose="02010800040101010101" pitchFamily="2" charset="-122"/>
              </a:rPr>
              <a:t>与</a:t>
            </a:r>
            <a:r>
              <a:rPr lang="zh-CN" altLang="en-US" dirty="0">
                <a:solidFill>
                  <a:srgbClr val="FF0000"/>
                </a:solidFill>
                <a:latin typeface="华文新魏" panose="02010800040101010101" pitchFamily="2" charset="-122"/>
                <a:ea typeface="华文新魏" panose="02010800040101010101" pitchFamily="2" charset="-122"/>
              </a:rPr>
              <a:t>交行经三路支行</a:t>
            </a:r>
            <a:r>
              <a:rPr lang="zh-CN" altLang="en-US" dirty="0">
                <a:latin typeface="华文新魏" panose="02010800040101010101" pitchFamily="2" charset="-122"/>
                <a:ea typeface="华文新魏" panose="02010800040101010101" pitchFamily="2" charset="-122"/>
              </a:rPr>
              <a:t>：</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贷款合同</a:t>
            </a:r>
            <a:r>
              <a:rPr lang="en-US" altLang="zh-CN" sz="2800" dirty="0">
                <a:latin typeface="华文新魏" panose="02010800040101010101" pitchFamily="2" charset="-122"/>
                <a:ea typeface="华文新魏" panose="02010800040101010101" pitchFamily="2" charset="-122"/>
              </a:rPr>
              <a:t>》</a:t>
            </a:r>
          </a:p>
          <a:p>
            <a:r>
              <a:rPr lang="zh-CN" altLang="en-US" dirty="0">
                <a:solidFill>
                  <a:srgbClr val="FF0000"/>
                </a:solidFill>
                <a:latin typeface="华文新魏" panose="02010800040101010101" pitchFamily="2" charset="-122"/>
                <a:ea typeface="华文新魏" panose="02010800040101010101" pitchFamily="2" charset="-122"/>
              </a:rPr>
              <a:t>戴忠民</a:t>
            </a:r>
            <a:r>
              <a:rPr lang="zh-CN" altLang="en-US" dirty="0">
                <a:latin typeface="华文新魏" panose="02010800040101010101" pitchFamily="2" charset="-122"/>
                <a:ea typeface="华文新魏" panose="02010800040101010101" pitchFamily="2" charset="-122"/>
              </a:rPr>
              <a:t>与</a:t>
            </a:r>
            <a:r>
              <a:rPr lang="zh-CN" altLang="en-US" dirty="0">
                <a:solidFill>
                  <a:srgbClr val="FF0000"/>
                </a:solidFill>
                <a:latin typeface="华文新魏" panose="02010800040101010101" pitchFamily="2" charset="-122"/>
                <a:ea typeface="华文新魏" panose="02010800040101010101" pitchFamily="2" charset="-122"/>
              </a:rPr>
              <a:t>交行经三路支行</a:t>
            </a:r>
            <a:r>
              <a:rPr lang="zh-CN" altLang="en-US" dirty="0">
                <a:latin typeface="华文新魏" panose="02010800040101010101" pitchFamily="2" charset="-122"/>
                <a:ea typeface="华文新魏" panose="02010800040101010101" pitchFamily="2" charset="-122"/>
              </a:rPr>
              <a:t>：</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房地产抵押合同</a:t>
            </a:r>
            <a:r>
              <a:rPr lang="en-US" altLang="zh-CN" sz="2800" dirty="0">
                <a:latin typeface="华文新魏" panose="02010800040101010101" pitchFamily="2" charset="-122"/>
                <a:ea typeface="华文新魏" panose="02010800040101010101" pitchFamily="2" charset="-122"/>
              </a:rPr>
              <a:t>》</a:t>
            </a:r>
          </a:p>
        </p:txBody>
      </p:sp>
    </p:spTree>
    <p:extLst>
      <p:ext uri="{BB962C8B-B14F-4D97-AF65-F5344CB8AC3E}">
        <p14:creationId xmlns:p14="http://schemas.microsoft.com/office/powerpoint/2010/main" val="488779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body" idx="1"/>
          </p:nvPr>
        </p:nvSpPr>
        <p:spPr>
          <a:xfrm>
            <a:off x="0" y="188913"/>
            <a:ext cx="9144000" cy="6669087"/>
          </a:xfrm>
          <a:solidFill>
            <a:srgbClr val="92D050"/>
          </a:solidFill>
        </p:spPr>
        <p:txBody>
          <a:bodyPr/>
          <a:lstStyle/>
          <a:p>
            <a:pPr>
              <a:lnSpc>
                <a:spcPct val="90000"/>
              </a:lnSpc>
            </a:pPr>
            <a:r>
              <a:rPr lang="zh-CN" altLang="en-US" dirty="0"/>
              <a:t>        </a:t>
            </a:r>
            <a:r>
              <a:rPr lang="zh-CN" altLang="en-US" dirty="0">
                <a:solidFill>
                  <a:srgbClr val="FF0000"/>
                </a:solidFill>
                <a:latin typeface="华文新魏" panose="02010800040101010101" pitchFamily="2" charset="-122"/>
                <a:ea typeface="华文新魏" panose="02010800040101010101" pitchFamily="2" charset="-122"/>
              </a:rPr>
              <a:t>法院认为</a:t>
            </a:r>
            <a:r>
              <a:rPr lang="zh-CN" altLang="en-US" dirty="0">
                <a:latin typeface="华文新魏" panose="02010800040101010101" pitchFamily="2" charset="-122"/>
                <a:ea typeface="华文新魏" panose="02010800040101010101" pitchFamily="2" charset="-122"/>
              </a:rPr>
              <a:t>：交行经三路支行已履行</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贷款合同</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中约定的发放贷款义务，戴忠民亦已用该笔款项购买房产，该合同的目的已经实现；戴忠民用其所购房产为交行经三路支行该笔债权提供抵押担保，交行经三路支行对戴忠民所购买上述房产享有抵押权，</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房地产抵押合同</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均目的亦已实现。当事人协商一致，可解除合同。双方</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商品房买卖合同</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已于戴忠民与华亚公司签订</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退房协议</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时解除；戴忠民将其对交行经三路支行所负的</a:t>
            </a:r>
            <a:r>
              <a:rPr lang="zh-CN" altLang="en-US" dirty="0">
                <a:solidFill>
                  <a:srgbClr val="FF0000"/>
                </a:solidFill>
                <a:latin typeface="华文新魏" panose="02010800040101010101" pitchFamily="2" charset="-122"/>
                <a:ea typeface="华文新魏" panose="02010800040101010101" pitchFamily="2" charset="-122"/>
              </a:rPr>
              <a:t>债务转让</a:t>
            </a:r>
            <a:r>
              <a:rPr lang="zh-CN" altLang="en-US" dirty="0">
                <a:latin typeface="华文新魏" panose="02010800040101010101" pitchFamily="2" charset="-122"/>
                <a:ea typeface="华文新魏" panose="02010800040101010101" pitchFamily="2" charset="-122"/>
              </a:rPr>
              <a:t>于华亚公司，但该债务转让并未经过交行经三路支行的同意，该债务转让应属无效。戴忠民已将</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解除合同通知书</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送达交行经三路支行，双方签订的</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交通银行郑州分行楼宇按揭人民币贷款合同</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及</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房地产抵押合同</a:t>
            </a:r>
            <a:r>
              <a:rPr lang="en-US" altLang="zh-CN" dirty="0">
                <a:latin typeface="华文新魏" panose="02010800040101010101" pitchFamily="2" charset="-122"/>
                <a:ea typeface="华文新魏" panose="02010800040101010101" pitchFamily="2" charset="-122"/>
              </a:rPr>
              <a:t>》</a:t>
            </a:r>
            <a:r>
              <a:rPr lang="zh-CN" altLang="en-US" dirty="0" smtClean="0">
                <a:latin typeface="华文新魏" panose="02010800040101010101" pitchFamily="2" charset="-122"/>
                <a:ea typeface="华文新魏" panose="02010800040101010101" pitchFamily="2" charset="-122"/>
              </a:rPr>
              <a:t>自</a:t>
            </a:r>
            <a:r>
              <a:rPr lang="zh-CN" altLang="en-US" sz="3200" dirty="0">
                <a:latin typeface="华文新魏" panose="02010800040101010101" pitchFamily="2" charset="-122"/>
                <a:ea typeface="华文新魏" panose="02010800040101010101" pitchFamily="2" charset="-122"/>
              </a:rPr>
              <a:t>通知书到达</a:t>
            </a:r>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223102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body" idx="1"/>
          </p:nvPr>
        </p:nvSpPr>
        <p:spPr>
          <a:xfrm>
            <a:off x="457200" y="476250"/>
            <a:ext cx="8229600" cy="5649913"/>
          </a:xfrm>
          <a:solidFill>
            <a:srgbClr val="92D050"/>
          </a:solidFill>
        </p:spPr>
        <p:txBody>
          <a:bodyPr/>
          <a:lstStyle/>
          <a:p>
            <a:r>
              <a:rPr lang="zh-CN" altLang="en-US" sz="2800" dirty="0" smtClean="0">
                <a:latin typeface="华文新魏" panose="02010800040101010101" pitchFamily="2" charset="-122"/>
                <a:ea typeface="华文新魏" panose="02010800040101010101" pitchFamily="2" charset="-122"/>
              </a:rPr>
              <a:t>交行经三路支行</a:t>
            </a:r>
            <a:r>
              <a:rPr lang="zh-CN" altLang="en-US" sz="2800" dirty="0">
                <a:latin typeface="华文新魏" panose="02010800040101010101" pitchFamily="2" charset="-122"/>
                <a:ea typeface="华文新魏" panose="02010800040101010101" pitchFamily="2" charset="-122"/>
              </a:rPr>
              <a:t>时解除；</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贷款合同</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及</a:t>
            </a:r>
            <a:r>
              <a:rPr lang="en-US" altLang="zh-CN" sz="2800" dirty="0">
                <a:solidFill>
                  <a:srgbClr val="FF0000"/>
                </a:solidFill>
                <a:latin typeface="华文新魏" panose="02010800040101010101" pitchFamily="2" charset="-122"/>
                <a:ea typeface="华文新魏" panose="02010800040101010101" pitchFamily="2" charset="-122"/>
              </a:rPr>
              <a:t>《</a:t>
            </a:r>
            <a:r>
              <a:rPr lang="zh-CN" altLang="en-US" sz="2800" dirty="0">
                <a:solidFill>
                  <a:srgbClr val="FF0000"/>
                </a:solidFill>
                <a:latin typeface="华文新魏" panose="02010800040101010101" pitchFamily="2" charset="-122"/>
                <a:ea typeface="华文新魏" panose="02010800040101010101" pitchFamily="2" charset="-122"/>
              </a:rPr>
              <a:t>房地产抵押合同</a:t>
            </a:r>
            <a:r>
              <a:rPr lang="en-US" altLang="zh-CN" sz="2800" dirty="0">
                <a:solidFill>
                  <a:srgbClr val="FF0000"/>
                </a:solidFill>
                <a:latin typeface="华文新魏" panose="02010800040101010101" pitchFamily="2" charset="-122"/>
                <a:ea typeface="华文新魏" panose="02010800040101010101" pitchFamily="2" charset="-122"/>
              </a:rPr>
              <a:t>》</a:t>
            </a:r>
            <a:r>
              <a:rPr lang="zh-CN" altLang="en-US" sz="2800" dirty="0">
                <a:solidFill>
                  <a:srgbClr val="FF0000"/>
                </a:solidFill>
                <a:latin typeface="华文新魏" panose="02010800040101010101" pitchFamily="2" charset="-122"/>
                <a:ea typeface="华文新魏" panose="02010800040101010101" pitchFamily="2" charset="-122"/>
              </a:rPr>
              <a:t>虽被解除</a:t>
            </a:r>
            <a:r>
              <a:rPr lang="zh-CN" altLang="en-US" sz="2800" dirty="0">
                <a:latin typeface="华文新魏" panose="02010800040101010101" pitchFamily="2" charset="-122"/>
                <a:ea typeface="华文新魏" panose="02010800040101010101" pitchFamily="2" charset="-122"/>
              </a:rPr>
              <a:t>，但因二份合同目的均已实现，且交行经三路支行因履行合同而享有的债权并未得到实现，</a:t>
            </a:r>
            <a:r>
              <a:rPr lang="zh-CN" altLang="en-US" sz="2800" dirty="0">
                <a:solidFill>
                  <a:srgbClr val="FF0000"/>
                </a:solidFill>
                <a:latin typeface="华文新魏" panose="02010800040101010101" pitchFamily="2" charset="-122"/>
                <a:ea typeface="华文新魏" panose="02010800040101010101" pitchFamily="2" charset="-122"/>
              </a:rPr>
              <a:t>主债权未消灭，抵押权亦不应消灭，</a:t>
            </a:r>
            <a:r>
              <a:rPr lang="zh-CN" altLang="en-US" sz="2800" dirty="0">
                <a:latin typeface="华文新魏" panose="02010800040101010101" pitchFamily="2" charset="-122"/>
                <a:ea typeface="华文新魏" panose="02010800040101010101" pitchFamily="2" charset="-122"/>
              </a:rPr>
              <a:t>交行经三路支行对本案所涉房产仍享有抵押权，故戴忠民的诉讼请求本院不予支持。依照</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物权法</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177</a:t>
            </a:r>
            <a:r>
              <a:rPr lang="zh-CN" altLang="en-US" sz="2800" dirty="0">
                <a:latin typeface="华文新魏" panose="02010800040101010101" pitchFamily="2" charset="-122"/>
                <a:ea typeface="华文新魏" panose="02010800040101010101" pitchFamily="2" charset="-122"/>
              </a:rPr>
              <a:t>条、</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合同法</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84</a:t>
            </a:r>
            <a:r>
              <a:rPr lang="zh-CN" altLang="en-US" sz="2800" dirty="0">
                <a:latin typeface="华文新魏" panose="02010800040101010101" pitchFamily="2" charset="-122"/>
                <a:ea typeface="华文新魏" panose="02010800040101010101" pitchFamily="2" charset="-122"/>
              </a:rPr>
              <a:t>条、第</a:t>
            </a:r>
            <a:r>
              <a:rPr lang="en-US" altLang="zh-CN" sz="2800" dirty="0">
                <a:latin typeface="华文新魏" panose="02010800040101010101" pitchFamily="2" charset="-122"/>
                <a:ea typeface="华文新魏" panose="02010800040101010101" pitchFamily="2" charset="-122"/>
              </a:rPr>
              <a:t>93</a:t>
            </a:r>
            <a:r>
              <a:rPr lang="zh-CN" altLang="en-US" sz="2800" dirty="0">
                <a:latin typeface="华文新魏" panose="02010800040101010101" pitchFamily="2" charset="-122"/>
                <a:ea typeface="华文新魏" panose="02010800040101010101" pitchFamily="2" charset="-122"/>
              </a:rPr>
              <a:t>条、第</a:t>
            </a:r>
            <a:r>
              <a:rPr lang="en-US" altLang="zh-CN" sz="2800" dirty="0">
                <a:latin typeface="华文新魏" panose="02010800040101010101" pitchFamily="2" charset="-122"/>
                <a:ea typeface="华文新魏" panose="02010800040101010101" pitchFamily="2" charset="-122"/>
              </a:rPr>
              <a:t>96</a:t>
            </a:r>
            <a:r>
              <a:rPr lang="zh-CN" altLang="en-US" sz="2800" dirty="0">
                <a:latin typeface="华文新魏" panose="02010800040101010101" pitchFamily="2" charset="-122"/>
                <a:ea typeface="华文新魏" panose="02010800040101010101" pitchFamily="2" charset="-122"/>
              </a:rPr>
              <a:t>条第</a:t>
            </a:r>
            <a:r>
              <a:rPr lang="en-US" altLang="zh-CN" sz="2800" dirty="0">
                <a:latin typeface="华文新魏" panose="02010800040101010101" pitchFamily="2" charset="-122"/>
                <a:ea typeface="华文新魏" panose="02010800040101010101" pitchFamily="2" charset="-122"/>
              </a:rPr>
              <a:t>1</a:t>
            </a:r>
            <a:r>
              <a:rPr lang="zh-CN" altLang="en-US" sz="2800" dirty="0">
                <a:latin typeface="华文新魏" panose="02010800040101010101" pitchFamily="2" charset="-122"/>
                <a:ea typeface="华文新魏" panose="02010800040101010101" pitchFamily="2" charset="-122"/>
              </a:rPr>
              <a:t>款、第</a:t>
            </a:r>
            <a:r>
              <a:rPr lang="en-US" altLang="zh-CN" sz="2800" dirty="0">
                <a:latin typeface="华文新魏" panose="02010800040101010101" pitchFamily="2" charset="-122"/>
                <a:ea typeface="华文新魏" panose="02010800040101010101" pitchFamily="2" charset="-122"/>
              </a:rPr>
              <a:t>97</a:t>
            </a:r>
            <a:r>
              <a:rPr lang="zh-CN" altLang="en-US" sz="2800" dirty="0">
                <a:latin typeface="华文新魏" panose="02010800040101010101" pitchFamily="2" charset="-122"/>
                <a:ea typeface="华文新魏" panose="02010800040101010101" pitchFamily="2" charset="-122"/>
              </a:rPr>
              <a:t>条和</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民事诉讼法</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64</a:t>
            </a:r>
            <a:r>
              <a:rPr lang="zh-CN" altLang="en-US" sz="2800" dirty="0">
                <a:latin typeface="华文新魏" panose="02010800040101010101" pitchFamily="2" charset="-122"/>
                <a:ea typeface="华文新魏" panose="02010800040101010101" pitchFamily="2" charset="-122"/>
              </a:rPr>
              <a:t>条第</a:t>
            </a:r>
            <a:r>
              <a:rPr lang="en-US" altLang="zh-CN" sz="2800" dirty="0">
                <a:latin typeface="华文新魏" panose="02010800040101010101" pitchFamily="2" charset="-122"/>
                <a:ea typeface="华文新魏" panose="02010800040101010101" pitchFamily="2" charset="-122"/>
              </a:rPr>
              <a:t>1</a:t>
            </a:r>
            <a:r>
              <a:rPr lang="zh-CN" altLang="en-US" sz="2800" dirty="0">
                <a:latin typeface="华文新魏" panose="02010800040101010101" pitchFamily="2" charset="-122"/>
                <a:ea typeface="华文新魏" panose="02010800040101010101" pitchFamily="2" charset="-122"/>
              </a:rPr>
              <a:t>款之规定，判决如下：驳回戴忠民的诉讼请求。</a:t>
            </a:r>
            <a:r>
              <a:rPr lang="zh-CN" altLang="en-US" dirty="0"/>
              <a:t/>
            </a:r>
            <a:br>
              <a:rPr lang="zh-CN" altLang="en-US" dirty="0"/>
            </a:br>
            <a:endParaRPr lang="zh-CN" altLang="en-US" dirty="0"/>
          </a:p>
        </p:txBody>
      </p:sp>
    </p:spTree>
    <p:extLst>
      <p:ext uri="{BB962C8B-B14F-4D97-AF65-F5344CB8AC3E}">
        <p14:creationId xmlns:p14="http://schemas.microsoft.com/office/powerpoint/2010/main" val="15447003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xfrm>
            <a:off x="301625" y="0"/>
            <a:ext cx="8540750" cy="6858000"/>
          </a:xfrm>
          <a:solidFill>
            <a:srgbClr val="92D050"/>
          </a:solidFill>
        </p:spPr>
        <p:txBody>
          <a:bodyPr/>
          <a:lstStyle/>
          <a:p>
            <a:pPr>
              <a:lnSpc>
                <a:spcPct val="80000"/>
              </a:lnSpc>
            </a:pPr>
            <a:endParaRPr lang="zh-CN" altLang="en-US" sz="3600" dirty="0"/>
          </a:p>
          <a:p>
            <a:pPr>
              <a:lnSpc>
                <a:spcPct val="80000"/>
              </a:lnSpc>
            </a:pPr>
            <a:r>
              <a:rPr lang="zh-CN" altLang="en-US" sz="3600" dirty="0">
                <a:latin typeface="华文新魏" panose="02010800040101010101" pitchFamily="2" charset="-122"/>
                <a:ea typeface="华文新魏" panose="02010800040101010101" pitchFamily="2" charset="-122"/>
              </a:rPr>
              <a:t>（二）登记的效力</a:t>
            </a:r>
          </a:p>
          <a:p>
            <a:pPr>
              <a:lnSpc>
                <a:spcPct val="80000"/>
              </a:lnSpc>
            </a:pPr>
            <a:endParaRPr lang="zh-CN" altLang="en-US" b="1" dirty="0">
              <a:latin typeface="华文新魏" panose="02010800040101010101" pitchFamily="2" charset="-122"/>
              <a:ea typeface="华文新魏" panose="02010800040101010101" pitchFamily="2" charset="-122"/>
            </a:endParaRPr>
          </a:p>
          <a:p>
            <a:pPr>
              <a:lnSpc>
                <a:spcPct val="80000"/>
              </a:lnSpc>
            </a:pPr>
            <a:r>
              <a:rPr lang="zh-CN" altLang="en-US" sz="2800" b="1" dirty="0">
                <a:latin typeface="华文新魏" panose="02010800040101010101" pitchFamily="2" charset="-122"/>
                <a:ea typeface="华文新魏" panose="02010800040101010101" pitchFamily="2" charset="-122"/>
              </a:rPr>
              <a:t>第一百八十七条</a:t>
            </a:r>
            <a:r>
              <a:rPr lang="zh-CN" altLang="en-US" sz="2800" dirty="0">
                <a:latin typeface="华文新魏" panose="02010800040101010101" pitchFamily="2" charset="-122"/>
                <a:ea typeface="华文新魏" panose="02010800040101010101" pitchFamily="2" charset="-122"/>
              </a:rPr>
              <a:t>　</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不动产抵押登记</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以本法第一百八十条第一款第一项至第三项规定的财产或者第五项规定的</a:t>
            </a:r>
            <a:r>
              <a:rPr lang="zh-CN" altLang="en-US" sz="2800" dirty="0">
                <a:solidFill>
                  <a:srgbClr val="C00000"/>
                </a:solidFill>
                <a:latin typeface="华文新魏" panose="02010800040101010101" pitchFamily="2" charset="-122"/>
                <a:ea typeface="华文新魏" panose="02010800040101010101" pitchFamily="2" charset="-122"/>
              </a:rPr>
              <a:t>正在建造的建筑物</a:t>
            </a:r>
            <a:r>
              <a:rPr lang="zh-CN" altLang="en-US" sz="2800" dirty="0">
                <a:latin typeface="华文新魏" panose="02010800040101010101" pitchFamily="2" charset="-122"/>
                <a:ea typeface="华文新魏" panose="02010800040101010101" pitchFamily="2" charset="-122"/>
              </a:rPr>
              <a:t>抵押的，应当办理抵押登记。抵押权自登记时设立。</a:t>
            </a:r>
          </a:p>
          <a:p>
            <a:pPr>
              <a:lnSpc>
                <a:spcPct val="80000"/>
              </a:lnSpc>
            </a:pPr>
            <a:r>
              <a:rPr lang="zh-CN" altLang="en-US" sz="2800" dirty="0">
                <a:latin typeface="华文新魏" panose="02010800040101010101" pitchFamily="2" charset="-122"/>
                <a:ea typeface="华文新魏" panose="02010800040101010101" pitchFamily="2" charset="-122"/>
              </a:rPr>
              <a:t/>
            </a:r>
            <a:br>
              <a:rPr lang="zh-CN" altLang="en-US" sz="2800" dirty="0">
                <a:latin typeface="华文新魏" panose="02010800040101010101" pitchFamily="2" charset="-122"/>
                <a:ea typeface="华文新魏" panose="02010800040101010101" pitchFamily="2" charset="-122"/>
              </a:rPr>
            </a:br>
            <a:r>
              <a:rPr lang="zh-CN" altLang="en-US" sz="2800" b="1" dirty="0">
                <a:latin typeface="华文新魏" panose="02010800040101010101" pitchFamily="2" charset="-122"/>
                <a:ea typeface="华文新魏" panose="02010800040101010101" pitchFamily="2" charset="-122"/>
              </a:rPr>
              <a:t>　第一百八十八条</a:t>
            </a:r>
            <a:r>
              <a:rPr lang="zh-CN" altLang="en-US" sz="2800" dirty="0">
                <a:latin typeface="华文新魏" panose="02010800040101010101" pitchFamily="2" charset="-122"/>
                <a:ea typeface="华文新魏" panose="02010800040101010101" pitchFamily="2" charset="-122"/>
              </a:rPr>
              <a:t>　</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动产抵押效力</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以本法第一百八十条第一款第四项、第六项规定的财产或者第五项规定的</a:t>
            </a:r>
            <a:r>
              <a:rPr lang="zh-CN" altLang="en-US" sz="2800" dirty="0">
                <a:solidFill>
                  <a:srgbClr val="C00000"/>
                </a:solidFill>
                <a:latin typeface="华文新魏" panose="02010800040101010101" pitchFamily="2" charset="-122"/>
                <a:ea typeface="华文新魏" panose="02010800040101010101" pitchFamily="2" charset="-122"/>
              </a:rPr>
              <a:t>正在建造的船舶、航空器抵押的，抵押权自抵押合同生效时设立；未经登记</a:t>
            </a:r>
            <a:r>
              <a:rPr lang="zh-CN" altLang="en-US" sz="2800" dirty="0">
                <a:latin typeface="华文新魏" panose="02010800040101010101" pitchFamily="2" charset="-122"/>
                <a:ea typeface="华文新魏" panose="02010800040101010101" pitchFamily="2" charset="-122"/>
              </a:rPr>
              <a:t>，不得对抗善意第三人。</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a:r>
            <a:br>
              <a:rPr lang="zh-CN" altLang="en-US" sz="2800" dirty="0">
                <a:latin typeface="华文新魏" panose="02010800040101010101" pitchFamily="2" charset="-122"/>
                <a:ea typeface="华文新魏" panose="02010800040101010101" pitchFamily="2" charset="-122"/>
              </a:rPr>
            </a:br>
            <a:endParaRPr lang="zh-CN" altLang="en-US" sz="2800" dirty="0">
              <a:latin typeface="华文新魏" panose="02010800040101010101" pitchFamily="2" charset="-122"/>
              <a:ea typeface="华文新魏" panose="02010800040101010101" pitchFamily="2" charset="-122"/>
            </a:endParaRPr>
          </a:p>
          <a:p>
            <a:pPr>
              <a:lnSpc>
                <a:spcPct val="80000"/>
              </a:lnSpc>
            </a:pPr>
            <a:r>
              <a:rPr lang="zh-CN" altLang="en-US" sz="2400" dirty="0"/>
              <a:t/>
            </a:r>
            <a:br>
              <a:rPr lang="zh-CN" altLang="en-US" sz="2400" dirty="0"/>
            </a:br>
            <a:endParaRPr lang="zh-CN" altLang="en-US" sz="2400" dirty="0"/>
          </a:p>
          <a:p>
            <a:pPr>
              <a:lnSpc>
                <a:spcPct val="80000"/>
              </a:lnSpc>
            </a:pPr>
            <a:endParaRPr lang="zh-CN" altLang="en-US" sz="2400" dirty="0"/>
          </a:p>
        </p:txBody>
      </p:sp>
    </p:spTree>
    <p:extLst>
      <p:ext uri="{BB962C8B-B14F-4D97-AF65-F5344CB8AC3E}">
        <p14:creationId xmlns:p14="http://schemas.microsoft.com/office/powerpoint/2010/main" val="29516792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301625" y="836613"/>
            <a:ext cx="8540750" cy="5262562"/>
          </a:xfrm>
          <a:solidFill>
            <a:srgbClr val="92D050"/>
          </a:solidFill>
        </p:spPr>
        <p:txBody>
          <a:bodyPr/>
          <a:lstStyle/>
          <a:p>
            <a:pPr>
              <a:lnSpc>
                <a:spcPct val="90000"/>
              </a:lnSpc>
            </a:pPr>
            <a:r>
              <a:rPr lang="zh-CN" altLang="en-US" sz="2800" b="1" dirty="0">
                <a:latin typeface="华文新魏" panose="02010800040101010101" pitchFamily="2" charset="-122"/>
                <a:ea typeface="华文新魏" panose="02010800040101010101" pitchFamily="2" charset="-122"/>
              </a:rPr>
              <a:t>第一百八十条</a:t>
            </a:r>
            <a:r>
              <a:rPr lang="zh-CN" altLang="en-US" sz="2800" dirty="0">
                <a:latin typeface="华文新魏" panose="02010800040101010101" pitchFamily="2" charset="-122"/>
                <a:ea typeface="华文新魏" panose="02010800040101010101" pitchFamily="2" charset="-122"/>
              </a:rPr>
              <a:t>　</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抵押财产范围</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债务人或者第三人有权处分的下列财产可以抵押：</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（一）</a:t>
            </a:r>
            <a:r>
              <a:rPr lang="zh-CN" altLang="en-US" sz="2800" dirty="0">
                <a:solidFill>
                  <a:srgbClr val="FF0000"/>
                </a:solidFill>
                <a:latin typeface="华文新魏" panose="02010800040101010101" pitchFamily="2" charset="-122"/>
                <a:ea typeface="华文新魏" panose="02010800040101010101" pitchFamily="2" charset="-122"/>
              </a:rPr>
              <a:t>建筑物和其他土地附着物</a:t>
            </a:r>
            <a:r>
              <a:rPr lang="zh-CN" altLang="en-US" sz="2800" dirty="0">
                <a:latin typeface="华文新魏" panose="02010800040101010101" pitchFamily="2" charset="-122"/>
                <a:ea typeface="华文新魏" panose="02010800040101010101" pitchFamily="2" charset="-122"/>
              </a:rPr>
              <a:t>；</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（二）</a:t>
            </a:r>
            <a:r>
              <a:rPr lang="zh-CN" altLang="en-US" sz="2800" dirty="0">
                <a:solidFill>
                  <a:srgbClr val="FF0000"/>
                </a:solidFill>
                <a:latin typeface="华文新魏" panose="02010800040101010101" pitchFamily="2" charset="-122"/>
                <a:ea typeface="华文新魏" panose="02010800040101010101" pitchFamily="2" charset="-122"/>
              </a:rPr>
              <a:t>建设用地使用权</a:t>
            </a:r>
            <a:r>
              <a:rPr lang="zh-CN" altLang="en-US" sz="2800" dirty="0">
                <a:latin typeface="华文新魏" panose="02010800040101010101" pitchFamily="2" charset="-122"/>
                <a:ea typeface="华文新魏" panose="02010800040101010101" pitchFamily="2" charset="-122"/>
              </a:rPr>
              <a:t>；</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（三）</a:t>
            </a:r>
            <a:r>
              <a:rPr lang="zh-CN" altLang="en-US" sz="2800" dirty="0">
                <a:solidFill>
                  <a:srgbClr val="FF0000"/>
                </a:solidFill>
                <a:latin typeface="华文新魏" panose="02010800040101010101" pitchFamily="2" charset="-122"/>
                <a:ea typeface="华文新魏" panose="02010800040101010101" pitchFamily="2" charset="-122"/>
              </a:rPr>
              <a:t>以招标、拍卖、公开协商等方式取得的荒地等土地承包经营权</a:t>
            </a:r>
            <a:r>
              <a:rPr lang="zh-CN" altLang="en-US" sz="2800" dirty="0">
                <a:latin typeface="华文新魏" panose="02010800040101010101" pitchFamily="2" charset="-122"/>
                <a:ea typeface="华文新魏" panose="02010800040101010101" pitchFamily="2" charset="-122"/>
              </a:rPr>
              <a:t>；</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（四）生产设备、原材料、半成品、产品；</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（五）</a:t>
            </a:r>
            <a:r>
              <a:rPr lang="zh-CN" altLang="en-US" sz="2800" dirty="0">
                <a:solidFill>
                  <a:srgbClr val="FF0000"/>
                </a:solidFill>
                <a:latin typeface="华文新魏" panose="02010800040101010101" pitchFamily="2" charset="-122"/>
                <a:ea typeface="华文新魏" panose="02010800040101010101" pitchFamily="2" charset="-122"/>
              </a:rPr>
              <a:t>正在建造的建筑物</a:t>
            </a:r>
            <a:r>
              <a:rPr lang="zh-CN" altLang="en-US" sz="2800" dirty="0">
                <a:latin typeface="华文新魏" panose="02010800040101010101" pitchFamily="2" charset="-122"/>
                <a:ea typeface="华文新魏" panose="02010800040101010101" pitchFamily="2" charset="-122"/>
              </a:rPr>
              <a:t>、船舶、航空器；</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（六）交通运输工具；</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（七）法律、行政法规未禁止抵押的其他财产。</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抵押人可以将前款所列财产一并抵押。</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a:r>
            <a:br>
              <a:rPr lang="zh-CN" altLang="en-US" sz="2800" dirty="0">
                <a:latin typeface="华文新魏" panose="02010800040101010101" pitchFamily="2" charset="-122"/>
                <a:ea typeface="华文新魏" panose="02010800040101010101" pitchFamily="2" charset="-122"/>
              </a:rPr>
            </a:br>
            <a:endParaRPr lang="zh-CN" altLang="en-US" sz="28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112065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5721499"/>
          </a:xfrm>
        </p:spPr>
        <p:txBody>
          <a:bodyPr>
            <a:normAutofit/>
          </a:bodyPr>
          <a:lstStyle/>
          <a:p>
            <a:endParaRPr lang="en-US" altLang="zh-CN" sz="2800" dirty="0" smtClean="0">
              <a:latin typeface="华文新魏" panose="02010800040101010101" charset="-122"/>
              <a:ea typeface="华文新魏" panose="02010800040101010101" charset="-122"/>
              <a:cs typeface="华文新魏" panose="02010800040101010101" charset="-122"/>
            </a:endParaRPr>
          </a:p>
          <a:p>
            <a:r>
              <a:rPr lang="zh-CN" altLang="en-US" sz="2800" dirty="0" smtClean="0">
                <a:latin typeface="华文新魏" panose="02010800040101010101" charset="-122"/>
                <a:ea typeface="华文新魏" panose="02010800040101010101" charset="-122"/>
                <a:cs typeface="华文新魏" panose="02010800040101010101" charset="-122"/>
              </a:rPr>
              <a:t>九民会纪要特点：</a:t>
            </a:r>
            <a:endParaRPr lang="en-US" altLang="zh-CN" sz="2800" dirty="0" smtClean="0">
              <a:latin typeface="华文新魏" panose="02010800040101010101" charset="-122"/>
              <a:ea typeface="华文新魏" panose="02010800040101010101" charset="-122"/>
              <a:cs typeface="华文新魏" panose="02010800040101010101" charset="-122"/>
            </a:endParaRPr>
          </a:p>
          <a:p>
            <a:r>
              <a:rPr lang="en-US" altLang="zh-CN" sz="2200" dirty="0" smtClean="0">
                <a:latin typeface="华文新魏" panose="02010800040101010101" charset="-122"/>
                <a:ea typeface="华文新魏" panose="02010800040101010101" charset="-122"/>
                <a:cs typeface="华文新魏" panose="02010800040101010101" charset="-122"/>
              </a:rPr>
              <a:t>1.</a:t>
            </a:r>
            <a:r>
              <a:rPr lang="zh-CN" altLang="en-US" sz="2200" dirty="0" smtClean="0">
                <a:latin typeface="华文新魏" panose="02010800040101010101" charset="-122"/>
                <a:ea typeface="华文新魏" panose="02010800040101010101" charset="-122"/>
                <a:cs typeface="华文新魏" panose="02010800040101010101" charset="-122"/>
              </a:rPr>
              <a:t>涉及面广。共计</a:t>
            </a:r>
            <a:r>
              <a:rPr lang="en-US" altLang="zh-CN" sz="2200" dirty="0" smtClean="0">
                <a:latin typeface="华文新魏" panose="02010800040101010101" charset="-122"/>
                <a:ea typeface="华文新魏" panose="02010800040101010101" charset="-122"/>
                <a:cs typeface="华文新魏" panose="02010800040101010101" charset="-122"/>
              </a:rPr>
              <a:t>12</a:t>
            </a:r>
            <a:r>
              <a:rPr lang="zh-CN" altLang="en-US" sz="2200" dirty="0" smtClean="0">
                <a:latin typeface="华文新魏" panose="02010800040101010101" charset="-122"/>
                <a:ea typeface="华文新魏" panose="02010800040101010101" charset="-122"/>
                <a:cs typeface="华文新魏" panose="02010800040101010101" charset="-122"/>
              </a:rPr>
              <a:t>章</a:t>
            </a:r>
            <a:r>
              <a:rPr lang="en-US" altLang="zh-CN" sz="2200" dirty="0" smtClean="0">
                <a:latin typeface="华文新魏" panose="02010800040101010101" charset="-122"/>
                <a:ea typeface="华文新魏" panose="02010800040101010101" charset="-122"/>
                <a:cs typeface="华文新魏" panose="02010800040101010101" charset="-122"/>
              </a:rPr>
              <a:t>130</a:t>
            </a:r>
            <a:r>
              <a:rPr lang="zh-CN" altLang="en-US" sz="2200" dirty="0" smtClean="0">
                <a:latin typeface="华文新魏" panose="02010800040101010101" charset="-122"/>
                <a:ea typeface="华文新魏" panose="02010800040101010101" charset="-122"/>
                <a:cs typeface="华文新魏" panose="02010800040101010101" charset="-122"/>
              </a:rPr>
              <a:t>条，涉及</a:t>
            </a:r>
            <a:r>
              <a:rPr lang="zh-CN" altLang="zh-CN" sz="2200" dirty="0" smtClean="0">
                <a:latin typeface="华文新魏" panose="02010800040101010101" charset="-122"/>
                <a:ea typeface="华文新魏" panose="02010800040101010101" charset="-122"/>
                <a:cs typeface="华文新魏" panose="02010800040101010101" charset="-122"/>
              </a:rPr>
              <a:t>民法总则适用的法律衔接</a:t>
            </a:r>
            <a:r>
              <a:rPr lang="zh-CN" altLang="en-US" sz="2200" dirty="0" smtClean="0">
                <a:latin typeface="华文新魏" panose="02010800040101010101" charset="-122"/>
                <a:ea typeface="华文新魏" panose="02010800040101010101" charset="-122"/>
                <a:cs typeface="华文新魏" panose="02010800040101010101" charset="-122"/>
              </a:rPr>
              <a:t>、</a:t>
            </a:r>
            <a:endParaRPr lang="zh-CN" altLang="zh-CN" sz="2200" dirty="0" smtClean="0">
              <a:latin typeface="华文新魏" panose="02010800040101010101" charset="-122"/>
              <a:ea typeface="华文新魏" panose="02010800040101010101" charset="-122"/>
              <a:cs typeface="华文新魏" panose="02010800040101010101" charset="-122"/>
            </a:endParaRPr>
          </a:p>
          <a:p>
            <a:r>
              <a:rPr lang="zh-CN" altLang="zh-CN" sz="2200" dirty="0" smtClean="0">
                <a:latin typeface="华文新魏" panose="02010800040101010101" charset="-122"/>
                <a:ea typeface="华文新魏" panose="02010800040101010101" charset="-122"/>
                <a:cs typeface="华文新魏" panose="02010800040101010101" charset="-122"/>
              </a:rPr>
              <a:t>公司</a:t>
            </a:r>
            <a:r>
              <a:rPr lang="zh-CN" altLang="en-US" sz="2200" dirty="0" smtClean="0">
                <a:latin typeface="华文新魏" panose="02010800040101010101" charset="-122"/>
                <a:ea typeface="华文新魏" panose="02010800040101010101" charset="-122"/>
                <a:cs typeface="华文新魏" panose="02010800040101010101" charset="-122"/>
              </a:rPr>
              <a:t>、</a:t>
            </a:r>
            <a:r>
              <a:rPr lang="zh-CN" altLang="zh-CN" sz="2200" dirty="0" smtClean="0">
                <a:latin typeface="华文新魏" panose="02010800040101010101" charset="-122"/>
                <a:ea typeface="华文新魏" panose="02010800040101010101" charset="-122"/>
                <a:cs typeface="华文新魏" panose="02010800040101010101" charset="-122"/>
              </a:rPr>
              <a:t>合同</a:t>
            </a:r>
            <a:r>
              <a:rPr lang="zh-CN" altLang="en-US" sz="2200" dirty="0" smtClean="0">
                <a:latin typeface="华文新魏" panose="02010800040101010101" charset="-122"/>
                <a:ea typeface="华文新魏" panose="02010800040101010101" charset="-122"/>
                <a:cs typeface="华文新魏" panose="02010800040101010101" charset="-122"/>
              </a:rPr>
              <a:t>、</a:t>
            </a:r>
            <a:r>
              <a:rPr lang="zh-CN" altLang="zh-CN" sz="2200" dirty="0" smtClean="0">
                <a:latin typeface="华文新魏" panose="02010800040101010101" charset="-122"/>
                <a:ea typeface="华文新魏" panose="02010800040101010101" charset="-122"/>
                <a:cs typeface="华文新魏" panose="02010800040101010101" charset="-122"/>
              </a:rPr>
              <a:t>担保</a:t>
            </a:r>
            <a:r>
              <a:rPr lang="zh-CN" altLang="en-US" sz="2200" dirty="0" smtClean="0">
                <a:latin typeface="华文新魏" panose="02010800040101010101" charset="-122"/>
                <a:ea typeface="华文新魏" panose="02010800040101010101" charset="-122"/>
                <a:cs typeface="华文新魏" panose="02010800040101010101" charset="-122"/>
              </a:rPr>
              <a:t>、</a:t>
            </a:r>
            <a:r>
              <a:rPr lang="zh-CN" altLang="zh-CN" sz="2200" dirty="0" smtClean="0">
                <a:latin typeface="华文新魏" panose="02010800040101010101" charset="-122"/>
                <a:ea typeface="华文新魏" panose="02010800040101010101" charset="-122"/>
                <a:cs typeface="华文新魏" panose="02010800040101010101" charset="-122"/>
              </a:rPr>
              <a:t>金融消费者权益</a:t>
            </a:r>
            <a:r>
              <a:rPr lang="zh-CN" altLang="en-US" sz="2200" dirty="0" smtClean="0">
                <a:latin typeface="华文新魏" panose="02010800040101010101" charset="-122"/>
                <a:ea typeface="华文新魏" panose="02010800040101010101" charset="-122"/>
                <a:cs typeface="华文新魏" panose="02010800040101010101" charset="-122"/>
              </a:rPr>
              <a:t>、</a:t>
            </a:r>
            <a:r>
              <a:rPr lang="zh-CN" altLang="zh-CN" sz="2200" dirty="0" smtClean="0">
                <a:latin typeface="华文新魏" panose="02010800040101010101" charset="-122"/>
                <a:ea typeface="华文新魏" panose="02010800040101010101" charset="-122"/>
                <a:cs typeface="华文新魏" panose="02010800040101010101" charset="-122"/>
              </a:rPr>
              <a:t>证券</a:t>
            </a:r>
            <a:r>
              <a:rPr lang="zh-CN" altLang="en-US" sz="2200" dirty="0" smtClean="0">
                <a:latin typeface="华文新魏" panose="02010800040101010101" charset="-122"/>
                <a:ea typeface="华文新魏" panose="02010800040101010101" charset="-122"/>
                <a:cs typeface="华文新魏" panose="02010800040101010101" charset="-122"/>
              </a:rPr>
              <a:t>、</a:t>
            </a:r>
            <a:r>
              <a:rPr lang="zh-CN" altLang="zh-CN" sz="2200" dirty="0" smtClean="0">
                <a:latin typeface="华文新魏" panose="02010800040101010101" charset="-122"/>
                <a:ea typeface="华文新魏" panose="02010800040101010101" charset="-122"/>
                <a:cs typeface="华文新魏" panose="02010800040101010101" charset="-122"/>
              </a:rPr>
              <a:t>信托</a:t>
            </a:r>
            <a:r>
              <a:rPr lang="zh-CN" altLang="en-US" sz="2200" dirty="0" smtClean="0">
                <a:latin typeface="华文新魏" panose="02010800040101010101" charset="-122"/>
                <a:ea typeface="华文新魏" panose="02010800040101010101" charset="-122"/>
                <a:cs typeface="华文新魏" panose="02010800040101010101" charset="-122"/>
              </a:rPr>
              <a:t>、</a:t>
            </a:r>
            <a:r>
              <a:rPr lang="zh-CN" altLang="zh-CN" sz="2200" dirty="0" smtClean="0">
                <a:latin typeface="华文新魏" panose="02010800040101010101" charset="-122"/>
                <a:ea typeface="华文新魏" panose="02010800040101010101" charset="-122"/>
                <a:cs typeface="华文新魏" panose="02010800040101010101" charset="-122"/>
              </a:rPr>
              <a:t>保险</a:t>
            </a:r>
            <a:r>
              <a:rPr lang="zh-CN" altLang="en-US" sz="2200" dirty="0" smtClean="0">
                <a:latin typeface="华文新魏" panose="02010800040101010101" charset="-122"/>
                <a:ea typeface="华文新魏" panose="02010800040101010101" charset="-122"/>
                <a:cs typeface="华文新魏" panose="02010800040101010101" charset="-122"/>
              </a:rPr>
              <a:t>、</a:t>
            </a:r>
            <a:r>
              <a:rPr lang="zh-CN" altLang="zh-CN" sz="2200" dirty="0" smtClean="0">
                <a:latin typeface="华文新魏" panose="02010800040101010101" charset="-122"/>
                <a:ea typeface="华文新魏" panose="02010800040101010101" charset="-122"/>
                <a:cs typeface="华文新魏" panose="02010800040101010101" charset="-122"/>
              </a:rPr>
              <a:t>票据</a:t>
            </a:r>
            <a:r>
              <a:rPr lang="zh-CN" altLang="en-US" sz="2200" dirty="0" smtClean="0">
                <a:latin typeface="华文新魏" panose="02010800040101010101" charset="-122"/>
                <a:ea typeface="华文新魏" panose="02010800040101010101" charset="-122"/>
                <a:cs typeface="华文新魏" panose="02010800040101010101" charset="-122"/>
              </a:rPr>
              <a:t>、</a:t>
            </a:r>
            <a:r>
              <a:rPr lang="zh-CN" altLang="zh-CN" sz="2200" dirty="0" smtClean="0">
                <a:latin typeface="华文新魏" panose="02010800040101010101" charset="-122"/>
                <a:ea typeface="华文新魏" panose="02010800040101010101" charset="-122"/>
                <a:cs typeface="华文新魏" panose="02010800040101010101" charset="-122"/>
              </a:rPr>
              <a:t>破产</a:t>
            </a:r>
            <a:r>
              <a:rPr lang="zh-CN" altLang="en-US" sz="2200" dirty="0" smtClean="0">
                <a:latin typeface="华文新魏" panose="02010800040101010101" charset="-122"/>
                <a:ea typeface="华文新魏" panose="02010800040101010101" charset="-122"/>
                <a:cs typeface="华文新魏" panose="02010800040101010101" charset="-122"/>
              </a:rPr>
              <a:t>等绝大部分民商事领域。其中，第二章第六节</a:t>
            </a:r>
            <a:r>
              <a:rPr lang="en-US" altLang="zh-CN" sz="2200" dirty="0" smtClean="0">
                <a:latin typeface="华文新魏" panose="02010800040101010101" charset="-122"/>
                <a:ea typeface="华文新魏" panose="02010800040101010101" charset="-122"/>
                <a:cs typeface="华文新魏" panose="02010800040101010101" charset="-122"/>
              </a:rPr>
              <a:t>《</a:t>
            </a:r>
            <a:r>
              <a:rPr lang="zh-CN" altLang="en-US" sz="2200" dirty="0" smtClean="0">
                <a:latin typeface="华文新魏" panose="02010800040101010101" charset="-122"/>
                <a:ea typeface="华文新魏" panose="02010800040101010101" charset="-122"/>
                <a:cs typeface="华文新魏" panose="02010800040101010101" charset="-122"/>
              </a:rPr>
              <a:t>关于公司为他人提供担保</a:t>
            </a:r>
            <a:r>
              <a:rPr lang="en-US" altLang="zh-CN" sz="2200" dirty="0" smtClean="0">
                <a:latin typeface="华文新魏" panose="02010800040101010101" charset="-122"/>
                <a:ea typeface="华文新魏" panose="02010800040101010101" charset="-122"/>
                <a:cs typeface="华文新魏" panose="02010800040101010101" charset="-122"/>
              </a:rPr>
              <a:t>》</a:t>
            </a:r>
            <a:r>
              <a:rPr lang="zh-CN" altLang="en-US" sz="2200" dirty="0" smtClean="0">
                <a:latin typeface="华文新魏" panose="02010800040101010101" charset="-122"/>
                <a:ea typeface="华文新魏" panose="02010800040101010101" charset="-122"/>
                <a:cs typeface="华文新魏" panose="02010800040101010101" charset="-122"/>
              </a:rPr>
              <a:t>、第四章</a:t>
            </a:r>
            <a:r>
              <a:rPr lang="en-US" altLang="zh-CN" sz="2200" dirty="0" smtClean="0">
                <a:latin typeface="华文新魏" panose="02010800040101010101" charset="-122"/>
                <a:ea typeface="华文新魏" panose="02010800040101010101" charset="-122"/>
                <a:cs typeface="华文新魏" panose="02010800040101010101" charset="-122"/>
              </a:rPr>
              <a:t>《</a:t>
            </a:r>
            <a:r>
              <a:rPr lang="zh-CN" altLang="zh-CN" sz="2200" dirty="0" smtClean="0">
                <a:latin typeface="华文新魏" panose="02010800040101010101" charset="-122"/>
                <a:ea typeface="华文新魏" panose="02010800040101010101" charset="-122"/>
                <a:cs typeface="华文新魏" panose="02010800040101010101" charset="-122"/>
              </a:rPr>
              <a:t>关于担保纠纷案件的审理</a:t>
            </a:r>
            <a:r>
              <a:rPr lang="en-US" altLang="zh-CN" sz="2200" dirty="0" smtClean="0">
                <a:latin typeface="华文新魏" panose="02010800040101010101" charset="-122"/>
                <a:ea typeface="华文新魏" panose="02010800040101010101" charset="-122"/>
                <a:cs typeface="华文新魏" panose="02010800040101010101" charset="-122"/>
              </a:rPr>
              <a:t>》</a:t>
            </a:r>
            <a:r>
              <a:rPr lang="zh-CN" altLang="en-US" sz="2200" dirty="0" smtClean="0">
                <a:latin typeface="华文新魏" panose="02010800040101010101" charset="-122"/>
                <a:ea typeface="华文新魏" panose="02010800040101010101" charset="-122"/>
                <a:cs typeface="华文新魏" panose="02010800040101010101" charset="-122"/>
              </a:rPr>
              <a:t>，合计</a:t>
            </a:r>
            <a:r>
              <a:rPr lang="en-US" altLang="zh-CN" sz="2200" dirty="0" smtClean="0">
                <a:latin typeface="华文新魏" panose="02010800040101010101" charset="-122"/>
                <a:ea typeface="华文新魏" panose="02010800040101010101" charset="-122"/>
                <a:cs typeface="华文新魏" panose="02010800040101010101" charset="-122"/>
              </a:rPr>
              <a:t>28</a:t>
            </a:r>
            <a:r>
              <a:rPr lang="zh-CN" altLang="en-US" sz="2200" dirty="0" smtClean="0">
                <a:latin typeface="华文新魏" panose="02010800040101010101" charset="-122"/>
                <a:ea typeface="华文新魏" panose="02010800040101010101" charset="-122"/>
                <a:cs typeface="华文新魏" panose="02010800040101010101" charset="-122"/>
              </a:rPr>
              <a:t>条，与担保业务最为紧密。</a:t>
            </a:r>
            <a:endParaRPr lang="en-US" altLang="zh-CN" sz="2200" dirty="0" smtClean="0">
              <a:latin typeface="华文新魏" panose="02010800040101010101" charset="-122"/>
              <a:ea typeface="华文新魏" panose="02010800040101010101" charset="-122"/>
              <a:cs typeface="华文新魏" panose="02010800040101010101" charset="-122"/>
            </a:endParaRPr>
          </a:p>
          <a:p>
            <a:endParaRPr lang="en-US" altLang="zh-CN" sz="2200" dirty="0" smtClean="0">
              <a:latin typeface="华文新魏" panose="02010800040101010101" charset="-122"/>
              <a:ea typeface="华文新魏" panose="02010800040101010101" charset="-122"/>
              <a:cs typeface="华文新魏" panose="02010800040101010101" charset="-122"/>
            </a:endParaRPr>
          </a:p>
          <a:p>
            <a:r>
              <a:rPr lang="en-US" altLang="zh-CN" sz="2200" dirty="0" smtClean="0">
                <a:latin typeface="华文新魏" panose="02010800040101010101" charset="-122"/>
                <a:ea typeface="华文新魏" panose="02010800040101010101" charset="-122"/>
                <a:cs typeface="华文新魏" panose="02010800040101010101" charset="-122"/>
              </a:rPr>
              <a:t>2.</a:t>
            </a:r>
            <a:r>
              <a:rPr lang="zh-CN" altLang="en-US" sz="2200" dirty="0" smtClean="0">
                <a:latin typeface="华文新魏" panose="02010800040101010101" charset="-122"/>
                <a:ea typeface="华文新魏" panose="02010800040101010101" charset="-122"/>
                <a:cs typeface="华文新魏" panose="02010800040101010101" charset="-122"/>
              </a:rPr>
              <a:t>问题导向。民商事审判的前沿疑难问题。最高院明确态度，避免因规则不明而影响公信力。</a:t>
            </a:r>
            <a:endParaRPr lang="en-US" altLang="zh-CN" sz="2200" dirty="0" smtClean="0">
              <a:latin typeface="华文新魏" panose="02010800040101010101" charset="-122"/>
              <a:ea typeface="华文新魏" panose="02010800040101010101" charset="-122"/>
              <a:cs typeface="华文新魏" panose="02010800040101010101" charset="-122"/>
            </a:endParaRPr>
          </a:p>
          <a:p>
            <a:endParaRPr lang="en-US" altLang="zh-CN" sz="2200" dirty="0" smtClean="0">
              <a:latin typeface="华文新魏" panose="02010800040101010101" charset="-122"/>
              <a:ea typeface="华文新魏" panose="02010800040101010101" charset="-122"/>
              <a:cs typeface="华文新魏" panose="02010800040101010101" charset="-122"/>
            </a:endParaRPr>
          </a:p>
          <a:p>
            <a:r>
              <a:rPr lang="en-US" altLang="zh-CN" sz="2200" dirty="0" smtClean="0">
                <a:latin typeface="华文新魏" panose="02010800040101010101" charset="-122"/>
                <a:ea typeface="华文新魏" panose="02010800040101010101" charset="-122"/>
                <a:cs typeface="华文新魏" panose="02010800040101010101" charset="-122"/>
              </a:rPr>
              <a:t>3.</a:t>
            </a:r>
            <a:r>
              <a:rPr lang="zh-CN" altLang="en-US" sz="2200" dirty="0" smtClean="0">
                <a:latin typeface="华文新魏" panose="02010800040101010101" charset="-122"/>
                <a:ea typeface="华文新魏" panose="02010800040101010101" charset="-122"/>
                <a:cs typeface="华文新魏" panose="02010800040101010101" charset="-122"/>
              </a:rPr>
              <a:t>专业性强。法律、行政监管、金融、交易习惯等，技术性较强，专业术语多且含义特定，有一定的理解适用难度。</a:t>
            </a:r>
            <a:endParaRPr lang="zh-CN" altLang="zh-CN" sz="2200" dirty="0" smtClean="0">
              <a:latin typeface="华文新魏" panose="02010800040101010101" charset="-122"/>
              <a:ea typeface="华文新魏" panose="02010800040101010101" charset="-122"/>
              <a:cs typeface="华文新魏" panose="02010800040101010101" charset="-122"/>
            </a:endParaRPr>
          </a:p>
          <a:p>
            <a:endParaRPr lang="zh-CN" altLang="en-US" dirty="0"/>
          </a:p>
        </p:txBody>
      </p:sp>
    </p:spTree>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body" idx="1"/>
          </p:nvPr>
        </p:nvSpPr>
        <p:spPr>
          <a:xfrm>
            <a:off x="301625" y="1125538"/>
            <a:ext cx="8540750" cy="4464050"/>
          </a:xfrm>
          <a:solidFill>
            <a:srgbClr val="92D050"/>
          </a:solidFill>
        </p:spPr>
        <p:txBody>
          <a:bodyPr/>
          <a:lstStyle/>
          <a:p>
            <a:pPr>
              <a:lnSpc>
                <a:spcPct val="90000"/>
              </a:lnSpc>
            </a:pPr>
            <a:r>
              <a:rPr lang="zh-CN" altLang="en-US" sz="2800" dirty="0">
                <a:latin typeface="华文新魏" panose="02010800040101010101" pitchFamily="2" charset="-122"/>
                <a:ea typeface="华文新魏" panose="02010800040101010101" pitchFamily="2" charset="-122"/>
              </a:rPr>
              <a:t>（三）法定抵押权</a:t>
            </a:r>
          </a:p>
          <a:p>
            <a:pPr>
              <a:lnSpc>
                <a:spcPct val="90000"/>
              </a:lnSpc>
            </a:pPr>
            <a:r>
              <a:rPr lang="zh-CN" altLang="en-US" sz="2800" b="1" dirty="0">
                <a:latin typeface="华文新魏" panose="02010800040101010101" pitchFamily="2" charset="-122"/>
                <a:ea typeface="华文新魏" panose="02010800040101010101" pitchFamily="2" charset="-122"/>
              </a:rPr>
              <a:t>合同法第</a:t>
            </a:r>
            <a:r>
              <a:rPr lang="en-US" altLang="zh-CN" sz="2800" b="1" dirty="0">
                <a:latin typeface="华文新魏" panose="02010800040101010101" pitchFamily="2" charset="-122"/>
                <a:ea typeface="华文新魏" panose="02010800040101010101" pitchFamily="2" charset="-122"/>
              </a:rPr>
              <a:t>286</a:t>
            </a:r>
            <a:r>
              <a:rPr lang="zh-CN" altLang="en-US" sz="2800" b="1" dirty="0">
                <a:latin typeface="华文新魏" panose="02010800040101010101" pitchFamily="2" charset="-122"/>
                <a:ea typeface="华文新魏" panose="02010800040101010101" pitchFamily="2" charset="-122"/>
              </a:rPr>
              <a:t>条</a:t>
            </a:r>
            <a:r>
              <a:rPr lang="zh-CN" altLang="en-US" sz="2800" dirty="0">
                <a:latin typeface="华文新魏" panose="02010800040101010101" pitchFamily="2" charset="-122"/>
                <a:ea typeface="华文新魏" panose="02010800040101010101" pitchFamily="2" charset="-122"/>
              </a:rPr>
              <a:t>　发包人未按照约定支付价款的，承包人可以催告发包人在合理期限内支付价款。发包人逾期不支付的，除按照建设工程的性质不宜折价、拍卖的以外，承包人可以与发包人协议将该工程折价，也可以申请人民法院将该工程依法拍卖。建设工程的价款就该工程折价或者拍卖的价款优先受偿。</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无论约定抵押权发生在前或在后，法定抵押权均应优先于约定抵押权行使</a:t>
            </a:r>
            <a:r>
              <a:rPr lang="zh-CN" altLang="en-US" sz="2800" dirty="0" smtClean="0">
                <a:latin typeface="华文新魏" panose="02010800040101010101" pitchFamily="2" charset="-122"/>
                <a:ea typeface="华文新魏" panose="02010800040101010101" pitchFamily="2" charset="-122"/>
              </a:rPr>
              <a:t>。（</a:t>
            </a:r>
            <a:r>
              <a:rPr lang="zh-CN" altLang="en-US" sz="2800" dirty="0" smtClean="0">
                <a:solidFill>
                  <a:srgbClr val="FF0000"/>
                </a:solidFill>
                <a:latin typeface="华文新魏" panose="02010800040101010101" pitchFamily="2" charset="-122"/>
                <a:ea typeface="华文新魏" panose="02010800040101010101" pitchFamily="2" charset="-122"/>
              </a:rPr>
              <a:t>注意担保风险</a:t>
            </a:r>
            <a:r>
              <a:rPr lang="zh-CN" altLang="en-US" sz="2800" dirty="0" smtClean="0">
                <a:latin typeface="华文新魏" panose="02010800040101010101" pitchFamily="2" charset="-122"/>
                <a:ea typeface="华文新魏" panose="02010800040101010101" pitchFamily="2" charset="-122"/>
              </a:rPr>
              <a:t>）</a:t>
            </a:r>
            <a:endParaRPr lang="zh-CN" altLang="en-US" sz="28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5914515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body" idx="1"/>
          </p:nvPr>
        </p:nvSpPr>
        <p:spPr>
          <a:xfrm>
            <a:off x="301625" y="1412875"/>
            <a:ext cx="8540750" cy="4686300"/>
          </a:xfrm>
        </p:spPr>
        <p:txBody>
          <a:bodyPr/>
          <a:lstStyle/>
          <a:p>
            <a:r>
              <a:rPr lang="zh-CN" altLang="en-US" sz="2800" dirty="0">
                <a:latin typeface="华文新魏" panose="02010800040101010101" pitchFamily="2" charset="-122"/>
                <a:ea typeface="华文新魏" panose="02010800040101010101" pitchFamily="2" charset="-122"/>
              </a:rPr>
              <a:t>（四）约定抵押权</a:t>
            </a:r>
          </a:p>
          <a:p>
            <a:r>
              <a:rPr lang="zh-CN" altLang="en-US" sz="2800" b="1" dirty="0">
                <a:latin typeface="华文新魏" panose="02010800040101010101" pitchFamily="2" charset="-122"/>
                <a:ea typeface="华文新魏" panose="02010800040101010101" pitchFamily="2" charset="-122"/>
              </a:rPr>
              <a:t>　物权法第</a:t>
            </a:r>
            <a:r>
              <a:rPr lang="en-US" altLang="zh-CN" sz="2800" b="1" dirty="0">
                <a:latin typeface="华文新魏" panose="02010800040101010101" pitchFamily="2" charset="-122"/>
                <a:ea typeface="华文新魏" panose="02010800040101010101" pitchFamily="2" charset="-122"/>
              </a:rPr>
              <a:t>185</a:t>
            </a:r>
            <a:r>
              <a:rPr lang="zh-CN" altLang="en-US" sz="2800" b="1" dirty="0">
                <a:latin typeface="华文新魏" panose="02010800040101010101" pitchFamily="2" charset="-122"/>
                <a:ea typeface="华文新魏" panose="02010800040101010101" pitchFamily="2" charset="-122"/>
              </a:rPr>
              <a:t>条</a:t>
            </a:r>
            <a:r>
              <a:rPr lang="zh-CN" altLang="en-US" sz="2800" dirty="0">
                <a:latin typeface="华文新魏" panose="02010800040101010101" pitchFamily="2" charset="-122"/>
                <a:ea typeface="华文新魏" panose="02010800040101010101" pitchFamily="2" charset="-122"/>
              </a:rPr>
              <a:t>　</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设立抵押权</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设立抵押权，当事人应当采取书面形式订立抵押合同。</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抵押合同一般包括下列条款：</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（一）被担保债权的种类和数额；</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（二）债务人履行债务的期限；</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（三）抵押财产的名称、数量、质量、状况、所在地、所有权归属或者使用权归属；</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（四）担保的范围。</a:t>
            </a:r>
          </a:p>
          <a:p>
            <a:r>
              <a:rPr lang="zh-CN" altLang="en-US" sz="2800" dirty="0"/>
              <a:t> </a:t>
            </a:r>
          </a:p>
        </p:txBody>
      </p:sp>
    </p:spTree>
    <p:extLst>
      <p:ext uri="{BB962C8B-B14F-4D97-AF65-F5344CB8AC3E}">
        <p14:creationId xmlns:p14="http://schemas.microsoft.com/office/powerpoint/2010/main" val="37189822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solidFill>
            <a:srgbClr val="92D050"/>
          </a:solidFill>
        </p:spPr>
        <p:txBody>
          <a:bodyPr/>
          <a:lstStyle/>
          <a:p>
            <a:r>
              <a:rPr lang="zh-CN" altLang="en-US" dirty="0">
                <a:latin typeface="华文新魏" panose="02010800040101010101" pitchFamily="2" charset="-122"/>
                <a:ea typeface="华文新魏" panose="02010800040101010101" pitchFamily="2" charset="-122"/>
              </a:rPr>
              <a:t>（五）登记请求权是否存在？</a:t>
            </a:r>
          </a:p>
          <a:p>
            <a:r>
              <a:rPr lang="zh-CN" altLang="en-US" dirty="0">
                <a:latin typeface="华文新魏" panose="02010800040101010101" pitchFamily="2" charset="-122"/>
                <a:ea typeface="华文新魏" panose="02010800040101010101" pitchFamily="2" charset="-122"/>
              </a:rPr>
              <a:t>在设定不动产抵押权场合，抵押合同签订后，若抵押人违背诚实信用原则拒绝办理抵押登记的，则当事人可否请求判决抵押人补办抵押登记；</a:t>
            </a:r>
          </a:p>
          <a:p>
            <a:r>
              <a:rPr lang="zh-CN" altLang="en-US" dirty="0">
                <a:latin typeface="华文新魏" panose="02010800040101010101" pitchFamily="2" charset="-122"/>
                <a:ea typeface="华文新魏" panose="02010800040101010101" pitchFamily="2" charset="-122"/>
              </a:rPr>
              <a:t>或者判决抵押人承担违约责任或者赔偿损失？</a:t>
            </a:r>
          </a:p>
        </p:txBody>
      </p:sp>
    </p:spTree>
    <p:extLst>
      <p:ext uri="{BB962C8B-B14F-4D97-AF65-F5344CB8AC3E}">
        <p14:creationId xmlns:p14="http://schemas.microsoft.com/office/powerpoint/2010/main" val="29533199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457200" y="908050"/>
            <a:ext cx="8229600" cy="5218113"/>
          </a:xfrm>
          <a:solidFill>
            <a:srgbClr val="92D050"/>
          </a:solidFill>
        </p:spPr>
        <p:txBody>
          <a:bodyPr/>
          <a:lstStyle/>
          <a:p>
            <a:r>
              <a:rPr lang="en-US" altLang="zh-CN" sz="2800" dirty="0">
                <a:latin typeface="华文新魏" panose="02010800040101010101" pitchFamily="2" charset="-122"/>
                <a:ea typeface="华文新魏" panose="02010800040101010101" pitchFamily="2" charset="-122"/>
              </a:rPr>
              <a:t>2002</a:t>
            </a:r>
            <a:r>
              <a:rPr lang="zh-CN" altLang="en-US" sz="2800" dirty="0">
                <a:latin typeface="华文新魏" panose="02010800040101010101" pitchFamily="2" charset="-122"/>
                <a:ea typeface="华文新魏" panose="02010800040101010101" pitchFamily="2" charset="-122"/>
              </a:rPr>
              <a:t>年</a:t>
            </a:r>
            <a:r>
              <a:rPr lang="en-US" altLang="zh-CN" sz="2800" dirty="0">
                <a:latin typeface="华文新魏" panose="02010800040101010101" pitchFamily="2" charset="-122"/>
                <a:ea typeface="华文新魏" panose="02010800040101010101" pitchFamily="2" charset="-122"/>
              </a:rPr>
              <a:t>6</a:t>
            </a:r>
            <a:r>
              <a:rPr lang="zh-CN" altLang="en-US" sz="2800" dirty="0">
                <a:latin typeface="华文新魏" panose="02010800040101010101" pitchFamily="2" charset="-122"/>
                <a:ea typeface="华文新魏" panose="02010800040101010101" pitchFamily="2" charset="-122"/>
              </a:rPr>
              <a:t>月</a:t>
            </a:r>
            <a:r>
              <a:rPr lang="en-US" altLang="zh-CN" sz="2800" dirty="0">
                <a:latin typeface="华文新魏" panose="02010800040101010101" pitchFamily="2" charset="-122"/>
                <a:ea typeface="华文新魏" panose="02010800040101010101" pitchFamily="2" charset="-122"/>
              </a:rPr>
              <a:t>9</a:t>
            </a:r>
            <a:r>
              <a:rPr lang="zh-CN" altLang="en-US" sz="2800" dirty="0">
                <a:latin typeface="华文新魏" panose="02010800040101010101" pitchFamily="2" charset="-122"/>
                <a:ea typeface="华文新魏" panose="02010800040101010101" pitchFamily="2" charset="-122"/>
              </a:rPr>
              <a:t>日，某县农机公司与县农行签订贷款合同一份，农机公司向县农行借款</a:t>
            </a:r>
            <a:r>
              <a:rPr lang="en-US" altLang="zh-CN" sz="2800" dirty="0">
                <a:latin typeface="华文新魏" panose="02010800040101010101" pitchFamily="2" charset="-122"/>
                <a:ea typeface="华文新魏" panose="02010800040101010101" pitchFamily="2" charset="-122"/>
              </a:rPr>
              <a:t>50</a:t>
            </a:r>
            <a:r>
              <a:rPr lang="zh-CN" altLang="en-US" sz="2800" dirty="0">
                <a:latin typeface="华文新魏" panose="02010800040101010101" pitchFamily="2" charset="-122"/>
                <a:ea typeface="华文新魏" panose="02010800040101010101" pitchFamily="2" charset="-122"/>
              </a:rPr>
              <a:t>万元，借款期限为</a:t>
            </a:r>
            <a:r>
              <a:rPr lang="en-US" altLang="zh-CN" sz="2800" dirty="0">
                <a:latin typeface="华文新魏" panose="02010800040101010101" pitchFamily="2" charset="-122"/>
                <a:ea typeface="华文新魏" panose="02010800040101010101" pitchFamily="2" charset="-122"/>
              </a:rPr>
              <a:t>6</a:t>
            </a:r>
            <a:r>
              <a:rPr lang="zh-CN" altLang="en-US" sz="2800" dirty="0">
                <a:latin typeface="华文新魏" panose="02010800040101010101" pitchFamily="2" charset="-122"/>
                <a:ea typeface="华文新魏" panose="02010800040101010101" pitchFamily="2" charset="-122"/>
              </a:rPr>
              <a:t>个月。次日，县农行要求农机公司为该笔贷款提供财产抵押，农机公司找到县机械厂。机械厂遂于</a:t>
            </a:r>
            <a:r>
              <a:rPr lang="en-US" altLang="zh-CN" sz="2800" dirty="0">
                <a:latin typeface="华文新魏" panose="02010800040101010101" pitchFamily="2" charset="-122"/>
                <a:ea typeface="华文新魏" panose="02010800040101010101" pitchFamily="2" charset="-122"/>
              </a:rPr>
              <a:t>6</a:t>
            </a:r>
            <a:r>
              <a:rPr lang="zh-CN" altLang="en-US" sz="2800" dirty="0">
                <a:latin typeface="华文新魏" panose="02010800040101010101" pitchFamily="2" charset="-122"/>
                <a:ea typeface="华文新魏" panose="02010800040101010101" pitchFamily="2" charset="-122"/>
              </a:rPr>
              <a:t>月</a:t>
            </a:r>
            <a:r>
              <a:rPr lang="en-US" altLang="zh-CN" sz="2800" dirty="0">
                <a:latin typeface="华文新魏" panose="02010800040101010101" pitchFamily="2" charset="-122"/>
                <a:ea typeface="华文新魏" panose="02010800040101010101" pitchFamily="2" charset="-122"/>
              </a:rPr>
              <a:t>14</a:t>
            </a:r>
            <a:r>
              <a:rPr lang="zh-CN" altLang="en-US" sz="2800" dirty="0">
                <a:latin typeface="华文新魏" panose="02010800040101010101" pitchFamily="2" charset="-122"/>
                <a:ea typeface="华文新魏" panose="02010800040101010101" pitchFamily="2" charset="-122"/>
              </a:rPr>
              <a:t>日与县农行签订抵押合同一份，约定机械厂以</a:t>
            </a:r>
            <a:r>
              <a:rPr lang="en-US" altLang="zh-CN" sz="2800" dirty="0">
                <a:latin typeface="华文新魏" panose="02010800040101010101" pitchFamily="2" charset="-122"/>
                <a:ea typeface="华文新魏" panose="02010800040101010101" pitchFamily="2" charset="-122"/>
              </a:rPr>
              <a:t>15</a:t>
            </a:r>
            <a:r>
              <a:rPr lang="zh-CN" altLang="en-US" sz="2800" dirty="0">
                <a:latin typeface="华文新魏" panose="02010800040101010101" pitchFamily="2" charset="-122"/>
                <a:ea typeface="华文新魏" panose="02010800040101010101" pitchFamily="2" charset="-122"/>
              </a:rPr>
              <a:t>间厂房为农机公司向县农行贷款</a:t>
            </a:r>
            <a:r>
              <a:rPr lang="en-US" altLang="zh-CN" sz="2800" dirty="0">
                <a:latin typeface="华文新魏" panose="02010800040101010101" pitchFamily="2" charset="-122"/>
                <a:ea typeface="华文新魏" panose="02010800040101010101" pitchFamily="2" charset="-122"/>
              </a:rPr>
              <a:t>50</a:t>
            </a:r>
            <a:r>
              <a:rPr lang="zh-CN" altLang="en-US" sz="2800" dirty="0">
                <a:latin typeface="华文新魏" panose="02010800040101010101" pitchFamily="2" charset="-122"/>
                <a:ea typeface="华文新魏" panose="02010800040101010101" pitchFamily="2" charset="-122"/>
              </a:rPr>
              <a:t>万元提供担保。</a:t>
            </a:r>
            <a:r>
              <a:rPr lang="en-US" altLang="zh-CN" sz="2800" dirty="0">
                <a:latin typeface="华文新魏" panose="02010800040101010101" pitchFamily="2" charset="-122"/>
                <a:ea typeface="华文新魏" panose="02010800040101010101" pitchFamily="2" charset="-122"/>
              </a:rPr>
              <a:t>6</a:t>
            </a:r>
            <a:r>
              <a:rPr lang="zh-CN" altLang="en-US" sz="2800" dirty="0">
                <a:latin typeface="华文新魏" panose="02010800040101010101" pitchFamily="2" charset="-122"/>
                <a:ea typeface="华文新魏" panose="02010800040101010101" pitchFamily="2" charset="-122"/>
              </a:rPr>
              <a:t>月</a:t>
            </a:r>
            <a:r>
              <a:rPr lang="en-US" altLang="zh-CN" sz="2800" dirty="0">
                <a:latin typeface="华文新魏" panose="02010800040101010101" pitchFamily="2" charset="-122"/>
                <a:ea typeface="华文新魏" panose="02010800040101010101" pitchFamily="2" charset="-122"/>
              </a:rPr>
              <a:t>15</a:t>
            </a:r>
            <a:r>
              <a:rPr lang="zh-CN" altLang="en-US" sz="2800" dirty="0">
                <a:latin typeface="华文新魏" panose="02010800040101010101" pitchFamily="2" charset="-122"/>
                <a:ea typeface="华文新魏" panose="02010800040101010101" pitchFamily="2" charset="-122"/>
              </a:rPr>
              <a:t>日，县农行向农机公司发放了</a:t>
            </a:r>
            <a:r>
              <a:rPr lang="en-US" altLang="zh-CN" sz="2800" dirty="0">
                <a:latin typeface="华文新魏" panose="02010800040101010101" pitchFamily="2" charset="-122"/>
                <a:ea typeface="华文新魏" panose="02010800040101010101" pitchFamily="2" charset="-122"/>
              </a:rPr>
              <a:t>50</a:t>
            </a:r>
            <a:r>
              <a:rPr lang="zh-CN" altLang="en-US" sz="2800" dirty="0">
                <a:latin typeface="华文新魏" panose="02010800040101010101" pitchFamily="2" charset="-122"/>
                <a:ea typeface="华文新魏" panose="02010800040101010101" pitchFamily="2" charset="-122"/>
              </a:rPr>
              <a:t>万元贷款后，机械厂拒不同意办理抵押登记。贷款到期后，农机公司未偿还贷款本息，为此，县农行以农机公司及机械厂为被告向法院起诉。如何处理？</a:t>
            </a:r>
          </a:p>
          <a:p>
            <a:endParaRPr lang="zh-CN" altLang="en-US" sz="2800" dirty="0"/>
          </a:p>
        </p:txBody>
      </p:sp>
    </p:spTree>
    <p:extLst>
      <p:ext uri="{BB962C8B-B14F-4D97-AF65-F5344CB8AC3E}">
        <p14:creationId xmlns:p14="http://schemas.microsoft.com/office/powerpoint/2010/main" val="31441222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1"/>
          </p:nvPr>
        </p:nvSpPr>
        <p:spPr>
          <a:xfrm>
            <a:off x="301625" y="908050"/>
            <a:ext cx="8540750" cy="5191125"/>
          </a:xfrm>
          <a:solidFill>
            <a:srgbClr val="92D050"/>
          </a:solidFill>
        </p:spPr>
        <p:txBody>
          <a:bodyPr/>
          <a:lstStyle/>
          <a:p>
            <a:pPr>
              <a:lnSpc>
                <a:spcPct val="90000"/>
              </a:lnSpc>
            </a:pPr>
            <a:endParaRPr lang="zh-CN" altLang="en-US" sz="2800" dirty="0"/>
          </a:p>
          <a:p>
            <a:pPr>
              <a:lnSpc>
                <a:spcPct val="90000"/>
              </a:lnSpc>
            </a:pPr>
            <a:r>
              <a:rPr lang="zh-CN" altLang="en-US" sz="2800" dirty="0">
                <a:latin typeface="华文新魏" panose="02010800040101010101" pitchFamily="2" charset="-122"/>
                <a:ea typeface="华文新魏" panose="02010800040101010101" pitchFamily="2" charset="-122"/>
              </a:rPr>
              <a:t>机械厂拒不同意办理抵押登记行为的性质</a:t>
            </a:r>
            <a:r>
              <a:rPr lang="en-US" altLang="zh-CN" sz="2800" dirty="0">
                <a:latin typeface="华文新魏" panose="02010800040101010101" pitchFamily="2" charset="-122"/>
                <a:ea typeface="华文新魏" panose="02010800040101010101" pitchFamily="2" charset="-122"/>
              </a:rPr>
              <a:t>?</a:t>
            </a:r>
          </a:p>
          <a:p>
            <a:pPr>
              <a:lnSpc>
                <a:spcPct val="90000"/>
              </a:lnSpc>
            </a:pPr>
            <a:endParaRPr lang="en-US" altLang="zh-CN" sz="2800" dirty="0">
              <a:latin typeface="华文新魏" panose="02010800040101010101" pitchFamily="2" charset="-122"/>
              <a:ea typeface="华文新魏" panose="02010800040101010101" pitchFamily="2" charset="-122"/>
            </a:endParaRPr>
          </a:p>
          <a:p>
            <a:pPr>
              <a:lnSpc>
                <a:spcPct val="90000"/>
              </a:lnSpc>
            </a:pPr>
            <a:r>
              <a:rPr lang="zh-CN" altLang="en-US" sz="2800" dirty="0">
                <a:latin typeface="华文新魏" panose="02010800040101010101" pitchFamily="2" charset="-122"/>
                <a:ea typeface="华文新魏" panose="02010800040101010101" pitchFamily="2" charset="-122"/>
              </a:rPr>
              <a:t>缔约过失还是违约</a:t>
            </a:r>
          </a:p>
          <a:p>
            <a:pPr>
              <a:lnSpc>
                <a:spcPct val="90000"/>
              </a:lnSpc>
            </a:pPr>
            <a:endParaRPr lang="zh-CN" altLang="en-US" sz="2800" dirty="0">
              <a:latin typeface="华文新魏" panose="02010800040101010101" pitchFamily="2" charset="-122"/>
              <a:ea typeface="华文新魏" panose="02010800040101010101" pitchFamily="2" charset="-122"/>
            </a:endParaRPr>
          </a:p>
          <a:p>
            <a:pPr>
              <a:lnSpc>
                <a:spcPct val="90000"/>
              </a:lnSpc>
            </a:pPr>
            <a:r>
              <a:rPr lang="zh-CN" altLang="en-US" sz="2800" b="1" dirty="0">
                <a:latin typeface="华文新魏" panose="02010800040101010101" pitchFamily="2" charset="-122"/>
                <a:ea typeface="华文新魏" panose="02010800040101010101" pitchFamily="2" charset="-122"/>
              </a:rPr>
              <a:t>　第四十二条</a:t>
            </a:r>
            <a:r>
              <a:rPr lang="zh-CN" altLang="en-US" sz="2800" dirty="0">
                <a:latin typeface="华文新魏" panose="02010800040101010101" pitchFamily="2" charset="-122"/>
                <a:ea typeface="华文新魏" panose="02010800040101010101" pitchFamily="2" charset="-122"/>
              </a:rPr>
              <a:t>　当事人在订立合同过程中有下列情形之一，给对方造成损失的，应当承担损害赔偿责任：</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（一）假借订立合同，恶意进行磋商；</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（二）故意隐瞒与订立合同有关的重要事实或者提供虚假情况；</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（三）有其他违背诚实信用原则的行为。 </a:t>
            </a:r>
          </a:p>
          <a:p>
            <a:pPr>
              <a:lnSpc>
                <a:spcPct val="90000"/>
              </a:lnSpc>
            </a:pPr>
            <a:endParaRPr lang="zh-CN" altLang="en-US" sz="2800" dirty="0"/>
          </a:p>
          <a:p>
            <a:pPr>
              <a:lnSpc>
                <a:spcPct val="90000"/>
              </a:lnSpc>
            </a:pPr>
            <a:endParaRPr lang="zh-CN" altLang="en-US" sz="2800" dirty="0"/>
          </a:p>
        </p:txBody>
      </p:sp>
    </p:spTree>
    <p:extLst>
      <p:ext uri="{BB962C8B-B14F-4D97-AF65-F5344CB8AC3E}">
        <p14:creationId xmlns:p14="http://schemas.microsoft.com/office/powerpoint/2010/main" val="34605919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p:txBody>
          <a:bodyPr/>
          <a:lstStyle/>
          <a:p>
            <a:r>
              <a:rPr lang="zh-CN" altLang="en-US" dirty="0">
                <a:latin typeface="华文新魏" panose="02010800040101010101" pitchFamily="2" charset="-122"/>
                <a:ea typeface="华文新魏" panose="02010800040101010101" pitchFamily="2" charset="-122"/>
              </a:rPr>
              <a:t>法院判决：</a:t>
            </a:r>
          </a:p>
          <a:p>
            <a:r>
              <a:rPr lang="zh-CN" altLang="en-US" dirty="0">
                <a:latin typeface="华文新魏" panose="02010800040101010101" pitchFamily="2" charset="-122"/>
                <a:ea typeface="华文新魏" panose="02010800040101010101" pitchFamily="2" charset="-122"/>
              </a:rPr>
              <a:t>农机公司向县农行偿还</a:t>
            </a:r>
            <a:r>
              <a:rPr lang="en-US" altLang="zh-CN" dirty="0">
                <a:latin typeface="华文新魏" panose="02010800040101010101" pitchFamily="2" charset="-122"/>
                <a:ea typeface="华文新魏" panose="02010800040101010101" pitchFamily="2" charset="-122"/>
              </a:rPr>
              <a:t>50</a:t>
            </a:r>
            <a:r>
              <a:rPr lang="zh-CN" altLang="en-US" dirty="0">
                <a:latin typeface="华文新魏" panose="02010800040101010101" pitchFamily="2" charset="-122"/>
                <a:ea typeface="华文新魏" panose="02010800040101010101" pitchFamily="2" charset="-122"/>
              </a:rPr>
              <a:t>万元贷款及利息，由机械厂在</a:t>
            </a:r>
            <a:r>
              <a:rPr lang="en-US" altLang="zh-CN" dirty="0">
                <a:latin typeface="华文新魏" panose="02010800040101010101" pitchFamily="2" charset="-122"/>
                <a:ea typeface="华文新魏" panose="02010800040101010101" pitchFamily="2" charset="-122"/>
              </a:rPr>
              <a:t>15</a:t>
            </a:r>
            <a:r>
              <a:rPr lang="zh-CN" altLang="en-US" dirty="0">
                <a:latin typeface="华文新魏" panose="02010800040101010101" pitchFamily="2" charset="-122"/>
                <a:ea typeface="华文新魏" panose="02010800040101010101" pitchFamily="2" charset="-122"/>
              </a:rPr>
              <a:t>间厂房价值范围内对农机公司不能偿还的部分承担赔偿责任。</a:t>
            </a:r>
          </a:p>
          <a:p>
            <a:endParaRPr lang="zh-CN" altLang="en-US" dirty="0">
              <a:latin typeface="华文新魏" panose="02010800040101010101" pitchFamily="2" charset="-122"/>
              <a:ea typeface="华文新魏" panose="02010800040101010101" pitchFamily="2" charset="-122"/>
            </a:endParaRPr>
          </a:p>
          <a:p>
            <a:r>
              <a:rPr lang="zh-CN" altLang="en-US" dirty="0">
                <a:latin typeface="华文新魏" panose="02010800040101010101" pitchFamily="2" charset="-122"/>
                <a:ea typeface="华文新魏" panose="02010800040101010101" pitchFamily="2" charset="-122"/>
              </a:rPr>
              <a:t>依据何在？</a:t>
            </a:r>
          </a:p>
        </p:txBody>
      </p:sp>
    </p:spTree>
    <p:extLst>
      <p:ext uri="{BB962C8B-B14F-4D97-AF65-F5344CB8AC3E}">
        <p14:creationId xmlns:p14="http://schemas.microsoft.com/office/powerpoint/2010/main" val="11507880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body" idx="1"/>
          </p:nvPr>
        </p:nvSpPr>
        <p:spPr>
          <a:solidFill>
            <a:srgbClr val="92D050"/>
          </a:solidFill>
        </p:spPr>
        <p:txBody>
          <a:bodyPr/>
          <a:lstStyle/>
          <a:p>
            <a:r>
              <a:rPr lang="zh-CN" altLang="en-US" sz="2800" b="1" dirty="0">
                <a:latin typeface="华文新魏" panose="02010800040101010101" pitchFamily="2" charset="-122"/>
                <a:ea typeface="华文新魏" panose="02010800040101010101" pitchFamily="2" charset="-122"/>
              </a:rPr>
              <a:t>担保法解释第五十六条</a:t>
            </a:r>
            <a:r>
              <a:rPr lang="zh-CN" altLang="en-US" sz="2800" dirty="0">
                <a:latin typeface="华文新魏" panose="02010800040101010101" pitchFamily="2" charset="-122"/>
                <a:ea typeface="华文新魏" panose="02010800040101010101" pitchFamily="2" charset="-122"/>
              </a:rPr>
              <a:t>　抵押合同对被担保的主债权种类、抵押财产没有约定或者约定不明，根据主合同和抵押合同不能补正或者无法推定的，抵押不成立。</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法律规定登记生效的抵押合同签订后，抵押人违背诚实信用原则拒绝办理抵押登记致使债权人受到损失的，抵押人应当承担赔偿责任。</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a:r>
            <a:br>
              <a:rPr lang="zh-CN" altLang="en-US" sz="2800" dirty="0">
                <a:latin typeface="华文新魏" panose="02010800040101010101" pitchFamily="2" charset="-122"/>
                <a:ea typeface="华文新魏" panose="02010800040101010101" pitchFamily="2" charset="-122"/>
              </a:rPr>
            </a:br>
            <a:endParaRPr lang="zh-CN" altLang="en-US" sz="28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5999617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lstStyle/>
          <a:p>
            <a:endParaRPr lang="en-US" altLang="zh-CN" b="1" dirty="0" smtClean="0">
              <a:latin typeface="华文新魏" panose="02010800040101010101" pitchFamily="2" charset="-122"/>
              <a:ea typeface="华文新魏" panose="02010800040101010101" pitchFamily="2" charset="-122"/>
            </a:endParaRPr>
          </a:p>
          <a:p>
            <a:r>
              <a:rPr lang="zh-CN" altLang="en-US" sz="3600" b="1" dirty="0" smtClean="0">
                <a:latin typeface="华文新魏" panose="02010800040101010101" pitchFamily="2" charset="-122"/>
                <a:ea typeface="华文新魏" panose="02010800040101010101" pitchFamily="2" charset="-122"/>
              </a:rPr>
              <a:t>纪要</a:t>
            </a:r>
            <a:r>
              <a:rPr lang="en-US" altLang="zh-CN" sz="3600" b="1" dirty="0" smtClean="0">
                <a:latin typeface="华文新魏" panose="02010800040101010101" pitchFamily="2" charset="-122"/>
                <a:ea typeface="华文新魏" panose="02010800040101010101" pitchFamily="2" charset="-122"/>
              </a:rPr>
              <a:t>60.</a:t>
            </a:r>
            <a:r>
              <a:rPr lang="zh-CN" altLang="zh-CN" sz="3600" b="1" dirty="0" smtClean="0">
                <a:latin typeface="华文新魏" panose="02010800040101010101" pitchFamily="2" charset="-122"/>
                <a:ea typeface="华文新魏" panose="02010800040101010101" pitchFamily="2" charset="-122"/>
              </a:rPr>
              <a:t>未</a:t>
            </a:r>
            <a:r>
              <a:rPr lang="zh-CN" altLang="zh-CN" sz="3600" b="1" dirty="0">
                <a:latin typeface="华文新魏" panose="02010800040101010101" pitchFamily="2" charset="-122"/>
                <a:ea typeface="华文新魏" panose="02010800040101010101" pitchFamily="2" charset="-122"/>
              </a:rPr>
              <a:t>办理登记的不动产抵押合同的</a:t>
            </a:r>
            <a:r>
              <a:rPr lang="zh-CN" altLang="zh-CN" sz="3600" b="1" dirty="0" smtClean="0">
                <a:latin typeface="华文新魏" panose="02010800040101010101" pitchFamily="2" charset="-122"/>
                <a:ea typeface="华文新魏" panose="02010800040101010101" pitchFamily="2" charset="-122"/>
              </a:rPr>
              <a:t>效力</a:t>
            </a:r>
            <a:endParaRPr lang="en-US" altLang="zh-CN" sz="3600" b="1" dirty="0" smtClean="0">
              <a:latin typeface="华文新魏" panose="02010800040101010101" pitchFamily="2" charset="-122"/>
              <a:ea typeface="华文新魏" panose="02010800040101010101" pitchFamily="2" charset="-122"/>
            </a:endParaRPr>
          </a:p>
          <a:p>
            <a:r>
              <a:rPr lang="zh-CN" altLang="zh-CN" dirty="0" smtClean="0">
                <a:latin typeface="华文新魏" panose="02010800040101010101" pitchFamily="2" charset="-122"/>
                <a:ea typeface="华文新魏" panose="02010800040101010101" pitchFamily="2" charset="-122"/>
              </a:rPr>
              <a:t>不动产</a:t>
            </a:r>
            <a:r>
              <a:rPr lang="zh-CN" altLang="zh-CN" dirty="0">
                <a:latin typeface="华文新魏" panose="02010800040101010101" pitchFamily="2" charset="-122"/>
                <a:ea typeface="华文新魏" panose="02010800040101010101" pitchFamily="2" charset="-122"/>
              </a:rPr>
              <a:t>抵押合同依法成立，但未办理抵押登记手续，债权人请求抵押人办理抵押登记手续的，人民法院依法予以支持。因抵押物灭失以及抵押物转让他人等原因不能办理抵押登记，债权人请求抵押人以抵押物的价值为限承担责任的，人民法院依法予以支持，但其范围不得超过抵押权有效设立时抵押人所应当承担的责任</a:t>
            </a:r>
            <a:r>
              <a:rPr lang="zh-CN" altLang="zh-CN"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endParaRPr lang="en-US" altLang="zh-CN" dirty="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与担保法解释精神一致（注意差异）</a:t>
            </a:r>
            <a:endParaRPr lang="zh-CN" altLang="zh-CN" dirty="0">
              <a:latin typeface="华文新魏" panose="02010800040101010101" pitchFamily="2" charset="-122"/>
              <a:ea typeface="华文新魏" panose="02010800040101010101" pitchFamily="2" charset="-122"/>
            </a:endParaRPr>
          </a:p>
          <a:p>
            <a:endParaRPr lang="zh-CN" altLang="en-US" dirty="0"/>
          </a:p>
        </p:txBody>
      </p:sp>
    </p:spTree>
    <p:extLst>
      <p:ext uri="{BB962C8B-B14F-4D97-AF65-F5344CB8AC3E}">
        <p14:creationId xmlns:p14="http://schemas.microsoft.com/office/powerpoint/2010/main" val="31035734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lstStyle/>
          <a:p>
            <a:r>
              <a:rPr lang="en-US" altLang="zh-CN" sz="3600" b="1" dirty="0" smtClean="0">
                <a:latin typeface="华文新魏" panose="02010800040101010101" pitchFamily="2" charset="-122"/>
                <a:ea typeface="华文新魏" panose="02010800040101010101" pitchFamily="2" charset="-122"/>
              </a:rPr>
              <a:t>59.</a:t>
            </a:r>
            <a:r>
              <a:rPr lang="zh-CN" altLang="zh-CN" sz="3600" b="1" dirty="0" smtClean="0">
                <a:latin typeface="华文新魏" panose="02010800040101010101" pitchFamily="2" charset="-122"/>
                <a:ea typeface="华文新魏" panose="02010800040101010101" pitchFamily="2" charset="-122"/>
              </a:rPr>
              <a:t>主</a:t>
            </a:r>
            <a:r>
              <a:rPr lang="zh-CN" altLang="zh-CN" sz="3600" b="1" dirty="0">
                <a:latin typeface="华文新魏" panose="02010800040101010101" pitchFamily="2" charset="-122"/>
                <a:ea typeface="华文新魏" panose="02010800040101010101" pitchFamily="2" charset="-122"/>
              </a:rPr>
              <a:t>债权诉讼时效届满的法律</a:t>
            </a:r>
            <a:r>
              <a:rPr lang="zh-CN" altLang="zh-CN" sz="3600" b="1" dirty="0" smtClean="0">
                <a:latin typeface="华文新魏" panose="02010800040101010101" pitchFamily="2" charset="-122"/>
                <a:ea typeface="华文新魏" panose="02010800040101010101" pitchFamily="2" charset="-122"/>
              </a:rPr>
              <a:t>后果</a:t>
            </a:r>
            <a:endParaRPr lang="en-US" altLang="zh-CN" sz="3600" b="1" dirty="0" smtClean="0">
              <a:latin typeface="华文新魏" panose="02010800040101010101" pitchFamily="2" charset="-122"/>
              <a:ea typeface="华文新魏" panose="02010800040101010101" pitchFamily="2" charset="-122"/>
            </a:endParaRPr>
          </a:p>
          <a:p>
            <a:r>
              <a:rPr lang="zh-CN" altLang="zh-CN" dirty="0" smtClean="0">
                <a:latin typeface="华文新魏" panose="02010800040101010101" pitchFamily="2" charset="-122"/>
                <a:ea typeface="华文新魏" panose="02010800040101010101" pitchFamily="2" charset="-122"/>
              </a:rPr>
              <a:t>抵押</a:t>
            </a:r>
            <a:r>
              <a:rPr lang="zh-CN" altLang="zh-CN" dirty="0">
                <a:latin typeface="华文新魏" panose="02010800040101010101" pitchFamily="2" charset="-122"/>
                <a:ea typeface="华文新魏" panose="02010800040101010101" pitchFamily="2" charset="-122"/>
              </a:rPr>
              <a:t>权人应当在主债权的诉讼时效期间内行使抵押权。抵押权人在主债权诉讼时效届满前未行使抵押权，抵押人在主债权诉讼时效届满后请求涂销抵押权登记的，人民法院依法予以支持。</a:t>
            </a:r>
          </a:p>
          <a:p>
            <a:r>
              <a:rPr lang="zh-CN" altLang="zh-CN" dirty="0">
                <a:latin typeface="华文新魏" panose="02010800040101010101" pitchFamily="2" charset="-122"/>
                <a:ea typeface="华文新魏" panose="02010800040101010101" pitchFamily="2" charset="-122"/>
              </a:rPr>
              <a:t>以登记作为公示方法的权利质权，参照适用前款规定</a:t>
            </a:r>
            <a:r>
              <a:rPr lang="zh-CN" altLang="zh-CN"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endParaRPr lang="en-US" altLang="zh-CN" dirty="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旨在解决：</a:t>
            </a:r>
            <a:r>
              <a:rPr lang="zh-CN" altLang="en-US" dirty="0">
                <a:latin typeface="华文新魏" panose="02010800040101010101" pitchFamily="2" charset="-122"/>
                <a:ea typeface="华文新魏" panose="02010800040101010101" pitchFamily="2" charset="-122"/>
              </a:rPr>
              <a:t>抵押权人不能行使抵押权，抵押人又不能请求</a:t>
            </a:r>
            <a:r>
              <a:rPr lang="zh-CN" altLang="en-US" dirty="0" smtClean="0">
                <a:latin typeface="华文新魏" panose="02010800040101010101" pitchFamily="2" charset="-122"/>
                <a:ea typeface="华文新魏" panose="02010800040101010101" pitchFamily="2" charset="-122"/>
              </a:rPr>
              <a:t>涂</a:t>
            </a:r>
            <a:r>
              <a:rPr lang="zh-CN" altLang="zh-CN" dirty="0">
                <a:latin typeface="华文新魏" panose="02010800040101010101" pitchFamily="2" charset="-122"/>
                <a:ea typeface="华文新魏" panose="02010800040101010101" pitchFamily="2" charset="-122"/>
              </a:rPr>
              <a:t>销</a:t>
            </a:r>
            <a:r>
              <a:rPr lang="zh-CN" altLang="en-US" dirty="0" smtClean="0">
                <a:latin typeface="华文新魏" panose="02010800040101010101" pitchFamily="2" charset="-122"/>
                <a:ea typeface="华文新魏" panose="02010800040101010101" pitchFamily="2" charset="-122"/>
              </a:rPr>
              <a:t>抵押登记</a:t>
            </a:r>
            <a:r>
              <a:rPr lang="zh-CN" altLang="en-US" dirty="0">
                <a:latin typeface="华文新魏" panose="02010800040101010101" pitchFamily="2" charset="-122"/>
                <a:ea typeface="华文新魏" panose="02010800040101010101" pitchFamily="2" charset="-122"/>
              </a:rPr>
              <a:t>的抵押僵局</a:t>
            </a:r>
            <a:r>
              <a:rPr lang="zh-CN" altLang="en-US"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抵押权消灭，非抵押权抗辩</a:t>
            </a:r>
            <a:endParaRPr lang="en-US" altLang="zh-CN" dirty="0" smtClean="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（权利质权类似）</a:t>
            </a:r>
            <a:endParaRPr lang="zh-CN" altLang="zh-CN" dirty="0">
              <a:latin typeface="华文新魏" panose="02010800040101010101" pitchFamily="2" charset="-122"/>
              <a:ea typeface="华文新魏" panose="02010800040101010101" pitchFamily="2" charset="-122"/>
            </a:endParaRPr>
          </a:p>
          <a:p>
            <a:endParaRPr lang="zh-CN" altLang="en-US" dirty="0">
              <a:latin typeface="华文新魏" panose="02010800040101010101" pitchFamily="2" charset="-122"/>
              <a:ea typeface="华文新魏" panose="02010800040101010101" pitchFamily="2" charset="-122"/>
            </a:endParaRPr>
          </a:p>
        </p:txBody>
      </p:sp>
      <p:sp>
        <p:nvSpPr>
          <p:cNvPr id="2" name="矩形 1"/>
          <p:cNvSpPr/>
          <p:nvPr/>
        </p:nvSpPr>
        <p:spPr>
          <a:xfrm>
            <a:off x="4364251" y="3244334"/>
            <a:ext cx="415498" cy="369332"/>
          </a:xfrm>
          <a:prstGeom prst="rect">
            <a:avLst/>
          </a:prstGeom>
        </p:spPr>
        <p:txBody>
          <a:bodyPr wrap="none">
            <a:spAutoFit/>
          </a:bodyPr>
          <a:lstStyle/>
          <a:p>
            <a:r>
              <a:rPr lang="zh-CN" altLang="en-US" dirty="0"/>
              <a:t>，</a:t>
            </a:r>
          </a:p>
        </p:txBody>
      </p:sp>
    </p:spTree>
    <p:extLst>
      <p:ext uri="{BB962C8B-B14F-4D97-AF65-F5344CB8AC3E}">
        <p14:creationId xmlns:p14="http://schemas.microsoft.com/office/powerpoint/2010/main" val="8409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301625" y="548680"/>
            <a:ext cx="8540750" cy="5904508"/>
          </a:xfrm>
        </p:spPr>
        <p:txBody>
          <a:bodyPr/>
          <a:lstStyle/>
          <a:p>
            <a:pPr>
              <a:lnSpc>
                <a:spcPct val="90000"/>
              </a:lnSpc>
            </a:pPr>
            <a:r>
              <a:rPr lang="zh-CN" altLang="en-US" sz="2400" b="1" dirty="0">
                <a:latin typeface="华文新魏" panose="02010800040101010101" pitchFamily="2" charset="-122"/>
                <a:ea typeface="华文新魏" panose="02010800040101010101" pitchFamily="2" charset="-122"/>
              </a:rPr>
              <a:t>物权法第</a:t>
            </a:r>
            <a:r>
              <a:rPr lang="en-US" altLang="zh-CN" sz="2400" b="1" dirty="0">
                <a:latin typeface="华文新魏" panose="02010800040101010101" pitchFamily="2" charset="-122"/>
                <a:ea typeface="华文新魏" panose="02010800040101010101" pitchFamily="2" charset="-122"/>
              </a:rPr>
              <a:t>202</a:t>
            </a:r>
            <a:r>
              <a:rPr lang="zh-CN" altLang="en-US" sz="2400" b="1" dirty="0">
                <a:latin typeface="华文新魏" panose="02010800040101010101" pitchFamily="2" charset="-122"/>
                <a:ea typeface="华文新魏" panose="02010800040101010101" pitchFamily="2" charset="-122"/>
              </a:rPr>
              <a:t>条</a:t>
            </a:r>
            <a:r>
              <a:rPr lang="zh-CN" altLang="en-US" sz="2400" dirty="0">
                <a:latin typeface="华文新魏" panose="02010800040101010101" pitchFamily="2" charset="-122"/>
                <a:ea typeface="华文新魏" panose="02010800040101010101" pitchFamily="2" charset="-122"/>
              </a:rPr>
              <a:t>　</a:t>
            </a:r>
            <a:r>
              <a:rPr lang="en-US" altLang="zh-CN" sz="2400" dirty="0">
                <a:latin typeface="华文新魏" panose="02010800040101010101" pitchFamily="2" charset="-122"/>
                <a:ea typeface="华文新魏" panose="02010800040101010101" pitchFamily="2" charset="-122"/>
              </a:rPr>
              <a:t>【</a:t>
            </a:r>
            <a:r>
              <a:rPr lang="zh-CN" altLang="en-US" sz="2400" dirty="0">
                <a:latin typeface="华文新魏" panose="02010800040101010101" pitchFamily="2" charset="-122"/>
                <a:ea typeface="华文新魏" panose="02010800040101010101" pitchFamily="2" charset="-122"/>
              </a:rPr>
              <a:t>抵押权存续期间</a:t>
            </a:r>
            <a:r>
              <a:rPr lang="en-US" altLang="zh-CN" sz="2400" dirty="0">
                <a:latin typeface="华文新魏" panose="02010800040101010101" pitchFamily="2" charset="-122"/>
                <a:ea typeface="华文新魏" panose="02010800040101010101" pitchFamily="2" charset="-122"/>
              </a:rPr>
              <a:t>】</a:t>
            </a:r>
            <a:r>
              <a:rPr lang="zh-CN" altLang="en-US" sz="2400" dirty="0">
                <a:latin typeface="华文新魏" panose="02010800040101010101" pitchFamily="2" charset="-122"/>
                <a:ea typeface="华文新魏" panose="02010800040101010101" pitchFamily="2" charset="-122"/>
              </a:rPr>
              <a:t>：抵押权人应当在主债权诉讼时效期间行使抵押权；未行使的，人民法院不予保护。</a:t>
            </a:r>
            <a:br>
              <a:rPr lang="zh-CN" altLang="en-US" sz="2400" dirty="0">
                <a:latin typeface="华文新魏" panose="02010800040101010101" pitchFamily="2" charset="-122"/>
                <a:ea typeface="华文新魏" panose="02010800040101010101" pitchFamily="2" charset="-122"/>
              </a:rPr>
            </a:br>
            <a:endParaRPr lang="zh-CN" altLang="en-US" sz="2400" dirty="0">
              <a:latin typeface="华文新魏" panose="02010800040101010101" pitchFamily="2" charset="-122"/>
              <a:ea typeface="华文新魏" panose="02010800040101010101" pitchFamily="2" charset="-122"/>
            </a:endParaRPr>
          </a:p>
          <a:p>
            <a:pPr>
              <a:lnSpc>
                <a:spcPct val="90000"/>
              </a:lnSpc>
            </a:pPr>
            <a:r>
              <a:rPr lang="zh-CN" altLang="en-US" sz="2400" b="1" dirty="0">
                <a:latin typeface="华文新魏" panose="02010800040101010101" pitchFamily="2" charset="-122"/>
                <a:ea typeface="华文新魏" panose="02010800040101010101" pitchFamily="2" charset="-122"/>
              </a:rPr>
              <a:t>物权法第</a:t>
            </a:r>
            <a:r>
              <a:rPr lang="en-US" altLang="zh-CN" sz="2400" b="1" dirty="0">
                <a:latin typeface="华文新魏" panose="02010800040101010101" pitchFamily="2" charset="-122"/>
                <a:ea typeface="华文新魏" panose="02010800040101010101" pitchFamily="2" charset="-122"/>
              </a:rPr>
              <a:t>177</a:t>
            </a:r>
            <a:r>
              <a:rPr lang="zh-CN" altLang="en-US" sz="2400" b="1" dirty="0">
                <a:latin typeface="华文新魏" panose="02010800040101010101" pitchFamily="2" charset="-122"/>
                <a:ea typeface="华文新魏" panose="02010800040101010101" pitchFamily="2" charset="-122"/>
              </a:rPr>
              <a:t>条</a:t>
            </a:r>
            <a:r>
              <a:rPr lang="zh-CN" altLang="en-US" sz="2400" dirty="0">
                <a:latin typeface="华文新魏" panose="02010800040101010101" pitchFamily="2" charset="-122"/>
                <a:ea typeface="华文新魏" panose="02010800040101010101" pitchFamily="2" charset="-122"/>
              </a:rPr>
              <a:t>　</a:t>
            </a:r>
            <a:r>
              <a:rPr lang="en-US" altLang="zh-CN" sz="2400" dirty="0">
                <a:latin typeface="华文新魏" panose="02010800040101010101" pitchFamily="2" charset="-122"/>
                <a:ea typeface="华文新魏" panose="02010800040101010101" pitchFamily="2" charset="-122"/>
              </a:rPr>
              <a:t>【</a:t>
            </a:r>
            <a:r>
              <a:rPr lang="zh-CN" altLang="en-US" sz="2400" dirty="0">
                <a:latin typeface="华文新魏" panose="02010800040101010101" pitchFamily="2" charset="-122"/>
                <a:ea typeface="华文新魏" panose="02010800040101010101" pitchFamily="2" charset="-122"/>
              </a:rPr>
              <a:t>担保物权消灭原因</a:t>
            </a:r>
            <a:r>
              <a:rPr lang="en-US" altLang="zh-CN" sz="2400" dirty="0">
                <a:latin typeface="华文新魏" panose="02010800040101010101" pitchFamily="2" charset="-122"/>
                <a:ea typeface="华文新魏" panose="02010800040101010101" pitchFamily="2" charset="-122"/>
              </a:rPr>
              <a:t>】</a:t>
            </a:r>
            <a:r>
              <a:rPr lang="zh-CN" altLang="en-US" sz="2400" dirty="0">
                <a:latin typeface="华文新魏" panose="02010800040101010101" pitchFamily="2" charset="-122"/>
                <a:ea typeface="华文新魏" panose="02010800040101010101" pitchFamily="2" charset="-122"/>
              </a:rPr>
              <a:t>：有下列情形之一的，担保物权消灭：</a:t>
            </a:r>
            <a:br>
              <a:rPr lang="zh-CN" altLang="en-US" sz="2400" dirty="0">
                <a:latin typeface="华文新魏" panose="02010800040101010101" pitchFamily="2" charset="-122"/>
                <a:ea typeface="华文新魏" panose="02010800040101010101" pitchFamily="2" charset="-122"/>
              </a:rPr>
            </a:br>
            <a:r>
              <a:rPr lang="zh-CN" altLang="en-US" sz="2400" dirty="0">
                <a:latin typeface="华文新魏" panose="02010800040101010101" pitchFamily="2" charset="-122"/>
                <a:ea typeface="华文新魏" panose="02010800040101010101" pitchFamily="2" charset="-122"/>
              </a:rPr>
              <a:t>　　（一）主债权消灭； </a:t>
            </a:r>
          </a:p>
          <a:p>
            <a:pPr>
              <a:lnSpc>
                <a:spcPct val="90000"/>
              </a:lnSpc>
            </a:pPr>
            <a:r>
              <a:rPr lang="zh-CN" altLang="en-US" sz="2400" b="1" dirty="0">
                <a:latin typeface="华文新魏" panose="02010800040101010101" pitchFamily="2" charset="-122"/>
                <a:ea typeface="华文新魏" panose="02010800040101010101" pitchFamily="2" charset="-122"/>
              </a:rPr>
              <a:t>担保法第五十二条</a:t>
            </a:r>
            <a:r>
              <a:rPr lang="zh-CN" altLang="en-US" sz="2400" dirty="0">
                <a:latin typeface="华文新魏" panose="02010800040101010101" pitchFamily="2" charset="-122"/>
                <a:ea typeface="华文新魏" panose="02010800040101010101" pitchFamily="2" charset="-122"/>
              </a:rPr>
              <a:t>　：</a:t>
            </a:r>
            <a:r>
              <a:rPr lang="en-US" altLang="zh-CN" sz="2400" dirty="0">
                <a:latin typeface="华文新魏" panose="02010800040101010101" pitchFamily="2" charset="-122"/>
                <a:ea typeface="华文新魏" panose="02010800040101010101" pitchFamily="2" charset="-122"/>
              </a:rPr>
              <a:t>【</a:t>
            </a:r>
            <a:r>
              <a:rPr lang="zh-CN" altLang="en-US" sz="2400" dirty="0">
                <a:latin typeface="华文新魏" panose="02010800040101010101" pitchFamily="2" charset="-122"/>
                <a:ea typeface="华文新魏" panose="02010800040101010101" pitchFamily="2" charset="-122"/>
              </a:rPr>
              <a:t>抵押权消灭的从属性</a:t>
            </a:r>
            <a:r>
              <a:rPr lang="en-US" altLang="zh-CN" sz="2400" dirty="0">
                <a:latin typeface="华文新魏" panose="02010800040101010101" pitchFamily="2" charset="-122"/>
                <a:ea typeface="华文新魏" panose="02010800040101010101" pitchFamily="2" charset="-122"/>
              </a:rPr>
              <a:t>】</a:t>
            </a:r>
            <a:r>
              <a:rPr lang="zh-CN" altLang="en-US" sz="2400" dirty="0">
                <a:latin typeface="华文新魏" panose="02010800040101010101" pitchFamily="2" charset="-122"/>
                <a:ea typeface="华文新魏" panose="02010800040101010101" pitchFamily="2" charset="-122"/>
              </a:rPr>
              <a:t>抵押权与其担保的债权同时存在，债权消灭的，抵押权也消灭。 </a:t>
            </a:r>
          </a:p>
          <a:p>
            <a:pPr>
              <a:lnSpc>
                <a:spcPct val="90000"/>
              </a:lnSpc>
            </a:pPr>
            <a:r>
              <a:rPr lang="zh-CN" altLang="en-US" sz="2400" dirty="0">
                <a:latin typeface="华文新魏" panose="02010800040101010101" pitchFamily="2" charset="-122"/>
                <a:ea typeface="华文新魏" panose="02010800040101010101" pitchFamily="2" charset="-122"/>
              </a:rPr>
              <a:t/>
            </a:r>
            <a:br>
              <a:rPr lang="zh-CN" altLang="en-US" sz="2400" dirty="0">
                <a:latin typeface="华文新魏" panose="02010800040101010101" pitchFamily="2" charset="-122"/>
                <a:ea typeface="华文新魏" panose="02010800040101010101" pitchFamily="2" charset="-122"/>
              </a:rPr>
            </a:br>
            <a:r>
              <a:rPr lang="zh-CN" altLang="en-US" sz="2400" b="1" dirty="0">
                <a:latin typeface="华文新魏" panose="02010800040101010101" pitchFamily="2" charset="-122"/>
                <a:ea typeface="华文新魏" panose="02010800040101010101" pitchFamily="2" charset="-122"/>
              </a:rPr>
              <a:t>担保法解释第</a:t>
            </a:r>
            <a:r>
              <a:rPr lang="en-US" altLang="zh-CN" sz="2400" b="1" dirty="0">
                <a:latin typeface="华文新魏" panose="02010800040101010101" pitchFamily="2" charset="-122"/>
                <a:ea typeface="华文新魏" panose="02010800040101010101" pitchFamily="2" charset="-122"/>
              </a:rPr>
              <a:t>12</a:t>
            </a:r>
            <a:r>
              <a:rPr lang="zh-CN" altLang="en-US" sz="2400" b="1" dirty="0">
                <a:latin typeface="华文新魏" panose="02010800040101010101" pitchFamily="2" charset="-122"/>
                <a:ea typeface="华文新魏" panose="02010800040101010101" pitchFamily="2" charset="-122"/>
              </a:rPr>
              <a:t>条：</a:t>
            </a:r>
            <a:r>
              <a:rPr lang="zh-CN" altLang="en-US" sz="2400" dirty="0">
                <a:latin typeface="华文新魏" panose="02010800040101010101" pitchFamily="2" charset="-122"/>
                <a:ea typeface="华文新魏" panose="02010800040101010101" pitchFamily="2" charset="-122"/>
              </a:rPr>
              <a:t>当事人约定的或者登记部门要求登记的担保期间，对担保物权的存续不具有法律约束力。（适用）</a:t>
            </a:r>
            <a:br>
              <a:rPr lang="zh-CN" altLang="en-US" sz="2400" dirty="0">
                <a:latin typeface="华文新魏" panose="02010800040101010101" pitchFamily="2" charset="-122"/>
                <a:ea typeface="华文新魏" panose="02010800040101010101" pitchFamily="2" charset="-122"/>
              </a:rPr>
            </a:br>
            <a:r>
              <a:rPr lang="zh-CN" altLang="en-US" sz="2400" dirty="0">
                <a:latin typeface="华文新魏" panose="02010800040101010101" pitchFamily="2" charset="-122"/>
                <a:ea typeface="华文新魏" panose="02010800040101010101" pitchFamily="2" charset="-122"/>
              </a:rPr>
              <a:t>　　担保物权所担保的债权的诉讼时效结束后，担保权人在诉讼时效结束后的二年内行使担保物权的，人民法院应当予以支持。</a:t>
            </a:r>
            <a:r>
              <a:rPr lang="zh-CN" altLang="en-US" sz="2400" dirty="0">
                <a:solidFill>
                  <a:srgbClr val="C00000"/>
                </a:solidFill>
                <a:latin typeface="华文新魏" panose="02010800040101010101" pitchFamily="2" charset="-122"/>
                <a:ea typeface="华文新魏" panose="02010800040101010101" pitchFamily="2" charset="-122"/>
              </a:rPr>
              <a:t>（对抵押权不再适用） </a:t>
            </a:r>
          </a:p>
        </p:txBody>
      </p:sp>
    </p:spTree>
    <p:extLst>
      <p:ext uri="{BB962C8B-B14F-4D97-AF65-F5344CB8AC3E}">
        <p14:creationId xmlns:p14="http://schemas.microsoft.com/office/powerpoint/2010/main" val="328939560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fontScale="92500"/>
          </a:bodyPr>
          <a:lstStyle/>
          <a:p>
            <a:r>
              <a:rPr lang="zh-CN" altLang="en-US" dirty="0" smtClean="0">
                <a:latin typeface="华文新魏" panose="02010800040101010101" charset="-122"/>
                <a:ea typeface="华文新魏" panose="02010800040101010101" charset="-122"/>
                <a:cs typeface="华文新魏" panose="02010800040101010101" charset="-122"/>
              </a:rPr>
              <a:t>第四章</a:t>
            </a:r>
            <a:r>
              <a:rPr lang="en-US" altLang="zh-CN" dirty="0" smtClean="0">
                <a:latin typeface="华文新魏" panose="02010800040101010101" charset="-122"/>
                <a:ea typeface="华文新魏" panose="02010800040101010101" charset="-122"/>
                <a:cs typeface="华文新魏" panose="02010800040101010101" charset="-122"/>
              </a:rPr>
              <a:t>《</a:t>
            </a:r>
            <a:r>
              <a:rPr lang="zh-CN" altLang="zh-CN" dirty="0" smtClean="0">
                <a:latin typeface="华文新魏" panose="02010800040101010101" charset="-122"/>
                <a:ea typeface="华文新魏" panose="02010800040101010101" charset="-122"/>
                <a:cs typeface="华文新魏" panose="02010800040101010101" charset="-122"/>
              </a:rPr>
              <a:t>关于担保纠纷案件的审理</a:t>
            </a:r>
            <a:r>
              <a:rPr lang="en-US" altLang="zh-CN" dirty="0" smtClean="0">
                <a:latin typeface="华文新魏" panose="02010800040101010101" charset="-122"/>
                <a:ea typeface="华文新魏" panose="02010800040101010101" charset="-122"/>
                <a:cs typeface="华文新魏" panose="02010800040101010101" charset="-122"/>
              </a:rPr>
              <a:t>》</a:t>
            </a:r>
          </a:p>
          <a:p>
            <a:r>
              <a:rPr lang="zh-CN" altLang="en-US" sz="2400" dirty="0" smtClean="0">
                <a:latin typeface="华文新魏" panose="02010800040101010101" charset="-122"/>
                <a:ea typeface="华文新魏" panose="02010800040101010101" charset="-122"/>
                <a:cs typeface="华文新魏" panose="02010800040101010101" charset="-122"/>
              </a:rPr>
              <a:t>法官必须遵循四个“要”</a:t>
            </a:r>
            <a:endParaRPr lang="en-US" altLang="zh-CN" sz="2400" dirty="0" smtClean="0">
              <a:latin typeface="华文新魏" panose="02010800040101010101" charset="-122"/>
              <a:ea typeface="华文新魏" panose="02010800040101010101" charset="-122"/>
              <a:cs typeface="华文新魏" panose="02010800040101010101" charset="-122"/>
            </a:endParaRPr>
          </a:p>
          <a:p>
            <a:r>
              <a:rPr lang="zh-CN" altLang="en-US" sz="2400" dirty="0" smtClean="0">
                <a:latin typeface="华文新魏" panose="02010800040101010101" charset="-122"/>
                <a:ea typeface="华文新魏" panose="02010800040101010101" charset="-122"/>
                <a:cs typeface="华文新魏" panose="02010800040101010101" charset="-122"/>
              </a:rPr>
              <a:t>一</a:t>
            </a:r>
            <a:r>
              <a:rPr lang="zh-CN" altLang="zh-CN" sz="2400" dirty="0" smtClean="0">
                <a:latin typeface="华文新魏" panose="02010800040101010101" charset="-122"/>
                <a:ea typeface="华文新魏" panose="02010800040101010101" charset="-122"/>
                <a:cs typeface="华文新魏" panose="02010800040101010101" charset="-122"/>
              </a:rPr>
              <a:t>要注意担保法及其司法解释与物权法对独立担保、混合担保、担保期间等有关制度的不同规定，根据新的规定优于旧的规定的法律适用规则，</a:t>
            </a:r>
            <a:r>
              <a:rPr lang="zh-CN" altLang="zh-CN" sz="2400" dirty="0" smtClean="0">
                <a:solidFill>
                  <a:srgbClr val="FF0000"/>
                </a:solidFill>
                <a:latin typeface="华文新魏" panose="02010800040101010101" charset="-122"/>
                <a:ea typeface="华文新魏" panose="02010800040101010101" charset="-122"/>
                <a:cs typeface="华文新魏" panose="02010800040101010101" charset="-122"/>
              </a:rPr>
              <a:t>优先适用物权法</a:t>
            </a:r>
            <a:r>
              <a:rPr lang="zh-CN" altLang="zh-CN" sz="2400" dirty="0" smtClean="0">
                <a:latin typeface="华文新魏" panose="02010800040101010101" charset="-122"/>
                <a:ea typeface="华文新魏" panose="02010800040101010101" charset="-122"/>
                <a:cs typeface="华文新魏" panose="02010800040101010101" charset="-122"/>
              </a:rPr>
              <a:t>的规定。</a:t>
            </a:r>
            <a:endParaRPr lang="en-US" altLang="zh-CN" sz="2400" dirty="0" smtClean="0">
              <a:latin typeface="华文新魏" panose="02010800040101010101" charset="-122"/>
              <a:ea typeface="华文新魏" panose="02010800040101010101" charset="-122"/>
              <a:cs typeface="华文新魏" panose="02010800040101010101" charset="-122"/>
            </a:endParaRPr>
          </a:p>
          <a:p>
            <a:endParaRPr lang="en-US" altLang="zh-CN" sz="2400" dirty="0" smtClean="0">
              <a:latin typeface="华文新魏" panose="02010800040101010101" charset="-122"/>
              <a:ea typeface="华文新魏" panose="02010800040101010101" charset="-122"/>
              <a:cs typeface="华文新魏" panose="02010800040101010101" charset="-122"/>
            </a:endParaRPr>
          </a:p>
          <a:p>
            <a:r>
              <a:rPr lang="zh-CN" altLang="en-US" sz="2400" dirty="0" smtClean="0">
                <a:latin typeface="华文新魏" panose="02010800040101010101" charset="-122"/>
                <a:ea typeface="华文新魏" panose="02010800040101010101" charset="-122"/>
                <a:cs typeface="华文新魏" panose="02010800040101010101" charset="-122"/>
              </a:rPr>
              <a:t>二</a:t>
            </a:r>
            <a:r>
              <a:rPr lang="zh-CN" altLang="zh-CN" sz="2400" dirty="0" smtClean="0">
                <a:latin typeface="华文新魏" panose="02010800040101010101" charset="-122"/>
                <a:ea typeface="华文新魏" panose="02010800040101010101" charset="-122"/>
                <a:cs typeface="华文新魏" panose="02010800040101010101" charset="-122"/>
              </a:rPr>
              <a:t>要慎重认定独立担保行为的效力，将其严格限定在法律或者司法解释明确规定的情形。要根据</a:t>
            </a:r>
            <a:r>
              <a:rPr lang="zh-CN" altLang="zh-CN" sz="2400" dirty="0" smtClean="0">
                <a:solidFill>
                  <a:srgbClr val="FF0000"/>
                </a:solidFill>
                <a:latin typeface="华文新魏" panose="02010800040101010101" charset="-122"/>
                <a:ea typeface="华文新魏" panose="02010800040101010101" charset="-122"/>
                <a:cs typeface="华文新魏" panose="02010800040101010101" charset="-122"/>
              </a:rPr>
              <a:t>区分原则</a:t>
            </a:r>
            <a:r>
              <a:rPr lang="zh-CN" altLang="zh-CN" sz="2400" dirty="0" smtClean="0">
                <a:latin typeface="华文新魏" panose="02010800040101010101" charset="-122"/>
                <a:ea typeface="华文新魏" panose="02010800040101010101" charset="-122"/>
                <a:cs typeface="华文新魏" panose="02010800040101010101" charset="-122"/>
              </a:rPr>
              <a:t>，准确认定</a:t>
            </a:r>
            <a:r>
              <a:rPr lang="zh-CN" altLang="zh-CN" sz="2400" dirty="0" smtClean="0">
                <a:solidFill>
                  <a:srgbClr val="FF0000"/>
                </a:solidFill>
                <a:latin typeface="华文新魏" panose="02010800040101010101" charset="-122"/>
                <a:ea typeface="华文新魏" panose="02010800040101010101" charset="-122"/>
                <a:cs typeface="华文新魏" panose="02010800040101010101" charset="-122"/>
              </a:rPr>
              <a:t>担保合同效力</a:t>
            </a:r>
            <a:r>
              <a:rPr lang="zh-CN" altLang="zh-CN" sz="2400" dirty="0" smtClean="0">
                <a:latin typeface="华文新魏" panose="02010800040101010101" charset="-122"/>
                <a:ea typeface="华文新魏" panose="02010800040101010101" charset="-122"/>
                <a:cs typeface="华文新魏" panose="02010800040101010101" charset="-122"/>
              </a:rPr>
              <a:t>。</a:t>
            </a:r>
            <a:endParaRPr lang="en-US" altLang="zh-CN" sz="2400" dirty="0" smtClean="0">
              <a:latin typeface="华文新魏" panose="02010800040101010101" charset="-122"/>
              <a:ea typeface="华文新魏" panose="02010800040101010101" charset="-122"/>
              <a:cs typeface="华文新魏" panose="02010800040101010101" charset="-122"/>
            </a:endParaRPr>
          </a:p>
          <a:p>
            <a:endParaRPr lang="en-US" altLang="zh-CN" sz="2400" dirty="0" smtClean="0">
              <a:latin typeface="华文新魏" panose="02010800040101010101" charset="-122"/>
              <a:ea typeface="华文新魏" panose="02010800040101010101" charset="-122"/>
              <a:cs typeface="华文新魏" panose="02010800040101010101" charset="-122"/>
            </a:endParaRPr>
          </a:p>
          <a:p>
            <a:r>
              <a:rPr lang="zh-CN" altLang="en-US" sz="2400" dirty="0" smtClean="0">
                <a:latin typeface="华文新魏" panose="02010800040101010101" charset="-122"/>
                <a:ea typeface="华文新魏" panose="02010800040101010101" charset="-122"/>
                <a:cs typeface="华文新魏" panose="02010800040101010101" charset="-122"/>
              </a:rPr>
              <a:t>三</a:t>
            </a:r>
            <a:r>
              <a:rPr lang="zh-CN" altLang="zh-CN" sz="2400" dirty="0" smtClean="0">
                <a:latin typeface="华文新魏" panose="02010800040101010101" charset="-122"/>
                <a:ea typeface="华文新魏" panose="02010800040101010101" charset="-122"/>
                <a:cs typeface="华文新魏" panose="02010800040101010101" charset="-122"/>
              </a:rPr>
              <a:t>要坚持物权法定、公示公信原则，区分不动产与动产担保物权在物权变动、效力规则等方面的异同，准确适用法律。</a:t>
            </a:r>
            <a:endParaRPr lang="en-US" altLang="zh-CN" sz="2400" dirty="0" smtClean="0">
              <a:latin typeface="华文新魏" panose="02010800040101010101" charset="-122"/>
              <a:ea typeface="华文新魏" panose="02010800040101010101" charset="-122"/>
              <a:cs typeface="华文新魏" panose="02010800040101010101" charset="-122"/>
            </a:endParaRPr>
          </a:p>
          <a:p>
            <a:endParaRPr lang="en-US" altLang="zh-CN" sz="2400" dirty="0" smtClean="0">
              <a:latin typeface="华文新魏" panose="02010800040101010101" charset="-122"/>
              <a:ea typeface="华文新魏" panose="02010800040101010101" charset="-122"/>
              <a:cs typeface="华文新魏" panose="02010800040101010101" charset="-122"/>
            </a:endParaRPr>
          </a:p>
          <a:p>
            <a:r>
              <a:rPr lang="zh-CN" altLang="en-US" sz="2400" dirty="0" smtClean="0">
                <a:latin typeface="华文新魏" panose="02010800040101010101" charset="-122"/>
                <a:ea typeface="华文新魏" panose="02010800040101010101" charset="-122"/>
                <a:cs typeface="华文新魏" panose="02010800040101010101" charset="-122"/>
              </a:rPr>
              <a:t>四</a:t>
            </a:r>
            <a:r>
              <a:rPr lang="zh-CN" altLang="zh-CN" sz="2400" dirty="0" smtClean="0">
                <a:latin typeface="华文新魏" panose="02010800040101010101" charset="-122"/>
                <a:ea typeface="华文新魏" panose="02010800040101010101" charset="-122"/>
                <a:cs typeface="华文新魏" panose="02010800040101010101" charset="-122"/>
              </a:rPr>
              <a:t>要充分发挥担保对</a:t>
            </a:r>
            <a:r>
              <a:rPr lang="zh-CN" altLang="zh-CN" sz="2400" dirty="0" smtClean="0">
                <a:solidFill>
                  <a:srgbClr val="FF0000"/>
                </a:solidFill>
                <a:latin typeface="华文新魏" panose="02010800040101010101" charset="-122"/>
                <a:ea typeface="华文新魏" panose="02010800040101010101" charset="-122"/>
                <a:cs typeface="华文新魏" panose="02010800040101010101" charset="-122"/>
              </a:rPr>
              <a:t>缓解融资难融资贵</a:t>
            </a:r>
            <a:r>
              <a:rPr lang="zh-CN" altLang="zh-CN" sz="2400" dirty="0" smtClean="0">
                <a:latin typeface="华文新魏" panose="02010800040101010101" charset="-122"/>
                <a:ea typeface="华文新魏" panose="02010800040101010101" charset="-122"/>
                <a:cs typeface="华文新魏" panose="02010800040101010101" charset="-122"/>
              </a:rPr>
              <a:t>问题的积极作用，不轻易否定新类型担保、非典型担保的合同效力及担保功能。</a:t>
            </a:r>
          </a:p>
          <a:p>
            <a:endParaRPr lang="zh-CN" altLang="en-US" dirty="0"/>
          </a:p>
        </p:txBody>
      </p:sp>
    </p:spTree>
    <p:extLst>
      <p:ext uri="{BB962C8B-B14F-4D97-AF65-F5344CB8AC3E}">
        <p14:creationId xmlns:p14="http://schemas.microsoft.com/office/powerpoint/2010/main" val="1467237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301625" y="981075"/>
            <a:ext cx="8540750" cy="5118100"/>
          </a:xfrm>
        </p:spPr>
        <p:txBody>
          <a:bodyPr/>
          <a:lstStyle/>
          <a:p>
            <a:pPr>
              <a:lnSpc>
                <a:spcPct val="90000"/>
              </a:lnSpc>
            </a:pPr>
            <a:r>
              <a:rPr lang="zh-CN" altLang="en-US" sz="2800" b="1" dirty="0">
                <a:latin typeface="华文新魏" panose="02010800040101010101" pitchFamily="2" charset="-122"/>
                <a:ea typeface="华文新魏" panose="02010800040101010101" pitchFamily="2" charset="-122"/>
              </a:rPr>
              <a:t>物权法第</a:t>
            </a:r>
            <a:r>
              <a:rPr lang="en-US" altLang="zh-CN" sz="2800" b="1" dirty="0">
                <a:latin typeface="华文新魏" panose="02010800040101010101" pitchFamily="2" charset="-122"/>
                <a:ea typeface="华文新魏" panose="02010800040101010101" pitchFamily="2" charset="-122"/>
              </a:rPr>
              <a:t>202</a:t>
            </a:r>
            <a:r>
              <a:rPr lang="zh-CN" altLang="en-US" sz="2800" b="1" dirty="0">
                <a:latin typeface="华文新魏" panose="02010800040101010101" pitchFamily="2" charset="-122"/>
                <a:ea typeface="华文新魏" panose="02010800040101010101" pitchFamily="2" charset="-122"/>
              </a:rPr>
              <a:t>条、担保法解释第</a:t>
            </a:r>
            <a:r>
              <a:rPr lang="en-US" altLang="zh-CN" sz="2800" b="1" dirty="0">
                <a:latin typeface="华文新魏" panose="02010800040101010101" pitchFamily="2" charset="-122"/>
                <a:ea typeface="华文新魏" panose="02010800040101010101" pitchFamily="2" charset="-122"/>
              </a:rPr>
              <a:t>12</a:t>
            </a:r>
            <a:r>
              <a:rPr lang="zh-CN" altLang="en-US" sz="2800" b="1" dirty="0">
                <a:latin typeface="华文新魏" panose="02010800040101010101" pitchFamily="2" charset="-122"/>
                <a:ea typeface="华文新魏" panose="02010800040101010101" pitchFamily="2" charset="-122"/>
              </a:rPr>
              <a:t>条第</a:t>
            </a:r>
            <a:r>
              <a:rPr lang="en-US" altLang="zh-CN" sz="2800" b="1" dirty="0">
                <a:latin typeface="华文新魏" panose="02010800040101010101" pitchFamily="2" charset="-122"/>
                <a:ea typeface="华文新魏" panose="02010800040101010101" pitchFamily="2" charset="-122"/>
              </a:rPr>
              <a:t>2</a:t>
            </a:r>
            <a:r>
              <a:rPr lang="zh-CN" altLang="en-US" sz="2800" b="1" dirty="0">
                <a:latin typeface="华文新魏" panose="02010800040101010101" pitchFamily="2" charset="-122"/>
                <a:ea typeface="华文新魏" panose="02010800040101010101" pitchFamily="2" charset="-122"/>
              </a:rPr>
              <a:t>款是否适用质押和留置？</a:t>
            </a:r>
          </a:p>
          <a:p>
            <a:pPr>
              <a:lnSpc>
                <a:spcPct val="90000"/>
              </a:lnSpc>
            </a:pPr>
            <a:endParaRPr lang="zh-CN" altLang="en-US" sz="2800" b="1" dirty="0">
              <a:latin typeface="华文新魏" panose="02010800040101010101" pitchFamily="2" charset="-122"/>
              <a:ea typeface="华文新魏" panose="02010800040101010101" pitchFamily="2" charset="-122"/>
            </a:endParaRPr>
          </a:p>
          <a:p>
            <a:pPr>
              <a:lnSpc>
                <a:spcPct val="90000"/>
              </a:lnSpc>
            </a:pPr>
            <a:r>
              <a:rPr lang="zh-CN" altLang="en-US" sz="2800" dirty="0">
                <a:latin typeface="华文新魏" panose="02010800040101010101" pitchFamily="2" charset="-122"/>
                <a:ea typeface="华文新魏" panose="02010800040101010101" pitchFamily="2" charset="-122"/>
              </a:rPr>
              <a:t>修正前的</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城市房地产抵押管理办法</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26</a:t>
            </a:r>
            <a:r>
              <a:rPr lang="zh-CN" altLang="en-US" sz="2800" dirty="0">
                <a:latin typeface="华文新魏" panose="02010800040101010101" pitchFamily="2" charset="-122"/>
                <a:ea typeface="华文新魏" panose="02010800040101010101" pitchFamily="2" charset="-122"/>
              </a:rPr>
              <a:t>条明定“抵押期间”为房地产抵押合同条款之一，修正后为“债务人履行债务的期限”。</a:t>
            </a:r>
          </a:p>
          <a:p>
            <a:pPr>
              <a:lnSpc>
                <a:spcPct val="90000"/>
              </a:lnSpc>
            </a:pPr>
            <a:endParaRPr lang="zh-CN" altLang="en-US" sz="2800" dirty="0">
              <a:latin typeface="华文新魏" panose="02010800040101010101" pitchFamily="2" charset="-122"/>
              <a:ea typeface="华文新魏" panose="02010800040101010101" pitchFamily="2" charset="-122"/>
            </a:endParaRPr>
          </a:p>
          <a:p>
            <a:pPr>
              <a:lnSpc>
                <a:spcPct val="90000"/>
              </a:lnSpc>
            </a:pPr>
            <a:r>
              <a:rPr lang="zh-CN" altLang="en-US" sz="2800" dirty="0">
                <a:latin typeface="华文新魏" panose="02010800040101010101" pitchFamily="2" charset="-122"/>
                <a:ea typeface="华文新魏" panose="02010800040101010101" pitchFamily="2" charset="-122"/>
              </a:rPr>
              <a:t>人民银行</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应收账款质押合同登记办法</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12</a:t>
            </a:r>
            <a:r>
              <a:rPr lang="zh-CN" altLang="en-US" sz="2800" dirty="0">
                <a:latin typeface="华文新魏" panose="02010800040101010101" pitchFamily="2" charset="-122"/>
                <a:ea typeface="华文新魏" panose="02010800040101010101" pitchFamily="2" charset="-122"/>
              </a:rPr>
              <a:t>条仍规定：“质权人自行确定登记期限，登记期限以年计算，最长不得超过</a:t>
            </a:r>
            <a:r>
              <a:rPr lang="en-US" altLang="zh-CN" sz="2800" dirty="0">
                <a:latin typeface="华文新魏" panose="02010800040101010101" pitchFamily="2" charset="-122"/>
                <a:ea typeface="华文新魏" panose="02010800040101010101" pitchFamily="2" charset="-122"/>
              </a:rPr>
              <a:t>5</a:t>
            </a:r>
            <a:r>
              <a:rPr lang="zh-CN" altLang="en-US" sz="2800" dirty="0">
                <a:latin typeface="华文新魏" panose="02010800040101010101" pitchFamily="2" charset="-122"/>
                <a:ea typeface="华文新魏" panose="02010800040101010101" pitchFamily="2" charset="-122"/>
              </a:rPr>
              <a:t>年。登记期限届满，质押登记无效</a:t>
            </a:r>
            <a:r>
              <a:rPr lang="zh-CN" altLang="en-US" sz="2800" dirty="0" smtClean="0">
                <a:latin typeface="华文新魏" panose="02010800040101010101" pitchFamily="2" charset="-122"/>
                <a:ea typeface="华文新魏" panose="02010800040101010101" pitchFamily="2" charset="-122"/>
              </a:rPr>
              <a:t>。</a:t>
            </a:r>
            <a:endParaRPr lang="en-US" altLang="zh-CN" sz="2800" dirty="0" smtClean="0">
              <a:latin typeface="华文新魏" panose="02010800040101010101" pitchFamily="2" charset="-122"/>
              <a:ea typeface="华文新魏" panose="02010800040101010101" pitchFamily="2" charset="-122"/>
            </a:endParaRPr>
          </a:p>
          <a:p>
            <a:pPr>
              <a:lnSpc>
                <a:spcPct val="90000"/>
              </a:lnSpc>
            </a:pPr>
            <a:r>
              <a:rPr lang="zh-CN" altLang="en-US" sz="2800" dirty="0" smtClean="0">
                <a:solidFill>
                  <a:srgbClr val="C00000"/>
                </a:solidFill>
                <a:latin typeface="华文新魏" panose="02010800040101010101" pitchFamily="2" charset="-122"/>
                <a:ea typeface="华文新魏" panose="02010800040101010101" pitchFamily="2" charset="-122"/>
              </a:rPr>
              <a:t>注意与纪要的区别</a:t>
            </a:r>
            <a:endParaRPr lang="zh-CN" altLang="en-US" sz="2800" dirty="0">
              <a:solidFill>
                <a:srgbClr val="C0000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1082432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xfrm>
            <a:off x="457200" y="333375"/>
            <a:ext cx="8229600" cy="6119813"/>
          </a:xfrm>
        </p:spPr>
        <p:txBody>
          <a:bodyPr/>
          <a:lstStyle/>
          <a:p>
            <a:pPr>
              <a:lnSpc>
                <a:spcPct val="90000"/>
              </a:lnSpc>
            </a:pPr>
            <a:r>
              <a:rPr lang="zh-CN" altLang="en-US" sz="2800" dirty="0">
                <a:latin typeface="华文新魏" panose="02010800040101010101" pitchFamily="2" charset="-122"/>
                <a:ea typeface="华文新魏" panose="02010800040101010101" pitchFamily="2" charset="-122"/>
              </a:rPr>
              <a:t>案例</a:t>
            </a:r>
          </a:p>
          <a:p>
            <a:pPr>
              <a:lnSpc>
                <a:spcPct val="90000"/>
              </a:lnSpc>
            </a:pPr>
            <a:r>
              <a:rPr lang="en-US" altLang="zh-CN" sz="2800" dirty="0">
                <a:latin typeface="华文新魏" panose="02010800040101010101" pitchFamily="2" charset="-122"/>
                <a:ea typeface="华文新魏" panose="02010800040101010101" pitchFamily="2" charset="-122"/>
              </a:rPr>
              <a:t>2005</a:t>
            </a:r>
            <a:r>
              <a:rPr lang="zh-CN" altLang="en-US" sz="2800" dirty="0">
                <a:latin typeface="华文新魏" panose="02010800040101010101" pitchFamily="2" charset="-122"/>
                <a:ea typeface="华文新魏" panose="02010800040101010101" pitchFamily="2" charset="-122"/>
              </a:rPr>
              <a:t>年</a:t>
            </a:r>
            <a:r>
              <a:rPr lang="en-US" altLang="zh-CN" sz="2800" dirty="0">
                <a:latin typeface="华文新魏" panose="02010800040101010101" pitchFamily="2" charset="-122"/>
                <a:ea typeface="华文新魏" panose="02010800040101010101" pitchFamily="2" charset="-122"/>
              </a:rPr>
              <a:t>6</a:t>
            </a:r>
            <a:r>
              <a:rPr lang="zh-CN" altLang="en-US" sz="2800" dirty="0">
                <a:latin typeface="华文新魏" panose="02010800040101010101" pitchFamily="2" charset="-122"/>
                <a:ea typeface="华文新魏" panose="02010800040101010101" pitchFamily="2" charset="-122"/>
              </a:rPr>
              <a:t>月</a:t>
            </a:r>
            <a:r>
              <a:rPr lang="en-US" altLang="zh-CN" sz="2800" dirty="0">
                <a:latin typeface="华文新魏" panose="02010800040101010101" pitchFamily="2" charset="-122"/>
                <a:ea typeface="华文新魏" panose="02010800040101010101" pitchFamily="2" charset="-122"/>
              </a:rPr>
              <a:t>10</a:t>
            </a:r>
            <a:r>
              <a:rPr lang="zh-CN" altLang="en-US" sz="2800" dirty="0">
                <a:latin typeface="华文新魏" panose="02010800040101010101" pitchFamily="2" charset="-122"/>
                <a:ea typeface="华文新魏" panose="02010800040101010101" pitchFamily="2" charset="-122"/>
              </a:rPr>
              <a:t>日，</a:t>
            </a:r>
            <a:r>
              <a:rPr lang="zh-CN" altLang="en-US" sz="2800" dirty="0">
                <a:solidFill>
                  <a:srgbClr val="FF0000"/>
                </a:solidFill>
                <a:latin typeface="华文新魏" panose="02010800040101010101" pitchFamily="2" charset="-122"/>
                <a:ea typeface="华文新魏" panose="02010800040101010101" pitchFamily="2" charset="-122"/>
              </a:rPr>
              <a:t>农机大市场</a:t>
            </a:r>
            <a:r>
              <a:rPr lang="zh-CN" altLang="en-US" sz="2800" dirty="0">
                <a:latin typeface="华文新魏" panose="02010800040101010101" pitchFamily="2" charset="-122"/>
                <a:ea typeface="华文新魏" panose="02010800040101010101" pitchFamily="2" charset="-122"/>
              </a:rPr>
              <a:t>的法定代表人</a:t>
            </a:r>
            <a:r>
              <a:rPr lang="zh-CN" altLang="en-US" sz="2800" dirty="0">
                <a:solidFill>
                  <a:srgbClr val="FF0000"/>
                </a:solidFill>
                <a:latin typeface="华文新魏" panose="02010800040101010101" pitchFamily="2" charset="-122"/>
                <a:ea typeface="华文新魏" panose="02010800040101010101" pitchFamily="2" charset="-122"/>
              </a:rPr>
              <a:t>邱新林</a:t>
            </a:r>
            <a:r>
              <a:rPr lang="zh-CN" altLang="en-US" sz="2800" dirty="0">
                <a:latin typeface="华文新魏" panose="02010800040101010101" pitchFamily="2" charset="-122"/>
                <a:ea typeface="华文新魏" panose="02010800040101010101" pitchFamily="2" charset="-122"/>
              </a:rPr>
              <a:t>向</a:t>
            </a:r>
            <a:r>
              <a:rPr lang="zh-CN" altLang="en-US" sz="2800" dirty="0">
                <a:solidFill>
                  <a:srgbClr val="FF0000"/>
                </a:solidFill>
                <a:latin typeface="华文新魏" panose="02010800040101010101" pitchFamily="2" charset="-122"/>
                <a:ea typeface="华文新魏" panose="02010800040101010101" pitchFamily="2" charset="-122"/>
              </a:rPr>
              <a:t>鼎城信用联社</a:t>
            </a:r>
            <a:r>
              <a:rPr lang="zh-CN" altLang="en-US" sz="2800" dirty="0">
                <a:latin typeface="华文新魏" panose="02010800040101010101" pitchFamily="2" charset="-122"/>
                <a:ea typeface="华文新魏" panose="02010800040101010101" pitchFamily="2" charset="-122"/>
              </a:rPr>
              <a:t>贷款</a:t>
            </a:r>
            <a:r>
              <a:rPr lang="en-US" altLang="zh-CN" sz="2800" dirty="0">
                <a:latin typeface="华文新魏" panose="02010800040101010101" pitchFamily="2" charset="-122"/>
                <a:ea typeface="华文新魏" panose="02010800040101010101" pitchFamily="2" charset="-122"/>
              </a:rPr>
              <a:t>200</a:t>
            </a:r>
            <a:r>
              <a:rPr lang="zh-CN" altLang="en-US" sz="2800" dirty="0">
                <a:latin typeface="华文新魏" panose="02010800040101010101" pitchFamily="2" charset="-122"/>
                <a:ea typeface="华文新魏" panose="02010800040101010101" pitchFamily="2" charset="-122"/>
              </a:rPr>
              <a:t>万元，贷款期限为一年，农机大市场在明知房屋已经出售给</a:t>
            </a:r>
            <a:r>
              <a:rPr lang="zh-CN" altLang="en-US" sz="2800" dirty="0">
                <a:solidFill>
                  <a:srgbClr val="FF0000"/>
                </a:solidFill>
                <a:latin typeface="华文新魏" panose="02010800040101010101" pitchFamily="2" charset="-122"/>
                <a:ea typeface="华文新魏" panose="02010800040101010101" pitchFamily="2" charset="-122"/>
              </a:rPr>
              <a:t>张先科</a:t>
            </a:r>
            <a:r>
              <a:rPr lang="zh-CN" altLang="en-US" sz="2800" dirty="0">
                <a:latin typeface="华文新魏" panose="02010800040101010101" pitchFamily="2" charset="-122"/>
                <a:ea typeface="华文新魏" panose="02010800040101010101" pitchFamily="2" charset="-122"/>
              </a:rPr>
              <a:t>的情况下伪造房屋租赁合同并用该房产作为贷款办理了抵押</a:t>
            </a:r>
            <a:r>
              <a:rPr lang="zh-CN" altLang="en-US" sz="2800" dirty="0">
                <a:solidFill>
                  <a:srgbClr val="FF0000"/>
                </a:solidFill>
                <a:latin typeface="华文新魏" panose="02010800040101010101" pitchFamily="2" charset="-122"/>
                <a:ea typeface="华文新魏" panose="02010800040101010101" pitchFamily="2" charset="-122"/>
              </a:rPr>
              <a:t>登记</a:t>
            </a:r>
            <a:r>
              <a:rPr lang="zh-CN" altLang="en-US" sz="2800" dirty="0">
                <a:latin typeface="华文新魏" panose="02010800040101010101" pitchFamily="2" charset="-122"/>
                <a:ea typeface="华文新魏" panose="02010800040101010101" pitchFamily="2" charset="-122"/>
              </a:rPr>
              <a:t>手续。同年</a:t>
            </a:r>
            <a:r>
              <a:rPr lang="en-US" altLang="zh-CN" sz="2800" dirty="0">
                <a:latin typeface="华文新魏" panose="02010800040101010101" pitchFamily="2" charset="-122"/>
                <a:ea typeface="华文新魏" panose="02010800040101010101" pitchFamily="2" charset="-122"/>
              </a:rPr>
              <a:t>10</a:t>
            </a:r>
            <a:r>
              <a:rPr lang="zh-CN" altLang="en-US" sz="2800" dirty="0">
                <a:latin typeface="华文新魏" panose="02010800040101010101" pitchFamily="2" charset="-122"/>
                <a:ea typeface="华文新魏" panose="02010800040101010101" pitchFamily="2" charset="-122"/>
              </a:rPr>
              <a:t>月</a:t>
            </a:r>
            <a:r>
              <a:rPr lang="en-US" altLang="zh-CN" sz="2800" dirty="0">
                <a:latin typeface="华文新魏" panose="02010800040101010101" pitchFamily="2" charset="-122"/>
                <a:ea typeface="华文新魏" panose="02010800040101010101" pitchFamily="2" charset="-122"/>
              </a:rPr>
              <a:t>8</a:t>
            </a:r>
            <a:r>
              <a:rPr lang="zh-CN" altLang="en-US" sz="2800" dirty="0">
                <a:latin typeface="华文新魏" panose="02010800040101010101" pitchFamily="2" charset="-122"/>
                <a:ea typeface="华文新魏" panose="02010800040101010101" pitchFamily="2" charset="-122"/>
              </a:rPr>
              <a:t>日，鼎城信用联社以抵押物已经销售给了张先科、该抵押物存在瑕疵且农机大市场明显存在欺诈嫌疑为由起诉至法院，要求判令农机大市场对邱新林</a:t>
            </a:r>
            <a:r>
              <a:rPr lang="en-US" altLang="zh-CN" sz="2800" dirty="0">
                <a:latin typeface="华文新魏" panose="02010800040101010101" pitchFamily="2" charset="-122"/>
                <a:ea typeface="华文新魏" panose="02010800040101010101" pitchFamily="2" charset="-122"/>
              </a:rPr>
              <a:t>200</a:t>
            </a:r>
            <a:r>
              <a:rPr lang="zh-CN" altLang="en-US" sz="2800" dirty="0">
                <a:latin typeface="华文新魏" panose="02010800040101010101" pitchFamily="2" charset="-122"/>
                <a:ea typeface="华文新魏" panose="02010800040101010101" pitchFamily="2" charset="-122"/>
              </a:rPr>
              <a:t>万借款承担连带赔偿责任，但未要求农机大市场以该房屋承担抵押担保责任。后经调解，三方达成调解协议，</a:t>
            </a:r>
            <a:r>
              <a:rPr lang="zh-CN" altLang="en-US" sz="2800" dirty="0">
                <a:solidFill>
                  <a:srgbClr val="FF0000"/>
                </a:solidFill>
                <a:latin typeface="华文新魏" panose="02010800040101010101" pitchFamily="2" charset="-122"/>
                <a:ea typeface="华文新魏" panose="02010800040101010101" pitchFamily="2" charset="-122"/>
              </a:rPr>
              <a:t>武陵区法院</a:t>
            </a:r>
            <a:r>
              <a:rPr lang="zh-CN" altLang="en-US" sz="2800" dirty="0">
                <a:latin typeface="华文新魏" panose="02010800040101010101" pitchFamily="2" charset="-122"/>
                <a:ea typeface="华文新魏" panose="02010800040101010101" pitchFamily="2" charset="-122"/>
              </a:rPr>
              <a:t>以</a:t>
            </a:r>
            <a:r>
              <a:rPr lang="zh-CN" altLang="en-US" sz="2800" dirty="0">
                <a:solidFill>
                  <a:srgbClr val="FF0000"/>
                </a:solidFill>
                <a:latin typeface="华文新魏" panose="02010800040101010101" pitchFamily="2" charset="-122"/>
                <a:ea typeface="华文新魏" panose="02010800040101010101" pitchFamily="2" charset="-122"/>
              </a:rPr>
              <a:t>（</a:t>
            </a:r>
            <a:r>
              <a:rPr lang="en-US" altLang="zh-CN" sz="2800" dirty="0">
                <a:solidFill>
                  <a:srgbClr val="FF0000"/>
                </a:solidFill>
                <a:latin typeface="华文新魏" panose="02010800040101010101" pitchFamily="2" charset="-122"/>
                <a:ea typeface="华文新魏" panose="02010800040101010101" pitchFamily="2" charset="-122"/>
              </a:rPr>
              <a:t>2005</a:t>
            </a:r>
            <a:r>
              <a:rPr lang="zh-CN" altLang="en-US" sz="2800" dirty="0">
                <a:solidFill>
                  <a:srgbClr val="FF0000"/>
                </a:solidFill>
                <a:latin typeface="华文新魏" panose="02010800040101010101" pitchFamily="2" charset="-122"/>
                <a:ea typeface="华文新魏" panose="02010800040101010101" pitchFamily="2" charset="-122"/>
              </a:rPr>
              <a:t>）武民初字第</a:t>
            </a:r>
            <a:r>
              <a:rPr lang="en-US" altLang="zh-CN" sz="2800" dirty="0">
                <a:solidFill>
                  <a:srgbClr val="FF0000"/>
                </a:solidFill>
                <a:latin typeface="华文新魏" panose="02010800040101010101" pitchFamily="2" charset="-122"/>
                <a:ea typeface="华文新魏" panose="02010800040101010101" pitchFamily="2" charset="-122"/>
              </a:rPr>
              <a:t>1386</a:t>
            </a:r>
            <a:r>
              <a:rPr lang="zh-CN" altLang="en-US" sz="2800" dirty="0">
                <a:solidFill>
                  <a:srgbClr val="FF0000"/>
                </a:solidFill>
                <a:latin typeface="华文新魏" panose="02010800040101010101" pitchFamily="2" charset="-122"/>
                <a:ea typeface="华文新魏" panose="02010800040101010101" pitchFamily="2" charset="-122"/>
              </a:rPr>
              <a:t>号民事调解书</a:t>
            </a:r>
            <a:r>
              <a:rPr lang="zh-CN" altLang="en-US" sz="2800" dirty="0">
                <a:latin typeface="华文新魏" panose="02010800040101010101" pitchFamily="2" charset="-122"/>
                <a:ea typeface="华文新魏" panose="02010800040101010101" pitchFamily="2" charset="-122"/>
              </a:rPr>
              <a:t>结案，该调解书确认农机大市场对邱新林</a:t>
            </a:r>
            <a:r>
              <a:rPr lang="en-US" altLang="zh-CN" sz="2800" dirty="0">
                <a:latin typeface="华文新魏" panose="02010800040101010101" pitchFamily="2" charset="-122"/>
                <a:ea typeface="华文新魏" panose="02010800040101010101" pitchFamily="2" charset="-122"/>
              </a:rPr>
              <a:t>200</a:t>
            </a:r>
            <a:r>
              <a:rPr lang="zh-CN" altLang="en-US" sz="2800" dirty="0">
                <a:latin typeface="华文新魏" panose="02010800040101010101" pitchFamily="2" charset="-122"/>
                <a:ea typeface="华文新魏" panose="02010800040101010101" pitchFamily="2" charset="-122"/>
              </a:rPr>
              <a:t>万借款承担连带清偿责任，但对抵押物没有行使抵押权。</a:t>
            </a:r>
          </a:p>
        </p:txBody>
      </p:sp>
    </p:spTree>
    <p:extLst>
      <p:ext uri="{BB962C8B-B14F-4D97-AF65-F5344CB8AC3E}">
        <p14:creationId xmlns:p14="http://schemas.microsoft.com/office/powerpoint/2010/main" val="34881912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250825" y="692150"/>
            <a:ext cx="8435975" cy="5761038"/>
          </a:xfrm>
        </p:spPr>
        <p:txBody>
          <a:bodyPr/>
          <a:lstStyle/>
          <a:p>
            <a:endParaRPr lang="zh-CN" altLang="en-US" dirty="0">
              <a:solidFill>
                <a:srgbClr val="FF0000"/>
              </a:solidFill>
            </a:endParaRPr>
          </a:p>
          <a:p>
            <a:r>
              <a:rPr lang="zh-CN" altLang="en-US" dirty="0">
                <a:solidFill>
                  <a:srgbClr val="FF0000"/>
                </a:solidFill>
                <a:latin typeface="华文新魏" panose="02010800040101010101" pitchFamily="2" charset="-122"/>
                <a:ea typeface="华文新魏" panose="02010800040101010101" pitchFamily="2" charset="-122"/>
              </a:rPr>
              <a:t>邱新林：</a:t>
            </a:r>
            <a:r>
              <a:rPr lang="zh-CN" altLang="en-US" dirty="0">
                <a:latin typeface="华文新魏" panose="02010800040101010101" pitchFamily="2" charset="-122"/>
                <a:ea typeface="华文新魏" panose="02010800040101010101" pitchFamily="2" charset="-122"/>
              </a:rPr>
              <a:t>农机大市场的法定代表人、债务人</a:t>
            </a:r>
            <a:r>
              <a:rPr lang="zh-CN" altLang="en-US" dirty="0">
                <a:solidFill>
                  <a:srgbClr val="FF0000"/>
                </a:solidFill>
                <a:latin typeface="华文新魏" panose="02010800040101010101" pitchFamily="2" charset="-122"/>
                <a:ea typeface="华文新魏" panose="02010800040101010101" pitchFamily="2" charset="-122"/>
              </a:rPr>
              <a:t>农机大市场： </a:t>
            </a:r>
            <a:r>
              <a:rPr lang="zh-CN" altLang="en-US" dirty="0">
                <a:latin typeface="华文新魏" panose="02010800040101010101" pitchFamily="2" charset="-122"/>
                <a:ea typeface="华文新魏" panose="02010800040101010101" pitchFamily="2" charset="-122"/>
              </a:rPr>
              <a:t>连带债务人 </a:t>
            </a:r>
          </a:p>
          <a:p>
            <a:r>
              <a:rPr lang="zh-CN" altLang="en-US" dirty="0">
                <a:solidFill>
                  <a:srgbClr val="FF0000"/>
                </a:solidFill>
                <a:latin typeface="华文新魏" panose="02010800040101010101" pitchFamily="2" charset="-122"/>
                <a:ea typeface="华文新魏" panose="02010800040101010101" pitchFamily="2" charset="-122"/>
              </a:rPr>
              <a:t>鼎城信用联社：</a:t>
            </a:r>
            <a:r>
              <a:rPr lang="zh-CN" altLang="en-US" dirty="0">
                <a:latin typeface="华文新魏" panose="02010800040101010101" pitchFamily="2" charset="-122"/>
                <a:ea typeface="华文新魏" panose="02010800040101010101" pitchFamily="2" charset="-122"/>
              </a:rPr>
              <a:t>债权人、 抵押权人</a:t>
            </a:r>
          </a:p>
          <a:p>
            <a:r>
              <a:rPr lang="zh-CN" altLang="en-US" dirty="0">
                <a:latin typeface="华文新魏" panose="02010800040101010101" pitchFamily="2" charset="-122"/>
                <a:ea typeface="华文新魏" panose="02010800040101010101" pitchFamily="2" charset="-122"/>
              </a:rPr>
              <a:t>                            </a:t>
            </a:r>
            <a:r>
              <a:rPr lang="zh-CN" altLang="en-US" sz="1600" dirty="0">
                <a:latin typeface="华文新魏" panose="02010800040101010101" pitchFamily="2" charset="-122"/>
                <a:ea typeface="华文新魏" panose="02010800040101010101" pitchFamily="2" charset="-122"/>
              </a:rPr>
              <a:t>（</a:t>
            </a:r>
            <a:r>
              <a:rPr lang="zh-CN" altLang="en-US" sz="1600" dirty="0">
                <a:solidFill>
                  <a:srgbClr val="C00000"/>
                </a:solidFill>
                <a:latin typeface="华文新魏" panose="02010800040101010101" pitchFamily="2" charset="-122"/>
                <a:ea typeface="华文新魏" panose="02010800040101010101" pitchFamily="2" charset="-122"/>
              </a:rPr>
              <a:t>已登记；善意第三人？</a:t>
            </a:r>
            <a:r>
              <a:rPr lang="zh-CN" altLang="en-US" sz="1600" dirty="0">
                <a:solidFill>
                  <a:schemeClr val="hlink"/>
                </a:solidFill>
                <a:latin typeface="华文新魏" panose="02010800040101010101" pitchFamily="2" charset="-122"/>
                <a:ea typeface="华文新魏" panose="02010800040101010101" pitchFamily="2" charset="-122"/>
              </a:rPr>
              <a:t>）</a:t>
            </a:r>
          </a:p>
          <a:p>
            <a:r>
              <a:rPr lang="zh-CN" altLang="en-US" dirty="0">
                <a:solidFill>
                  <a:srgbClr val="FF0000"/>
                </a:solidFill>
                <a:latin typeface="华文新魏" panose="02010800040101010101" pitchFamily="2" charset="-122"/>
                <a:ea typeface="华文新魏" panose="02010800040101010101" pitchFamily="2" charset="-122"/>
              </a:rPr>
              <a:t>张先科：</a:t>
            </a:r>
            <a:r>
              <a:rPr lang="zh-CN" altLang="en-US" dirty="0">
                <a:latin typeface="华文新魏" panose="02010800040101010101" pitchFamily="2" charset="-122"/>
                <a:ea typeface="华文新魏" panose="02010800040101010101" pitchFamily="2" charset="-122"/>
              </a:rPr>
              <a:t>第三人、争议房屋买受人（</a:t>
            </a:r>
            <a:r>
              <a:rPr lang="zh-CN" altLang="en-US" sz="1600" dirty="0">
                <a:solidFill>
                  <a:srgbClr val="C00000"/>
                </a:solidFill>
                <a:latin typeface="华文新魏" panose="02010800040101010101" pitchFamily="2" charset="-122"/>
                <a:ea typeface="华文新魏" panose="02010800040101010101" pitchFamily="2" charset="-122"/>
              </a:rPr>
              <a:t>登记？</a:t>
            </a:r>
            <a:r>
              <a:rPr lang="zh-CN" altLang="en-US" dirty="0">
                <a:latin typeface="华文新魏" panose="02010800040101010101" pitchFamily="2" charset="-122"/>
                <a:ea typeface="华文新魏" panose="02010800040101010101" pitchFamily="2" charset="-122"/>
              </a:rPr>
              <a:t>）</a:t>
            </a:r>
          </a:p>
          <a:p>
            <a:endParaRPr lang="zh-CN" altLang="en-US" dirty="0">
              <a:latin typeface="华文新魏" panose="02010800040101010101" pitchFamily="2" charset="-122"/>
              <a:ea typeface="华文新魏" panose="02010800040101010101" pitchFamily="2" charset="-122"/>
            </a:endParaRPr>
          </a:p>
          <a:p>
            <a:r>
              <a:rPr lang="zh-CN" altLang="en-US" dirty="0">
                <a:solidFill>
                  <a:srgbClr val="FF0000"/>
                </a:solidFill>
                <a:latin typeface="华文新魏" panose="02010800040101010101" pitchFamily="2" charset="-122"/>
                <a:ea typeface="华文新魏" panose="02010800040101010101" pitchFamily="2" charset="-122"/>
              </a:rPr>
              <a:t>借款关系   </a:t>
            </a:r>
            <a:r>
              <a:rPr lang="en-US" altLang="zh-CN" sz="1600" dirty="0">
                <a:solidFill>
                  <a:srgbClr val="C00000"/>
                </a:solidFill>
                <a:latin typeface="华文新魏" panose="02010800040101010101" pitchFamily="2" charset="-122"/>
                <a:ea typeface="华文新魏" panose="02010800040101010101" pitchFamily="2" charset="-122"/>
              </a:rPr>
              <a:t>200</a:t>
            </a:r>
            <a:r>
              <a:rPr lang="zh-CN" altLang="en-US" sz="1600" dirty="0">
                <a:solidFill>
                  <a:srgbClr val="C00000"/>
                </a:solidFill>
                <a:latin typeface="华文新魏" panose="02010800040101010101" pitchFamily="2" charset="-122"/>
                <a:ea typeface="华文新魏" panose="02010800040101010101" pitchFamily="2" charset="-122"/>
              </a:rPr>
              <a:t>万  邱新林与鼎城信用联社</a:t>
            </a:r>
          </a:p>
          <a:p>
            <a:r>
              <a:rPr lang="zh-CN" altLang="en-US" dirty="0">
                <a:solidFill>
                  <a:srgbClr val="FF0000"/>
                </a:solidFill>
                <a:latin typeface="华文新魏" panose="02010800040101010101" pitchFamily="2" charset="-122"/>
                <a:ea typeface="华文新魏" panose="02010800040101010101" pitchFamily="2" charset="-122"/>
              </a:rPr>
              <a:t>抵押关系   </a:t>
            </a:r>
            <a:r>
              <a:rPr lang="zh-CN" altLang="en-US" sz="1600" dirty="0">
                <a:solidFill>
                  <a:srgbClr val="C00000"/>
                </a:solidFill>
                <a:latin typeface="华文新魏" panose="02010800040101010101" pitchFamily="2" charset="-122"/>
                <a:ea typeface="华文新魏" panose="02010800040101010101" pitchFamily="2" charset="-122"/>
              </a:rPr>
              <a:t>懈怠   农机大市场与鼎城信用联社</a:t>
            </a:r>
          </a:p>
        </p:txBody>
      </p:sp>
    </p:spTree>
    <p:extLst>
      <p:ext uri="{BB962C8B-B14F-4D97-AF65-F5344CB8AC3E}">
        <p14:creationId xmlns:p14="http://schemas.microsoft.com/office/powerpoint/2010/main" val="41373158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p:txBody>
          <a:bodyPr/>
          <a:lstStyle/>
          <a:p>
            <a:pPr>
              <a:lnSpc>
                <a:spcPct val="90000"/>
              </a:lnSpc>
            </a:pPr>
            <a:r>
              <a:rPr lang="zh-CN" altLang="en-US" sz="2800" dirty="0">
                <a:latin typeface="华文新魏" panose="02010800040101010101" pitchFamily="2" charset="-122"/>
                <a:ea typeface="华文新魏" panose="02010800040101010101" pitchFamily="2" charset="-122"/>
              </a:rPr>
              <a:t>二审法院认为，（</a:t>
            </a:r>
            <a:r>
              <a:rPr lang="en-US" altLang="zh-CN" sz="2800" dirty="0">
                <a:solidFill>
                  <a:srgbClr val="FF0000"/>
                </a:solidFill>
                <a:latin typeface="华文新魏" panose="02010800040101010101" pitchFamily="2" charset="-122"/>
                <a:ea typeface="华文新魏" panose="02010800040101010101" pitchFamily="2" charset="-122"/>
              </a:rPr>
              <a:t>2005</a:t>
            </a:r>
            <a:r>
              <a:rPr lang="zh-CN" altLang="en-US" sz="2800" dirty="0">
                <a:solidFill>
                  <a:srgbClr val="FF0000"/>
                </a:solidFill>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武民初字第</a:t>
            </a:r>
            <a:r>
              <a:rPr lang="en-US" altLang="zh-CN" sz="2800" dirty="0">
                <a:latin typeface="华文新魏" panose="02010800040101010101" pitchFamily="2" charset="-122"/>
                <a:ea typeface="华文新魏" panose="02010800040101010101" pitchFamily="2" charset="-122"/>
              </a:rPr>
              <a:t>1386</a:t>
            </a:r>
            <a:r>
              <a:rPr lang="zh-CN" altLang="en-US" sz="2800" dirty="0">
                <a:latin typeface="华文新魏" panose="02010800040101010101" pitchFamily="2" charset="-122"/>
                <a:ea typeface="华文新魏" panose="02010800040101010101" pitchFamily="2" charset="-122"/>
              </a:rPr>
              <a:t>号民事调解书确认农机大市场对邱新林</a:t>
            </a:r>
            <a:r>
              <a:rPr lang="en-US" altLang="zh-CN" sz="2800" dirty="0">
                <a:latin typeface="华文新魏" panose="02010800040101010101" pitchFamily="2" charset="-122"/>
                <a:ea typeface="华文新魏" panose="02010800040101010101" pitchFamily="2" charset="-122"/>
              </a:rPr>
              <a:t>200</a:t>
            </a:r>
            <a:r>
              <a:rPr lang="zh-CN" altLang="en-US" sz="2800" dirty="0">
                <a:latin typeface="华文新魏" panose="02010800040101010101" pitchFamily="2" charset="-122"/>
                <a:ea typeface="华文新魏" panose="02010800040101010101" pitchFamily="2" charset="-122"/>
              </a:rPr>
              <a:t>万元借款承担连带清偿责任。鼎城信用联社于超过主债权诉讼时效期间的</a:t>
            </a:r>
            <a:r>
              <a:rPr lang="en-US" altLang="zh-CN" sz="2800" dirty="0">
                <a:solidFill>
                  <a:srgbClr val="FF0000"/>
                </a:solidFill>
                <a:latin typeface="华文新魏" panose="02010800040101010101" pitchFamily="2" charset="-122"/>
                <a:ea typeface="华文新魏" panose="02010800040101010101" pitchFamily="2" charset="-122"/>
              </a:rPr>
              <a:t>2010</a:t>
            </a:r>
            <a:r>
              <a:rPr lang="zh-CN" altLang="en-US" sz="2800" dirty="0">
                <a:solidFill>
                  <a:srgbClr val="FF0000"/>
                </a:solidFill>
                <a:latin typeface="华文新魏" panose="02010800040101010101" pitchFamily="2" charset="-122"/>
                <a:ea typeface="华文新魏" panose="02010800040101010101" pitchFamily="2" charset="-122"/>
              </a:rPr>
              <a:t>年</a:t>
            </a:r>
            <a:r>
              <a:rPr lang="en-US" altLang="zh-CN" sz="2800" dirty="0">
                <a:solidFill>
                  <a:srgbClr val="FF0000"/>
                </a:solidFill>
                <a:latin typeface="华文新魏" panose="02010800040101010101" pitchFamily="2" charset="-122"/>
                <a:ea typeface="华文新魏" panose="02010800040101010101" pitchFamily="2" charset="-122"/>
              </a:rPr>
              <a:t>3</a:t>
            </a:r>
            <a:r>
              <a:rPr lang="zh-CN" altLang="en-US" sz="2800" dirty="0">
                <a:solidFill>
                  <a:srgbClr val="FF0000"/>
                </a:solidFill>
                <a:latin typeface="华文新魏" panose="02010800040101010101" pitchFamily="2" charset="-122"/>
                <a:ea typeface="华文新魏" panose="02010800040101010101" pitchFamily="2" charset="-122"/>
              </a:rPr>
              <a:t>月</a:t>
            </a:r>
            <a:r>
              <a:rPr lang="en-US" altLang="zh-CN" sz="2800" dirty="0">
                <a:solidFill>
                  <a:srgbClr val="FF0000"/>
                </a:solidFill>
                <a:latin typeface="华文新魏" panose="02010800040101010101" pitchFamily="2" charset="-122"/>
                <a:ea typeface="华文新魏" panose="02010800040101010101" pitchFamily="2" charset="-122"/>
              </a:rPr>
              <a:t>4</a:t>
            </a:r>
            <a:r>
              <a:rPr lang="zh-CN" altLang="en-US" sz="2800" dirty="0">
                <a:solidFill>
                  <a:srgbClr val="FF0000"/>
                </a:solidFill>
                <a:latin typeface="华文新魏" panose="02010800040101010101" pitchFamily="2" charset="-122"/>
                <a:ea typeface="华文新魏" panose="02010800040101010101" pitchFamily="2" charset="-122"/>
              </a:rPr>
              <a:t>日</a:t>
            </a:r>
            <a:r>
              <a:rPr lang="zh-CN" altLang="en-US" sz="2800" dirty="0">
                <a:latin typeface="华文新魏" panose="02010800040101010101" pitchFamily="2" charset="-122"/>
                <a:ea typeface="华文新魏" panose="02010800040101010101" pitchFamily="2" charset="-122"/>
              </a:rPr>
              <a:t>才主张对抵押物行使抵押权。鼎城信用联社在</a:t>
            </a:r>
            <a:r>
              <a:rPr lang="zh-CN" altLang="en-US" sz="2800" dirty="0">
                <a:solidFill>
                  <a:srgbClr val="FF0000"/>
                </a:solidFill>
                <a:latin typeface="华文新魏" panose="02010800040101010101" pitchFamily="2" charset="-122"/>
                <a:ea typeface="华文新魏" panose="02010800040101010101" pitchFamily="2" charset="-122"/>
              </a:rPr>
              <a:t>长达四年多的时间内怠于行使其权利</a:t>
            </a:r>
            <a:r>
              <a:rPr lang="zh-CN" altLang="en-US" sz="2800" dirty="0">
                <a:latin typeface="华文新魏" panose="02010800040101010101" pitchFamily="2" charset="-122"/>
                <a:ea typeface="华文新魏" panose="02010800040101010101" pitchFamily="2" charset="-122"/>
              </a:rPr>
              <a:t>，不利于担保物的交易价值和担保秩序的稳定，公权力对其无特别加以保护之必须，应使抵押权消灭。依据</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物权法</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202</a:t>
            </a:r>
            <a:r>
              <a:rPr lang="zh-CN" altLang="en-US" sz="2800" dirty="0">
                <a:latin typeface="华文新魏" panose="02010800040101010101" pitchFamily="2" charset="-122"/>
                <a:ea typeface="华文新魏" panose="02010800040101010101" pitchFamily="2" charset="-122"/>
              </a:rPr>
              <a:t>条关于“抵押权人应当在主债权诉讼时效期间行使抵押权；未行使的，人民法院不予保护”的规定，依法不予保护。 </a:t>
            </a:r>
          </a:p>
          <a:p>
            <a:pPr>
              <a:lnSpc>
                <a:spcPct val="90000"/>
              </a:lnSpc>
            </a:pPr>
            <a:endParaRPr lang="zh-CN" altLang="en-US" sz="2800" dirty="0"/>
          </a:p>
        </p:txBody>
      </p:sp>
    </p:spTree>
    <p:extLst>
      <p:ext uri="{BB962C8B-B14F-4D97-AF65-F5344CB8AC3E}">
        <p14:creationId xmlns:p14="http://schemas.microsoft.com/office/powerpoint/2010/main" val="7015167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fontScale="92500" lnSpcReduction="10000"/>
          </a:bodyPr>
          <a:lstStyle/>
          <a:p>
            <a:r>
              <a:rPr lang="en-US" altLang="zh-CN" sz="3900" b="1" dirty="0" smtClean="0">
                <a:latin typeface="华文新魏" panose="02010800040101010101" pitchFamily="2" charset="-122"/>
                <a:ea typeface="华文新魏" panose="02010800040101010101" pitchFamily="2" charset="-122"/>
              </a:rPr>
              <a:t>61.</a:t>
            </a:r>
            <a:r>
              <a:rPr lang="zh-CN" altLang="zh-CN" sz="3900" b="1" dirty="0" smtClean="0">
                <a:latin typeface="华文新魏" panose="02010800040101010101" pitchFamily="2" charset="-122"/>
                <a:ea typeface="华文新魏" panose="02010800040101010101" pitchFamily="2" charset="-122"/>
              </a:rPr>
              <a:t>房地</a:t>
            </a:r>
            <a:r>
              <a:rPr lang="zh-CN" altLang="zh-CN" sz="3900" b="1" dirty="0">
                <a:latin typeface="华文新魏" panose="02010800040101010101" pitchFamily="2" charset="-122"/>
                <a:ea typeface="华文新魏" panose="02010800040101010101" pitchFamily="2" charset="-122"/>
              </a:rPr>
              <a:t>分别</a:t>
            </a:r>
            <a:r>
              <a:rPr lang="zh-CN" altLang="zh-CN" sz="3900" b="1" dirty="0" smtClean="0">
                <a:latin typeface="华文新魏" panose="02010800040101010101" pitchFamily="2" charset="-122"/>
                <a:ea typeface="华文新魏" panose="02010800040101010101" pitchFamily="2" charset="-122"/>
              </a:rPr>
              <a:t>抵押</a:t>
            </a:r>
            <a:endParaRPr lang="en-US" altLang="zh-CN" sz="3900" b="1" dirty="0" smtClean="0">
              <a:latin typeface="华文新魏" panose="02010800040101010101" pitchFamily="2" charset="-122"/>
              <a:ea typeface="华文新魏" panose="02010800040101010101" pitchFamily="2" charset="-122"/>
            </a:endParaRPr>
          </a:p>
          <a:p>
            <a:r>
              <a:rPr lang="zh-CN" altLang="zh-CN" dirty="0" smtClean="0">
                <a:latin typeface="华文新魏" panose="02010800040101010101" pitchFamily="2" charset="-122"/>
                <a:ea typeface="华文新魏" panose="02010800040101010101" pitchFamily="2" charset="-122"/>
              </a:rPr>
              <a:t>根据</a:t>
            </a:r>
            <a:r>
              <a:rPr lang="zh-CN" altLang="zh-CN" dirty="0">
                <a:latin typeface="华文新魏" panose="02010800040101010101" pitchFamily="2" charset="-122"/>
                <a:ea typeface="华文新魏" panose="02010800040101010101" pitchFamily="2" charset="-122"/>
              </a:rPr>
              <a:t>《物权法》第</a:t>
            </a:r>
            <a:r>
              <a:rPr lang="en-US" altLang="zh-CN" dirty="0">
                <a:latin typeface="华文新魏" panose="02010800040101010101" pitchFamily="2" charset="-122"/>
                <a:ea typeface="华文新魏" panose="02010800040101010101" pitchFamily="2" charset="-122"/>
              </a:rPr>
              <a:t>182</a:t>
            </a:r>
            <a:r>
              <a:rPr lang="zh-CN" altLang="zh-CN" dirty="0">
                <a:latin typeface="华文新魏" panose="02010800040101010101" pitchFamily="2" charset="-122"/>
                <a:ea typeface="华文新魏" panose="02010800040101010101" pitchFamily="2" charset="-122"/>
              </a:rPr>
              <a:t>条之规定，仅以建筑物设定抵押的，抵押权的效力及于占用范围内的土地；仅以建设用地使用权抵押的，抵押权的效力亦及于其上的建筑物。在房地分别抵押，即建设用地使用权抵押给一个债权人，而其上的建筑物又抵押给另一个人的情况下，可能产生两个抵押权的冲突问题</a:t>
            </a:r>
            <a:r>
              <a:rPr lang="zh-CN" altLang="zh-CN"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r>
              <a:rPr lang="zh-CN" altLang="zh-CN" dirty="0" smtClean="0">
                <a:latin typeface="华文新魏" panose="02010800040101010101" pitchFamily="2" charset="-122"/>
                <a:ea typeface="华文新魏" panose="02010800040101010101" pitchFamily="2" charset="-122"/>
              </a:rPr>
              <a:t>基于</a:t>
            </a:r>
            <a:r>
              <a:rPr lang="zh-CN" altLang="zh-CN" dirty="0">
                <a:solidFill>
                  <a:srgbClr val="C00000"/>
                </a:solidFill>
                <a:latin typeface="华文新魏" panose="02010800040101010101" pitchFamily="2" charset="-122"/>
                <a:ea typeface="华文新魏" panose="02010800040101010101" pitchFamily="2" charset="-122"/>
              </a:rPr>
              <a:t>“房地一体”规则</a:t>
            </a:r>
            <a:r>
              <a:rPr lang="zh-CN" altLang="zh-CN" dirty="0">
                <a:latin typeface="华文新魏" panose="02010800040101010101" pitchFamily="2" charset="-122"/>
                <a:ea typeface="华文新魏" panose="02010800040101010101" pitchFamily="2" charset="-122"/>
              </a:rPr>
              <a:t>，此时应当将建筑物和建设用地使用权视为同一财产，从而依照《物权法》第</a:t>
            </a:r>
            <a:r>
              <a:rPr lang="en-US" altLang="zh-CN" dirty="0">
                <a:latin typeface="华文新魏" panose="02010800040101010101" pitchFamily="2" charset="-122"/>
                <a:ea typeface="华文新魏" panose="02010800040101010101" pitchFamily="2" charset="-122"/>
              </a:rPr>
              <a:t>199</a:t>
            </a:r>
            <a:r>
              <a:rPr lang="zh-CN" altLang="zh-CN" dirty="0">
                <a:latin typeface="华文新魏" panose="02010800040101010101" pitchFamily="2" charset="-122"/>
                <a:ea typeface="华文新魏" panose="02010800040101010101" pitchFamily="2" charset="-122"/>
              </a:rPr>
              <a:t>条的规定确定清偿顺序：登记在先的先清偿；同时登记的，按照债权比例清偿。同一天登记的，视为同时登记</a:t>
            </a:r>
            <a:r>
              <a:rPr lang="zh-CN" altLang="zh-CN"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r>
              <a:rPr lang="zh-CN" altLang="zh-CN" dirty="0" smtClean="0">
                <a:latin typeface="华文新魏" panose="02010800040101010101" pitchFamily="2" charset="-122"/>
                <a:ea typeface="华文新魏" panose="02010800040101010101" pitchFamily="2" charset="-122"/>
              </a:rPr>
              <a:t>应</a:t>
            </a:r>
            <a:r>
              <a:rPr lang="zh-CN" altLang="zh-CN" dirty="0">
                <a:latin typeface="华文新魏" panose="02010800040101010101" pitchFamily="2" charset="-122"/>
                <a:ea typeface="华文新魏" panose="02010800040101010101" pitchFamily="2" charset="-122"/>
              </a:rPr>
              <a:t>予注意的是，根据《物权法》第</a:t>
            </a:r>
            <a:r>
              <a:rPr lang="en-US" altLang="zh-CN" dirty="0">
                <a:latin typeface="华文新魏" panose="02010800040101010101" pitchFamily="2" charset="-122"/>
                <a:ea typeface="华文新魏" panose="02010800040101010101" pitchFamily="2" charset="-122"/>
              </a:rPr>
              <a:t>200</a:t>
            </a:r>
            <a:r>
              <a:rPr lang="zh-CN" altLang="zh-CN" dirty="0">
                <a:latin typeface="华文新魏" panose="02010800040101010101" pitchFamily="2" charset="-122"/>
                <a:ea typeface="华文新魏" panose="02010800040101010101" pitchFamily="2" charset="-122"/>
              </a:rPr>
              <a:t>条的规定，建设用地使用权抵押后，该土地上新增的建筑物不属于抵押财产</a:t>
            </a:r>
            <a:r>
              <a:rPr lang="zh-CN" altLang="zh-CN" dirty="0" smtClean="0">
                <a:latin typeface="华文新魏" panose="02010800040101010101" pitchFamily="2" charset="-122"/>
                <a:ea typeface="华文新魏" panose="02010800040101010101" pitchFamily="2" charset="-122"/>
              </a:rPr>
              <a:t>。</a:t>
            </a:r>
            <a:endParaRPr lang="zh-CN" altLang="zh-CN" dirty="0">
              <a:latin typeface="华文新魏" panose="02010800040101010101" pitchFamily="2" charset="-122"/>
              <a:ea typeface="华文新魏" panose="02010800040101010101" pitchFamily="2" charset="-122"/>
            </a:endParaRPr>
          </a:p>
          <a:p>
            <a:endParaRPr lang="zh-CN" altLang="en-US" dirty="0"/>
          </a:p>
        </p:txBody>
      </p:sp>
    </p:spTree>
    <p:extLst>
      <p:ext uri="{BB962C8B-B14F-4D97-AF65-F5344CB8AC3E}">
        <p14:creationId xmlns:p14="http://schemas.microsoft.com/office/powerpoint/2010/main" val="26582958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37891" name="Rectangle 3"/>
          <p:cNvSpPr>
            <a:spLocks noGrp="1" noChangeArrowheads="1"/>
          </p:cNvSpPr>
          <p:nvPr>
            <p:ph type="body" idx="1"/>
          </p:nvPr>
        </p:nvSpPr>
        <p:spPr>
          <a:xfrm>
            <a:off x="301625" y="1052736"/>
            <a:ext cx="8540750" cy="5805264"/>
          </a:xfrm>
        </p:spPr>
        <p:txBody>
          <a:bodyPr/>
          <a:lstStyle/>
          <a:p>
            <a:pPr>
              <a:lnSpc>
                <a:spcPct val="80000"/>
              </a:lnSpc>
            </a:pPr>
            <a:endParaRPr lang="zh-CN" altLang="en-US" sz="2800" dirty="0"/>
          </a:p>
          <a:p>
            <a:pPr>
              <a:lnSpc>
                <a:spcPct val="80000"/>
              </a:lnSpc>
            </a:pPr>
            <a:r>
              <a:rPr lang="zh-CN" altLang="en-US" sz="2800" dirty="0">
                <a:latin typeface="华文新魏" panose="02010800040101010101" pitchFamily="2" charset="-122"/>
                <a:ea typeface="华文新魏" panose="02010800040101010101" pitchFamily="2" charset="-122"/>
              </a:rPr>
              <a:t>“地随房走、房随地走”的双向统一原则</a:t>
            </a:r>
          </a:p>
          <a:p>
            <a:pPr>
              <a:lnSpc>
                <a:spcPct val="80000"/>
              </a:lnSpc>
            </a:pPr>
            <a:r>
              <a:rPr lang="zh-CN" altLang="en-US" sz="2800" dirty="0">
                <a:latin typeface="华文新魏" panose="02010800040101010101" pitchFamily="2" charset="-122"/>
                <a:ea typeface="华文新魏" panose="02010800040101010101" pitchFamily="2" charset="-122"/>
              </a:rPr>
              <a:t>房屋与土地的天然联系</a:t>
            </a:r>
          </a:p>
          <a:p>
            <a:pPr>
              <a:lnSpc>
                <a:spcPct val="80000"/>
              </a:lnSpc>
            </a:pPr>
            <a:endParaRPr lang="zh-CN" altLang="en-US" sz="2800" b="1" dirty="0">
              <a:latin typeface="华文新魏" panose="02010800040101010101" pitchFamily="2" charset="-122"/>
              <a:ea typeface="华文新魏" panose="02010800040101010101" pitchFamily="2" charset="-122"/>
            </a:endParaRPr>
          </a:p>
          <a:p>
            <a:pPr>
              <a:lnSpc>
                <a:spcPct val="80000"/>
              </a:lnSpc>
            </a:pPr>
            <a:r>
              <a:rPr lang="zh-CN" altLang="en-US" sz="2800" b="1" dirty="0">
                <a:latin typeface="华文新魏" panose="02010800040101010101" pitchFamily="2" charset="-122"/>
                <a:ea typeface="华文新魏" panose="02010800040101010101" pitchFamily="2" charset="-122"/>
              </a:rPr>
              <a:t>物权法第</a:t>
            </a:r>
            <a:r>
              <a:rPr lang="en-US" altLang="zh-CN" sz="2800" b="1" dirty="0">
                <a:latin typeface="华文新魏" panose="02010800040101010101" pitchFamily="2" charset="-122"/>
                <a:ea typeface="华文新魏" panose="02010800040101010101" pitchFamily="2" charset="-122"/>
              </a:rPr>
              <a:t>182</a:t>
            </a:r>
            <a:r>
              <a:rPr lang="zh-CN" altLang="en-US" sz="2800" b="1" dirty="0">
                <a:latin typeface="华文新魏" panose="02010800040101010101" pitchFamily="2" charset="-122"/>
                <a:ea typeface="华文新魏" panose="02010800040101010101" pitchFamily="2" charset="-122"/>
              </a:rPr>
              <a:t>条</a:t>
            </a:r>
            <a:r>
              <a:rPr lang="zh-CN" altLang="en-US" sz="2800" dirty="0">
                <a:latin typeface="华文新魏" panose="02010800040101010101" pitchFamily="2" charset="-122"/>
                <a:ea typeface="华文新魏" panose="02010800040101010101" pitchFamily="2" charset="-122"/>
              </a:rPr>
              <a:t>　</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房地产抵押关系</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以建筑物抵押的，该建筑物占用范围内的建设用地使用权一并抵押。以建设用地使用权抵押的，该土地上的建筑物一并抵押。</a:t>
            </a:r>
            <a:br>
              <a:rPr lang="zh-CN" altLang="en-US" sz="2800" dirty="0">
                <a:latin typeface="华文新魏" panose="02010800040101010101" pitchFamily="2" charset="-122"/>
                <a:ea typeface="华文新魏" panose="02010800040101010101" pitchFamily="2" charset="-122"/>
              </a:rPr>
            </a:br>
            <a:r>
              <a:rPr lang="zh-CN" altLang="en-US" sz="2800" dirty="0">
                <a:latin typeface="华文新魏" panose="02010800040101010101" pitchFamily="2" charset="-122"/>
                <a:ea typeface="华文新魏" panose="02010800040101010101" pitchFamily="2" charset="-122"/>
              </a:rPr>
              <a:t>　　抵押人未依照前款规定一并抵押的，未抵押的财产视为一并抵押。</a:t>
            </a:r>
            <a:br>
              <a:rPr lang="zh-CN" altLang="en-US" sz="2800" dirty="0">
                <a:latin typeface="华文新魏" panose="02010800040101010101" pitchFamily="2" charset="-122"/>
                <a:ea typeface="华文新魏" panose="02010800040101010101" pitchFamily="2" charset="-122"/>
              </a:rPr>
            </a:br>
            <a:endParaRPr lang="zh-CN" altLang="en-US" sz="2800" dirty="0">
              <a:latin typeface="华文新魏" panose="02010800040101010101" pitchFamily="2" charset="-122"/>
              <a:ea typeface="华文新魏" panose="02010800040101010101" pitchFamily="2" charset="-122"/>
            </a:endParaRPr>
          </a:p>
          <a:p>
            <a:pPr>
              <a:lnSpc>
                <a:spcPct val="80000"/>
              </a:lnSpc>
            </a:pPr>
            <a:r>
              <a:rPr lang="zh-CN" altLang="en-US" sz="2800" dirty="0"/>
              <a:t/>
            </a:r>
            <a:br>
              <a:rPr lang="zh-CN" altLang="en-US" sz="2800" dirty="0"/>
            </a:br>
            <a:endParaRPr lang="zh-CN" altLang="en-US" sz="2800" dirty="0"/>
          </a:p>
        </p:txBody>
      </p:sp>
    </p:spTree>
    <p:extLst>
      <p:ext uri="{BB962C8B-B14F-4D97-AF65-F5344CB8AC3E}">
        <p14:creationId xmlns:p14="http://schemas.microsoft.com/office/powerpoint/2010/main" val="24862632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xfrm>
            <a:off x="301625" y="908050"/>
            <a:ext cx="8540750" cy="5191125"/>
          </a:xfrm>
        </p:spPr>
        <p:txBody>
          <a:bodyPr>
            <a:normAutofit lnSpcReduction="10000"/>
          </a:bodyPr>
          <a:lstStyle/>
          <a:p>
            <a:endParaRPr lang="zh-CN" altLang="en-US" sz="2800" dirty="0"/>
          </a:p>
          <a:p>
            <a:r>
              <a:rPr lang="zh-CN" altLang="en-US" sz="2800" dirty="0" smtClean="0">
                <a:latin typeface="华文新魏" panose="02010800040101010101" pitchFamily="2" charset="-122"/>
                <a:ea typeface="华文新魏" panose="02010800040101010101" pitchFamily="2" charset="-122"/>
              </a:rPr>
              <a:t>（</a:t>
            </a:r>
            <a:r>
              <a:rPr lang="en-US" altLang="zh-CN" sz="2800" dirty="0" smtClean="0">
                <a:latin typeface="华文新魏" panose="02010800040101010101" pitchFamily="2" charset="-122"/>
                <a:ea typeface="华文新魏" panose="02010800040101010101" pitchFamily="2" charset="-122"/>
              </a:rPr>
              <a:t>1</a:t>
            </a:r>
            <a:r>
              <a:rPr lang="zh-CN" altLang="en-US" sz="2800" dirty="0" smtClean="0">
                <a:latin typeface="华文新魏" panose="02010800040101010101" pitchFamily="2" charset="-122"/>
                <a:ea typeface="华文新魏" panose="02010800040101010101" pitchFamily="2" charset="-122"/>
              </a:rPr>
              <a:t>）不能</a:t>
            </a:r>
            <a:r>
              <a:rPr lang="zh-CN" altLang="en-US" sz="2800" dirty="0">
                <a:latin typeface="华文新魏" panose="02010800040101010101" pitchFamily="2" charset="-122"/>
                <a:ea typeface="华文新魏" panose="02010800040101010101" pitchFamily="2" charset="-122"/>
              </a:rPr>
              <a:t>仅仅以只办理了一项登记而认定房地产抵押登记无效；（房屋管理部门、土地管理部门）</a:t>
            </a:r>
          </a:p>
          <a:p>
            <a:r>
              <a:rPr lang="zh-CN" altLang="en-US" sz="2800" dirty="0">
                <a:latin typeface="华文新魏" panose="02010800040101010101" pitchFamily="2" charset="-122"/>
                <a:ea typeface="华文新魏" panose="02010800040101010101" pitchFamily="2" charset="-122"/>
              </a:rPr>
              <a:t>同一空间的房产和地产分别抵押给两个债权人，均办理了抵押登记的，这种既成事实一般只能认定为两个抵押都有效。既然房与地分别抵押，其价值评估也应是分别作出的，在利益上并不冲突，只是实现抵押权时只能房地合一变现，然后再分别清偿债务。当两个抵押中一个登记一个未登记时，未登记的抵押权未设立，登记的抵押优先受偿</a:t>
            </a:r>
            <a:r>
              <a:rPr lang="zh-CN" altLang="en-US" sz="2800" dirty="0" smtClean="0">
                <a:latin typeface="华文新魏" panose="02010800040101010101" pitchFamily="2" charset="-122"/>
                <a:ea typeface="华文新魏" panose="02010800040101010101" pitchFamily="2" charset="-122"/>
              </a:rPr>
              <a:t>。</a:t>
            </a:r>
            <a:r>
              <a:rPr lang="zh-CN" altLang="zh-CN" sz="2800" dirty="0">
                <a:latin typeface="华文新魏" panose="02010800040101010101" pitchFamily="2" charset="-122"/>
                <a:ea typeface="华文新魏" panose="02010800040101010101" pitchFamily="2" charset="-122"/>
              </a:rPr>
              <a:t>同时登记的，按照债权比例清偿。同一天登记的，视为同时登记。</a:t>
            </a:r>
            <a:endParaRPr lang="zh-CN" altLang="en-US" sz="2800" dirty="0">
              <a:latin typeface="华文新魏" panose="02010800040101010101" pitchFamily="2" charset="-122"/>
              <a:ea typeface="华文新魏" panose="02010800040101010101" pitchFamily="2" charset="-122"/>
            </a:endParaRPr>
          </a:p>
          <a:p>
            <a:endParaRPr lang="zh-CN" altLang="en-US" sz="2800" dirty="0"/>
          </a:p>
          <a:p>
            <a:endParaRPr lang="zh-CN" altLang="en-US" sz="2800" dirty="0"/>
          </a:p>
        </p:txBody>
      </p:sp>
    </p:spTree>
    <p:extLst>
      <p:ext uri="{BB962C8B-B14F-4D97-AF65-F5344CB8AC3E}">
        <p14:creationId xmlns:p14="http://schemas.microsoft.com/office/powerpoint/2010/main" val="8599378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p:txBody>
          <a:bodyPr/>
          <a:lstStyle/>
          <a:p>
            <a:r>
              <a:rPr lang="zh-CN" altLang="en-US" dirty="0" smtClean="0">
                <a:latin typeface="华文新魏" panose="02010800040101010101" pitchFamily="2" charset="-122"/>
                <a:ea typeface="华文新魏" panose="02010800040101010101" pitchFamily="2" charset="-122"/>
              </a:rPr>
              <a:t>（</a:t>
            </a:r>
            <a:r>
              <a:rPr lang="en-US" altLang="zh-CN" dirty="0" smtClean="0">
                <a:latin typeface="华文新魏" panose="02010800040101010101" pitchFamily="2" charset="-122"/>
                <a:ea typeface="华文新魏" panose="02010800040101010101" pitchFamily="2" charset="-122"/>
              </a:rPr>
              <a:t>2</a:t>
            </a:r>
            <a:r>
              <a:rPr lang="zh-CN" altLang="en-US" dirty="0" smtClean="0">
                <a:latin typeface="华文新魏" panose="02010800040101010101" pitchFamily="2" charset="-122"/>
                <a:ea typeface="华文新魏" panose="02010800040101010101" pitchFamily="2" charset="-122"/>
              </a:rPr>
              <a:t>）建设</a:t>
            </a:r>
            <a:r>
              <a:rPr lang="zh-CN" altLang="en-US" dirty="0">
                <a:latin typeface="华文新魏" panose="02010800040101010101" pitchFamily="2" charset="-122"/>
                <a:ea typeface="华文新魏" panose="02010800040101010101" pitchFamily="2" charset="-122"/>
              </a:rPr>
              <a:t>用地使用权和地上房屋同时抵押的规定不具有法定抵押权性质，建设用地使用权和地上房屋不构成主从物的关系；</a:t>
            </a:r>
          </a:p>
        </p:txBody>
      </p:sp>
    </p:spTree>
    <p:extLst>
      <p:ext uri="{BB962C8B-B14F-4D97-AF65-F5344CB8AC3E}">
        <p14:creationId xmlns:p14="http://schemas.microsoft.com/office/powerpoint/2010/main" val="7310028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p:txBody>
          <a:bodyPr/>
          <a:lstStyle/>
          <a:p>
            <a:r>
              <a:rPr lang="zh-CN" altLang="en-US" b="1" dirty="0" smtClean="0">
                <a:latin typeface="华文新魏" panose="02010800040101010101" pitchFamily="2" charset="-122"/>
                <a:ea typeface="华文新魏" panose="02010800040101010101" pitchFamily="2" charset="-122"/>
              </a:rPr>
              <a:t>（</a:t>
            </a:r>
            <a:r>
              <a:rPr lang="en-US" altLang="zh-CN" b="1" dirty="0" smtClean="0">
                <a:latin typeface="华文新魏" panose="02010800040101010101" pitchFamily="2" charset="-122"/>
                <a:ea typeface="华文新魏" panose="02010800040101010101" pitchFamily="2" charset="-122"/>
              </a:rPr>
              <a:t>3</a:t>
            </a:r>
            <a:r>
              <a:rPr lang="zh-CN" altLang="en-US" b="1" dirty="0" smtClean="0">
                <a:latin typeface="华文新魏" panose="02010800040101010101" pitchFamily="2" charset="-122"/>
                <a:ea typeface="华文新魏" panose="02010800040101010101" pitchFamily="2" charset="-122"/>
              </a:rPr>
              <a:t>）</a:t>
            </a:r>
            <a:r>
              <a:rPr lang="zh-CN" altLang="en-US" dirty="0" smtClean="0">
                <a:latin typeface="华文新魏" panose="02010800040101010101" pitchFamily="2" charset="-122"/>
                <a:ea typeface="华文新魏" panose="02010800040101010101" pitchFamily="2" charset="-122"/>
              </a:rPr>
              <a:t>新增</a:t>
            </a:r>
            <a:r>
              <a:rPr lang="zh-CN" altLang="en-US" dirty="0">
                <a:latin typeface="华文新魏" panose="02010800040101010101" pitchFamily="2" charset="-122"/>
                <a:ea typeface="华文新魏" panose="02010800040101010101" pitchFamily="2" charset="-122"/>
              </a:rPr>
              <a:t>建筑物的处理</a:t>
            </a:r>
            <a:endParaRPr lang="zh-CN" altLang="en-US" b="1" dirty="0">
              <a:latin typeface="华文新魏" panose="02010800040101010101" pitchFamily="2" charset="-122"/>
              <a:ea typeface="华文新魏" panose="02010800040101010101" pitchFamily="2" charset="-122"/>
            </a:endParaRPr>
          </a:p>
          <a:p>
            <a:r>
              <a:rPr lang="zh-CN" altLang="en-US" b="1" dirty="0">
                <a:latin typeface="华文新魏" panose="02010800040101010101" pitchFamily="2" charset="-122"/>
                <a:ea typeface="华文新魏" panose="02010800040101010101" pitchFamily="2" charset="-122"/>
              </a:rPr>
              <a:t>物权法第</a:t>
            </a:r>
            <a:r>
              <a:rPr lang="en-US" altLang="zh-CN" b="1" dirty="0">
                <a:latin typeface="华文新魏" panose="02010800040101010101" pitchFamily="2" charset="-122"/>
                <a:ea typeface="华文新魏" panose="02010800040101010101" pitchFamily="2" charset="-122"/>
              </a:rPr>
              <a:t>200</a:t>
            </a:r>
            <a:r>
              <a:rPr lang="zh-CN" altLang="en-US" b="1" dirty="0">
                <a:latin typeface="华文新魏" panose="02010800040101010101" pitchFamily="2" charset="-122"/>
                <a:ea typeface="华文新魏" panose="02010800040101010101" pitchFamily="2" charset="-122"/>
              </a:rPr>
              <a:t>条</a:t>
            </a:r>
            <a:r>
              <a:rPr lang="zh-CN" altLang="en-US" dirty="0">
                <a:latin typeface="华文新魏" panose="02010800040101010101" pitchFamily="2" charset="-122"/>
                <a:ea typeface="华文新魏" panose="02010800040101010101" pitchFamily="2" charset="-122"/>
              </a:rPr>
              <a:t>　</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以建设用地使用权抵押的特别规定</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建设用地使用权抵押后，该土地上新增的建筑物不属于抵押财产。该建设用地使用权实现抵押权时，应当将该土地上新增的建筑物与建设用地使用权一并处分，但新增建筑物所得的价款，抵押权人无权优先受偿。 </a:t>
            </a:r>
          </a:p>
        </p:txBody>
      </p:sp>
    </p:spTree>
    <p:extLst>
      <p:ext uri="{BB962C8B-B14F-4D97-AF65-F5344CB8AC3E}">
        <p14:creationId xmlns:p14="http://schemas.microsoft.com/office/powerpoint/2010/main" val="2321550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bwMode="auto">
      <p:bgPr>
        <a:solidFill>
          <a:srgbClr val="92D050"/>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p:txBody>
          <a:bodyPr/>
          <a:lstStyle/>
          <a:p>
            <a:pPr>
              <a:lnSpc>
                <a:spcPct val="80000"/>
              </a:lnSpc>
            </a:pPr>
            <a:r>
              <a:rPr lang="zh-CN" altLang="en-US" sz="2800" b="1" dirty="0" smtClean="0">
                <a:latin typeface="华文新魏" panose="02010800040101010101" pitchFamily="2" charset="-122"/>
                <a:ea typeface="华文新魏" panose="02010800040101010101" pitchFamily="2" charset="-122"/>
              </a:rPr>
              <a:t>（</a:t>
            </a:r>
            <a:r>
              <a:rPr lang="en-US" altLang="zh-CN" sz="2800" b="1" dirty="0" smtClean="0">
                <a:latin typeface="华文新魏" panose="02010800040101010101" pitchFamily="2" charset="-122"/>
                <a:ea typeface="华文新魏" panose="02010800040101010101" pitchFamily="2" charset="-122"/>
              </a:rPr>
              <a:t>4</a:t>
            </a:r>
            <a:r>
              <a:rPr lang="zh-CN" altLang="en-US" sz="2800" b="1" dirty="0" smtClean="0">
                <a:latin typeface="华文新魏" panose="02010800040101010101" pitchFamily="2" charset="-122"/>
                <a:ea typeface="华文新魏" panose="02010800040101010101" pitchFamily="2" charset="-122"/>
              </a:rPr>
              <a:t>）</a:t>
            </a:r>
            <a:r>
              <a:rPr lang="zh-CN" altLang="en-US" sz="2800" dirty="0" smtClean="0">
                <a:latin typeface="华文新魏" panose="02010800040101010101" pitchFamily="2" charset="-122"/>
                <a:ea typeface="华文新魏" panose="02010800040101010101" pitchFamily="2" charset="-122"/>
              </a:rPr>
              <a:t>乡镇</a:t>
            </a:r>
            <a:r>
              <a:rPr lang="zh-CN" altLang="en-US" sz="2800" dirty="0">
                <a:latin typeface="华文新魏" panose="02010800040101010101" pitchFamily="2" charset="-122"/>
                <a:ea typeface="华文新魏" panose="02010800040101010101" pitchFamily="2" charset="-122"/>
              </a:rPr>
              <a:t>、村企业的建设用地使用权处理</a:t>
            </a:r>
            <a:endParaRPr lang="zh-CN" altLang="en-US" sz="2800" b="1" dirty="0">
              <a:latin typeface="华文新魏" panose="02010800040101010101" pitchFamily="2" charset="-122"/>
              <a:ea typeface="华文新魏" panose="02010800040101010101" pitchFamily="2" charset="-122"/>
            </a:endParaRPr>
          </a:p>
          <a:p>
            <a:pPr>
              <a:lnSpc>
                <a:spcPct val="80000"/>
              </a:lnSpc>
            </a:pPr>
            <a:r>
              <a:rPr lang="zh-CN" altLang="en-US" sz="2800" b="1" dirty="0">
                <a:latin typeface="华文新魏" panose="02010800040101010101" pitchFamily="2" charset="-122"/>
                <a:ea typeface="华文新魏" panose="02010800040101010101" pitchFamily="2" charset="-122"/>
              </a:rPr>
              <a:t>物权法第</a:t>
            </a:r>
            <a:r>
              <a:rPr lang="en-US" altLang="zh-CN" sz="2800" b="1" dirty="0">
                <a:latin typeface="华文新魏" panose="02010800040101010101" pitchFamily="2" charset="-122"/>
                <a:ea typeface="华文新魏" panose="02010800040101010101" pitchFamily="2" charset="-122"/>
              </a:rPr>
              <a:t>183</a:t>
            </a:r>
            <a:r>
              <a:rPr lang="zh-CN" altLang="en-US" sz="2800" b="1" dirty="0">
                <a:latin typeface="华文新魏" panose="02010800040101010101" pitchFamily="2" charset="-122"/>
                <a:ea typeface="华文新魏" panose="02010800040101010101" pitchFamily="2" charset="-122"/>
              </a:rPr>
              <a:t>条</a:t>
            </a:r>
            <a:r>
              <a:rPr lang="zh-CN" altLang="en-US" sz="2800" dirty="0">
                <a:latin typeface="华文新魏" panose="02010800040101010101" pitchFamily="2" charset="-122"/>
                <a:ea typeface="华文新魏" panose="02010800040101010101" pitchFamily="2" charset="-122"/>
              </a:rPr>
              <a:t>　</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乡镇、村企业的建筑物和建设用地使用权抵押</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乡镇、村企业的建设用地使用权不得单独抵押。以乡镇、村企业的厂房等建筑物抵押的，其占用范围内的建设用地使用权一并抵押。</a:t>
            </a:r>
          </a:p>
          <a:p>
            <a:pPr>
              <a:lnSpc>
                <a:spcPct val="80000"/>
              </a:lnSpc>
            </a:pPr>
            <a:endParaRPr lang="zh-CN" altLang="en-US" sz="2800" dirty="0">
              <a:latin typeface="华文新魏" panose="02010800040101010101" pitchFamily="2" charset="-122"/>
              <a:ea typeface="华文新魏" panose="02010800040101010101" pitchFamily="2" charset="-122"/>
            </a:endParaRPr>
          </a:p>
          <a:p>
            <a:pPr>
              <a:lnSpc>
                <a:spcPct val="80000"/>
              </a:lnSpc>
            </a:pPr>
            <a:r>
              <a:rPr lang="zh-CN" altLang="en-US" sz="2800" dirty="0">
                <a:latin typeface="华文新魏" panose="02010800040101010101" pitchFamily="2" charset="-122"/>
                <a:ea typeface="华文新魏" panose="02010800040101010101" pitchFamily="2" charset="-122"/>
              </a:rPr>
              <a:t>在农村集体土地上修建的商品住宅，即所谓“小产权”房，因不能登记领取权属证书，不论是房或地，都不能抵押。</a:t>
            </a:r>
            <a:br>
              <a:rPr lang="zh-CN" altLang="en-US" sz="2800" dirty="0">
                <a:latin typeface="华文新魏" panose="02010800040101010101" pitchFamily="2" charset="-122"/>
                <a:ea typeface="华文新魏" panose="02010800040101010101" pitchFamily="2" charset="-122"/>
              </a:rPr>
            </a:br>
            <a:r>
              <a:rPr lang="zh-CN" altLang="en-US" sz="2800" dirty="0"/>
              <a:t/>
            </a:r>
            <a:br>
              <a:rPr lang="zh-CN" altLang="en-US" sz="2800" dirty="0"/>
            </a:br>
            <a:endParaRPr lang="zh-CN" altLang="en-US" sz="2800" dirty="0"/>
          </a:p>
        </p:txBody>
      </p:sp>
    </p:spTree>
    <p:extLst>
      <p:ext uri="{BB962C8B-B14F-4D97-AF65-F5344CB8AC3E}">
        <p14:creationId xmlns:p14="http://schemas.microsoft.com/office/powerpoint/2010/main" val="2078696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p:txBody>
          <a:bodyPr>
            <a:normAutofit/>
          </a:bodyPr>
          <a:lstStyle/>
          <a:p>
            <a:pPr algn="l"/>
            <a:r>
              <a:rPr lang="en-US" altLang="zh-CN" b="1" dirty="0" smtClean="0">
                <a:latin typeface="华文新魏" panose="02010800040101010101" charset="-122"/>
                <a:ea typeface="华文新魏" panose="02010800040101010101" charset="-122"/>
                <a:sym typeface="+mn-ea"/>
              </a:rPr>
              <a:t>54.</a:t>
            </a:r>
            <a:r>
              <a:rPr lang="zh-CN" altLang="zh-CN" b="1" dirty="0" smtClean="0">
                <a:latin typeface="华文新魏" panose="02010800040101010101" charset="-122"/>
                <a:ea typeface="华文新魏" panose="02010800040101010101" charset="-122"/>
              </a:rPr>
              <a:t>独立担保</a:t>
            </a:r>
            <a:endParaRPr lang="zh-CN" altLang="en-US" dirty="0">
              <a:latin typeface="华文新魏" panose="02010800040101010101" charset="-122"/>
              <a:ea typeface="华文新魏" panose="02010800040101010101" charset="-122"/>
            </a:endParaRPr>
          </a:p>
        </p:txBody>
      </p:sp>
      <p:sp>
        <p:nvSpPr>
          <p:cNvPr id="7" name="内容占位符 6"/>
          <p:cNvSpPr>
            <a:spLocks noGrp="1"/>
          </p:cNvSpPr>
          <p:nvPr>
            <p:ph idx="1"/>
          </p:nvPr>
        </p:nvSpPr>
        <p:spPr>
          <a:xfrm>
            <a:off x="457212" y="1268761"/>
            <a:ext cx="8229815" cy="5018052"/>
          </a:xfrm>
        </p:spPr>
        <p:txBody>
          <a:bodyPr>
            <a:noAutofit/>
          </a:bodyPr>
          <a:lstStyle/>
          <a:p>
            <a:r>
              <a:rPr lang="en-US" altLang="zh-CN" sz="2600" dirty="0" smtClean="0">
                <a:latin typeface="华文新魏" panose="02010800040101010101" charset="-122"/>
                <a:ea typeface="华文新魏" panose="02010800040101010101" charset="-122"/>
                <a:cs typeface="华文新魏" panose="02010800040101010101" charset="-122"/>
              </a:rPr>
              <a:t>        </a:t>
            </a:r>
            <a:r>
              <a:rPr lang="zh-CN" altLang="zh-CN" sz="2600" dirty="0" smtClean="0">
                <a:latin typeface="华文新魏" panose="02010800040101010101" charset="-122"/>
                <a:ea typeface="华文新魏" panose="02010800040101010101" charset="-122"/>
                <a:cs typeface="华文新魏" panose="02010800040101010101" charset="-122"/>
              </a:rPr>
              <a:t>从属性</a:t>
            </a:r>
            <a:r>
              <a:rPr lang="zh-CN" altLang="zh-CN" sz="2600" dirty="0">
                <a:latin typeface="华文新魏" panose="02010800040101010101" charset="-122"/>
                <a:ea typeface="华文新魏" panose="02010800040101010101" charset="-122"/>
                <a:cs typeface="华文新魏" panose="02010800040101010101" charset="-122"/>
              </a:rPr>
              <a:t>是担保的基本属性，但由银行或者非银行金融机构开立的独立保函除外。独立保函纠纷案件依据《最高人民法院关于审理独立保函纠纷案件若干问题的规定》处理</a:t>
            </a:r>
            <a:r>
              <a:rPr lang="zh-CN" altLang="zh-CN" sz="2600" dirty="0" smtClean="0">
                <a:latin typeface="华文新魏" panose="02010800040101010101" charset="-122"/>
                <a:ea typeface="华文新魏" panose="02010800040101010101" charset="-122"/>
                <a:cs typeface="华文新魏" panose="02010800040101010101" charset="-122"/>
              </a:rPr>
              <a:t>。</a:t>
            </a:r>
            <a:endParaRPr lang="en-US" altLang="zh-CN" sz="2600" dirty="0" smtClean="0">
              <a:latin typeface="华文新魏" panose="02010800040101010101" charset="-122"/>
              <a:ea typeface="华文新魏" panose="02010800040101010101" charset="-122"/>
              <a:cs typeface="华文新魏" panose="02010800040101010101" charset="-122"/>
            </a:endParaRPr>
          </a:p>
          <a:p>
            <a:r>
              <a:rPr lang="en-US" altLang="zh-CN" sz="2600" dirty="0" smtClean="0">
                <a:latin typeface="华文新魏" panose="02010800040101010101" charset="-122"/>
                <a:ea typeface="华文新魏" panose="02010800040101010101" charset="-122"/>
                <a:cs typeface="华文新魏" panose="02010800040101010101" charset="-122"/>
              </a:rPr>
              <a:t>        </a:t>
            </a:r>
            <a:r>
              <a:rPr lang="zh-CN" altLang="zh-CN" sz="2600" dirty="0" smtClean="0">
                <a:latin typeface="华文新魏" panose="02010800040101010101" charset="-122"/>
                <a:ea typeface="华文新魏" panose="02010800040101010101" charset="-122"/>
                <a:cs typeface="华文新魏" panose="02010800040101010101" charset="-122"/>
              </a:rPr>
              <a:t>需要</a:t>
            </a:r>
            <a:r>
              <a:rPr lang="zh-CN" altLang="zh-CN" sz="2600" dirty="0">
                <a:latin typeface="华文新魏" panose="02010800040101010101" charset="-122"/>
                <a:ea typeface="华文新魏" panose="02010800040101010101" charset="-122"/>
                <a:cs typeface="华文新魏" panose="02010800040101010101" charset="-122"/>
              </a:rPr>
              <a:t>进一步明确的是</a:t>
            </a:r>
            <a:r>
              <a:rPr lang="zh-CN" altLang="zh-CN" sz="2600" dirty="0" smtClean="0">
                <a:latin typeface="华文新魏" panose="02010800040101010101" charset="-122"/>
                <a:ea typeface="华文新魏" panose="02010800040101010101" charset="-122"/>
                <a:cs typeface="华文新魏" panose="02010800040101010101" charset="-122"/>
              </a:rPr>
              <a:t>：</a:t>
            </a:r>
            <a:endParaRPr lang="en-US" altLang="zh-CN" sz="2600" dirty="0" smtClean="0">
              <a:latin typeface="华文新魏" panose="02010800040101010101" charset="-122"/>
              <a:ea typeface="华文新魏" panose="02010800040101010101" charset="-122"/>
              <a:cs typeface="华文新魏" panose="02010800040101010101" charset="-122"/>
            </a:endParaRPr>
          </a:p>
          <a:p>
            <a:r>
              <a:rPr lang="en-US" altLang="zh-CN" sz="2600" dirty="0" smtClean="0">
                <a:latin typeface="华文新魏" panose="02010800040101010101" charset="-122"/>
                <a:ea typeface="华文新魏" panose="02010800040101010101" charset="-122"/>
                <a:cs typeface="华文新魏" panose="02010800040101010101" charset="-122"/>
              </a:rPr>
              <a:t>        A.</a:t>
            </a:r>
            <a:r>
              <a:rPr lang="zh-CN" altLang="zh-CN" sz="2600" dirty="0" smtClean="0">
                <a:latin typeface="华文新魏" panose="02010800040101010101" charset="-122"/>
                <a:ea typeface="华文新魏" panose="02010800040101010101" charset="-122"/>
                <a:cs typeface="华文新魏" panose="02010800040101010101" charset="-122"/>
              </a:rPr>
              <a:t>凡是</a:t>
            </a:r>
            <a:r>
              <a:rPr lang="zh-CN" altLang="zh-CN" sz="2600" dirty="0">
                <a:latin typeface="华文新魏" panose="02010800040101010101" charset="-122"/>
                <a:ea typeface="华文新魏" panose="02010800040101010101" charset="-122"/>
                <a:cs typeface="华文新魏" panose="02010800040101010101" charset="-122"/>
              </a:rPr>
              <a:t>由银行或者非银行金融机构开立的符合该司法解释第</a:t>
            </a:r>
            <a:r>
              <a:rPr lang="en-US" altLang="zh-CN" sz="2600" dirty="0">
                <a:latin typeface="华文新魏" panose="02010800040101010101" charset="-122"/>
                <a:ea typeface="华文新魏" panose="02010800040101010101" charset="-122"/>
                <a:cs typeface="华文新魏" panose="02010800040101010101" charset="-122"/>
              </a:rPr>
              <a:t>1</a:t>
            </a:r>
            <a:r>
              <a:rPr lang="zh-CN" altLang="zh-CN" sz="2600" dirty="0">
                <a:latin typeface="华文新魏" panose="02010800040101010101" charset="-122"/>
                <a:ea typeface="华文新魏" panose="02010800040101010101" charset="-122"/>
                <a:cs typeface="华文新魏" panose="02010800040101010101" charset="-122"/>
              </a:rPr>
              <a:t>条、第</a:t>
            </a:r>
            <a:r>
              <a:rPr lang="en-US" altLang="zh-CN" sz="2600" dirty="0">
                <a:latin typeface="华文新魏" panose="02010800040101010101" charset="-122"/>
                <a:ea typeface="华文新魏" panose="02010800040101010101" charset="-122"/>
                <a:cs typeface="华文新魏" panose="02010800040101010101" charset="-122"/>
              </a:rPr>
              <a:t>3</a:t>
            </a:r>
            <a:r>
              <a:rPr lang="zh-CN" altLang="zh-CN" sz="2600" dirty="0">
                <a:latin typeface="华文新魏" panose="02010800040101010101" charset="-122"/>
                <a:ea typeface="华文新魏" panose="02010800040101010101" charset="-122"/>
                <a:cs typeface="华文新魏" panose="02010800040101010101" charset="-122"/>
              </a:rPr>
              <a:t>条规定情形的保函，无论是用于国际商事交易还是用于国内商事交易，均不影响保函的效力</a:t>
            </a:r>
            <a:r>
              <a:rPr lang="zh-CN" altLang="zh-CN" sz="2600" dirty="0" smtClean="0">
                <a:latin typeface="华文新魏" panose="02010800040101010101" charset="-122"/>
                <a:ea typeface="华文新魏" panose="02010800040101010101" charset="-122"/>
                <a:cs typeface="华文新魏" panose="02010800040101010101" charset="-122"/>
              </a:rPr>
              <a:t>。</a:t>
            </a:r>
            <a:r>
              <a:rPr lang="en-US" altLang="zh-CN" sz="2000" dirty="0" smtClean="0">
                <a:latin typeface="华文新魏" panose="02010800040101010101" charset="-122"/>
                <a:ea typeface="华文新魏" panose="02010800040101010101" charset="-122"/>
                <a:cs typeface="华文新魏" panose="02010800040101010101" charset="-122"/>
              </a:rPr>
              <a:t>(</a:t>
            </a:r>
            <a:r>
              <a:rPr lang="zh-CN" altLang="en-US" sz="2000" dirty="0" smtClean="0">
                <a:latin typeface="华文新魏" panose="02010800040101010101" charset="-122"/>
                <a:ea typeface="华文新魏" panose="02010800040101010101" charset="-122"/>
                <a:cs typeface="华文新魏" panose="02010800040101010101" charset="-122"/>
              </a:rPr>
              <a:t>理解：开立主体仅应为</a:t>
            </a:r>
            <a:r>
              <a:rPr lang="zh-CN" altLang="zh-CN" sz="2000" dirty="0" smtClean="0">
                <a:latin typeface="华文新魏" panose="02010800040101010101" charset="-122"/>
                <a:ea typeface="华文新魏" panose="02010800040101010101" charset="-122"/>
                <a:cs typeface="华文新魏" panose="02010800040101010101" charset="-122"/>
              </a:rPr>
              <a:t>银行或者非银行金融机构</a:t>
            </a:r>
            <a:r>
              <a:rPr lang="en-US" altLang="zh-CN" sz="2000" dirty="0" smtClean="0">
                <a:latin typeface="华文新魏" panose="02010800040101010101" charset="-122"/>
                <a:ea typeface="华文新魏" panose="02010800040101010101" charset="-122"/>
                <a:cs typeface="华文新魏" panose="02010800040101010101" charset="-122"/>
              </a:rPr>
              <a:t>)</a:t>
            </a:r>
          </a:p>
          <a:p>
            <a:r>
              <a:rPr lang="en-US" altLang="zh-CN" sz="2600" dirty="0" smtClean="0">
                <a:latin typeface="华文新魏" panose="02010800040101010101" charset="-122"/>
                <a:ea typeface="华文新魏" panose="02010800040101010101" charset="-122"/>
                <a:cs typeface="华文新魏" panose="02010800040101010101" charset="-122"/>
              </a:rPr>
              <a:t>        B.</a:t>
            </a:r>
            <a:r>
              <a:rPr lang="zh-CN" altLang="zh-CN" sz="2600" dirty="0" smtClean="0">
                <a:latin typeface="华文新魏" panose="02010800040101010101" charset="-122"/>
                <a:ea typeface="华文新魏" panose="02010800040101010101" charset="-122"/>
                <a:cs typeface="华文新魏" panose="02010800040101010101" charset="-122"/>
              </a:rPr>
              <a:t>银行</a:t>
            </a:r>
            <a:r>
              <a:rPr lang="zh-CN" altLang="zh-CN" sz="2600" dirty="0">
                <a:latin typeface="华文新魏" panose="02010800040101010101" charset="-122"/>
                <a:ea typeface="华文新魏" panose="02010800040101010101" charset="-122"/>
                <a:cs typeface="华文新魏" panose="02010800040101010101" charset="-122"/>
              </a:rPr>
              <a:t>或者非银行金融机构之外的当事人开立的独立保函，以及当事人有关排除担保从属性的约定，应当认定无效</a:t>
            </a:r>
            <a:r>
              <a:rPr lang="zh-CN" altLang="zh-CN" sz="2600" dirty="0" smtClean="0">
                <a:latin typeface="华文新魏" panose="02010800040101010101" charset="-122"/>
                <a:ea typeface="华文新魏" panose="02010800040101010101" charset="-122"/>
                <a:cs typeface="华文新魏" panose="02010800040101010101" charset="-122"/>
              </a:rPr>
              <a:t>。</a:t>
            </a:r>
            <a:endParaRPr lang="zh-CN" altLang="zh-CN" sz="2600" dirty="0">
              <a:latin typeface="华文新魏" panose="02010800040101010101" charset="-122"/>
              <a:ea typeface="华文新魏" panose="02010800040101010101" charset="-122"/>
              <a:cs typeface="华文新魏" panose="02010800040101010101"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fontScale="92500" lnSpcReduction="10000"/>
          </a:bodyPr>
          <a:lstStyle/>
          <a:p>
            <a:r>
              <a:rPr lang="en-US" altLang="zh-CN" sz="3600" b="1" dirty="0" smtClean="0">
                <a:latin typeface="华文新魏" panose="02010800040101010101" pitchFamily="2" charset="-122"/>
                <a:ea typeface="华文新魏" panose="02010800040101010101" pitchFamily="2" charset="-122"/>
              </a:rPr>
              <a:t>62.</a:t>
            </a:r>
            <a:r>
              <a:rPr lang="zh-CN" altLang="zh-CN" sz="3600" b="1" dirty="0" smtClean="0">
                <a:latin typeface="华文新魏" panose="02010800040101010101" pitchFamily="2" charset="-122"/>
                <a:ea typeface="华文新魏" panose="02010800040101010101" pitchFamily="2" charset="-122"/>
              </a:rPr>
              <a:t>抵押</a:t>
            </a:r>
            <a:r>
              <a:rPr lang="zh-CN" altLang="zh-CN" sz="3600" b="1" dirty="0">
                <a:latin typeface="华文新魏" panose="02010800040101010101" pitchFamily="2" charset="-122"/>
                <a:ea typeface="华文新魏" panose="02010800040101010101" pitchFamily="2" charset="-122"/>
              </a:rPr>
              <a:t>权随主债权</a:t>
            </a:r>
            <a:r>
              <a:rPr lang="zh-CN" altLang="zh-CN" sz="3600" b="1" dirty="0" smtClean="0">
                <a:latin typeface="华文新魏" panose="02010800040101010101" pitchFamily="2" charset="-122"/>
                <a:ea typeface="华文新魏" panose="02010800040101010101" pitchFamily="2" charset="-122"/>
              </a:rPr>
              <a:t>转让</a:t>
            </a:r>
            <a:endParaRPr lang="en-US" altLang="zh-CN" sz="3600" b="1" dirty="0" smtClean="0">
              <a:latin typeface="华文新魏" panose="02010800040101010101" pitchFamily="2" charset="-122"/>
              <a:ea typeface="华文新魏" panose="02010800040101010101" pitchFamily="2" charset="-122"/>
            </a:endParaRPr>
          </a:p>
          <a:p>
            <a:r>
              <a:rPr lang="zh-CN" altLang="zh-CN" dirty="0" smtClean="0">
                <a:latin typeface="华文新魏" panose="02010800040101010101" pitchFamily="2" charset="-122"/>
                <a:ea typeface="华文新魏" panose="02010800040101010101" pitchFamily="2" charset="-122"/>
              </a:rPr>
              <a:t>抵押</a:t>
            </a:r>
            <a:r>
              <a:rPr lang="zh-CN" altLang="zh-CN" dirty="0">
                <a:latin typeface="华文新魏" panose="02010800040101010101" pitchFamily="2" charset="-122"/>
                <a:ea typeface="华文新魏" panose="02010800040101010101" pitchFamily="2" charset="-122"/>
              </a:rPr>
              <a:t>权是从属于主合同的从权利，根据“从随主”规则，债权转让的，除法律另有规定或者当事人另有约定外，担保该债权的抵押权一并</a:t>
            </a:r>
            <a:r>
              <a:rPr lang="zh-CN" altLang="zh-CN" dirty="0" smtClean="0">
                <a:latin typeface="华文新魏" panose="02010800040101010101" pitchFamily="2" charset="-122"/>
                <a:ea typeface="华文新魏" panose="02010800040101010101" pitchFamily="2" charset="-122"/>
              </a:rPr>
              <a:t>转让</a:t>
            </a:r>
            <a:r>
              <a:rPr lang="zh-CN" altLang="en-US" dirty="0" smtClean="0">
                <a:latin typeface="华文新魏" panose="02010800040101010101" pitchFamily="2" charset="-122"/>
                <a:ea typeface="华文新魏" panose="02010800040101010101" pitchFamily="2" charset="-122"/>
              </a:rPr>
              <a:t>（</a:t>
            </a:r>
            <a:r>
              <a:rPr lang="zh-CN" altLang="en-US" sz="2200" dirty="0" smtClean="0">
                <a:solidFill>
                  <a:srgbClr val="FF0000"/>
                </a:solidFill>
                <a:latin typeface="华文新魏" panose="02010800040101010101" pitchFamily="2" charset="-122"/>
                <a:ea typeface="华文新魏" panose="02010800040101010101" pitchFamily="2" charset="-122"/>
              </a:rPr>
              <a:t>无须办理抵押权转移登记）</a:t>
            </a:r>
            <a:r>
              <a:rPr lang="zh-CN" altLang="zh-CN" dirty="0" smtClean="0">
                <a:latin typeface="华文新魏" panose="02010800040101010101" pitchFamily="2" charset="-122"/>
                <a:ea typeface="华文新魏" panose="02010800040101010101" pitchFamily="2" charset="-122"/>
              </a:rPr>
              <a:t>。</a:t>
            </a:r>
            <a:r>
              <a:rPr lang="zh-CN" altLang="zh-CN" dirty="0">
                <a:latin typeface="华文新魏" panose="02010800040101010101" pitchFamily="2" charset="-122"/>
                <a:ea typeface="华文新魏" panose="02010800040101010101" pitchFamily="2" charset="-122"/>
              </a:rPr>
              <a:t>受让人向抵押人主张行使抵押权，抵押人以受让人不是抵押合同的当事人、</a:t>
            </a:r>
            <a:r>
              <a:rPr lang="zh-CN" altLang="zh-CN" sz="2800" dirty="0">
                <a:latin typeface="华文新魏" panose="02010800040101010101" pitchFamily="2" charset="-122"/>
                <a:ea typeface="华文新魏" panose="02010800040101010101" pitchFamily="2" charset="-122"/>
              </a:rPr>
              <a:t>未办理变更登记等为由提出抗辩的，人民法院不予支持。</a:t>
            </a:r>
          </a:p>
          <a:p>
            <a:endParaRPr lang="en-US" altLang="zh-CN" sz="2800" dirty="0">
              <a:latin typeface="华文新魏" panose="02010800040101010101" pitchFamily="2" charset="-122"/>
              <a:ea typeface="华文新魏" panose="02010800040101010101" pitchFamily="2" charset="-122"/>
            </a:endParaRPr>
          </a:p>
          <a:p>
            <a:r>
              <a:rPr lang="zh-CN" altLang="en-US" sz="2800" dirty="0">
                <a:latin typeface="华文新魏" panose="02010800040101010101" pitchFamily="2" charset="-122"/>
                <a:ea typeface="华文新魏" panose="02010800040101010101" pitchFamily="2" charset="-122"/>
              </a:rPr>
              <a:t>物权法第</a:t>
            </a:r>
            <a:r>
              <a:rPr lang="en-US" altLang="zh-CN" sz="2800" dirty="0">
                <a:latin typeface="华文新魏" panose="02010800040101010101" pitchFamily="2" charset="-122"/>
                <a:ea typeface="华文新魏" panose="02010800040101010101" pitchFamily="2" charset="-122"/>
              </a:rPr>
              <a:t>192</a:t>
            </a:r>
            <a:r>
              <a:rPr lang="zh-CN" altLang="en-US" sz="2800" dirty="0">
                <a:latin typeface="华文新魏" panose="02010800040101010101" pitchFamily="2" charset="-122"/>
                <a:ea typeface="华文新魏" panose="02010800040101010101" pitchFamily="2" charset="-122"/>
              </a:rPr>
              <a:t>条规定，抵押权不得与债权分离而单独转让或者作为其他债权的</a:t>
            </a:r>
            <a:r>
              <a:rPr lang="zh-CN" altLang="en-US" sz="2800" dirty="0" smtClean="0">
                <a:latin typeface="华文新魏" panose="02010800040101010101" pitchFamily="2" charset="-122"/>
                <a:ea typeface="华文新魏" panose="02010800040101010101" pitchFamily="2" charset="-122"/>
              </a:rPr>
              <a:t>担保。债权</a:t>
            </a:r>
            <a:r>
              <a:rPr lang="zh-CN" altLang="en-US" sz="2800" dirty="0">
                <a:latin typeface="华文新魏" panose="02010800040101010101" pitchFamily="2" charset="-122"/>
                <a:ea typeface="华文新魏" panose="02010800040101010101" pitchFamily="2" charset="-122"/>
              </a:rPr>
              <a:t>转让</a:t>
            </a:r>
            <a:r>
              <a:rPr lang="zh-CN" altLang="en-US" sz="2800" dirty="0" smtClean="0">
                <a:latin typeface="华文新魏" panose="02010800040101010101" pitchFamily="2" charset="-122"/>
                <a:ea typeface="华文新魏" panose="02010800040101010101" pitchFamily="2" charset="-122"/>
              </a:rPr>
              <a:t>的，担保该</a:t>
            </a:r>
            <a:r>
              <a:rPr lang="zh-CN" altLang="en-US" sz="2800" dirty="0">
                <a:latin typeface="华文新魏" panose="02010800040101010101" pitchFamily="2" charset="-122"/>
                <a:ea typeface="华文新魏" panose="02010800040101010101" pitchFamily="2" charset="-122"/>
              </a:rPr>
              <a:t>债权的抵押权一并转让，但法律另有规定或者当事人另有约定的</a:t>
            </a:r>
            <a:r>
              <a:rPr lang="zh-CN" altLang="en-US" sz="2800" dirty="0" smtClean="0">
                <a:latin typeface="华文新魏" panose="02010800040101010101" pitchFamily="2" charset="-122"/>
                <a:ea typeface="华文新魏" panose="02010800040101010101" pitchFamily="2" charset="-122"/>
              </a:rPr>
              <a:t>除外。</a:t>
            </a:r>
            <a:endParaRPr lang="en-US" altLang="zh-CN" sz="2800" dirty="0">
              <a:latin typeface="华文新魏" panose="02010800040101010101" pitchFamily="2" charset="-122"/>
              <a:ea typeface="华文新魏" panose="02010800040101010101" pitchFamily="2" charset="-122"/>
            </a:endParaRPr>
          </a:p>
          <a:p>
            <a:r>
              <a:rPr lang="zh-CN" altLang="en-US" sz="2800" dirty="0">
                <a:latin typeface="华文新魏" panose="02010800040101010101" pitchFamily="2" charset="-122"/>
                <a:ea typeface="华文新魏" panose="02010800040101010101" pitchFamily="2" charset="-122"/>
              </a:rPr>
              <a:t>债权受让人取得的抵押权系基于法律的明确规定，并非基于新的抵押合同重新设定抵押权，故</a:t>
            </a:r>
            <a:r>
              <a:rPr lang="zh-CN" altLang="en-US" sz="2800" dirty="0" smtClean="0">
                <a:latin typeface="华文新魏" panose="02010800040101010101" pitchFamily="2" charset="-122"/>
                <a:ea typeface="华文新魏" panose="02010800040101010101" pitchFamily="2" charset="-122"/>
              </a:rPr>
              <a:t>不因受</a:t>
            </a:r>
            <a:r>
              <a:rPr lang="zh-CN" altLang="en-US" sz="2800" dirty="0">
                <a:latin typeface="华文新魏" panose="02010800040101010101" pitchFamily="2" charset="-122"/>
                <a:ea typeface="华文新魏" panose="02010800040101010101" pitchFamily="2" charset="-122"/>
              </a:rPr>
              <a:t>让人未及时办理抵押权变更登记手续而</a:t>
            </a:r>
            <a:r>
              <a:rPr lang="zh-CN" altLang="en-US" sz="2800" dirty="0" smtClean="0">
                <a:latin typeface="华文新魏" panose="02010800040101010101" pitchFamily="2" charset="-122"/>
                <a:ea typeface="华文新魏" panose="02010800040101010101" pitchFamily="2" charset="-122"/>
              </a:rPr>
              <a:t>消灭。（原理）</a:t>
            </a:r>
            <a:endParaRPr lang="zh-CN" altLang="en-US" sz="2800" dirty="0">
              <a:latin typeface="华文新魏" panose="02010800040101010101" pitchFamily="2" charset="-122"/>
              <a:ea typeface="华文新魏" panose="02010800040101010101" pitchFamily="2" charset="-122"/>
            </a:endParaRPr>
          </a:p>
        </p:txBody>
      </p:sp>
      <p:sp>
        <p:nvSpPr>
          <p:cNvPr id="2" name="矩形 1"/>
          <p:cNvSpPr/>
          <p:nvPr/>
        </p:nvSpPr>
        <p:spPr>
          <a:xfrm>
            <a:off x="4364251" y="3244334"/>
            <a:ext cx="415498" cy="369332"/>
          </a:xfrm>
          <a:prstGeom prst="rect">
            <a:avLst/>
          </a:prstGeom>
        </p:spPr>
        <p:txBody>
          <a:bodyPr wrap="none">
            <a:spAutoFit/>
          </a:bodyPr>
          <a:lstStyle/>
          <a:p>
            <a:r>
              <a:rPr lang="zh-CN" altLang="en-US" dirty="0"/>
              <a:t>，</a:t>
            </a:r>
          </a:p>
        </p:txBody>
      </p:sp>
    </p:spTree>
    <p:extLst>
      <p:ext uri="{BB962C8B-B14F-4D97-AF65-F5344CB8AC3E}">
        <p14:creationId xmlns:p14="http://schemas.microsoft.com/office/powerpoint/2010/main" val="13294757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a:bodyPr>
          <a:lstStyle/>
          <a:p>
            <a:r>
              <a:rPr lang="en-US" altLang="zh-CN" sz="3600" dirty="0" smtClean="0">
                <a:latin typeface="华文新魏" panose="02010800040101010101" pitchFamily="2" charset="-122"/>
                <a:ea typeface="华文新魏" panose="02010800040101010101" pitchFamily="2" charset="-122"/>
              </a:rPr>
              <a:t>63.</a:t>
            </a:r>
            <a:r>
              <a:rPr lang="zh-CN" altLang="zh-CN" sz="3600" dirty="0" smtClean="0">
                <a:latin typeface="华文新魏" panose="02010800040101010101" pitchFamily="2" charset="-122"/>
                <a:ea typeface="华文新魏" panose="02010800040101010101" pitchFamily="2" charset="-122"/>
              </a:rPr>
              <a:t>流</a:t>
            </a:r>
            <a:r>
              <a:rPr lang="zh-CN" altLang="zh-CN" sz="3600" dirty="0">
                <a:latin typeface="华文新魏" panose="02010800040101010101" pitchFamily="2" charset="-122"/>
                <a:ea typeface="华文新魏" panose="02010800040101010101" pitchFamily="2" charset="-122"/>
              </a:rPr>
              <a:t>动质押的设立与监管人的</a:t>
            </a:r>
            <a:r>
              <a:rPr lang="zh-CN" altLang="zh-CN" sz="3600" dirty="0" smtClean="0">
                <a:latin typeface="华文新魏" panose="02010800040101010101" pitchFamily="2" charset="-122"/>
                <a:ea typeface="华文新魏" panose="02010800040101010101" pitchFamily="2" charset="-122"/>
              </a:rPr>
              <a:t>责任</a:t>
            </a:r>
            <a:endParaRPr lang="en-US" altLang="zh-CN" sz="3600" dirty="0" smtClean="0">
              <a:latin typeface="华文新魏" panose="02010800040101010101" pitchFamily="2" charset="-122"/>
              <a:ea typeface="华文新魏" panose="02010800040101010101" pitchFamily="2" charset="-122"/>
            </a:endParaRPr>
          </a:p>
          <a:p>
            <a:r>
              <a:rPr lang="zh-CN" altLang="zh-CN" dirty="0" smtClean="0">
                <a:latin typeface="华文新魏" panose="02010800040101010101" pitchFamily="2" charset="-122"/>
                <a:ea typeface="华文新魏" panose="02010800040101010101" pitchFamily="2" charset="-122"/>
              </a:rPr>
              <a:t>在</a:t>
            </a:r>
            <a:r>
              <a:rPr lang="zh-CN" altLang="zh-CN" dirty="0">
                <a:latin typeface="华文新魏" panose="02010800040101010101" pitchFamily="2" charset="-122"/>
                <a:ea typeface="华文新魏" panose="02010800040101010101" pitchFamily="2" charset="-122"/>
              </a:rPr>
              <a:t>流动质押中，经常由债权人、出质人与监管人订立三方监管协议，此时应当查明监管人究竟是受债权人的委托还是受出质人的委托监管质物，确定质物是否已经</a:t>
            </a:r>
            <a:r>
              <a:rPr lang="zh-CN" altLang="zh-CN" dirty="0">
                <a:solidFill>
                  <a:srgbClr val="FF0000"/>
                </a:solidFill>
                <a:latin typeface="华文新魏" panose="02010800040101010101" pitchFamily="2" charset="-122"/>
                <a:ea typeface="华文新魏" panose="02010800040101010101" pitchFamily="2" charset="-122"/>
              </a:rPr>
              <a:t>交付</a:t>
            </a:r>
            <a:r>
              <a:rPr lang="zh-CN" altLang="zh-CN" dirty="0">
                <a:latin typeface="华文新魏" panose="02010800040101010101" pitchFamily="2" charset="-122"/>
                <a:ea typeface="华文新魏" panose="02010800040101010101" pitchFamily="2" charset="-122"/>
              </a:rPr>
              <a:t>债权人，从而判断质权是否有效设立</a:t>
            </a:r>
            <a:r>
              <a:rPr lang="zh-CN" altLang="zh-CN"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r>
              <a:rPr lang="zh-CN" altLang="zh-CN" dirty="0" smtClean="0">
                <a:latin typeface="华文新魏" panose="02010800040101010101" pitchFamily="2" charset="-122"/>
                <a:ea typeface="华文新魏" panose="02010800040101010101" pitchFamily="2" charset="-122"/>
              </a:rPr>
              <a:t>如果</a:t>
            </a:r>
            <a:r>
              <a:rPr lang="zh-CN" altLang="zh-CN" dirty="0">
                <a:latin typeface="华文新魏" panose="02010800040101010101" pitchFamily="2" charset="-122"/>
                <a:ea typeface="华文新魏" panose="02010800040101010101" pitchFamily="2" charset="-122"/>
              </a:rPr>
              <a:t>监管人系受债权人的委托监管质物，则其是债权人的直接占有人，应当认定完成了质物交付，质权有效设立。</a:t>
            </a:r>
            <a:r>
              <a:rPr lang="zh-CN" altLang="zh-CN" dirty="0">
                <a:solidFill>
                  <a:srgbClr val="FF0000"/>
                </a:solidFill>
                <a:latin typeface="华文新魏" panose="02010800040101010101" pitchFamily="2" charset="-122"/>
                <a:ea typeface="华文新魏" panose="02010800040101010101" pitchFamily="2" charset="-122"/>
              </a:rPr>
              <a:t>监管人违反监管协议约定</a:t>
            </a:r>
            <a:r>
              <a:rPr lang="zh-CN" altLang="zh-CN" dirty="0">
                <a:latin typeface="华文新魏" panose="02010800040101010101" pitchFamily="2" charset="-122"/>
                <a:ea typeface="华文新魏" panose="02010800040101010101" pitchFamily="2" charset="-122"/>
              </a:rPr>
              <a:t>，违规向出质人放货、因保管不善导致质物毁损灭失，债权人请求监管人承担违约责任的，人民法院依法予以支持。</a:t>
            </a:r>
          </a:p>
          <a:p>
            <a:endParaRPr lang="zh-CN" altLang="en-US" dirty="0"/>
          </a:p>
        </p:txBody>
      </p:sp>
    </p:spTree>
    <p:extLst>
      <p:ext uri="{BB962C8B-B14F-4D97-AF65-F5344CB8AC3E}">
        <p14:creationId xmlns:p14="http://schemas.microsoft.com/office/powerpoint/2010/main" val="20557418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lstStyle/>
          <a:p>
            <a:r>
              <a:rPr lang="zh-CN" altLang="zh-CN" dirty="0">
                <a:latin typeface="华文新魏" panose="02010800040101010101" pitchFamily="2" charset="-122"/>
                <a:ea typeface="华文新魏" panose="02010800040101010101" pitchFamily="2" charset="-122"/>
              </a:rPr>
              <a:t>如果监管人系受出质人委托监管质物，表明质物并未交付债权人，应当认定质权未有效设立。尽管监管协议约定监管人系受债权人的委托监管质物，但有证据证明其并未履行监管职责，</a:t>
            </a:r>
            <a:r>
              <a:rPr lang="zh-CN" altLang="zh-CN" dirty="0">
                <a:solidFill>
                  <a:srgbClr val="FF0000"/>
                </a:solidFill>
                <a:latin typeface="华文新魏" panose="02010800040101010101" pitchFamily="2" charset="-122"/>
                <a:ea typeface="华文新魏" panose="02010800040101010101" pitchFamily="2" charset="-122"/>
              </a:rPr>
              <a:t>质物实际上仍由出质人管领控制的，</a:t>
            </a:r>
            <a:r>
              <a:rPr lang="zh-CN" altLang="zh-CN" dirty="0">
                <a:latin typeface="华文新魏" panose="02010800040101010101" pitchFamily="2" charset="-122"/>
                <a:ea typeface="华文新魏" panose="02010800040101010101" pitchFamily="2" charset="-122"/>
              </a:rPr>
              <a:t>也应当认定质物并未实际交付，质权未有效设立。此时，债权人可以基于质押合同的约定请求质押人承担违约责任，但其范围不得超过质权有效设立时质押人所应当承担的责任。监管人未履行监管职责的，债权人也可以请求监管人承担违约责任。</a:t>
            </a:r>
          </a:p>
          <a:p>
            <a:endParaRPr lang="zh-CN" altLang="en-US" dirty="0"/>
          </a:p>
        </p:txBody>
      </p:sp>
    </p:spTree>
    <p:extLst>
      <p:ext uri="{BB962C8B-B14F-4D97-AF65-F5344CB8AC3E}">
        <p14:creationId xmlns:p14="http://schemas.microsoft.com/office/powerpoint/2010/main" val="40668577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620689"/>
            <a:ext cx="8229815" cy="5666124"/>
          </a:xfrm>
        </p:spPr>
        <p:txBody>
          <a:bodyPr/>
          <a:lstStyle/>
          <a:p>
            <a:r>
              <a:rPr lang="zh-CN" altLang="zh-CN" dirty="0" smtClean="0">
                <a:latin typeface="华文新魏" panose="02010800040101010101" pitchFamily="2" charset="-122"/>
                <a:ea typeface="华文新魏" panose="02010800040101010101" pitchFamily="2" charset="-122"/>
              </a:rPr>
              <a:t>三方监管协议</a:t>
            </a:r>
            <a:endParaRPr lang="zh-CN" altLang="en-US" dirty="0"/>
          </a:p>
        </p:txBody>
      </p:sp>
      <p:sp>
        <p:nvSpPr>
          <p:cNvPr id="4" name="矩形 3"/>
          <p:cNvSpPr/>
          <p:nvPr/>
        </p:nvSpPr>
        <p:spPr>
          <a:xfrm>
            <a:off x="1259632" y="1916832"/>
            <a:ext cx="2016224"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债务人（第三人）</a:t>
            </a:r>
            <a:endParaRPr lang="zh-CN" altLang="en-US" dirty="0"/>
          </a:p>
        </p:txBody>
      </p:sp>
      <p:sp>
        <p:nvSpPr>
          <p:cNvPr id="5" name="椭圆 4"/>
          <p:cNvSpPr/>
          <p:nvPr/>
        </p:nvSpPr>
        <p:spPr>
          <a:xfrm>
            <a:off x="3275856" y="1628800"/>
            <a:ext cx="2232248" cy="1224136"/>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华文新魏" panose="02010800040101010101" pitchFamily="2" charset="-122"/>
                <a:ea typeface="华文新魏" panose="02010800040101010101" pitchFamily="2" charset="-122"/>
              </a:rPr>
              <a:t>原材料、半成品、产品等库存货物</a:t>
            </a:r>
            <a:endParaRPr lang="zh-CN" altLang="en-US" dirty="0"/>
          </a:p>
        </p:txBody>
      </p:sp>
      <p:sp>
        <p:nvSpPr>
          <p:cNvPr id="6" name="右箭头 5"/>
          <p:cNvSpPr/>
          <p:nvPr/>
        </p:nvSpPr>
        <p:spPr>
          <a:xfrm>
            <a:off x="5508104" y="1916832"/>
            <a:ext cx="1368152"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质押</a:t>
            </a:r>
            <a:endParaRPr lang="zh-CN" altLang="en-US" dirty="0"/>
          </a:p>
        </p:txBody>
      </p:sp>
      <p:sp>
        <p:nvSpPr>
          <p:cNvPr id="7" name="矩形 6"/>
          <p:cNvSpPr/>
          <p:nvPr/>
        </p:nvSpPr>
        <p:spPr>
          <a:xfrm>
            <a:off x="6876256" y="1916832"/>
            <a:ext cx="1512168"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债权人</a:t>
            </a:r>
            <a:endParaRPr lang="zh-CN" altLang="en-US" dirty="0"/>
          </a:p>
        </p:txBody>
      </p:sp>
      <p:sp>
        <p:nvSpPr>
          <p:cNvPr id="8" name="圆角矩形 7"/>
          <p:cNvSpPr/>
          <p:nvPr/>
        </p:nvSpPr>
        <p:spPr>
          <a:xfrm>
            <a:off x="3419872" y="4365104"/>
            <a:ext cx="2232248"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物流企业</a:t>
            </a:r>
            <a:endParaRPr lang="zh-CN" altLang="en-US" dirty="0"/>
          </a:p>
        </p:txBody>
      </p:sp>
      <p:sp>
        <p:nvSpPr>
          <p:cNvPr id="10" name="上箭头 9"/>
          <p:cNvSpPr/>
          <p:nvPr/>
        </p:nvSpPr>
        <p:spPr>
          <a:xfrm>
            <a:off x="4139952" y="2852936"/>
            <a:ext cx="576064" cy="151216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占有、监管</a:t>
            </a:r>
            <a:endParaRPr lang="zh-CN" altLang="en-US" dirty="0"/>
          </a:p>
        </p:txBody>
      </p:sp>
      <p:sp>
        <p:nvSpPr>
          <p:cNvPr id="13" name="左弧形箭头 12"/>
          <p:cNvSpPr/>
          <p:nvPr/>
        </p:nvSpPr>
        <p:spPr>
          <a:xfrm>
            <a:off x="1547664" y="3501008"/>
            <a:ext cx="2376264" cy="151216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动态更新、出旧补新</a:t>
            </a:r>
            <a:endParaRPr lang="zh-CN" altLang="en-US" dirty="0">
              <a:solidFill>
                <a:schemeClr val="tx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fontScale="92500" lnSpcReduction="20000"/>
          </a:bodyPr>
          <a:lstStyle/>
          <a:p>
            <a:r>
              <a:rPr lang="zh-CN" altLang="en-US" dirty="0">
                <a:solidFill>
                  <a:srgbClr val="FF0000"/>
                </a:solidFill>
                <a:latin typeface="华文新魏" panose="02010800040101010101" pitchFamily="2" charset="-122"/>
                <a:ea typeface="华文新魏" panose="02010800040101010101" pitchFamily="2" charset="-122"/>
              </a:rPr>
              <a:t>流动质押</a:t>
            </a:r>
            <a:r>
              <a:rPr lang="zh-CN" altLang="en-US" dirty="0">
                <a:latin typeface="华文新魏" panose="02010800040101010101" pitchFamily="2" charset="-122"/>
                <a:ea typeface="华文新魏" panose="02010800040101010101" pitchFamily="2" charset="-122"/>
              </a:rPr>
              <a:t>，又称为动态质</a:t>
            </a:r>
            <a:r>
              <a:rPr lang="zh-CN" altLang="en-US" dirty="0" smtClean="0">
                <a:latin typeface="华文新魏" panose="02010800040101010101" pitchFamily="2" charset="-122"/>
                <a:ea typeface="华文新魏" panose="02010800040101010101" pitchFamily="2" charset="-122"/>
              </a:rPr>
              <a:t>押、存货</a:t>
            </a:r>
            <a:r>
              <a:rPr lang="zh-CN" altLang="en-US" dirty="0">
                <a:latin typeface="华文新魏" panose="02010800040101010101" pitchFamily="2" charset="-122"/>
                <a:ea typeface="华文新魏" panose="02010800040101010101" pitchFamily="2" charset="-122"/>
              </a:rPr>
              <a:t>动态质押等，是指债务人或者</a:t>
            </a:r>
            <a:r>
              <a:rPr lang="zh-CN" altLang="en-US" dirty="0" smtClean="0">
                <a:latin typeface="华文新魏" panose="02010800040101010101" pitchFamily="2" charset="-122"/>
                <a:ea typeface="华文新魏" panose="02010800040101010101" pitchFamily="2" charset="-122"/>
              </a:rPr>
              <a:t>第三人为</a:t>
            </a:r>
            <a:r>
              <a:rPr lang="zh-CN" altLang="en-US" dirty="0">
                <a:latin typeface="华文新魏" panose="02010800040101010101" pitchFamily="2" charset="-122"/>
                <a:ea typeface="华文新魏" panose="02010800040101010101" pitchFamily="2" charset="-122"/>
              </a:rPr>
              <a:t>担保责任的履行，以其有权处分的原材料、</a:t>
            </a:r>
            <a:r>
              <a:rPr lang="zh-CN" altLang="en-US" dirty="0" smtClean="0">
                <a:latin typeface="华文新魏" panose="02010800040101010101" pitchFamily="2" charset="-122"/>
                <a:ea typeface="华文新魏" panose="02010800040101010101" pitchFamily="2" charset="-122"/>
              </a:rPr>
              <a:t>半成品、</a:t>
            </a:r>
            <a:r>
              <a:rPr lang="zh-CN" altLang="en-US" dirty="0">
                <a:latin typeface="华文新魏" panose="02010800040101010101" pitchFamily="2" charset="-122"/>
                <a:ea typeface="华文新魏" panose="02010800040101010101" pitchFamily="2" charset="-122"/>
              </a:rPr>
              <a:t>产品等库存货物为标</a:t>
            </a:r>
            <a:r>
              <a:rPr lang="zh-CN" altLang="en-US" dirty="0" smtClean="0">
                <a:latin typeface="华文新魏" panose="02010800040101010101" pitchFamily="2" charset="-122"/>
                <a:ea typeface="华文新魏" panose="02010800040101010101" pitchFamily="2" charset="-122"/>
              </a:rPr>
              <a:t>的向</a:t>
            </a:r>
            <a:r>
              <a:rPr lang="zh-CN" altLang="en-US" dirty="0">
                <a:latin typeface="华文新魏" panose="02010800040101010101" pitchFamily="2" charset="-122"/>
                <a:ea typeface="华文新魏" panose="02010800040101010101" pitchFamily="2" charset="-122"/>
              </a:rPr>
              <a:t>银行等债权人设定质押，双方委托第三方物流企业占有并监管质押财产，质押财产被控制在一定数量或价值范围内进行动态</a:t>
            </a:r>
            <a:r>
              <a:rPr lang="zh-CN" altLang="en-US" dirty="0" smtClean="0">
                <a:latin typeface="华文新魏" panose="02010800040101010101" pitchFamily="2" charset="-122"/>
                <a:ea typeface="华文新魏" panose="02010800040101010101" pitchFamily="2" charset="-122"/>
              </a:rPr>
              <a:t>更换、出旧补新的</a:t>
            </a:r>
            <a:r>
              <a:rPr lang="zh-CN" altLang="en-US" dirty="0">
                <a:latin typeface="华文新魏" panose="02010800040101010101" pitchFamily="2" charset="-122"/>
                <a:ea typeface="华文新魏" panose="02010800040101010101" pitchFamily="2" charset="-122"/>
              </a:rPr>
              <a:t>一种抵押</a:t>
            </a:r>
            <a:r>
              <a:rPr lang="zh-CN" altLang="en-US" dirty="0" smtClean="0">
                <a:latin typeface="华文新魏" panose="02010800040101010101" pitchFamily="2" charset="-122"/>
                <a:ea typeface="华文新魏" panose="02010800040101010101" pitchFamily="2" charset="-122"/>
              </a:rPr>
              <a:t>方式。</a:t>
            </a:r>
            <a:endParaRPr lang="en-US" altLang="zh-CN" dirty="0" smtClean="0">
              <a:latin typeface="华文新魏" panose="02010800040101010101" pitchFamily="2" charset="-122"/>
              <a:ea typeface="华文新魏" panose="02010800040101010101" pitchFamily="2" charset="-122"/>
            </a:endParaRPr>
          </a:p>
          <a:p>
            <a:endParaRPr lang="en-US" altLang="zh-CN" dirty="0">
              <a:latin typeface="华文新魏" panose="02010800040101010101" pitchFamily="2" charset="-122"/>
              <a:ea typeface="华文新魏" panose="02010800040101010101" pitchFamily="2" charset="-122"/>
            </a:endParaRPr>
          </a:p>
          <a:p>
            <a:r>
              <a:rPr lang="zh-CN" altLang="en-US" dirty="0">
                <a:latin typeface="华文新魏" panose="02010800040101010101" pitchFamily="2" charset="-122"/>
                <a:ea typeface="华文新魏" panose="02010800040101010101" pitchFamily="2" charset="-122"/>
              </a:rPr>
              <a:t>根据物权法的规定，交付的方式可以是</a:t>
            </a:r>
            <a:r>
              <a:rPr lang="zh-CN" altLang="en-US" dirty="0">
                <a:solidFill>
                  <a:srgbClr val="FF0000"/>
                </a:solidFill>
                <a:latin typeface="华文新魏" panose="02010800040101010101" pitchFamily="2" charset="-122"/>
                <a:ea typeface="华文新魏" panose="02010800040101010101" pitchFamily="2" charset="-122"/>
              </a:rPr>
              <a:t>现实</a:t>
            </a:r>
            <a:r>
              <a:rPr lang="zh-CN" altLang="en-US" dirty="0" smtClean="0">
                <a:solidFill>
                  <a:srgbClr val="FF0000"/>
                </a:solidFill>
                <a:latin typeface="华文新魏" panose="02010800040101010101" pitchFamily="2" charset="-122"/>
                <a:ea typeface="华文新魏" panose="02010800040101010101" pitchFamily="2" charset="-122"/>
              </a:rPr>
              <a:t>交付</a:t>
            </a:r>
            <a:r>
              <a:rPr lang="en-US" altLang="zh-CN" dirty="0" smtClean="0">
                <a:latin typeface="华文新魏" panose="02010800040101010101" pitchFamily="2" charset="-122"/>
                <a:ea typeface="华文新魏" panose="02010800040101010101" pitchFamily="2" charset="-122"/>
              </a:rPr>
              <a:t>,</a:t>
            </a:r>
            <a:r>
              <a:rPr lang="zh-CN" altLang="en-US" dirty="0" smtClean="0">
                <a:latin typeface="华文新魏" panose="02010800040101010101" pitchFamily="2" charset="-122"/>
                <a:ea typeface="华文新魏" panose="02010800040101010101" pitchFamily="2" charset="-122"/>
              </a:rPr>
              <a:t>也</a:t>
            </a:r>
            <a:r>
              <a:rPr lang="zh-CN" altLang="en-US" dirty="0">
                <a:latin typeface="华文新魏" panose="02010800040101010101" pitchFamily="2" charset="-122"/>
                <a:ea typeface="华文新魏" panose="02010800040101010101" pitchFamily="2" charset="-122"/>
              </a:rPr>
              <a:t>可以</a:t>
            </a:r>
            <a:r>
              <a:rPr lang="zh-CN" altLang="en-US" dirty="0">
                <a:solidFill>
                  <a:srgbClr val="FF0000"/>
                </a:solidFill>
                <a:latin typeface="华文新魏" panose="02010800040101010101" pitchFamily="2" charset="-122"/>
                <a:ea typeface="华文新魏" panose="02010800040101010101" pitchFamily="2" charset="-122"/>
              </a:rPr>
              <a:t>简易交付</a:t>
            </a:r>
            <a:r>
              <a:rPr lang="zh-CN" altLang="en-US" dirty="0" smtClean="0">
                <a:latin typeface="华文新魏" panose="02010800040101010101" pitchFamily="2" charset="-122"/>
                <a:ea typeface="华文新魏" panose="02010800040101010101" pitchFamily="2" charset="-122"/>
              </a:rPr>
              <a:t>，</a:t>
            </a:r>
            <a:r>
              <a:rPr lang="zh-CN" altLang="en-US" dirty="0" smtClean="0">
                <a:solidFill>
                  <a:srgbClr val="FF0000"/>
                </a:solidFill>
                <a:latin typeface="华文新魏" panose="02010800040101010101" pitchFamily="2" charset="-122"/>
                <a:ea typeface="华文新魏" panose="02010800040101010101" pitchFamily="2" charset="-122"/>
              </a:rPr>
              <a:t>指示交付</a:t>
            </a:r>
            <a:r>
              <a:rPr lang="zh-CN" altLang="en-US" dirty="0" smtClean="0">
                <a:latin typeface="华文新魏" panose="02010800040101010101" pitchFamily="2" charset="-122"/>
                <a:ea typeface="华文新魏" panose="02010800040101010101" pitchFamily="2" charset="-122"/>
              </a:rPr>
              <a:t>等观念交付。但为确保</a:t>
            </a:r>
            <a:r>
              <a:rPr lang="zh-CN" altLang="en-US" dirty="0">
                <a:latin typeface="华文新魏" panose="02010800040101010101" pitchFamily="2" charset="-122"/>
                <a:ea typeface="华文新魏" panose="02010800040101010101" pitchFamily="2" charset="-122"/>
              </a:rPr>
              <a:t>质权的留置效力，质权人不得使出资人代替自己</a:t>
            </a:r>
            <a:r>
              <a:rPr lang="zh-CN" altLang="en-US" dirty="0" smtClean="0">
                <a:latin typeface="华文新魏" panose="02010800040101010101" pitchFamily="2" charset="-122"/>
                <a:ea typeface="华文新魏" panose="02010800040101010101" pitchFamily="2" charset="-122"/>
              </a:rPr>
              <a:t>占有质物，</a:t>
            </a:r>
            <a:r>
              <a:rPr lang="zh-CN" altLang="en-US" dirty="0">
                <a:latin typeface="华文新魏" panose="02010800040101010101" pitchFamily="2" charset="-122"/>
                <a:ea typeface="华文新魏" panose="02010800040101010101" pitchFamily="2" charset="-122"/>
              </a:rPr>
              <a:t>故不能通过</a:t>
            </a:r>
            <a:r>
              <a:rPr lang="zh-CN" altLang="en-US" dirty="0">
                <a:solidFill>
                  <a:srgbClr val="FF0000"/>
                </a:solidFill>
                <a:latin typeface="华文新魏" panose="02010800040101010101" pitchFamily="2" charset="-122"/>
                <a:ea typeface="华文新魏" panose="02010800040101010101" pitchFamily="2" charset="-122"/>
              </a:rPr>
              <a:t>占有改定</a:t>
            </a:r>
            <a:r>
              <a:rPr lang="zh-CN" altLang="en-US" dirty="0">
                <a:latin typeface="华文新魏" panose="02010800040101010101" pitchFamily="2" charset="-122"/>
                <a:ea typeface="华文新魏" panose="02010800040101010101" pitchFamily="2" charset="-122"/>
              </a:rPr>
              <a:t>方式设定质权，否则应当不产生设立质权的</a:t>
            </a:r>
            <a:r>
              <a:rPr lang="zh-CN" altLang="en-US" dirty="0" smtClean="0">
                <a:latin typeface="华文新魏" panose="02010800040101010101" pitchFamily="2" charset="-122"/>
                <a:ea typeface="华文新魏" panose="02010800040101010101" pitchFamily="2" charset="-122"/>
              </a:rPr>
              <a:t>效果。实践中，如果</a:t>
            </a:r>
            <a:r>
              <a:rPr lang="zh-CN" altLang="en-US" dirty="0">
                <a:latin typeface="华文新魏" panose="02010800040101010101" pitchFamily="2" charset="-122"/>
                <a:ea typeface="华文新魏" panose="02010800040101010101" pitchFamily="2" charset="-122"/>
              </a:rPr>
              <a:t>监管人是受债权人</a:t>
            </a:r>
            <a:r>
              <a:rPr lang="zh-CN" altLang="en-US" dirty="0" smtClean="0">
                <a:latin typeface="华文新魏" panose="02010800040101010101" pitchFamily="2" charset="-122"/>
                <a:ea typeface="华文新魏" panose="02010800040101010101" pitchFamily="2" charset="-122"/>
              </a:rPr>
              <a:t>委托监管质物，可以</a:t>
            </a:r>
            <a:r>
              <a:rPr lang="zh-CN" altLang="en-US" dirty="0">
                <a:latin typeface="华文新魏" panose="02010800040101010101" pitchFamily="2" charset="-122"/>
                <a:ea typeface="华文新魏" panose="02010800040101010101" pitchFamily="2" charset="-122"/>
              </a:rPr>
              <a:t>认定完成</a:t>
            </a:r>
            <a:r>
              <a:rPr lang="zh-CN" altLang="en-US" dirty="0" smtClean="0">
                <a:latin typeface="华文新魏" panose="02010800040101010101" pitchFamily="2" charset="-122"/>
                <a:ea typeface="华文新魏" panose="02010800040101010101" pitchFamily="2" charset="-122"/>
              </a:rPr>
              <a:t>了指示交付，质</a:t>
            </a:r>
            <a:r>
              <a:rPr lang="zh-CN" altLang="en-US" dirty="0">
                <a:latin typeface="华文新魏" panose="02010800040101010101" pitchFamily="2" charset="-122"/>
                <a:ea typeface="华文新魏" panose="02010800040101010101" pitchFamily="2" charset="-122"/>
              </a:rPr>
              <a:t>权有效</a:t>
            </a:r>
            <a:r>
              <a:rPr lang="zh-CN" altLang="en-US" dirty="0" smtClean="0">
                <a:latin typeface="华文新魏" panose="02010800040101010101" pitchFamily="2" charset="-122"/>
                <a:ea typeface="华文新魏" panose="02010800040101010101" pitchFamily="2" charset="-122"/>
              </a:rPr>
              <a:t>设立。但</a:t>
            </a:r>
            <a:r>
              <a:rPr lang="zh-CN" altLang="en-US" dirty="0">
                <a:latin typeface="华文新魏" panose="02010800040101010101" pitchFamily="2" charset="-122"/>
                <a:ea typeface="华文新魏" panose="02010800040101010101" pitchFamily="2" charset="-122"/>
              </a:rPr>
              <a:t>因为在流动质押中往往存放</a:t>
            </a:r>
            <a:r>
              <a:rPr lang="zh-CN" altLang="en-US" dirty="0" smtClean="0">
                <a:latin typeface="华文新魏" panose="02010800040101010101" pitchFamily="2" charset="-122"/>
                <a:ea typeface="华文新魏" panose="02010800040101010101" pitchFamily="2" charset="-122"/>
              </a:rPr>
              <a:t>于出质人</a:t>
            </a:r>
            <a:r>
              <a:rPr lang="zh-CN" altLang="en-US" dirty="0">
                <a:latin typeface="华文新魏" panose="02010800040101010101" pitchFamily="2" charset="-122"/>
                <a:ea typeface="华文新魏" panose="02010800040101010101" pitchFamily="2" charset="-122"/>
              </a:rPr>
              <a:t>自己的仓库中，</a:t>
            </a:r>
            <a:r>
              <a:rPr lang="zh-CN" altLang="en-US" dirty="0" smtClean="0">
                <a:latin typeface="华文新魏" panose="02010800040101010101" pitchFamily="2" charset="-122"/>
                <a:ea typeface="华文新魏" panose="02010800040101010101" pitchFamily="2" charset="-122"/>
              </a:rPr>
              <a:t>而且出质人</a:t>
            </a:r>
            <a:r>
              <a:rPr lang="zh-CN" altLang="en-US" dirty="0">
                <a:latin typeface="华文新魏" panose="02010800040101010101" pitchFamily="2" charset="-122"/>
                <a:ea typeface="华文新魏" panose="02010800040101010101" pitchFamily="2" charset="-122"/>
              </a:rPr>
              <a:t>对货物往往还有一定的处置权，因此</a:t>
            </a:r>
            <a:r>
              <a:rPr lang="zh-CN" altLang="en-US" dirty="0" smtClean="0">
                <a:latin typeface="华文新魏" panose="02010800040101010101" pitchFamily="2" charset="-122"/>
                <a:ea typeface="华文新魏" panose="02010800040101010101" pitchFamily="2" charset="-122"/>
              </a:rPr>
              <a:t>判断质物是否曾</a:t>
            </a:r>
            <a:r>
              <a:rPr lang="zh-CN" altLang="en-US" dirty="0">
                <a:latin typeface="华文新魏" panose="02010800040101010101" pitchFamily="2" charset="-122"/>
                <a:ea typeface="华文新魏" panose="02010800040101010101" pitchFamily="2" charset="-122"/>
              </a:rPr>
              <a:t>交付并非易事，需要具体情况具体</a:t>
            </a:r>
            <a:r>
              <a:rPr lang="zh-CN" altLang="en-US" dirty="0" smtClean="0">
                <a:latin typeface="华文新魏" panose="02010800040101010101" pitchFamily="2" charset="-122"/>
                <a:ea typeface="华文新魏" panose="02010800040101010101" pitchFamily="2" charset="-122"/>
              </a:rPr>
              <a:t>判断。</a:t>
            </a:r>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4254153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lstStyle/>
          <a:p>
            <a:r>
              <a:rPr lang="en-US" altLang="zh-CN" sz="3600" dirty="0" smtClean="0">
                <a:latin typeface="华文新魏" panose="02010800040101010101" pitchFamily="2" charset="-122"/>
                <a:ea typeface="华文新魏" panose="02010800040101010101" pitchFamily="2" charset="-122"/>
              </a:rPr>
              <a:t>64.</a:t>
            </a:r>
            <a:r>
              <a:rPr lang="zh-CN" altLang="zh-CN" sz="3600" b="1" dirty="0">
                <a:latin typeface="华文新魏" panose="02010800040101010101" pitchFamily="2" charset="-122"/>
                <a:ea typeface="华文新魏" panose="02010800040101010101" pitchFamily="2" charset="-122"/>
              </a:rPr>
              <a:t>浮动抵押的</a:t>
            </a:r>
            <a:r>
              <a:rPr lang="zh-CN" altLang="zh-CN" sz="3600" b="1" dirty="0" smtClean="0">
                <a:latin typeface="华文新魏" panose="02010800040101010101" pitchFamily="2" charset="-122"/>
                <a:ea typeface="华文新魏" panose="02010800040101010101" pitchFamily="2" charset="-122"/>
              </a:rPr>
              <a:t>效力</a:t>
            </a:r>
            <a:endParaRPr lang="en-US" altLang="zh-CN" sz="3600" b="1" dirty="0" smtClean="0">
              <a:latin typeface="华文新魏" panose="02010800040101010101" pitchFamily="2" charset="-122"/>
              <a:ea typeface="华文新魏" panose="02010800040101010101" pitchFamily="2" charset="-122"/>
            </a:endParaRPr>
          </a:p>
          <a:p>
            <a:r>
              <a:rPr lang="zh-CN" altLang="zh-CN" dirty="0" smtClean="0">
                <a:latin typeface="华文新魏" panose="02010800040101010101" pitchFamily="2" charset="-122"/>
                <a:ea typeface="华文新魏" panose="02010800040101010101" pitchFamily="2" charset="-122"/>
              </a:rPr>
              <a:t>企业</a:t>
            </a:r>
            <a:r>
              <a:rPr lang="zh-CN" altLang="zh-CN" dirty="0">
                <a:latin typeface="华文新魏" panose="02010800040101010101" pitchFamily="2" charset="-122"/>
                <a:ea typeface="华文新魏" panose="02010800040101010101" pitchFamily="2" charset="-122"/>
              </a:rPr>
              <a:t>将其现有的以及将有的生产设备、原材料、半成品及产品等财产设定浮动抵押后，又将其中的生产设备等部分财产设定了动产抵押，并都办理了抵押登记的，根据《物权法》第</a:t>
            </a:r>
            <a:r>
              <a:rPr lang="en-US" altLang="zh-CN" dirty="0">
                <a:latin typeface="华文新魏" panose="02010800040101010101" pitchFamily="2" charset="-122"/>
                <a:ea typeface="华文新魏" panose="02010800040101010101" pitchFamily="2" charset="-122"/>
              </a:rPr>
              <a:t>199</a:t>
            </a:r>
            <a:r>
              <a:rPr lang="zh-CN" altLang="zh-CN" dirty="0">
                <a:latin typeface="华文新魏" panose="02010800040101010101" pitchFamily="2" charset="-122"/>
                <a:ea typeface="华文新魏" panose="02010800040101010101" pitchFamily="2" charset="-122"/>
              </a:rPr>
              <a:t>条的规定，登记在先的浮动抵押优先于登记在后的动产抵押</a:t>
            </a:r>
            <a:r>
              <a:rPr lang="zh-CN" altLang="zh-CN"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endParaRPr lang="en-US" altLang="zh-CN" dirty="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浮动抵押与一般动产抵押竞合时处理的原则</a:t>
            </a:r>
            <a:endParaRPr lang="zh-CN" altLang="en-US" dirty="0">
              <a:latin typeface="华文新魏" panose="02010800040101010101" pitchFamily="2" charset="-122"/>
              <a:ea typeface="华文新魏" panose="02010800040101010101" pitchFamily="2" charset="-122"/>
            </a:endParaRPr>
          </a:p>
        </p:txBody>
      </p:sp>
      <p:sp>
        <p:nvSpPr>
          <p:cNvPr id="4" name="椭圆 3"/>
          <p:cNvSpPr/>
          <p:nvPr/>
        </p:nvSpPr>
        <p:spPr>
          <a:xfrm>
            <a:off x="2411760" y="4725144"/>
            <a:ext cx="3384376" cy="15841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stCxn id="4" idx="0"/>
            <a:endCxn id="4" idx="4"/>
          </p:cNvCxnSpPr>
          <p:nvPr/>
        </p:nvCxnSpPr>
        <p:spPr>
          <a:xfrm>
            <a:off x="4103948" y="4725144"/>
            <a:ext cx="0" cy="1584176"/>
          </a:xfrm>
          <a:prstGeom prst="line">
            <a:avLst/>
          </a:prstGeom>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059832" y="5085184"/>
            <a:ext cx="2160240" cy="93610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箭头连接符 14"/>
          <p:cNvCxnSpPr/>
          <p:nvPr/>
        </p:nvCxnSpPr>
        <p:spPr>
          <a:xfrm flipH="1" flipV="1">
            <a:off x="3923928" y="4509120"/>
            <a:ext cx="432048" cy="12241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flipV="1">
            <a:off x="1619672" y="4581128"/>
            <a:ext cx="792088"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87250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lnSpcReduction="10000"/>
          </a:bodyPr>
          <a:lstStyle/>
          <a:p>
            <a:r>
              <a:rPr lang="en-US" altLang="zh-CN" sz="3900" b="1" dirty="0" smtClean="0">
                <a:latin typeface="华文新魏" panose="02010800040101010101" pitchFamily="2" charset="-122"/>
                <a:ea typeface="华文新魏" panose="02010800040101010101" pitchFamily="2" charset="-122"/>
              </a:rPr>
              <a:t>65.</a:t>
            </a:r>
            <a:r>
              <a:rPr lang="zh-CN" altLang="zh-CN" sz="3900" b="1" dirty="0" smtClean="0">
                <a:latin typeface="华文新魏" panose="02010800040101010101" pitchFamily="2" charset="-122"/>
                <a:ea typeface="华文新魏" panose="02010800040101010101" pitchFamily="2" charset="-122"/>
              </a:rPr>
              <a:t>动产</a:t>
            </a:r>
            <a:r>
              <a:rPr lang="zh-CN" altLang="zh-CN" sz="3900" b="1" dirty="0">
                <a:latin typeface="华文新魏" panose="02010800040101010101" pitchFamily="2" charset="-122"/>
                <a:ea typeface="华文新魏" panose="02010800040101010101" pitchFamily="2" charset="-122"/>
              </a:rPr>
              <a:t>抵押权与质权竞</a:t>
            </a:r>
            <a:r>
              <a:rPr lang="zh-CN" altLang="zh-CN" sz="3900" b="1" dirty="0" smtClean="0">
                <a:latin typeface="华文新魏" panose="02010800040101010101" pitchFamily="2" charset="-122"/>
                <a:ea typeface="华文新魏" panose="02010800040101010101" pitchFamily="2" charset="-122"/>
              </a:rPr>
              <a:t>存</a:t>
            </a:r>
            <a:endParaRPr lang="en-US" altLang="zh-CN" sz="3600" b="1" dirty="0">
              <a:latin typeface="华文新魏" panose="02010800040101010101" pitchFamily="2" charset="-122"/>
              <a:ea typeface="华文新魏" panose="02010800040101010101" pitchFamily="2" charset="-122"/>
            </a:endParaRPr>
          </a:p>
          <a:p>
            <a:r>
              <a:rPr lang="en-US" altLang="zh-CN" sz="3600" dirty="0">
                <a:latin typeface="华文新魏" panose="02010800040101010101" pitchFamily="2" charset="-122"/>
                <a:ea typeface="华文新魏" panose="02010800040101010101" pitchFamily="2" charset="-122"/>
              </a:rPr>
              <a:t> </a:t>
            </a:r>
            <a:r>
              <a:rPr lang="zh-CN" altLang="zh-CN" sz="2600" dirty="0">
                <a:latin typeface="华文新魏" panose="02010800040101010101" pitchFamily="2" charset="-122"/>
                <a:ea typeface="华文新魏" panose="02010800040101010101" pitchFamily="2" charset="-122"/>
              </a:rPr>
              <a:t>同一动产上同时设立质权和抵押权的，应当参照适用《物权法》第</a:t>
            </a:r>
            <a:r>
              <a:rPr lang="en-US" altLang="zh-CN" sz="2600" dirty="0">
                <a:latin typeface="华文新魏" panose="02010800040101010101" pitchFamily="2" charset="-122"/>
                <a:ea typeface="华文新魏" panose="02010800040101010101" pitchFamily="2" charset="-122"/>
              </a:rPr>
              <a:t>199</a:t>
            </a:r>
            <a:r>
              <a:rPr lang="zh-CN" altLang="zh-CN" sz="2600" dirty="0">
                <a:latin typeface="华文新魏" panose="02010800040101010101" pitchFamily="2" charset="-122"/>
                <a:ea typeface="华文新魏" panose="02010800040101010101" pitchFamily="2" charset="-122"/>
              </a:rPr>
              <a:t>条的规定，根据是否完成公示以及公示先后情况来确定清偿顺序</a:t>
            </a:r>
            <a:r>
              <a:rPr lang="zh-CN" altLang="zh-CN" sz="2600" dirty="0" smtClean="0">
                <a:latin typeface="华文新魏" panose="02010800040101010101" pitchFamily="2" charset="-122"/>
                <a:ea typeface="华文新魏" panose="02010800040101010101" pitchFamily="2" charset="-122"/>
              </a:rPr>
              <a:t>：</a:t>
            </a:r>
            <a:endParaRPr lang="en-US" altLang="zh-CN" sz="2600" dirty="0" smtClean="0">
              <a:latin typeface="华文新魏" panose="02010800040101010101" pitchFamily="2" charset="-122"/>
              <a:ea typeface="华文新魏" panose="02010800040101010101" pitchFamily="2" charset="-122"/>
            </a:endParaRPr>
          </a:p>
          <a:p>
            <a:r>
              <a:rPr lang="zh-CN" altLang="zh-CN" sz="2600" dirty="0" smtClean="0">
                <a:latin typeface="华文新魏" panose="02010800040101010101" pitchFamily="2" charset="-122"/>
                <a:ea typeface="华文新魏" panose="02010800040101010101" pitchFamily="2" charset="-122"/>
              </a:rPr>
              <a:t>质</a:t>
            </a:r>
            <a:r>
              <a:rPr lang="zh-CN" altLang="zh-CN" sz="2600" dirty="0">
                <a:latin typeface="华文新魏" panose="02010800040101010101" pitchFamily="2" charset="-122"/>
                <a:ea typeface="华文新魏" panose="02010800040101010101" pitchFamily="2" charset="-122"/>
              </a:rPr>
              <a:t>权有效设立、抵押权办理了抵押登记的，按照公示先后确定清偿顺序</a:t>
            </a:r>
            <a:r>
              <a:rPr lang="zh-CN" altLang="zh-CN" sz="2600" dirty="0" smtClean="0">
                <a:latin typeface="华文新魏" panose="02010800040101010101" pitchFamily="2" charset="-122"/>
                <a:ea typeface="华文新魏" panose="02010800040101010101" pitchFamily="2" charset="-122"/>
              </a:rPr>
              <a:t>；</a:t>
            </a:r>
            <a:endParaRPr lang="en-US" altLang="zh-CN" sz="2600" dirty="0" smtClean="0">
              <a:latin typeface="华文新魏" panose="02010800040101010101" pitchFamily="2" charset="-122"/>
              <a:ea typeface="华文新魏" panose="02010800040101010101" pitchFamily="2" charset="-122"/>
            </a:endParaRPr>
          </a:p>
          <a:p>
            <a:r>
              <a:rPr lang="zh-CN" altLang="zh-CN" sz="2600" dirty="0" smtClean="0">
                <a:latin typeface="华文新魏" panose="02010800040101010101" pitchFamily="2" charset="-122"/>
                <a:ea typeface="华文新魏" panose="02010800040101010101" pitchFamily="2" charset="-122"/>
              </a:rPr>
              <a:t>顺序</a:t>
            </a:r>
            <a:r>
              <a:rPr lang="zh-CN" altLang="zh-CN" sz="2600" dirty="0">
                <a:latin typeface="华文新魏" panose="02010800040101010101" pitchFamily="2" charset="-122"/>
                <a:ea typeface="华文新魏" panose="02010800040101010101" pitchFamily="2" charset="-122"/>
              </a:rPr>
              <a:t>相同的，按照债权比例清偿</a:t>
            </a:r>
            <a:r>
              <a:rPr lang="zh-CN" altLang="zh-CN" sz="2600" dirty="0" smtClean="0">
                <a:latin typeface="华文新魏" panose="02010800040101010101" pitchFamily="2" charset="-122"/>
                <a:ea typeface="华文新魏" panose="02010800040101010101" pitchFamily="2" charset="-122"/>
              </a:rPr>
              <a:t>；</a:t>
            </a:r>
            <a:endParaRPr lang="en-US" altLang="zh-CN" sz="2600" dirty="0" smtClean="0">
              <a:latin typeface="华文新魏" panose="02010800040101010101" pitchFamily="2" charset="-122"/>
              <a:ea typeface="华文新魏" panose="02010800040101010101" pitchFamily="2" charset="-122"/>
            </a:endParaRPr>
          </a:p>
          <a:p>
            <a:r>
              <a:rPr lang="zh-CN" altLang="zh-CN" sz="2600" dirty="0" smtClean="0">
                <a:latin typeface="华文新魏" panose="02010800040101010101" pitchFamily="2" charset="-122"/>
                <a:ea typeface="华文新魏" panose="02010800040101010101" pitchFamily="2" charset="-122"/>
              </a:rPr>
              <a:t>质</a:t>
            </a:r>
            <a:r>
              <a:rPr lang="zh-CN" altLang="zh-CN" sz="2600" dirty="0">
                <a:latin typeface="华文新魏" panose="02010800040101010101" pitchFamily="2" charset="-122"/>
                <a:ea typeface="华文新魏" panose="02010800040101010101" pitchFamily="2" charset="-122"/>
              </a:rPr>
              <a:t>权有效设立，抵押权未办理抵押登记的，质权优先于抵押权</a:t>
            </a:r>
            <a:r>
              <a:rPr lang="zh-CN" altLang="zh-CN" sz="2600" dirty="0" smtClean="0">
                <a:latin typeface="华文新魏" panose="02010800040101010101" pitchFamily="2" charset="-122"/>
                <a:ea typeface="华文新魏" panose="02010800040101010101" pitchFamily="2" charset="-122"/>
              </a:rPr>
              <a:t>；</a:t>
            </a:r>
            <a:endParaRPr lang="en-US" altLang="zh-CN" sz="2600" dirty="0" smtClean="0">
              <a:latin typeface="华文新魏" panose="02010800040101010101" pitchFamily="2" charset="-122"/>
              <a:ea typeface="华文新魏" panose="02010800040101010101" pitchFamily="2" charset="-122"/>
            </a:endParaRPr>
          </a:p>
          <a:p>
            <a:r>
              <a:rPr lang="zh-CN" altLang="zh-CN" sz="2600" dirty="0" smtClean="0">
                <a:latin typeface="华文新魏" panose="02010800040101010101" pitchFamily="2" charset="-122"/>
                <a:ea typeface="华文新魏" panose="02010800040101010101" pitchFamily="2" charset="-122"/>
              </a:rPr>
              <a:t>质</a:t>
            </a:r>
            <a:r>
              <a:rPr lang="zh-CN" altLang="zh-CN" sz="2600" dirty="0">
                <a:latin typeface="华文新魏" panose="02010800040101010101" pitchFamily="2" charset="-122"/>
                <a:ea typeface="华文新魏" panose="02010800040101010101" pitchFamily="2" charset="-122"/>
              </a:rPr>
              <a:t>权未有效设立，抵押权未办理抵押登记的，因此时抵押权已经有效设立，故抵押权优先受偿。</a:t>
            </a:r>
          </a:p>
          <a:p>
            <a:r>
              <a:rPr lang="en-US" altLang="zh-CN" sz="2600" dirty="0" smtClean="0">
                <a:latin typeface="华文新魏" panose="02010800040101010101" pitchFamily="2" charset="-122"/>
                <a:ea typeface="华文新魏" panose="02010800040101010101" pitchFamily="2" charset="-122"/>
              </a:rPr>
              <a:t>        </a:t>
            </a:r>
            <a:r>
              <a:rPr lang="zh-CN" altLang="zh-CN" sz="2600" dirty="0" smtClean="0">
                <a:latin typeface="华文新魏" panose="02010800040101010101" pitchFamily="2" charset="-122"/>
                <a:ea typeface="华文新魏" panose="02010800040101010101" pitchFamily="2" charset="-122"/>
              </a:rPr>
              <a:t>根据</a:t>
            </a:r>
            <a:r>
              <a:rPr lang="zh-CN" altLang="zh-CN" sz="2600" dirty="0">
                <a:latin typeface="华文新魏" panose="02010800040101010101" pitchFamily="2" charset="-122"/>
                <a:ea typeface="华文新魏" panose="02010800040101010101" pitchFamily="2" charset="-122"/>
              </a:rPr>
              <a:t>《物权法》第</a:t>
            </a:r>
            <a:r>
              <a:rPr lang="en-US" altLang="zh-CN" sz="2600" dirty="0">
                <a:latin typeface="华文新魏" panose="02010800040101010101" pitchFamily="2" charset="-122"/>
                <a:ea typeface="华文新魏" panose="02010800040101010101" pitchFamily="2" charset="-122"/>
              </a:rPr>
              <a:t>178</a:t>
            </a:r>
            <a:r>
              <a:rPr lang="zh-CN" altLang="zh-CN" sz="2600" dirty="0">
                <a:latin typeface="华文新魏" panose="02010800040101010101" pitchFamily="2" charset="-122"/>
                <a:ea typeface="华文新魏" panose="02010800040101010101" pitchFamily="2" charset="-122"/>
              </a:rPr>
              <a:t>条规定的精神，担保法司法解释第</a:t>
            </a:r>
            <a:r>
              <a:rPr lang="en-US" altLang="zh-CN" sz="2600" dirty="0">
                <a:latin typeface="华文新魏" panose="02010800040101010101" pitchFamily="2" charset="-122"/>
                <a:ea typeface="华文新魏" panose="02010800040101010101" pitchFamily="2" charset="-122"/>
              </a:rPr>
              <a:t>79</a:t>
            </a:r>
            <a:r>
              <a:rPr lang="zh-CN" altLang="zh-CN" sz="2600" dirty="0">
                <a:latin typeface="华文新魏" panose="02010800040101010101" pitchFamily="2" charset="-122"/>
                <a:ea typeface="华文新魏" panose="02010800040101010101" pitchFamily="2" charset="-122"/>
              </a:rPr>
              <a:t>条第</a:t>
            </a:r>
            <a:r>
              <a:rPr lang="en-US" altLang="zh-CN" sz="2600" dirty="0">
                <a:latin typeface="华文新魏" panose="02010800040101010101" pitchFamily="2" charset="-122"/>
                <a:ea typeface="华文新魏" panose="02010800040101010101" pitchFamily="2" charset="-122"/>
              </a:rPr>
              <a:t>1</a:t>
            </a:r>
            <a:r>
              <a:rPr lang="zh-CN" altLang="zh-CN" sz="2600" dirty="0" smtClean="0">
                <a:latin typeface="华文新魏" panose="02010800040101010101" pitchFamily="2" charset="-122"/>
                <a:ea typeface="华文新魏" panose="02010800040101010101" pitchFamily="2" charset="-122"/>
              </a:rPr>
              <a:t>款</a:t>
            </a:r>
            <a:r>
              <a:rPr lang="zh-CN" altLang="en-US" sz="2600" dirty="0" smtClean="0">
                <a:latin typeface="华文新魏" panose="02010800040101010101" pitchFamily="2" charset="-122"/>
                <a:ea typeface="华文新魏" panose="02010800040101010101" pitchFamily="2" charset="-122"/>
              </a:rPr>
              <a:t>（抵押权恒优于质权）</a:t>
            </a:r>
            <a:r>
              <a:rPr lang="zh-CN" altLang="zh-CN" sz="2600" dirty="0" smtClean="0">
                <a:latin typeface="华文新魏" panose="02010800040101010101" pitchFamily="2" charset="-122"/>
                <a:ea typeface="华文新魏" panose="02010800040101010101" pitchFamily="2" charset="-122"/>
              </a:rPr>
              <a:t>不再</a:t>
            </a:r>
            <a:r>
              <a:rPr lang="zh-CN" altLang="zh-CN" sz="2600" dirty="0">
                <a:latin typeface="华文新魏" panose="02010800040101010101" pitchFamily="2" charset="-122"/>
                <a:ea typeface="华文新魏" panose="02010800040101010101" pitchFamily="2" charset="-122"/>
              </a:rPr>
              <a:t>适用</a:t>
            </a:r>
            <a:r>
              <a:rPr lang="zh-CN" altLang="zh-CN" sz="2600" dirty="0" smtClean="0">
                <a:latin typeface="华文新魏" panose="02010800040101010101" pitchFamily="2" charset="-122"/>
                <a:ea typeface="华文新魏" panose="02010800040101010101" pitchFamily="2" charset="-122"/>
              </a:rPr>
              <a:t>。</a:t>
            </a:r>
            <a:endParaRPr lang="en-US" altLang="zh-CN" sz="2600" dirty="0" smtClean="0">
              <a:latin typeface="华文新魏" panose="02010800040101010101" pitchFamily="2" charset="-122"/>
              <a:ea typeface="华文新魏" panose="02010800040101010101" pitchFamily="2" charset="-122"/>
            </a:endParaRPr>
          </a:p>
          <a:p>
            <a:r>
              <a:rPr lang="en-US" altLang="zh-CN" sz="2600" dirty="0" smtClean="0">
                <a:latin typeface="华文新魏" panose="02010800040101010101" pitchFamily="2" charset="-122"/>
                <a:ea typeface="华文新魏" panose="02010800040101010101" pitchFamily="2" charset="-122"/>
              </a:rPr>
              <a:t>        </a:t>
            </a:r>
            <a:endParaRPr lang="zh-CN" altLang="zh-CN" sz="2600" dirty="0">
              <a:latin typeface="华文新魏" panose="02010800040101010101" pitchFamily="2" charset="-122"/>
              <a:ea typeface="华文新魏" panose="02010800040101010101" pitchFamily="2" charset="-122"/>
            </a:endParaRPr>
          </a:p>
          <a:p>
            <a:endParaRPr lang="zh-CN" altLang="en-US" sz="2600" dirty="0"/>
          </a:p>
        </p:txBody>
      </p:sp>
    </p:spTree>
    <p:extLst>
      <p:ext uri="{BB962C8B-B14F-4D97-AF65-F5344CB8AC3E}">
        <p14:creationId xmlns:p14="http://schemas.microsoft.com/office/powerpoint/2010/main" val="3663528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fontScale="92500" lnSpcReduction="20000"/>
          </a:bodyPr>
          <a:lstStyle/>
          <a:p>
            <a:r>
              <a:rPr lang="en-US" altLang="zh-CN" sz="3200" dirty="0" smtClean="0">
                <a:latin typeface="华文新魏" panose="02010800040101010101" pitchFamily="2" charset="-122"/>
                <a:ea typeface="华文新魏" panose="02010800040101010101" pitchFamily="2" charset="-122"/>
              </a:rPr>
              <a:t>《</a:t>
            </a:r>
            <a:r>
              <a:rPr lang="zh-CN" altLang="en-US" sz="3200" dirty="0" smtClean="0">
                <a:latin typeface="华文新魏" panose="02010800040101010101" pitchFamily="2" charset="-122"/>
                <a:ea typeface="华文新魏" panose="02010800040101010101" pitchFamily="2" charset="-122"/>
              </a:rPr>
              <a:t>物权法</a:t>
            </a:r>
            <a:r>
              <a:rPr lang="en-US" altLang="zh-CN" sz="3200" dirty="0" smtClean="0">
                <a:latin typeface="华文新魏" panose="02010800040101010101" pitchFamily="2" charset="-122"/>
                <a:ea typeface="华文新魏" panose="02010800040101010101" pitchFamily="2" charset="-122"/>
              </a:rPr>
              <a:t>》</a:t>
            </a:r>
            <a:r>
              <a:rPr lang="zh-CN" altLang="en-US" sz="3200" dirty="0" smtClean="0">
                <a:latin typeface="华文新魏" panose="02010800040101010101" pitchFamily="2" charset="-122"/>
                <a:ea typeface="华文新魏" panose="02010800040101010101" pitchFamily="2" charset="-122"/>
              </a:rPr>
              <a:t>第</a:t>
            </a:r>
            <a:r>
              <a:rPr lang="en-US" altLang="zh-CN" sz="3200" dirty="0" smtClean="0">
                <a:latin typeface="华文新魏" panose="02010800040101010101" pitchFamily="2" charset="-122"/>
                <a:ea typeface="华文新魏" panose="02010800040101010101" pitchFamily="2" charset="-122"/>
              </a:rPr>
              <a:t>23</a:t>
            </a:r>
            <a:r>
              <a:rPr lang="zh-CN" altLang="en-US" sz="3200" dirty="0" smtClean="0">
                <a:latin typeface="华文新魏" panose="02010800040101010101" pitchFamily="2" charset="-122"/>
                <a:ea typeface="华文新魏" panose="02010800040101010101" pitchFamily="2" charset="-122"/>
              </a:rPr>
              <a:t>条：“动产物权的设立和转让，自交付时发生效力，但法律另有规定的除外。”</a:t>
            </a:r>
            <a:r>
              <a:rPr lang="zh-CN" altLang="en-US" dirty="0" smtClean="0">
                <a:latin typeface="华文新魏" panose="02010800040101010101" pitchFamily="2" charset="-122"/>
                <a:ea typeface="华文新魏" panose="02010800040101010101" pitchFamily="2" charset="-122"/>
              </a:rPr>
              <a:t>此</a:t>
            </a:r>
            <a:r>
              <a:rPr lang="zh-CN" altLang="en-US" dirty="0">
                <a:latin typeface="华文新魏" panose="02010800040101010101" pitchFamily="2" charset="-122"/>
                <a:ea typeface="华文新魏" panose="02010800040101010101" pitchFamily="2" charset="-122"/>
              </a:rPr>
              <a:t>种除外情形，包括</a:t>
            </a:r>
            <a:r>
              <a:rPr lang="zh-CN" altLang="en-US" dirty="0" smtClean="0">
                <a:latin typeface="华文新魏" panose="02010800040101010101" pitchFamily="2" charset="-122"/>
                <a:ea typeface="华文新魏" panose="02010800040101010101" pitchFamily="2" charset="-122"/>
              </a:rPr>
              <a:t>两种：</a:t>
            </a:r>
            <a:endParaRPr lang="en-US" altLang="zh-CN" dirty="0" smtClean="0">
              <a:latin typeface="华文新魏" panose="02010800040101010101" pitchFamily="2" charset="-122"/>
              <a:ea typeface="华文新魏" panose="02010800040101010101" pitchFamily="2" charset="-122"/>
            </a:endParaRPr>
          </a:p>
          <a:p>
            <a:r>
              <a:rPr lang="en-US" altLang="zh-CN" dirty="0" smtClean="0">
                <a:latin typeface="华文新魏" panose="02010800040101010101" pitchFamily="2" charset="-122"/>
                <a:ea typeface="华文新魏" panose="02010800040101010101" pitchFamily="2" charset="-122"/>
              </a:rPr>
              <a:t>        </a:t>
            </a:r>
            <a:r>
              <a:rPr lang="zh-CN" altLang="en-US" dirty="0" smtClean="0">
                <a:latin typeface="华文新魏" panose="02010800040101010101" pitchFamily="2" charset="-122"/>
                <a:ea typeface="华文新魏" panose="02010800040101010101" pitchFamily="2" charset="-122"/>
              </a:rPr>
              <a:t>一是在</a:t>
            </a:r>
            <a:r>
              <a:rPr lang="zh-CN" altLang="en-US" dirty="0">
                <a:latin typeface="华文新魏" panose="02010800040101010101" pitchFamily="2" charset="-122"/>
                <a:ea typeface="华文新魏" panose="02010800040101010101" pitchFamily="2" charset="-122"/>
              </a:rPr>
              <a:t>动产抵押情况</a:t>
            </a:r>
            <a:r>
              <a:rPr lang="zh-CN" altLang="en-US" dirty="0" smtClean="0">
                <a:latin typeface="华文新魏" panose="02010800040101010101" pitchFamily="2" charset="-122"/>
                <a:ea typeface="华文新魏" panose="02010800040101010101" pitchFamily="2" charset="-122"/>
              </a:rPr>
              <a:t>下，</a:t>
            </a:r>
            <a:r>
              <a:rPr lang="zh-CN" altLang="en-US" dirty="0" smtClean="0">
                <a:solidFill>
                  <a:srgbClr val="FF0000"/>
                </a:solidFill>
                <a:latin typeface="华文新魏" panose="02010800040101010101" pitchFamily="2" charset="-122"/>
                <a:ea typeface="华文新魏" panose="02010800040101010101" pitchFamily="2" charset="-122"/>
              </a:rPr>
              <a:t>以</a:t>
            </a:r>
            <a:r>
              <a:rPr lang="zh-CN" altLang="en-US" dirty="0">
                <a:solidFill>
                  <a:srgbClr val="FF0000"/>
                </a:solidFill>
                <a:latin typeface="华文新魏" panose="02010800040101010101" pitchFamily="2" charset="-122"/>
                <a:ea typeface="华文新魏" panose="02010800040101010101" pitchFamily="2" charset="-122"/>
              </a:rPr>
              <a:t>登记而非交付作为公示</a:t>
            </a:r>
            <a:r>
              <a:rPr lang="zh-CN" altLang="en-US" dirty="0" smtClean="0">
                <a:solidFill>
                  <a:srgbClr val="FF0000"/>
                </a:solidFill>
                <a:latin typeface="华文新魏" panose="02010800040101010101" pitchFamily="2" charset="-122"/>
                <a:ea typeface="华文新魏" panose="02010800040101010101" pitchFamily="2" charset="-122"/>
              </a:rPr>
              <a:t>方法的</a:t>
            </a:r>
            <a:r>
              <a:rPr lang="zh-CN" altLang="en-US" dirty="0">
                <a:latin typeface="华文新魏" panose="02010800040101010101" pitchFamily="2" charset="-122"/>
                <a:ea typeface="华文新魏" panose="02010800040101010101" pitchFamily="2" charset="-122"/>
              </a:rPr>
              <a:t>，</a:t>
            </a:r>
            <a:r>
              <a:rPr lang="zh-CN" altLang="en-US" dirty="0" smtClean="0">
                <a:latin typeface="华文新魏" panose="02010800040101010101" pitchFamily="2" charset="-122"/>
                <a:ea typeface="华文新魏" panose="02010800040101010101" pitchFamily="2" charset="-122"/>
              </a:rPr>
              <a:t>如</a:t>
            </a:r>
            <a:r>
              <a:rPr lang="en-US" altLang="zh-CN" dirty="0" smtClean="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物权法</a:t>
            </a:r>
            <a:r>
              <a:rPr lang="en-US" altLang="zh-CN" dirty="0" smtClean="0">
                <a:latin typeface="华文新魏" panose="02010800040101010101" pitchFamily="2" charset="-122"/>
                <a:ea typeface="华文新魏" panose="02010800040101010101" pitchFamily="2" charset="-122"/>
              </a:rPr>
              <a:t>》</a:t>
            </a:r>
            <a:r>
              <a:rPr lang="zh-CN" altLang="en-US" dirty="0" smtClean="0">
                <a:latin typeface="华文新魏" panose="02010800040101010101" pitchFamily="2" charset="-122"/>
                <a:ea typeface="华文新魏" panose="02010800040101010101" pitchFamily="2" charset="-122"/>
              </a:rPr>
              <a:t>第</a:t>
            </a:r>
            <a:r>
              <a:rPr lang="en-US" altLang="zh-CN" dirty="0" smtClean="0">
                <a:latin typeface="华文新魏" panose="02010800040101010101" pitchFamily="2" charset="-122"/>
                <a:ea typeface="华文新魏" panose="02010800040101010101" pitchFamily="2" charset="-122"/>
              </a:rPr>
              <a:t>189</a:t>
            </a:r>
            <a:r>
              <a:rPr lang="zh-CN" altLang="en-US" dirty="0">
                <a:latin typeface="华文新魏" panose="02010800040101010101" pitchFamily="2" charset="-122"/>
                <a:ea typeface="华文新魏" panose="02010800040101010101" pitchFamily="2" charset="-122"/>
              </a:rPr>
              <a:t>条规定的动产浮动抵押</a:t>
            </a:r>
            <a:r>
              <a:rPr lang="zh-CN" altLang="en-US" dirty="0" smtClean="0">
                <a:latin typeface="华文新魏" panose="02010800040101010101" pitchFamily="2" charset="-122"/>
                <a:ea typeface="华文新魏" panose="02010800040101010101" pitchFamily="2" charset="-122"/>
              </a:rPr>
              <a:t>，</a:t>
            </a:r>
            <a:r>
              <a:rPr lang="en-US" altLang="zh-CN" dirty="0" smtClean="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物权法</a:t>
            </a:r>
            <a:r>
              <a:rPr lang="en-US" altLang="zh-CN" dirty="0" smtClean="0">
                <a:latin typeface="华文新魏" panose="02010800040101010101" pitchFamily="2" charset="-122"/>
                <a:ea typeface="华文新魏" panose="02010800040101010101" pitchFamily="2" charset="-122"/>
              </a:rPr>
              <a:t>》</a:t>
            </a:r>
            <a:r>
              <a:rPr lang="zh-CN" altLang="en-US" dirty="0" smtClean="0">
                <a:latin typeface="华文新魏" panose="02010800040101010101" pitchFamily="2" charset="-122"/>
                <a:ea typeface="华文新魏" panose="02010800040101010101" pitchFamily="2" charset="-122"/>
              </a:rPr>
              <a:t>第</a:t>
            </a:r>
            <a:r>
              <a:rPr lang="en-US" altLang="zh-CN" dirty="0" smtClean="0">
                <a:latin typeface="华文新魏" panose="02010800040101010101" pitchFamily="2" charset="-122"/>
                <a:ea typeface="华文新魏" panose="02010800040101010101" pitchFamily="2" charset="-122"/>
              </a:rPr>
              <a:t>188</a:t>
            </a:r>
            <a:r>
              <a:rPr lang="zh-CN" altLang="en-US" dirty="0">
                <a:latin typeface="华文新魏" panose="02010800040101010101" pitchFamily="2" charset="-122"/>
                <a:ea typeface="华文新魏" panose="02010800040101010101" pitchFamily="2" charset="-122"/>
              </a:rPr>
              <a:t>条规定的交通运输工具等特定动产抵押的，就以登记作为公示</a:t>
            </a:r>
            <a:r>
              <a:rPr lang="zh-CN" altLang="en-US" dirty="0" smtClean="0">
                <a:latin typeface="华文新魏" panose="02010800040101010101" pitchFamily="2" charset="-122"/>
                <a:ea typeface="华文新魏" panose="02010800040101010101" pitchFamily="2" charset="-122"/>
              </a:rPr>
              <a:t>方式；</a:t>
            </a:r>
            <a:endParaRPr lang="en-US" altLang="zh-CN" dirty="0" smtClean="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        另外</a:t>
            </a:r>
            <a:r>
              <a:rPr lang="zh-CN" altLang="en-US" dirty="0">
                <a:latin typeface="华文新魏" panose="02010800040101010101" pitchFamily="2" charset="-122"/>
                <a:ea typeface="华文新魏" panose="02010800040101010101" pitchFamily="2" charset="-122"/>
              </a:rPr>
              <a:t>，</a:t>
            </a:r>
            <a:r>
              <a:rPr lang="zh-CN" altLang="en-US" dirty="0">
                <a:solidFill>
                  <a:srgbClr val="FF0000"/>
                </a:solidFill>
                <a:latin typeface="华文新魏" panose="02010800040101010101" pitchFamily="2" charset="-122"/>
                <a:ea typeface="华文新魏" panose="02010800040101010101" pitchFamily="2" charset="-122"/>
              </a:rPr>
              <a:t>动产抵押</a:t>
            </a:r>
            <a:r>
              <a:rPr lang="zh-CN" altLang="en-US" dirty="0" smtClean="0">
                <a:solidFill>
                  <a:srgbClr val="FF0000"/>
                </a:solidFill>
                <a:latin typeface="华文新魏" panose="02010800040101010101" pitchFamily="2" charset="-122"/>
                <a:ea typeface="华文新魏" panose="02010800040101010101" pitchFamily="2" charset="-122"/>
              </a:rPr>
              <a:t>采登记</a:t>
            </a:r>
            <a:r>
              <a:rPr lang="zh-CN" altLang="en-US" dirty="0">
                <a:solidFill>
                  <a:srgbClr val="FF0000"/>
                </a:solidFill>
                <a:latin typeface="华文新魏" panose="02010800040101010101" pitchFamily="2" charset="-122"/>
                <a:ea typeface="华文新魏" panose="02010800040101010101" pitchFamily="2" charset="-122"/>
              </a:rPr>
              <a:t>对抗主义的</a:t>
            </a:r>
            <a:r>
              <a:rPr lang="zh-CN" altLang="en-US" dirty="0">
                <a:latin typeface="华文新魏" panose="02010800040101010101" pitchFamily="2" charset="-122"/>
                <a:ea typeface="华文新魏" panose="02010800040101010101" pitchFamily="2" charset="-122"/>
              </a:rPr>
              <a:t>，而非登记生效</a:t>
            </a:r>
            <a:r>
              <a:rPr lang="zh-CN" altLang="en-US" dirty="0" smtClean="0">
                <a:latin typeface="华文新魏" panose="02010800040101010101" pitchFamily="2" charset="-122"/>
                <a:ea typeface="华文新魏" panose="02010800040101010101" pitchFamily="2" charset="-122"/>
              </a:rPr>
              <a:t>主义。抵押</a:t>
            </a:r>
            <a:r>
              <a:rPr lang="zh-CN" altLang="en-US" dirty="0">
                <a:latin typeface="华文新魏" panose="02010800040101010101" pitchFamily="2" charset="-122"/>
                <a:ea typeface="华文新魏" panose="02010800040101010101" pitchFamily="2" charset="-122"/>
              </a:rPr>
              <a:t>权自抵押合同生效时就已经设立了，登记只不过是对抗</a:t>
            </a:r>
            <a:r>
              <a:rPr lang="zh-CN" altLang="en-US" dirty="0" smtClean="0">
                <a:latin typeface="华文新魏" panose="02010800040101010101" pitchFamily="2" charset="-122"/>
                <a:ea typeface="华文新魏" panose="02010800040101010101" pitchFamily="2" charset="-122"/>
              </a:rPr>
              <a:t>要件。</a:t>
            </a:r>
            <a:endParaRPr lang="en-US" altLang="zh-CN" dirty="0" smtClean="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        二是即便以</a:t>
            </a:r>
            <a:r>
              <a:rPr lang="zh-CN" altLang="en-US" dirty="0">
                <a:latin typeface="华文新魏" panose="02010800040101010101" pitchFamily="2" charset="-122"/>
                <a:ea typeface="华文新魏" panose="02010800040101010101" pitchFamily="2" charset="-122"/>
              </a:rPr>
              <a:t>交付作为公示方法，也可能存在登记对抗的情形，</a:t>
            </a:r>
            <a:r>
              <a:rPr lang="zh-CN" altLang="en-US" dirty="0" smtClean="0">
                <a:latin typeface="华文新魏" panose="02010800040101010101" pitchFamily="2" charset="-122"/>
                <a:ea typeface="华文新魏" panose="02010800040101010101" pitchFamily="2" charset="-122"/>
              </a:rPr>
              <a:t>如</a:t>
            </a:r>
            <a:r>
              <a:rPr lang="en-US" altLang="zh-CN" dirty="0" smtClean="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物权法</a:t>
            </a:r>
            <a:r>
              <a:rPr lang="en-US" altLang="zh-CN" dirty="0" smtClean="0">
                <a:latin typeface="华文新魏" panose="02010800040101010101" pitchFamily="2" charset="-122"/>
                <a:ea typeface="华文新魏" panose="02010800040101010101" pitchFamily="2" charset="-122"/>
              </a:rPr>
              <a:t>》</a:t>
            </a:r>
            <a:r>
              <a:rPr lang="zh-CN" altLang="en-US" dirty="0" smtClean="0">
                <a:latin typeface="华文新魏" panose="02010800040101010101" pitchFamily="2" charset="-122"/>
                <a:ea typeface="华文新魏" panose="02010800040101010101" pitchFamily="2" charset="-122"/>
              </a:rPr>
              <a:t>第</a:t>
            </a:r>
            <a:r>
              <a:rPr lang="en-US" altLang="zh-CN" dirty="0" smtClean="0">
                <a:latin typeface="华文新魏" panose="02010800040101010101" pitchFamily="2" charset="-122"/>
                <a:ea typeface="华文新魏" panose="02010800040101010101" pitchFamily="2" charset="-122"/>
              </a:rPr>
              <a:t>27</a:t>
            </a:r>
            <a:r>
              <a:rPr lang="zh-CN" altLang="en-US" dirty="0">
                <a:latin typeface="华文新魏" panose="02010800040101010101" pitchFamily="2" charset="-122"/>
                <a:ea typeface="华文新魏" panose="02010800040101010101" pitchFamily="2" charset="-122"/>
              </a:rPr>
              <a:t>条规定，动产物权转让时，双方又约定由出让人继续占有该动产的物权，自该约定生效时发生</a:t>
            </a:r>
            <a:r>
              <a:rPr lang="zh-CN" altLang="en-US" dirty="0" smtClean="0">
                <a:latin typeface="华文新魏" panose="02010800040101010101" pitchFamily="2" charset="-122"/>
                <a:ea typeface="华文新魏" panose="02010800040101010101" pitchFamily="2" charset="-122"/>
              </a:rPr>
              <a:t>效力。该</a:t>
            </a:r>
            <a:r>
              <a:rPr lang="zh-CN" altLang="en-US" dirty="0">
                <a:latin typeface="华文新魏" panose="02010800040101010101" pitchFamily="2" charset="-122"/>
                <a:ea typeface="华文新魏" panose="02010800040101010101" pitchFamily="2" charset="-122"/>
              </a:rPr>
              <a:t>条允许当事人通过占有改定方式转移物权，只是此种约定不得对抗善意</a:t>
            </a:r>
            <a:r>
              <a:rPr lang="zh-CN" altLang="en-US" dirty="0" smtClean="0">
                <a:latin typeface="华文新魏" panose="02010800040101010101" pitchFamily="2" charset="-122"/>
                <a:ea typeface="华文新魏" panose="02010800040101010101" pitchFamily="2" charset="-122"/>
              </a:rPr>
              <a:t>第三人而已。</a:t>
            </a:r>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9466366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lstStyle/>
          <a:p>
            <a:r>
              <a:rPr lang="en-US" altLang="zh-CN" sz="3900" b="1" dirty="0" smtClean="0">
                <a:latin typeface="华文新魏" panose="02010800040101010101" pitchFamily="2" charset="-122"/>
                <a:ea typeface="华文新魏" panose="02010800040101010101" pitchFamily="2" charset="-122"/>
              </a:rPr>
              <a:t>66.</a:t>
            </a:r>
            <a:r>
              <a:rPr lang="zh-CN" altLang="zh-CN" sz="3900" b="1" dirty="0" smtClean="0">
                <a:latin typeface="华文新魏" panose="02010800040101010101" pitchFamily="2" charset="-122"/>
                <a:ea typeface="华文新魏" panose="02010800040101010101" pitchFamily="2" charset="-122"/>
              </a:rPr>
              <a:t> 担保</a:t>
            </a:r>
            <a:r>
              <a:rPr lang="zh-CN" altLang="zh-CN" sz="3900" b="1" dirty="0">
                <a:latin typeface="华文新魏" panose="02010800040101010101" pitchFamily="2" charset="-122"/>
                <a:ea typeface="华文新魏" panose="02010800040101010101" pitchFamily="2" charset="-122"/>
              </a:rPr>
              <a:t>关系的</a:t>
            </a:r>
            <a:r>
              <a:rPr lang="zh-CN" altLang="zh-CN" sz="3900" b="1" dirty="0" smtClean="0">
                <a:latin typeface="华文新魏" panose="02010800040101010101" pitchFamily="2" charset="-122"/>
                <a:ea typeface="华文新魏" panose="02010800040101010101" pitchFamily="2" charset="-122"/>
              </a:rPr>
              <a:t>认定</a:t>
            </a:r>
            <a:endParaRPr lang="en-US" altLang="zh-CN" sz="3900" b="1" dirty="0" smtClean="0">
              <a:latin typeface="华文新魏" panose="02010800040101010101" pitchFamily="2" charset="-122"/>
              <a:ea typeface="华文新魏" panose="02010800040101010101" pitchFamily="2" charset="-122"/>
            </a:endParaRPr>
          </a:p>
          <a:p>
            <a:r>
              <a:rPr lang="zh-CN" altLang="zh-CN" dirty="0" smtClean="0">
                <a:latin typeface="华文新魏" panose="02010800040101010101" pitchFamily="2" charset="-122"/>
                <a:ea typeface="华文新魏" panose="02010800040101010101" pitchFamily="2" charset="-122"/>
              </a:rPr>
              <a:t>当事人</a:t>
            </a:r>
            <a:r>
              <a:rPr lang="zh-CN" altLang="zh-CN" dirty="0">
                <a:latin typeface="华文新魏" panose="02010800040101010101" pitchFamily="2" charset="-122"/>
                <a:ea typeface="华文新魏" panose="02010800040101010101" pitchFamily="2" charset="-122"/>
              </a:rPr>
              <a:t>订立的具有担保功能的合同，不存在法定无效情形的，应当认定有效。虽然合同约定的权利义务关系不属于物权法规定的典型担保类型，但是其担保功能应予肯定。</a:t>
            </a:r>
          </a:p>
          <a:p>
            <a:r>
              <a:rPr lang="zh-CN" altLang="en-US" dirty="0" smtClean="0">
                <a:latin typeface="华文新魏" panose="02010800040101010101" pitchFamily="2" charset="-122"/>
                <a:ea typeface="华文新魏" panose="02010800040101010101" pitchFamily="2" charset="-122"/>
              </a:rPr>
              <a:t>        让与担保、所有权保留、融资租赁、保理等</a:t>
            </a:r>
            <a:endParaRPr lang="en-US" altLang="zh-CN" dirty="0" smtClean="0">
              <a:latin typeface="华文新魏" panose="02010800040101010101" pitchFamily="2" charset="-122"/>
              <a:ea typeface="华文新魏" panose="02010800040101010101" pitchFamily="2" charset="-122"/>
            </a:endParaRPr>
          </a:p>
          <a:p>
            <a:endParaRPr lang="en-US" altLang="zh-CN" dirty="0" smtClean="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        唯名论、唯实论</a:t>
            </a:r>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220106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lstStyle/>
          <a:p>
            <a:r>
              <a:rPr lang="en-US" altLang="zh-CN" sz="3900" b="1" dirty="0" smtClean="0">
                <a:latin typeface="华文新魏" panose="02010800040101010101" pitchFamily="2" charset="-122"/>
                <a:ea typeface="华文新魏" panose="02010800040101010101" pitchFamily="2" charset="-122"/>
              </a:rPr>
              <a:t>67.</a:t>
            </a:r>
            <a:r>
              <a:rPr lang="zh-CN" altLang="zh-CN" sz="3900" b="1" dirty="0" smtClean="0">
                <a:latin typeface="华文新魏" panose="02010800040101010101" pitchFamily="2" charset="-122"/>
                <a:ea typeface="华文新魏" panose="02010800040101010101" pitchFamily="2" charset="-122"/>
              </a:rPr>
              <a:t>约定</a:t>
            </a:r>
            <a:r>
              <a:rPr lang="zh-CN" altLang="zh-CN" sz="3900" b="1" dirty="0">
                <a:latin typeface="华文新魏" panose="02010800040101010101" pitchFamily="2" charset="-122"/>
                <a:ea typeface="华文新魏" panose="02010800040101010101" pitchFamily="2" charset="-122"/>
              </a:rPr>
              <a:t>担保物权的</a:t>
            </a:r>
            <a:r>
              <a:rPr lang="zh-CN" altLang="zh-CN" sz="3900" b="1" dirty="0" smtClean="0">
                <a:latin typeface="华文新魏" panose="02010800040101010101" pitchFamily="2" charset="-122"/>
                <a:ea typeface="华文新魏" panose="02010800040101010101" pitchFamily="2" charset="-122"/>
              </a:rPr>
              <a:t>效力</a:t>
            </a:r>
            <a:endParaRPr lang="en-US" altLang="zh-CN" sz="3900" b="1" dirty="0" smtClean="0">
              <a:latin typeface="华文新魏" panose="02010800040101010101" pitchFamily="2" charset="-122"/>
              <a:ea typeface="华文新魏" panose="02010800040101010101" pitchFamily="2" charset="-122"/>
            </a:endParaRPr>
          </a:p>
          <a:p>
            <a:r>
              <a:rPr lang="zh-CN" altLang="zh-CN" dirty="0" smtClean="0">
                <a:latin typeface="华文新魏" panose="02010800040101010101" pitchFamily="2" charset="-122"/>
                <a:ea typeface="华文新魏" panose="02010800040101010101" pitchFamily="2" charset="-122"/>
              </a:rPr>
              <a:t>债权人</a:t>
            </a:r>
            <a:r>
              <a:rPr lang="zh-CN" altLang="zh-CN" dirty="0">
                <a:latin typeface="华文新魏" panose="02010800040101010101" pitchFamily="2" charset="-122"/>
                <a:ea typeface="华文新魏" panose="02010800040101010101" pitchFamily="2" charset="-122"/>
              </a:rPr>
              <a:t>与担保人订立担保合同，约定以法律、行政法规未禁止抵押或者质押的财产设定以</a:t>
            </a:r>
            <a:r>
              <a:rPr lang="zh-CN" altLang="zh-CN" dirty="0">
                <a:solidFill>
                  <a:srgbClr val="FF0000"/>
                </a:solidFill>
                <a:latin typeface="华文新魏" panose="02010800040101010101" pitchFamily="2" charset="-122"/>
                <a:ea typeface="华文新魏" panose="02010800040101010101" pitchFamily="2" charset="-122"/>
              </a:rPr>
              <a:t>登记</a:t>
            </a:r>
            <a:r>
              <a:rPr lang="zh-CN" altLang="zh-CN" dirty="0">
                <a:latin typeface="华文新魏" panose="02010800040101010101" pitchFamily="2" charset="-122"/>
                <a:ea typeface="华文新魏" panose="02010800040101010101" pitchFamily="2" charset="-122"/>
              </a:rPr>
              <a:t>作为公示方法的担保，因无法定的登记机构而未能进行登记的，不具有物权效力。当事人请求按照</a:t>
            </a:r>
            <a:r>
              <a:rPr lang="zh-CN" altLang="zh-CN" dirty="0">
                <a:solidFill>
                  <a:srgbClr val="FF0000"/>
                </a:solidFill>
                <a:latin typeface="华文新魏" panose="02010800040101010101" pitchFamily="2" charset="-122"/>
                <a:ea typeface="华文新魏" panose="02010800040101010101" pitchFamily="2" charset="-122"/>
              </a:rPr>
              <a:t>担保合同的约定</a:t>
            </a:r>
            <a:r>
              <a:rPr lang="zh-CN" altLang="zh-CN" dirty="0">
                <a:latin typeface="华文新魏" panose="02010800040101010101" pitchFamily="2" charset="-122"/>
                <a:ea typeface="华文新魏" panose="02010800040101010101" pitchFamily="2" charset="-122"/>
              </a:rPr>
              <a:t>就该财产折价、变卖或者拍卖所得价款等方式清偿债务的，人民法院依法予以支持，但对其他权利人不具有对抗效力和优先性</a:t>
            </a:r>
            <a:r>
              <a:rPr lang="zh-CN" altLang="zh-CN"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endParaRPr lang="en-US" altLang="zh-CN" dirty="0" smtClean="0">
              <a:latin typeface="华文新魏" panose="02010800040101010101" pitchFamily="2" charset="-122"/>
              <a:ea typeface="华文新魏" panose="02010800040101010101" pitchFamily="2" charset="-122"/>
            </a:endParaRPr>
          </a:p>
          <a:p>
            <a:r>
              <a:rPr lang="en-US" altLang="zh-CN" dirty="0" smtClean="0">
                <a:latin typeface="华文新魏" panose="02010800040101010101" pitchFamily="2" charset="-122"/>
                <a:ea typeface="华文新魏" panose="02010800040101010101" pitchFamily="2" charset="-122"/>
              </a:rPr>
              <a:t>       </a:t>
            </a:r>
            <a:r>
              <a:rPr lang="zh-CN" altLang="en-US" dirty="0" smtClean="0">
                <a:latin typeface="华文新魏" panose="02010800040101010101" pitchFamily="2" charset="-122"/>
                <a:ea typeface="华文新魏" panose="02010800040101010101" pitchFamily="2" charset="-122"/>
              </a:rPr>
              <a:t>物权法定与约定在现实中不匹配，通过债的方式补救而已。</a:t>
            </a:r>
            <a:endParaRPr lang="zh-CN" altLang="zh-CN" dirty="0">
              <a:latin typeface="华文新魏" panose="02010800040101010101" pitchFamily="2" charset="-122"/>
              <a:ea typeface="华文新魏" panose="02010800040101010101" pitchFamily="2" charset="-122"/>
            </a:endParaRPr>
          </a:p>
          <a:p>
            <a:endParaRPr lang="zh-CN" altLang="en-US" dirty="0"/>
          </a:p>
        </p:txBody>
      </p:sp>
    </p:spTree>
    <p:extLst>
      <p:ext uri="{BB962C8B-B14F-4D97-AF65-F5344CB8AC3E}">
        <p14:creationId xmlns:p14="http://schemas.microsoft.com/office/powerpoint/2010/main" val="472256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fontScale="85000" lnSpcReduction="20000"/>
          </a:bodyPr>
          <a:lstStyle/>
          <a:p>
            <a:r>
              <a:rPr lang="en-US" altLang="zh-CN" sz="2800" dirty="0" smtClean="0">
                <a:latin typeface="华文新魏" panose="02010800040101010101" charset="-122"/>
                <a:ea typeface="华文新魏" panose="02010800040101010101" charset="-122"/>
                <a:cs typeface="华文新魏" panose="02010800040101010101" charset="-122"/>
              </a:rPr>
              <a:t>       </a:t>
            </a:r>
          </a:p>
          <a:p>
            <a:r>
              <a:rPr lang="en-US" altLang="zh-CN" sz="2800" dirty="0" smtClean="0">
                <a:latin typeface="华文新魏" panose="02010800040101010101" charset="-122"/>
                <a:ea typeface="华文新魏" panose="02010800040101010101" charset="-122"/>
                <a:cs typeface="华文新魏" panose="02010800040101010101" charset="-122"/>
              </a:rPr>
              <a:t>        </a:t>
            </a:r>
            <a:r>
              <a:rPr lang="zh-CN" altLang="zh-CN" sz="2800" dirty="0" smtClean="0">
                <a:latin typeface="华文新魏" panose="02010800040101010101" charset="-122"/>
                <a:ea typeface="华文新魏" panose="02010800040101010101" charset="-122"/>
                <a:cs typeface="华文新魏" panose="02010800040101010101" charset="-122"/>
              </a:rPr>
              <a:t>但是</a:t>
            </a:r>
            <a:r>
              <a:rPr lang="zh-CN" altLang="zh-CN" sz="2800" dirty="0">
                <a:latin typeface="华文新魏" panose="02010800040101010101" charset="-122"/>
                <a:ea typeface="华文新魏" panose="02010800040101010101" charset="-122"/>
                <a:cs typeface="华文新魏" panose="02010800040101010101" charset="-122"/>
              </a:rPr>
              <a:t>，根据“</a:t>
            </a:r>
            <a:r>
              <a:rPr lang="zh-CN" altLang="zh-CN" sz="2800" dirty="0">
                <a:solidFill>
                  <a:srgbClr val="FF0000"/>
                </a:solidFill>
                <a:latin typeface="华文新魏" panose="02010800040101010101" charset="-122"/>
                <a:ea typeface="华文新魏" panose="02010800040101010101" charset="-122"/>
                <a:cs typeface="华文新魏" panose="02010800040101010101" charset="-122"/>
              </a:rPr>
              <a:t>无效法律行为的转换</a:t>
            </a:r>
            <a:r>
              <a:rPr lang="zh-CN" altLang="zh-CN" sz="2800" dirty="0">
                <a:latin typeface="华文新魏" panose="02010800040101010101" charset="-122"/>
                <a:ea typeface="华文新魏" panose="02010800040101010101" charset="-122"/>
                <a:cs typeface="华文新魏" panose="02010800040101010101" charset="-122"/>
              </a:rPr>
              <a:t>”原理，在否定其独立担保效力的同时，应当将其认定为从属性担保。此时，如果主合同有效，则担保合同有效，担保人与主债务人承担连带保证责任</a:t>
            </a:r>
            <a:r>
              <a:rPr lang="zh-CN" altLang="zh-CN" sz="2800" dirty="0" smtClean="0">
                <a:latin typeface="华文新魏" panose="02010800040101010101" charset="-122"/>
                <a:ea typeface="华文新魏" panose="02010800040101010101" charset="-122"/>
                <a:cs typeface="华文新魏" panose="02010800040101010101" charset="-122"/>
              </a:rPr>
              <a:t>。</a:t>
            </a:r>
            <a:endParaRPr lang="en-US" altLang="zh-CN" sz="2800" dirty="0" smtClean="0">
              <a:latin typeface="华文新魏" panose="02010800040101010101" charset="-122"/>
              <a:ea typeface="华文新魏" panose="02010800040101010101" charset="-122"/>
              <a:cs typeface="华文新魏" panose="02010800040101010101" charset="-122"/>
            </a:endParaRPr>
          </a:p>
          <a:p>
            <a:r>
              <a:rPr lang="en-US" altLang="zh-CN" sz="2800" dirty="0" smtClean="0">
                <a:latin typeface="华文新魏" panose="02010800040101010101" charset="-122"/>
                <a:ea typeface="华文新魏" panose="02010800040101010101" charset="-122"/>
                <a:cs typeface="华文新魏" panose="02010800040101010101" charset="-122"/>
              </a:rPr>
              <a:t>        </a:t>
            </a:r>
            <a:r>
              <a:rPr lang="zh-CN" altLang="zh-CN" sz="2800" dirty="0" smtClean="0">
                <a:latin typeface="华文新魏" panose="02010800040101010101" charset="-122"/>
                <a:ea typeface="华文新魏" panose="02010800040101010101" charset="-122"/>
                <a:cs typeface="华文新魏" panose="02010800040101010101" charset="-122"/>
              </a:rPr>
              <a:t>主</a:t>
            </a:r>
            <a:r>
              <a:rPr lang="zh-CN" altLang="zh-CN" sz="2800" dirty="0">
                <a:latin typeface="华文新魏" panose="02010800040101010101" charset="-122"/>
                <a:ea typeface="华文新魏" panose="02010800040101010101" charset="-122"/>
                <a:cs typeface="华文新魏" panose="02010800040101010101" charset="-122"/>
              </a:rPr>
              <a:t>合同无效，则该所谓的独立担保也随之无效，担保人无过错的，不承担责任；担保人有过错的，其承担民事责任的部分，不应超过债务人不能清偿部分的三分之一</a:t>
            </a:r>
            <a:r>
              <a:rPr lang="zh-CN" altLang="zh-CN" sz="2800" dirty="0" smtClean="0">
                <a:latin typeface="华文新魏" panose="02010800040101010101" charset="-122"/>
                <a:ea typeface="华文新魏" panose="02010800040101010101" charset="-122"/>
                <a:cs typeface="华文新魏" panose="02010800040101010101" charset="-122"/>
              </a:rPr>
              <a:t>。</a:t>
            </a:r>
            <a:endParaRPr lang="en-US" altLang="zh-CN" sz="2800" dirty="0" smtClean="0">
              <a:latin typeface="华文新魏" panose="02010800040101010101" charset="-122"/>
              <a:ea typeface="华文新魏" panose="02010800040101010101" charset="-122"/>
              <a:cs typeface="华文新魏" panose="02010800040101010101" charset="-122"/>
            </a:endParaRPr>
          </a:p>
          <a:p>
            <a:r>
              <a:rPr lang="en-US" altLang="zh-CN" sz="2800" dirty="0" smtClean="0">
                <a:latin typeface="华文新魏" panose="02010800040101010101" charset="-122"/>
                <a:ea typeface="华文新魏" panose="02010800040101010101" charset="-122"/>
                <a:cs typeface="华文新魏" panose="02010800040101010101" charset="-122"/>
              </a:rPr>
              <a:t>        </a:t>
            </a:r>
            <a:r>
              <a:rPr lang="zh-CN" altLang="en-US" sz="2400" dirty="0" smtClean="0">
                <a:latin typeface="华文新魏" panose="02010800040101010101" charset="-122"/>
                <a:ea typeface="华文新魏" panose="02010800040101010101" charset="-122"/>
                <a:cs typeface="华文新魏" panose="02010800040101010101" charset="-122"/>
              </a:rPr>
              <a:t>（理解：非</a:t>
            </a:r>
            <a:r>
              <a:rPr lang="zh-CN" altLang="zh-CN" sz="2400" dirty="0" smtClean="0">
                <a:latin typeface="华文新魏" panose="02010800040101010101" charset="-122"/>
                <a:ea typeface="华文新魏" panose="02010800040101010101" charset="-122"/>
                <a:cs typeface="华文新魏" panose="02010800040101010101" charset="-122"/>
              </a:rPr>
              <a:t>银行或者非银行金融机构</a:t>
            </a:r>
            <a:r>
              <a:rPr lang="zh-CN" altLang="en-US" sz="2400" dirty="0" smtClean="0">
                <a:latin typeface="华文新魏" panose="02010800040101010101" charset="-122"/>
                <a:ea typeface="华文新魏" panose="02010800040101010101" charset="-122"/>
                <a:cs typeface="华文新魏" panose="02010800040101010101" charset="-122"/>
              </a:rPr>
              <a:t>开立独立担保无效，但可以认定为从属性担保）</a:t>
            </a:r>
            <a:endParaRPr lang="en-US" altLang="zh-CN" sz="2400" dirty="0">
              <a:latin typeface="华文新魏" panose="02010800040101010101" charset="-122"/>
              <a:ea typeface="华文新魏" panose="02010800040101010101" charset="-122"/>
              <a:cs typeface="华文新魏" panose="02010800040101010101" charset="-122"/>
            </a:endParaRPr>
          </a:p>
          <a:p>
            <a:endParaRPr lang="en-US" altLang="zh-CN" sz="2800" dirty="0" smtClean="0">
              <a:latin typeface="华文新魏" panose="02010800040101010101" charset="-122"/>
              <a:ea typeface="华文新魏" panose="02010800040101010101" charset="-122"/>
              <a:cs typeface="华文新魏" panose="02010800040101010101" charset="-122"/>
            </a:endParaRPr>
          </a:p>
          <a:p>
            <a:r>
              <a:rPr lang="zh-CN" altLang="en-US" sz="2800" dirty="0" smtClean="0">
                <a:latin typeface="华文新魏" panose="02010800040101010101" charset="-122"/>
                <a:ea typeface="华文新魏" panose="02010800040101010101" charset="-122"/>
                <a:cs typeface="华文新魏" panose="02010800040101010101" charset="-122"/>
              </a:rPr>
              <a:t>        </a:t>
            </a:r>
            <a:r>
              <a:rPr lang="zh-CN" altLang="en-US" sz="2800" dirty="0" smtClean="0">
                <a:solidFill>
                  <a:srgbClr val="FF0000"/>
                </a:solidFill>
                <a:latin typeface="华文新魏" panose="02010800040101010101" charset="-122"/>
                <a:ea typeface="华文新魏" panose="02010800040101010101" charset="-122"/>
                <a:cs typeface="华文新魏" panose="02010800040101010101" charset="-122"/>
              </a:rPr>
              <a:t>注意</a:t>
            </a:r>
            <a:r>
              <a:rPr lang="zh-CN" altLang="en-US" sz="2800" dirty="0">
                <a:solidFill>
                  <a:srgbClr val="FF0000"/>
                </a:solidFill>
                <a:latin typeface="华文新魏" panose="02010800040101010101" charset="-122"/>
                <a:ea typeface="华文新魏" panose="02010800040101010101" charset="-122"/>
                <a:cs typeface="华文新魏" panose="02010800040101010101" charset="-122"/>
              </a:rPr>
              <a:t>变化：</a:t>
            </a:r>
            <a:r>
              <a:rPr lang="zh-CN" altLang="en-US" sz="2800" dirty="0">
                <a:latin typeface="华文新魏" panose="02010800040101010101" charset="-122"/>
                <a:ea typeface="华文新魏" panose="02010800040101010101" charset="-122"/>
                <a:cs typeface="华文新魏" panose="02010800040101010101" charset="-122"/>
              </a:rPr>
              <a:t>担保法第</a:t>
            </a:r>
            <a:r>
              <a:rPr lang="en-US" altLang="zh-CN" sz="2800" dirty="0">
                <a:latin typeface="华文新魏" panose="02010800040101010101" charset="-122"/>
                <a:ea typeface="华文新魏" panose="02010800040101010101" charset="-122"/>
                <a:cs typeface="华文新魏" panose="02010800040101010101" charset="-122"/>
              </a:rPr>
              <a:t>5</a:t>
            </a:r>
            <a:r>
              <a:rPr lang="zh-CN" altLang="en-US" sz="2800" dirty="0">
                <a:latin typeface="华文新魏" panose="02010800040101010101" charset="-122"/>
                <a:ea typeface="华文新魏" panose="02010800040101010101" charset="-122"/>
                <a:cs typeface="华文新魏" panose="02010800040101010101" charset="-122"/>
              </a:rPr>
              <a:t>条第</a:t>
            </a:r>
            <a:r>
              <a:rPr lang="en-US" altLang="zh-CN" sz="2800" dirty="0">
                <a:latin typeface="华文新魏" panose="02010800040101010101" charset="-122"/>
                <a:ea typeface="华文新魏" panose="02010800040101010101" charset="-122"/>
                <a:cs typeface="华文新魏" panose="02010800040101010101" charset="-122"/>
              </a:rPr>
              <a:t>1</a:t>
            </a:r>
            <a:r>
              <a:rPr lang="zh-CN" altLang="en-US" sz="2800" dirty="0">
                <a:latin typeface="华文新魏" panose="02010800040101010101" charset="-122"/>
                <a:ea typeface="华文新魏" panose="02010800040101010101" charset="-122"/>
                <a:cs typeface="华文新魏" panose="02010800040101010101" charset="-122"/>
              </a:rPr>
              <a:t>款规定，担保合同另有约定的，按照约定</a:t>
            </a:r>
            <a:r>
              <a:rPr lang="zh-CN" altLang="en-US" sz="2800" dirty="0" smtClean="0">
                <a:latin typeface="华文新魏" panose="02010800040101010101" charset="-122"/>
                <a:ea typeface="华文新魏" panose="02010800040101010101" charset="-122"/>
                <a:cs typeface="华文新魏" panose="02010800040101010101" charset="-122"/>
              </a:rPr>
              <a:t>。但物</a:t>
            </a:r>
            <a:r>
              <a:rPr lang="zh-CN" altLang="en-US" sz="2800" dirty="0">
                <a:latin typeface="华文新魏" panose="02010800040101010101" charset="-122"/>
                <a:ea typeface="华文新魏" panose="02010800040101010101" charset="-122"/>
                <a:cs typeface="华文新魏" panose="02010800040101010101" charset="-122"/>
              </a:rPr>
              <a:t>权法第</a:t>
            </a:r>
            <a:r>
              <a:rPr lang="en-US" altLang="zh-CN" sz="2800" dirty="0">
                <a:latin typeface="华文新魏" panose="02010800040101010101" charset="-122"/>
                <a:ea typeface="华文新魏" panose="02010800040101010101" charset="-122"/>
                <a:cs typeface="华文新魏" panose="02010800040101010101" charset="-122"/>
              </a:rPr>
              <a:t>172</a:t>
            </a:r>
            <a:r>
              <a:rPr lang="zh-CN" altLang="en-US" sz="2800" dirty="0">
                <a:latin typeface="华文新魏" panose="02010800040101010101" charset="-122"/>
                <a:ea typeface="华文新魏" panose="02010800040101010101" charset="-122"/>
                <a:cs typeface="华文新魏" panose="02010800040101010101" charset="-122"/>
              </a:rPr>
              <a:t>条在涉及担保物权的从属性时明确</a:t>
            </a:r>
            <a:r>
              <a:rPr lang="zh-CN" altLang="en-US" sz="2800" dirty="0" smtClean="0">
                <a:latin typeface="华文新魏" panose="02010800040101010101" charset="-122"/>
                <a:ea typeface="华文新魏" panose="02010800040101010101" charset="-122"/>
                <a:cs typeface="华文新魏" panose="02010800040101010101" charset="-122"/>
              </a:rPr>
              <a:t>规定，只有在</a:t>
            </a:r>
            <a:r>
              <a:rPr lang="zh-CN" altLang="en-US" sz="2800" dirty="0">
                <a:latin typeface="华文新魏" panose="02010800040101010101" charset="-122"/>
                <a:ea typeface="华文新魏" panose="02010800040101010101" charset="-122"/>
                <a:cs typeface="华文新魏" panose="02010800040101010101" charset="-122"/>
              </a:rPr>
              <a:t>法律对担保物权的从属性另作出规定的情况下，才能突破担保物权的从属性。</a:t>
            </a:r>
            <a:endParaRPr lang="zh-CN" altLang="zh-CN" sz="2800" dirty="0">
              <a:latin typeface="华文新魏" panose="02010800040101010101" charset="-122"/>
              <a:ea typeface="华文新魏" panose="02010800040101010101" charset="-122"/>
              <a:cs typeface="华文新魏" panose="02010800040101010101" charset="-122"/>
            </a:endParaRPr>
          </a:p>
          <a:p>
            <a:r>
              <a:rPr lang="zh-CN" altLang="en-US" sz="2800" dirty="0" smtClean="0">
                <a:latin typeface="华文新魏" panose="02010800040101010101" charset="-122"/>
                <a:ea typeface="华文新魏" panose="02010800040101010101" charset="-122"/>
                <a:cs typeface="华文新魏" panose="02010800040101010101" charset="-122"/>
              </a:rPr>
              <a:t>        纪要将担保法的“当事人约定”转为“法律另有规定”</a:t>
            </a:r>
            <a:endParaRPr lang="en-US" altLang="zh-CN" sz="2800" dirty="0">
              <a:latin typeface="华文新魏" panose="02010800040101010101" charset="-122"/>
              <a:ea typeface="华文新魏" panose="02010800040101010101" charset="-122"/>
              <a:cs typeface="华文新魏" panose="02010800040101010101" charset="-122"/>
            </a:endParaRPr>
          </a:p>
          <a:p>
            <a:pPr marL="0" indent="0">
              <a:buNone/>
            </a:pPr>
            <a:r>
              <a:rPr lang="zh-CN" altLang="en-US" sz="2800" dirty="0">
                <a:latin typeface="华文新魏" panose="02010800040101010101" charset="-122"/>
                <a:ea typeface="华文新魏" panose="02010800040101010101" charset="-122"/>
                <a:cs typeface="华文新魏" panose="02010800040101010101" charset="-122"/>
              </a:rPr>
              <a:t>   </a:t>
            </a:r>
            <a:endParaRPr lang="en-US" altLang="zh-CN" sz="2800" dirty="0">
              <a:latin typeface="华文新魏" panose="02010800040101010101" charset="-122"/>
              <a:ea typeface="华文新魏" panose="02010800040101010101" charset="-122"/>
              <a:cs typeface="华文新魏" panose="02010800040101010101" charset="-122"/>
            </a:endParaRPr>
          </a:p>
        </p:txBody>
      </p:sp>
    </p:spTree>
    <p:extLst>
      <p:ext uri="{BB962C8B-B14F-4D97-AF65-F5344CB8AC3E}">
        <p14:creationId xmlns:p14="http://schemas.microsoft.com/office/powerpoint/2010/main" val="7661260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lnSpcReduction="10000"/>
          </a:bodyPr>
          <a:lstStyle/>
          <a:p>
            <a:r>
              <a:rPr lang="en-US" altLang="zh-CN" sz="3900" b="1" dirty="0" smtClean="0">
                <a:latin typeface="华文新魏" panose="02010800040101010101" pitchFamily="2" charset="-122"/>
                <a:ea typeface="华文新魏" panose="02010800040101010101" pitchFamily="2" charset="-122"/>
              </a:rPr>
              <a:t>68.</a:t>
            </a:r>
            <a:r>
              <a:rPr lang="zh-CN" altLang="zh-CN" sz="3900" b="1" dirty="0" smtClean="0">
                <a:latin typeface="华文新魏" panose="02010800040101010101" pitchFamily="2" charset="-122"/>
                <a:ea typeface="华文新魏" panose="02010800040101010101" pitchFamily="2" charset="-122"/>
              </a:rPr>
              <a:t> 保</a:t>
            </a:r>
            <a:r>
              <a:rPr lang="zh-CN" altLang="zh-CN" sz="3900" b="1" dirty="0">
                <a:latin typeface="华文新魏" panose="02010800040101010101" pitchFamily="2" charset="-122"/>
                <a:ea typeface="华文新魏" panose="02010800040101010101" pitchFamily="2" charset="-122"/>
              </a:rPr>
              <a:t>兑仓</a:t>
            </a:r>
            <a:r>
              <a:rPr lang="zh-CN" altLang="zh-CN" sz="3900" b="1" dirty="0" smtClean="0">
                <a:latin typeface="华文新魏" panose="02010800040101010101" pitchFamily="2" charset="-122"/>
                <a:ea typeface="华文新魏" panose="02010800040101010101" pitchFamily="2" charset="-122"/>
              </a:rPr>
              <a:t>交易</a:t>
            </a:r>
            <a:endParaRPr lang="en-US" altLang="zh-CN" sz="3900" b="1" dirty="0" smtClean="0">
              <a:latin typeface="华文新魏" panose="02010800040101010101" pitchFamily="2" charset="-122"/>
              <a:ea typeface="华文新魏" panose="02010800040101010101" pitchFamily="2" charset="-122"/>
            </a:endParaRPr>
          </a:p>
          <a:p>
            <a:r>
              <a:rPr lang="zh-CN" altLang="zh-CN" dirty="0" smtClean="0">
                <a:latin typeface="华文新魏" panose="02010800040101010101" pitchFamily="2" charset="-122"/>
                <a:ea typeface="华文新魏" panose="02010800040101010101" pitchFamily="2" charset="-122"/>
              </a:rPr>
              <a:t>保</a:t>
            </a:r>
            <a:r>
              <a:rPr lang="zh-CN" altLang="zh-CN" dirty="0">
                <a:latin typeface="华文新魏" panose="02010800040101010101" pitchFamily="2" charset="-122"/>
                <a:ea typeface="华文新魏" panose="02010800040101010101" pitchFamily="2" charset="-122"/>
              </a:rPr>
              <a:t>兑仓交易作为一种新类型融资担保方式，其基本交易模式是，以银行信用为载体、以银行承兑汇票为结算工具、由银行控制货权、卖方（或者仓储方）受托保管货物并以承兑汇票与保证金之间的差额作为担保。其基本的交易流程是：卖方、买方和银行订立三方合作协议，其中买方向银行缴存一定比例的承兑保证金，银行向买方签发以卖方为收款人的银行承兑汇票，买方将银行承兑汇票交付卖方作为货款，银行根据买方缴纳的保证金的一定比例向卖方签发提货单，卖方根据提货单向买方交付对应金额的货物，买方销售货物后，将货款再缴存为保证金。</a:t>
            </a:r>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2487713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404665"/>
            <a:ext cx="8229815" cy="5882148"/>
          </a:xfrm>
        </p:spPr>
        <p:txBody>
          <a:bodyPr/>
          <a:lstStyle/>
          <a:p>
            <a:endParaRPr lang="zh-CN" altLang="en-US" dirty="0"/>
          </a:p>
        </p:txBody>
      </p:sp>
      <p:sp>
        <p:nvSpPr>
          <p:cNvPr id="4" name="矩形 3"/>
          <p:cNvSpPr/>
          <p:nvPr/>
        </p:nvSpPr>
        <p:spPr>
          <a:xfrm>
            <a:off x="1503158" y="662190"/>
            <a:ext cx="6813258" cy="462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买方</a:t>
            </a:r>
            <a:endParaRPr lang="zh-CN" altLang="en-US" dirty="0"/>
          </a:p>
        </p:txBody>
      </p:sp>
      <p:sp>
        <p:nvSpPr>
          <p:cNvPr id="5" name="矩形 4"/>
          <p:cNvSpPr/>
          <p:nvPr/>
        </p:nvSpPr>
        <p:spPr>
          <a:xfrm>
            <a:off x="1470787" y="3048097"/>
            <a:ext cx="4973420" cy="5969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银行</a:t>
            </a:r>
            <a:endParaRPr lang="zh-CN" altLang="en-US" dirty="0"/>
          </a:p>
        </p:txBody>
      </p:sp>
      <p:sp>
        <p:nvSpPr>
          <p:cNvPr id="6" name="矩形 5"/>
          <p:cNvSpPr/>
          <p:nvPr/>
        </p:nvSpPr>
        <p:spPr>
          <a:xfrm>
            <a:off x="1470787" y="5301208"/>
            <a:ext cx="6840761" cy="4625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               卖方  </a:t>
            </a:r>
            <a:r>
              <a:rPr lang="zh-CN" altLang="en-US" dirty="0" smtClean="0">
                <a:latin typeface="华文新魏" panose="02010800040101010101" pitchFamily="2" charset="-122"/>
                <a:ea typeface="华文新魏" panose="02010800040101010101" pitchFamily="2" charset="-122"/>
              </a:rPr>
              <a:t>   （就</a:t>
            </a:r>
            <a:r>
              <a:rPr lang="zh-CN" altLang="zh-CN" dirty="0" smtClean="0">
                <a:latin typeface="华文新魏" panose="02010800040101010101" pitchFamily="2" charset="-122"/>
                <a:ea typeface="华文新魏" panose="02010800040101010101" pitchFamily="2" charset="-122"/>
              </a:rPr>
              <a:t>保证金</a:t>
            </a:r>
            <a:r>
              <a:rPr lang="zh-CN" altLang="zh-CN" dirty="0">
                <a:latin typeface="华文新魏" panose="02010800040101010101" pitchFamily="2" charset="-122"/>
                <a:ea typeface="华文新魏" panose="02010800040101010101" pitchFamily="2" charset="-122"/>
              </a:rPr>
              <a:t>与承兑汇票之间的差额部分承担责任</a:t>
            </a:r>
            <a:r>
              <a:rPr lang="zh-CN" altLang="en-US" dirty="0" smtClean="0">
                <a:latin typeface="华文新魏" panose="02010800040101010101" pitchFamily="2" charset="-122"/>
                <a:ea typeface="华文新魏" panose="02010800040101010101" pitchFamily="2" charset="-122"/>
              </a:rPr>
              <a:t>）</a:t>
            </a:r>
            <a:endParaRPr lang="zh-CN" altLang="en-US" dirty="0"/>
          </a:p>
        </p:txBody>
      </p:sp>
      <p:sp>
        <p:nvSpPr>
          <p:cNvPr id="8" name="下箭头 7"/>
          <p:cNvSpPr/>
          <p:nvPr/>
        </p:nvSpPr>
        <p:spPr>
          <a:xfrm>
            <a:off x="2298879" y="1124744"/>
            <a:ext cx="576064" cy="192505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latin typeface="华文新魏" panose="02010800040101010101" pitchFamily="2" charset="-122"/>
                <a:ea typeface="华文新魏" panose="02010800040101010101" pitchFamily="2" charset="-122"/>
              </a:rPr>
              <a:t>承兑保证金</a:t>
            </a:r>
            <a:endParaRPr lang="zh-CN" altLang="en-US" dirty="0"/>
          </a:p>
        </p:txBody>
      </p:sp>
      <p:sp>
        <p:nvSpPr>
          <p:cNvPr id="13" name="下箭头 12"/>
          <p:cNvSpPr/>
          <p:nvPr/>
        </p:nvSpPr>
        <p:spPr>
          <a:xfrm>
            <a:off x="5292080" y="3048097"/>
            <a:ext cx="72008" cy="4571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上箭头 14"/>
          <p:cNvSpPr/>
          <p:nvPr/>
        </p:nvSpPr>
        <p:spPr>
          <a:xfrm>
            <a:off x="5004048" y="1124744"/>
            <a:ext cx="648072" cy="192335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华文新魏" panose="02010800040101010101" pitchFamily="2" charset="-122"/>
                <a:ea typeface="华文新魏" panose="02010800040101010101" pitchFamily="2" charset="-122"/>
              </a:rPr>
              <a:t>银行承兑汇票</a:t>
            </a:r>
            <a:endParaRPr lang="zh-CN" altLang="en-US" sz="1400" dirty="0">
              <a:latin typeface="华文新魏" panose="02010800040101010101" pitchFamily="2" charset="-122"/>
              <a:ea typeface="华文新魏" panose="02010800040101010101" pitchFamily="2" charset="-122"/>
            </a:endParaRPr>
          </a:p>
        </p:txBody>
      </p:sp>
      <p:sp>
        <p:nvSpPr>
          <p:cNvPr id="16" name="下箭头 15"/>
          <p:cNvSpPr/>
          <p:nvPr/>
        </p:nvSpPr>
        <p:spPr>
          <a:xfrm>
            <a:off x="7308303" y="1124744"/>
            <a:ext cx="688945" cy="41764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latin typeface="华文新魏" panose="02010800040101010101" pitchFamily="2" charset="-122"/>
                <a:ea typeface="华文新魏" panose="02010800040101010101" pitchFamily="2" charset="-122"/>
              </a:rPr>
              <a:t>将银行承兑汇票交付卖方作为货款</a:t>
            </a:r>
            <a:endParaRPr lang="zh-CN" altLang="en-US" sz="1400" dirty="0"/>
          </a:p>
        </p:txBody>
      </p:sp>
      <p:sp>
        <p:nvSpPr>
          <p:cNvPr id="17" name="下箭头 16"/>
          <p:cNvSpPr/>
          <p:nvPr/>
        </p:nvSpPr>
        <p:spPr>
          <a:xfrm>
            <a:off x="1979712" y="3645025"/>
            <a:ext cx="648072" cy="16561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新魏" panose="02010800040101010101" pitchFamily="2" charset="-122"/>
                <a:ea typeface="华文新魏" panose="02010800040101010101" pitchFamily="2" charset="-122"/>
              </a:rPr>
              <a:t>签发提货单</a:t>
            </a:r>
          </a:p>
        </p:txBody>
      </p:sp>
      <p:sp>
        <p:nvSpPr>
          <p:cNvPr id="18" name="上箭头 17"/>
          <p:cNvSpPr/>
          <p:nvPr/>
        </p:nvSpPr>
        <p:spPr>
          <a:xfrm>
            <a:off x="6626058" y="1124743"/>
            <a:ext cx="613870" cy="417646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smtClean="0">
                <a:latin typeface="华文新魏" panose="02010800040101010101" pitchFamily="2" charset="-122"/>
                <a:ea typeface="华文新魏" panose="02010800040101010101" pitchFamily="2" charset="-122"/>
              </a:rPr>
              <a:t>根据提货单交付</a:t>
            </a:r>
            <a:r>
              <a:rPr lang="zh-CN" altLang="zh-CN" dirty="0">
                <a:latin typeface="华文新魏" panose="02010800040101010101" pitchFamily="2" charset="-122"/>
                <a:ea typeface="华文新魏" panose="02010800040101010101" pitchFamily="2" charset="-122"/>
              </a:rPr>
              <a:t>对应金额的货物</a:t>
            </a:r>
            <a:endParaRPr lang="zh-CN" altLang="en-US" dirty="0"/>
          </a:p>
        </p:txBody>
      </p:sp>
    </p:spTree>
    <p:extLst>
      <p:ext uri="{BB962C8B-B14F-4D97-AF65-F5344CB8AC3E}">
        <p14:creationId xmlns:p14="http://schemas.microsoft.com/office/powerpoint/2010/main" val="325048097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lnSpcReduction="10000"/>
          </a:bodyPr>
          <a:lstStyle/>
          <a:p>
            <a:r>
              <a:rPr lang="en-US" altLang="zh-CN" dirty="0" smtClean="0">
                <a:latin typeface="华文新魏" panose="02010800040101010101" pitchFamily="2" charset="-122"/>
                <a:ea typeface="华文新魏" panose="02010800040101010101" pitchFamily="2" charset="-122"/>
              </a:rPr>
              <a:t>        </a:t>
            </a:r>
            <a:r>
              <a:rPr lang="zh-CN" altLang="zh-CN" dirty="0" smtClean="0">
                <a:latin typeface="华文新魏" panose="02010800040101010101" pitchFamily="2" charset="-122"/>
                <a:ea typeface="华文新魏" panose="02010800040101010101" pitchFamily="2" charset="-122"/>
              </a:rPr>
              <a:t>在</a:t>
            </a:r>
            <a:r>
              <a:rPr lang="zh-CN" altLang="zh-CN" dirty="0">
                <a:latin typeface="华文新魏" panose="02010800040101010101" pitchFamily="2" charset="-122"/>
                <a:ea typeface="华文新魏" panose="02010800040101010101" pitchFamily="2" charset="-122"/>
              </a:rPr>
              <a:t>三方协议中，一般来说，</a:t>
            </a:r>
            <a:r>
              <a:rPr lang="zh-CN" altLang="zh-CN" dirty="0">
                <a:solidFill>
                  <a:srgbClr val="FF0000"/>
                </a:solidFill>
                <a:latin typeface="华文新魏" panose="02010800040101010101" pitchFamily="2" charset="-122"/>
                <a:ea typeface="华文新魏" panose="02010800040101010101" pitchFamily="2" charset="-122"/>
              </a:rPr>
              <a:t>银行的主要义务</a:t>
            </a:r>
            <a:r>
              <a:rPr lang="zh-CN" altLang="zh-CN" dirty="0">
                <a:latin typeface="华文新魏" panose="02010800040101010101" pitchFamily="2" charset="-122"/>
                <a:ea typeface="华文新魏" panose="02010800040101010101" pitchFamily="2" charset="-122"/>
              </a:rPr>
              <a:t>是及时签发承兑汇票并按约定方式将其交给卖方，</a:t>
            </a:r>
            <a:r>
              <a:rPr lang="zh-CN" altLang="zh-CN" dirty="0">
                <a:solidFill>
                  <a:srgbClr val="FF0000"/>
                </a:solidFill>
                <a:latin typeface="华文新魏" panose="02010800040101010101" pitchFamily="2" charset="-122"/>
                <a:ea typeface="华文新魏" panose="02010800040101010101" pitchFamily="2" charset="-122"/>
              </a:rPr>
              <a:t>卖方的主要义务</a:t>
            </a:r>
            <a:r>
              <a:rPr lang="zh-CN" altLang="zh-CN" dirty="0">
                <a:latin typeface="华文新魏" panose="02010800040101010101" pitchFamily="2" charset="-122"/>
                <a:ea typeface="华文新魏" panose="02010800040101010101" pitchFamily="2" charset="-122"/>
              </a:rPr>
              <a:t>是根据银行签发的提货单发货，并在买方未及时销售或者回赎货物时，就保证金与承兑汇票之间的差额部分承担责任。银行为保障自身利益，往往还会约定卖方要将货物交给由其指定的当事人监管，并设定质押，从而涉及监管协议以及流动质押等问题。实践中，当事人还可能在前述基本交易模式基础上另行作出其他约定，只要不违反法律、行政法规的效力性强制性规定，这些约定应当认定有效。</a:t>
            </a:r>
          </a:p>
          <a:p>
            <a:r>
              <a:rPr lang="en-US" altLang="zh-CN" dirty="0" smtClean="0">
                <a:latin typeface="华文新魏" panose="02010800040101010101" pitchFamily="2" charset="-122"/>
                <a:ea typeface="华文新魏" panose="02010800040101010101" pitchFamily="2" charset="-122"/>
              </a:rPr>
              <a:t>        </a:t>
            </a:r>
            <a:r>
              <a:rPr lang="zh-CN" altLang="zh-CN" dirty="0" smtClean="0">
                <a:latin typeface="华文新魏" panose="02010800040101010101" pitchFamily="2" charset="-122"/>
                <a:ea typeface="华文新魏" panose="02010800040101010101" pitchFamily="2" charset="-122"/>
              </a:rPr>
              <a:t>一方</a:t>
            </a:r>
            <a:r>
              <a:rPr lang="zh-CN" altLang="zh-CN" dirty="0">
                <a:latin typeface="华文新魏" panose="02010800040101010101" pitchFamily="2" charset="-122"/>
                <a:ea typeface="华文新魏" panose="02010800040101010101" pitchFamily="2" charset="-122"/>
              </a:rPr>
              <a:t>当事人因保兑仓交易纠纷提起诉讼的，人民法院应当以保兑仓交易合同作为审理案件的基本依据，但买卖双方没有真实买卖关系的除外。</a:t>
            </a:r>
          </a:p>
          <a:p>
            <a:endParaRPr lang="zh-CN" altLang="en-US" dirty="0"/>
          </a:p>
        </p:txBody>
      </p:sp>
      <p:sp>
        <p:nvSpPr>
          <p:cNvPr id="2" name="矩形 1"/>
          <p:cNvSpPr/>
          <p:nvPr/>
        </p:nvSpPr>
        <p:spPr>
          <a:xfrm>
            <a:off x="4364251" y="3244334"/>
            <a:ext cx="415498" cy="369332"/>
          </a:xfrm>
          <a:prstGeom prst="rect">
            <a:avLst/>
          </a:prstGeom>
        </p:spPr>
        <p:txBody>
          <a:bodyPr wrap="none">
            <a:spAutoFit/>
          </a:bodyPr>
          <a:lstStyle/>
          <a:p>
            <a:r>
              <a:rPr lang="zh-CN" altLang="en-US" dirty="0"/>
              <a:t>，</a:t>
            </a:r>
          </a:p>
        </p:txBody>
      </p:sp>
    </p:spTree>
    <p:extLst>
      <p:ext uri="{BB962C8B-B14F-4D97-AF65-F5344CB8AC3E}">
        <p14:creationId xmlns:p14="http://schemas.microsoft.com/office/powerpoint/2010/main" val="31892060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lstStyle/>
          <a:p>
            <a:r>
              <a:rPr lang="en-US" altLang="zh-CN" sz="3900" b="1" dirty="0" smtClean="0">
                <a:latin typeface="华文新魏" panose="02010800040101010101" pitchFamily="2" charset="-122"/>
                <a:ea typeface="华文新魏" panose="02010800040101010101" pitchFamily="2" charset="-122"/>
              </a:rPr>
              <a:t>69.</a:t>
            </a:r>
            <a:r>
              <a:rPr lang="zh-CN" altLang="zh-CN" sz="3900" b="1" dirty="0" smtClean="0">
                <a:latin typeface="华文新魏" panose="02010800040101010101" pitchFamily="2" charset="-122"/>
                <a:ea typeface="华文新魏" panose="02010800040101010101" pitchFamily="2" charset="-122"/>
              </a:rPr>
              <a:t>无</a:t>
            </a:r>
            <a:r>
              <a:rPr lang="zh-CN" altLang="zh-CN" sz="3900" b="1" dirty="0">
                <a:latin typeface="华文新魏" panose="02010800040101010101" pitchFamily="2" charset="-122"/>
                <a:ea typeface="华文新魏" panose="02010800040101010101" pitchFamily="2" charset="-122"/>
              </a:rPr>
              <a:t>真实贸易背景的保兑仓</a:t>
            </a:r>
            <a:r>
              <a:rPr lang="zh-CN" altLang="zh-CN" sz="3900" b="1" dirty="0" smtClean="0">
                <a:latin typeface="华文新魏" panose="02010800040101010101" pitchFamily="2" charset="-122"/>
                <a:ea typeface="华文新魏" panose="02010800040101010101" pitchFamily="2" charset="-122"/>
              </a:rPr>
              <a:t>交易</a:t>
            </a:r>
            <a:endParaRPr lang="en-US" altLang="zh-CN" sz="3900" b="1" dirty="0" smtClean="0">
              <a:latin typeface="华文新魏" panose="02010800040101010101" pitchFamily="2" charset="-122"/>
              <a:ea typeface="华文新魏" panose="02010800040101010101" pitchFamily="2" charset="-122"/>
            </a:endParaRPr>
          </a:p>
          <a:p>
            <a:r>
              <a:rPr lang="en-US" altLang="zh-CN" dirty="0" smtClean="0">
                <a:latin typeface="华文新魏" panose="02010800040101010101" pitchFamily="2" charset="-122"/>
                <a:ea typeface="华文新魏" panose="02010800040101010101" pitchFamily="2" charset="-122"/>
              </a:rPr>
              <a:t>        </a:t>
            </a:r>
            <a:r>
              <a:rPr lang="zh-CN" altLang="zh-CN" dirty="0" smtClean="0">
                <a:latin typeface="华文新魏" panose="02010800040101010101" pitchFamily="2" charset="-122"/>
                <a:ea typeface="华文新魏" panose="02010800040101010101" pitchFamily="2" charset="-122"/>
              </a:rPr>
              <a:t>保</a:t>
            </a:r>
            <a:r>
              <a:rPr lang="zh-CN" altLang="zh-CN" dirty="0">
                <a:latin typeface="华文新魏" panose="02010800040101010101" pitchFamily="2" charset="-122"/>
                <a:ea typeface="华文新魏" panose="02010800040101010101" pitchFamily="2" charset="-122"/>
              </a:rPr>
              <a:t>兑仓交易以买卖双方有真实买卖关系为前提。双方无真实买卖关系的，</a:t>
            </a:r>
            <a:r>
              <a:rPr lang="zh-CN" altLang="zh-CN" dirty="0">
                <a:solidFill>
                  <a:srgbClr val="FF0000"/>
                </a:solidFill>
                <a:latin typeface="华文新魏" panose="02010800040101010101" pitchFamily="2" charset="-122"/>
                <a:ea typeface="华文新魏" panose="02010800040101010101" pitchFamily="2" charset="-122"/>
              </a:rPr>
              <a:t>该交易属于名为保兑仓交易实为借款合同</a:t>
            </a:r>
            <a:r>
              <a:rPr lang="zh-CN" altLang="zh-CN" dirty="0">
                <a:latin typeface="华文新魏" panose="02010800040101010101" pitchFamily="2" charset="-122"/>
                <a:ea typeface="华文新魏" panose="02010800040101010101" pitchFamily="2" charset="-122"/>
              </a:rPr>
              <a:t>，保兑仓交易因构成虚伪意思表示而无效，被隐藏的借款合同是当事人的真实意思表示，如不存在其他合同无效情形，应当认定有效</a:t>
            </a:r>
            <a:r>
              <a:rPr lang="zh-CN" altLang="zh-CN"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r>
              <a:rPr lang="en-US" altLang="zh-CN" dirty="0">
                <a:latin typeface="华文新魏" panose="02010800040101010101" pitchFamily="2" charset="-122"/>
                <a:ea typeface="华文新魏" panose="02010800040101010101" pitchFamily="2" charset="-122"/>
              </a:rPr>
              <a:t> </a:t>
            </a:r>
            <a:r>
              <a:rPr lang="en-US" altLang="zh-CN" dirty="0" smtClean="0">
                <a:latin typeface="华文新魏" panose="02010800040101010101" pitchFamily="2" charset="-122"/>
                <a:ea typeface="华文新魏" panose="02010800040101010101" pitchFamily="2" charset="-122"/>
              </a:rPr>
              <a:t>       </a:t>
            </a:r>
            <a:r>
              <a:rPr lang="zh-CN" altLang="zh-CN" dirty="0" smtClean="0">
                <a:latin typeface="华文新魏" panose="02010800040101010101" pitchFamily="2" charset="-122"/>
                <a:ea typeface="华文新魏" panose="02010800040101010101" pitchFamily="2" charset="-122"/>
              </a:rPr>
              <a:t>保</a:t>
            </a:r>
            <a:r>
              <a:rPr lang="zh-CN" altLang="zh-CN" dirty="0">
                <a:latin typeface="华文新魏" panose="02010800040101010101" pitchFamily="2" charset="-122"/>
                <a:ea typeface="华文新魏" panose="02010800040101010101" pitchFamily="2" charset="-122"/>
              </a:rPr>
              <a:t>兑仓交易认定为借款合同关系的，不影响卖方和银行之间担保关系的效力，</a:t>
            </a:r>
            <a:r>
              <a:rPr lang="zh-CN" altLang="zh-CN" dirty="0">
                <a:solidFill>
                  <a:srgbClr val="FF0000"/>
                </a:solidFill>
                <a:latin typeface="华文新魏" panose="02010800040101010101" pitchFamily="2" charset="-122"/>
                <a:ea typeface="华文新魏" panose="02010800040101010101" pitchFamily="2" charset="-122"/>
              </a:rPr>
              <a:t>卖方仍应当承担担保责任</a:t>
            </a:r>
            <a:r>
              <a:rPr lang="zh-CN" altLang="zh-CN" dirty="0">
                <a:latin typeface="华文新魏" panose="02010800040101010101" pitchFamily="2" charset="-122"/>
                <a:ea typeface="华文新魏" panose="02010800040101010101" pitchFamily="2" charset="-122"/>
              </a:rPr>
              <a:t>。</a:t>
            </a:r>
          </a:p>
          <a:p>
            <a:endParaRPr lang="zh-CN" altLang="en-US" dirty="0"/>
          </a:p>
        </p:txBody>
      </p:sp>
      <p:sp>
        <p:nvSpPr>
          <p:cNvPr id="4" name="矩形 3"/>
          <p:cNvSpPr/>
          <p:nvPr/>
        </p:nvSpPr>
        <p:spPr>
          <a:xfrm>
            <a:off x="1115616" y="5301208"/>
            <a:ext cx="21602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保兑仓交易（无效）</a:t>
            </a:r>
            <a:endParaRPr lang="zh-CN" altLang="en-US" dirty="0"/>
          </a:p>
        </p:txBody>
      </p:sp>
      <p:sp>
        <p:nvSpPr>
          <p:cNvPr id="5" name="矩形 4"/>
          <p:cNvSpPr/>
          <p:nvPr/>
        </p:nvSpPr>
        <p:spPr>
          <a:xfrm>
            <a:off x="3635896" y="5301208"/>
            <a:ext cx="2016224"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借款合同（有效）</a:t>
            </a:r>
            <a:endParaRPr lang="zh-CN" altLang="en-US" dirty="0"/>
          </a:p>
        </p:txBody>
      </p:sp>
      <p:sp>
        <p:nvSpPr>
          <p:cNvPr id="6" name="矩形 5"/>
          <p:cNvSpPr/>
          <p:nvPr/>
        </p:nvSpPr>
        <p:spPr>
          <a:xfrm>
            <a:off x="5868144" y="5301208"/>
            <a:ext cx="1944216"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担保关系（有效）</a:t>
            </a:r>
            <a:endParaRPr lang="zh-CN" altLang="en-US" dirty="0"/>
          </a:p>
        </p:txBody>
      </p:sp>
    </p:spTree>
    <p:extLst>
      <p:ext uri="{BB962C8B-B14F-4D97-AF65-F5344CB8AC3E}">
        <p14:creationId xmlns:p14="http://schemas.microsoft.com/office/powerpoint/2010/main" val="37269759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lstStyle/>
          <a:p>
            <a:r>
              <a:rPr lang="en-US" altLang="zh-CN" sz="3900" b="1" dirty="0" smtClean="0">
                <a:latin typeface="华文新魏" panose="02010800040101010101" pitchFamily="2" charset="-122"/>
                <a:ea typeface="华文新魏" panose="02010800040101010101" pitchFamily="2" charset="-122"/>
              </a:rPr>
              <a:t>71.</a:t>
            </a:r>
            <a:r>
              <a:rPr lang="zh-CN" altLang="zh-CN" sz="3900" b="1" dirty="0" smtClean="0">
                <a:latin typeface="华文新魏" panose="02010800040101010101" pitchFamily="2" charset="-122"/>
                <a:ea typeface="华文新魏" panose="02010800040101010101" pitchFamily="2" charset="-122"/>
              </a:rPr>
              <a:t>保</a:t>
            </a:r>
            <a:r>
              <a:rPr lang="zh-CN" altLang="zh-CN" sz="3900" b="1" dirty="0">
                <a:latin typeface="华文新魏" panose="02010800040101010101" pitchFamily="2" charset="-122"/>
                <a:ea typeface="华文新魏" panose="02010800040101010101" pitchFamily="2" charset="-122"/>
              </a:rPr>
              <a:t>兑仓交易的合并</a:t>
            </a:r>
            <a:r>
              <a:rPr lang="zh-CN" altLang="zh-CN" sz="3900" b="1" dirty="0" smtClean="0">
                <a:latin typeface="华文新魏" panose="02010800040101010101" pitchFamily="2" charset="-122"/>
                <a:ea typeface="华文新魏" panose="02010800040101010101" pitchFamily="2" charset="-122"/>
              </a:rPr>
              <a:t>审理</a:t>
            </a:r>
            <a:endParaRPr lang="en-US" altLang="zh-CN" sz="3900" b="1" dirty="0" smtClean="0">
              <a:latin typeface="华文新魏" panose="02010800040101010101" pitchFamily="2" charset="-122"/>
              <a:ea typeface="华文新魏" panose="02010800040101010101" pitchFamily="2" charset="-122"/>
            </a:endParaRPr>
          </a:p>
          <a:p>
            <a:r>
              <a:rPr lang="en-US" altLang="zh-CN" dirty="0" smtClean="0">
                <a:latin typeface="华文新魏" panose="02010800040101010101" pitchFamily="2" charset="-122"/>
                <a:ea typeface="华文新魏" panose="02010800040101010101" pitchFamily="2" charset="-122"/>
              </a:rPr>
              <a:t>        </a:t>
            </a:r>
            <a:r>
              <a:rPr lang="zh-CN" altLang="zh-CN" dirty="0" smtClean="0">
                <a:latin typeface="华文新魏" panose="02010800040101010101" pitchFamily="2" charset="-122"/>
                <a:ea typeface="华文新魏" panose="02010800040101010101" pitchFamily="2" charset="-122"/>
              </a:rPr>
              <a:t>当事人</a:t>
            </a:r>
            <a:r>
              <a:rPr lang="zh-CN" altLang="zh-CN" dirty="0">
                <a:latin typeface="华文新魏" panose="02010800040101010101" pitchFamily="2" charset="-122"/>
                <a:ea typeface="华文新魏" panose="02010800040101010101" pitchFamily="2" charset="-122"/>
              </a:rPr>
              <a:t>就保兑仓交易中的不同法律关系的相对方分别或者同时向同一人民法院起诉的，人民法院可以根据民事诉讼法司法解释第</a:t>
            </a:r>
            <a:r>
              <a:rPr lang="en-US" altLang="zh-CN" dirty="0">
                <a:latin typeface="华文新魏" panose="02010800040101010101" pitchFamily="2" charset="-122"/>
                <a:ea typeface="华文新魏" panose="02010800040101010101" pitchFamily="2" charset="-122"/>
              </a:rPr>
              <a:t>221</a:t>
            </a:r>
            <a:r>
              <a:rPr lang="zh-CN" altLang="zh-CN" dirty="0">
                <a:latin typeface="华文新魏" panose="02010800040101010101" pitchFamily="2" charset="-122"/>
                <a:ea typeface="华文新魏" panose="02010800040101010101" pitchFamily="2" charset="-122"/>
              </a:rPr>
              <a:t>条的规定，合并审理。当事人未起诉某一方当事人的，人民法院可以依职权追加未参加诉讼的当事人为第三人，以便查明相关事实，正确认定责任</a:t>
            </a:r>
            <a:r>
              <a:rPr lang="zh-CN" altLang="zh-CN" dirty="0" smtClean="0">
                <a:latin typeface="华文新魏" panose="02010800040101010101" pitchFamily="2" charset="-122"/>
                <a:ea typeface="华文新魏" panose="02010800040101010101" pitchFamily="2" charset="-122"/>
              </a:rPr>
              <a:t>。</a:t>
            </a:r>
            <a:endParaRPr lang="zh-CN" altLang="en-US" dirty="0"/>
          </a:p>
        </p:txBody>
      </p:sp>
    </p:spTree>
    <p:extLst>
      <p:ext uri="{BB962C8B-B14F-4D97-AF65-F5344CB8AC3E}">
        <p14:creationId xmlns:p14="http://schemas.microsoft.com/office/powerpoint/2010/main" val="22429241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a:bodyPr>
          <a:lstStyle/>
          <a:p>
            <a:r>
              <a:rPr lang="en-US" altLang="zh-CN" sz="3900" b="1" dirty="0" smtClean="0">
                <a:latin typeface="华文新魏" panose="02010800040101010101" pitchFamily="2" charset="-122"/>
                <a:ea typeface="华文新魏" panose="02010800040101010101" pitchFamily="2" charset="-122"/>
              </a:rPr>
              <a:t>72.</a:t>
            </a:r>
            <a:r>
              <a:rPr lang="zh-CN" altLang="zh-CN" sz="3900" b="1" dirty="0" smtClean="0">
                <a:latin typeface="华文新魏" panose="02010800040101010101" pitchFamily="2" charset="-122"/>
                <a:ea typeface="华文新魏" panose="02010800040101010101" pitchFamily="2" charset="-122"/>
              </a:rPr>
              <a:t>让与担保</a:t>
            </a:r>
            <a:endParaRPr lang="en-US" altLang="zh-CN" sz="3900" b="1" dirty="0" smtClean="0">
              <a:latin typeface="华文新魏" panose="02010800040101010101" pitchFamily="2" charset="-122"/>
              <a:ea typeface="华文新魏" panose="02010800040101010101" pitchFamily="2" charset="-122"/>
            </a:endParaRPr>
          </a:p>
          <a:p>
            <a:r>
              <a:rPr lang="zh-CN" altLang="zh-CN" sz="3100" dirty="0" smtClean="0">
                <a:latin typeface="华文新魏" panose="02010800040101010101" pitchFamily="2" charset="-122"/>
                <a:ea typeface="华文新魏" panose="02010800040101010101" pitchFamily="2" charset="-122"/>
              </a:rPr>
              <a:t>债务人</a:t>
            </a:r>
            <a:r>
              <a:rPr lang="zh-CN" altLang="zh-CN" sz="3100" dirty="0">
                <a:latin typeface="华文新魏" panose="02010800040101010101" pitchFamily="2" charset="-122"/>
                <a:ea typeface="华文新魏" panose="02010800040101010101" pitchFamily="2" charset="-122"/>
              </a:rPr>
              <a:t>或者第三人与债权人订立合同，约定将财产形式上转让至债权人名下，债务人到期清偿债务，债权人将该财产返还给债务人或第三人，债务人到期没有清偿债务，债权人可以对财产拍卖、变卖、折价偿还债权的，人民法院应当认定合同有效</a:t>
            </a:r>
            <a:r>
              <a:rPr lang="zh-CN" altLang="zh-CN" sz="3100" dirty="0" smtClean="0">
                <a:latin typeface="华文新魏" panose="02010800040101010101" pitchFamily="2" charset="-122"/>
                <a:ea typeface="华文新魏" panose="02010800040101010101" pitchFamily="2" charset="-122"/>
              </a:rPr>
              <a:t>。</a:t>
            </a:r>
            <a:endParaRPr lang="en-US" altLang="zh-CN" sz="3100" dirty="0" smtClean="0">
              <a:latin typeface="华文新魏" panose="02010800040101010101" pitchFamily="2" charset="-122"/>
              <a:ea typeface="华文新魏" panose="02010800040101010101" pitchFamily="2" charset="-122"/>
            </a:endParaRPr>
          </a:p>
          <a:p>
            <a:r>
              <a:rPr lang="zh-CN" altLang="zh-CN" sz="3100" dirty="0" smtClean="0">
                <a:latin typeface="华文新魏" panose="02010800040101010101" pitchFamily="2" charset="-122"/>
                <a:ea typeface="华文新魏" panose="02010800040101010101" pitchFamily="2" charset="-122"/>
              </a:rPr>
              <a:t>合同</a:t>
            </a:r>
            <a:r>
              <a:rPr lang="zh-CN" altLang="zh-CN" sz="3100" dirty="0">
                <a:latin typeface="华文新魏" panose="02010800040101010101" pitchFamily="2" charset="-122"/>
                <a:ea typeface="华文新魏" panose="02010800040101010101" pitchFamily="2" charset="-122"/>
              </a:rPr>
              <a:t>如果约定债务人到期没有清偿债务，财产归债权人所有的，人民法院应当认定该部分约定无效，但不影响合同其他部分的效力。</a:t>
            </a:r>
          </a:p>
          <a:p>
            <a:endParaRPr lang="zh-CN" altLang="en-US" dirty="0"/>
          </a:p>
        </p:txBody>
      </p:sp>
    </p:spTree>
    <p:extLst>
      <p:ext uri="{BB962C8B-B14F-4D97-AF65-F5344CB8AC3E}">
        <p14:creationId xmlns:p14="http://schemas.microsoft.com/office/powerpoint/2010/main" val="239819954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332657"/>
            <a:ext cx="8229815" cy="5954156"/>
          </a:xfrm>
        </p:spPr>
        <p:txBody>
          <a:bodyPr>
            <a:normAutofit lnSpcReduction="10000"/>
          </a:bodyPr>
          <a:lstStyle/>
          <a:p>
            <a:r>
              <a:rPr lang="zh-CN" altLang="zh-CN" sz="2800" dirty="0">
                <a:latin typeface="华文新魏" panose="02010800040101010101" pitchFamily="2" charset="-122"/>
                <a:ea typeface="华文新魏" panose="02010800040101010101" pitchFamily="2" charset="-122"/>
              </a:rPr>
              <a:t>当事人根据上述合同约定，</a:t>
            </a:r>
            <a:r>
              <a:rPr lang="zh-CN" altLang="zh-CN" sz="2800" dirty="0">
                <a:solidFill>
                  <a:srgbClr val="FF0000"/>
                </a:solidFill>
                <a:latin typeface="华文新魏" panose="02010800040101010101" pitchFamily="2" charset="-122"/>
                <a:ea typeface="华文新魏" panose="02010800040101010101" pitchFamily="2" charset="-122"/>
              </a:rPr>
              <a:t>已经完成财产权利变动的公示方式转让至债权人名下，债务人到期没有清偿债务，</a:t>
            </a:r>
            <a:r>
              <a:rPr lang="zh-CN" altLang="zh-CN" sz="2800" dirty="0">
                <a:latin typeface="华文新魏" panose="02010800040101010101" pitchFamily="2" charset="-122"/>
                <a:ea typeface="华文新魏" panose="02010800040101010101" pitchFamily="2" charset="-122"/>
              </a:rPr>
              <a:t>债权人请求确认财产归其所有的，人民法院不予支持，但债权人请求参照法律关于担保物权的规定对财产拍卖、变卖、折价优先偿还其债权的，人民法院依法予以支持</a:t>
            </a:r>
            <a:r>
              <a:rPr lang="zh-CN" altLang="zh-CN" sz="2800" dirty="0" smtClean="0">
                <a:latin typeface="华文新魏" panose="02010800040101010101" pitchFamily="2" charset="-122"/>
                <a:ea typeface="华文新魏" panose="02010800040101010101" pitchFamily="2" charset="-122"/>
              </a:rPr>
              <a:t>。</a:t>
            </a:r>
            <a:endParaRPr lang="en-US" altLang="zh-CN" sz="2800" dirty="0" smtClean="0">
              <a:latin typeface="华文新魏" panose="02010800040101010101" pitchFamily="2" charset="-122"/>
              <a:ea typeface="华文新魏" panose="02010800040101010101" pitchFamily="2" charset="-122"/>
            </a:endParaRPr>
          </a:p>
          <a:p>
            <a:endParaRPr lang="en-US" altLang="zh-CN" sz="2800" dirty="0">
              <a:latin typeface="华文新魏" panose="02010800040101010101" pitchFamily="2" charset="-122"/>
              <a:ea typeface="华文新魏" panose="02010800040101010101" pitchFamily="2" charset="-122"/>
            </a:endParaRPr>
          </a:p>
          <a:p>
            <a:r>
              <a:rPr lang="zh-CN" altLang="zh-CN" sz="2800" dirty="0" smtClean="0">
                <a:solidFill>
                  <a:srgbClr val="FF0000"/>
                </a:solidFill>
                <a:latin typeface="华文新魏" panose="02010800040101010101" pitchFamily="2" charset="-122"/>
                <a:ea typeface="华文新魏" panose="02010800040101010101" pitchFamily="2" charset="-122"/>
              </a:rPr>
              <a:t>债务人</a:t>
            </a:r>
            <a:r>
              <a:rPr lang="zh-CN" altLang="zh-CN" sz="2800" dirty="0">
                <a:solidFill>
                  <a:srgbClr val="FF0000"/>
                </a:solidFill>
                <a:latin typeface="华文新魏" panose="02010800040101010101" pitchFamily="2" charset="-122"/>
                <a:ea typeface="华文新魏" panose="02010800040101010101" pitchFamily="2" charset="-122"/>
              </a:rPr>
              <a:t>因到期没有清偿债务</a:t>
            </a:r>
            <a:r>
              <a:rPr lang="zh-CN" altLang="zh-CN" sz="2800" dirty="0">
                <a:latin typeface="华文新魏" panose="02010800040101010101" pitchFamily="2" charset="-122"/>
                <a:ea typeface="华文新魏" panose="02010800040101010101" pitchFamily="2" charset="-122"/>
              </a:rPr>
              <a:t>，请求对该财产拍卖、变卖、折价偿还所欠债权人合同项下债务的，人民法院亦应依法予以支持</a:t>
            </a:r>
            <a:r>
              <a:rPr lang="zh-CN" altLang="zh-CN" sz="2800" dirty="0" smtClean="0">
                <a:latin typeface="华文新魏" panose="02010800040101010101" pitchFamily="2" charset="-122"/>
                <a:ea typeface="华文新魏" panose="02010800040101010101" pitchFamily="2" charset="-122"/>
              </a:rPr>
              <a:t>。</a:t>
            </a:r>
            <a:endParaRPr lang="en-US" altLang="zh-CN" sz="2800" dirty="0" smtClean="0">
              <a:latin typeface="华文新魏" panose="02010800040101010101" pitchFamily="2" charset="-122"/>
              <a:ea typeface="华文新魏" panose="02010800040101010101" pitchFamily="2" charset="-122"/>
            </a:endParaRPr>
          </a:p>
          <a:p>
            <a:endParaRPr lang="en-US" altLang="zh-CN" sz="2800" dirty="0">
              <a:latin typeface="华文新魏" panose="02010800040101010101" pitchFamily="2" charset="-122"/>
              <a:ea typeface="华文新魏" panose="02010800040101010101" pitchFamily="2" charset="-122"/>
            </a:endParaRPr>
          </a:p>
          <a:p>
            <a:r>
              <a:rPr lang="zh-CN" altLang="en-US" sz="2800" dirty="0" smtClean="0">
                <a:latin typeface="华文新魏" panose="02010800040101010101" pitchFamily="2" charset="-122"/>
                <a:ea typeface="华文新魏" panose="02010800040101010101" pitchFamily="2" charset="-122"/>
              </a:rPr>
              <a:t>法理：禁止流押，即</a:t>
            </a:r>
            <a:r>
              <a:rPr lang="zh-CN" altLang="en-US" sz="2800" dirty="0" smtClean="0">
                <a:solidFill>
                  <a:srgbClr val="FF0000"/>
                </a:solidFill>
                <a:latin typeface="华文新魏" panose="02010800040101010101" pitchFamily="2" charset="-122"/>
                <a:ea typeface="华文新魏" panose="02010800040101010101" pitchFamily="2" charset="-122"/>
              </a:rPr>
              <a:t>抵押权人在债务履行期届满前</a:t>
            </a:r>
            <a:r>
              <a:rPr lang="zh-CN" altLang="en-US" sz="2800" dirty="0" smtClean="0">
                <a:latin typeface="华文新魏" panose="02010800040101010101" pitchFamily="2" charset="-122"/>
                <a:ea typeface="华文新魏" panose="02010800040101010101" pitchFamily="2" charset="-122"/>
              </a:rPr>
              <a:t>，不得与抵押人约定债务人不履行到期债务时抵押财产归债权人所有。（物权法第</a:t>
            </a:r>
            <a:r>
              <a:rPr lang="en-US" altLang="zh-CN" sz="2800" dirty="0" smtClean="0">
                <a:latin typeface="华文新魏" panose="02010800040101010101" pitchFamily="2" charset="-122"/>
                <a:ea typeface="华文新魏" panose="02010800040101010101" pitchFamily="2" charset="-122"/>
              </a:rPr>
              <a:t>186</a:t>
            </a:r>
            <a:r>
              <a:rPr lang="zh-CN" altLang="en-US" sz="2800" dirty="0" smtClean="0">
                <a:latin typeface="华文新魏" panose="02010800040101010101" pitchFamily="2" charset="-122"/>
                <a:ea typeface="华文新魏" panose="02010800040101010101" pitchFamily="2" charset="-122"/>
              </a:rPr>
              <a:t>条）</a:t>
            </a:r>
            <a:endParaRPr lang="zh-CN" altLang="zh-CN" sz="2800" dirty="0">
              <a:latin typeface="华文新魏" panose="02010800040101010101" pitchFamily="2" charset="-122"/>
              <a:ea typeface="华文新魏" panose="02010800040101010101" pitchFamily="2" charset="-122"/>
            </a:endParaRPr>
          </a:p>
          <a:p>
            <a:endParaRPr lang="zh-CN" altLang="en-US" dirty="0"/>
          </a:p>
        </p:txBody>
      </p:sp>
      <p:sp>
        <p:nvSpPr>
          <p:cNvPr id="2" name="矩形 1"/>
          <p:cNvSpPr/>
          <p:nvPr/>
        </p:nvSpPr>
        <p:spPr>
          <a:xfrm>
            <a:off x="4364251" y="3244334"/>
            <a:ext cx="415498" cy="369332"/>
          </a:xfrm>
          <a:prstGeom prst="rect">
            <a:avLst/>
          </a:prstGeom>
        </p:spPr>
        <p:txBody>
          <a:bodyPr wrap="none">
            <a:spAutoFit/>
          </a:bodyPr>
          <a:lstStyle/>
          <a:p>
            <a:r>
              <a:rPr lang="zh-CN" altLang="en-US" dirty="0"/>
              <a:t>，</a:t>
            </a:r>
          </a:p>
        </p:txBody>
      </p:sp>
    </p:spTree>
    <p:extLst>
      <p:ext uri="{BB962C8B-B14F-4D97-AF65-F5344CB8AC3E}">
        <p14:creationId xmlns:p14="http://schemas.microsoft.com/office/powerpoint/2010/main" val="30521710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260649"/>
            <a:ext cx="8229815" cy="6026164"/>
          </a:xfrm>
        </p:spPr>
        <p:txBody>
          <a:bodyPr/>
          <a:lstStyle/>
          <a:p>
            <a:r>
              <a:rPr lang="zh-CN" altLang="en-US" sz="2800" dirty="0" smtClean="0">
                <a:latin typeface="华文新魏" panose="02010800040101010101" pitchFamily="2" charset="-122"/>
                <a:ea typeface="华文新魏" panose="02010800040101010101" pitchFamily="2" charset="-122"/>
              </a:rPr>
              <a:t>例</a:t>
            </a:r>
            <a:r>
              <a:rPr lang="en-US" altLang="zh-CN" sz="2800" dirty="0" smtClean="0">
                <a:latin typeface="华文新魏" panose="02010800040101010101" pitchFamily="2" charset="-122"/>
                <a:ea typeface="华文新魏" panose="02010800040101010101" pitchFamily="2" charset="-122"/>
              </a:rPr>
              <a:t>1.</a:t>
            </a:r>
            <a:r>
              <a:rPr lang="zh-CN" altLang="zh-CN" sz="2800" dirty="0" smtClean="0">
                <a:latin typeface="华文新魏" panose="02010800040101010101" pitchFamily="2" charset="-122"/>
                <a:ea typeface="华文新魏" panose="02010800040101010101" pitchFamily="2" charset="-122"/>
              </a:rPr>
              <a:t>债务人</a:t>
            </a:r>
            <a:r>
              <a:rPr lang="zh-CN" altLang="en-US" sz="2800" dirty="0" smtClean="0">
                <a:latin typeface="华文新魏" panose="02010800040101010101" pitchFamily="2" charset="-122"/>
                <a:ea typeface="华文新魏" panose="02010800040101010101" pitchFamily="2" charset="-122"/>
              </a:rPr>
              <a:t>甲借</a:t>
            </a:r>
            <a:r>
              <a:rPr lang="zh-CN" altLang="zh-CN" sz="2800" dirty="0" smtClean="0">
                <a:latin typeface="华文新魏" panose="02010800040101010101" pitchFamily="2" charset="-122"/>
                <a:ea typeface="华文新魏" panose="02010800040101010101" pitchFamily="2" charset="-122"/>
              </a:rPr>
              <a:t>债权人</a:t>
            </a:r>
            <a:r>
              <a:rPr lang="zh-CN" altLang="en-US" sz="2800" dirty="0" smtClean="0">
                <a:latin typeface="华文新魏" panose="02010800040101010101" pitchFamily="2" charset="-122"/>
                <a:ea typeface="华文新魏" panose="02010800040101010101" pitchFamily="2" charset="-122"/>
              </a:rPr>
              <a:t>乙</a:t>
            </a:r>
            <a:r>
              <a:rPr lang="en-US" altLang="zh-CN" sz="2800" dirty="0" smtClean="0">
                <a:latin typeface="华文新魏" panose="02010800040101010101" pitchFamily="2" charset="-122"/>
                <a:ea typeface="华文新魏" panose="02010800040101010101" pitchFamily="2" charset="-122"/>
              </a:rPr>
              <a:t>100</a:t>
            </a:r>
            <a:r>
              <a:rPr lang="zh-CN" altLang="en-US" sz="2800" dirty="0" smtClean="0">
                <a:latin typeface="华文新魏" panose="02010800040101010101" pitchFamily="2" charset="-122"/>
                <a:ea typeface="华文新魏" panose="02010800040101010101" pitchFamily="2" charset="-122"/>
              </a:rPr>
              <a:t>万元，二方约定</a:t>
            </a:r>
            <a:r>
              <a:rPr lang="zh-CN" altLang="zh-CN" sz="2800" dirty="0" smtClean="0">
                <a:latin typeface="华文新魏" panose="02010800040101010101" pitchFamily="2" charset="-122"/>
                <a:ea typeface="华文新魏" panose="02010800040101010101" pitchFamily="2" charset="-122"/>
              </a:rPr>
              <a:t>，将</a:t>
            </a:r>
            <a:r>
              <a:rPr lang="zh-CN" altLang="en-US" sz="2800" dirty="0" smtClean="0">
                <a:latin typeface="华文新魏" panose="02010800040101010101" pitchFamily="2" charset="-122"/>
                <a:ea typeface="华文新魏" panose="02010800040101010101" pitchFamily="2" charset="-122"/>
              </a:rPr>
              <a:t>甲的股权</a:t>
            </a:r>
            <a:r>
              <a:rPr lang="zh-CN" altLang="zh-CN" sz="2800" dirty="0" smtClean="0">
                <a:latin typeface="华文新魏" panose="02010800040101010101" pitchFamily="2" charset="-122"/>
                <a:ea typeface="华文新魏" panose="02010800040101010101" pitchFamily="2" charset="-122"/>
              </a:rPr>
              <a:t>形式</a:t>
            </a:r>
            <a:r>
              <a:rPr lang="zh-CN" altLang="zh-CN" sz="2800" dirty="0">
                <a:latin typeface="华文新魏" panose="02010800040101010101" pitchFamily="2" charset="-122"/>
                <a:ea typeface="华文新魏" panose="02010800040101010101" pitchFamily="2" charset="-122"/>
              </a:rPr>
              <a:t>上转让</a:t>
            </a:r>
            <a:r>
              <a:rPr lang="zh-CN" altLang="zh-CN" sz="2800" dirty="0" smtClean="0">
                <a:latin typeface="华文新魏" panose="02010800040101010101" pitchFamily="2" charset="-122"/>
                <a:ea typeface="华文新魏" panose="02010800040101010101" pitchFamily="2" charset="-122"/>
              </a:rPr>
              <a:t>至</a:t>
            </a:r>
            <a:r>
              <a:rPr lang="zh-CN" altLang="en-US" sz="2800" dirty="0" smtClean="0">
                <a:latin typeface="华文新魏" panose="02010800040101010101" pitchFamily="2" charset="-122"/>
                <a:ea typeface="华文新魏" panose="02010800040101010101" pitchFamily="2" charset="-122"/>
              </a:rPr>
              <a:t>乙</a:t>
            </a:r>
            <a:r>
              <a:rPr lang="zh-CN" altLang="zh-CN" sz="2800" dirty="0" smtClean="0">
                <a:latin typeface="华文新魏" panose="02010800040101010101" pitchFamily="2" charset="-122"/>
                <a:ea typeface="华文新魏" panose="02010800040101010101" pitchFamily="2" charset="-122"/>
              </a:rPr>
              <a:t>名下，</a:t>
            </a:r>
            <a:r>
              <a:rPr lang="zh-CN" altLang="en-US" sz="2800" dirty="0" smtClean="0">
                <a:latin typeface="华文新魏" panose="02010800040101010101" pitchFamily="2" charset="-122"/>
                <a:ea typeface="华文新魏" panose="02010800040101010101" pitchFamily="2" charset="-122"/>
              </a:rPr>
              <a:t>甲</a:t>
            </a:r>
            <a:r>
              <a:rPr lang="zh-CN" altLang="zh-CN" sz="2800" dirty="0" smtClean="0">
                <a:latin typeface="华文新魏" panose="02010800040101010101" pitchFamily="2" charset="-122"/>
                <a:ea typeface="华文新魏" panose="02010800040101010101" pitchFamily="2" charset="-122"/>
              </a:rPr>
              <a:t>到期</a:t>
            </a:r>
            <a:r>
              <a:rPr lang="zh-CN" altLang="zh-CN" sz="2800" dirty="0">
                <a:latin typeface="华文新魏" panose="02010800040101010101" pitchFamily="2" charset="-122"/>
                <a:ea typeface="华文新魏" panose="02010800040101010101" pitchFamily="2" charset="-122"/>
              </a:rPr>
              <a:t>清偿债务</a:t>
            </a:r>
            <a:r>
              <a:rPr lang="zh-CN" altLang="zh-CN" sz="2800" dirty="0" smtClean="0">
                <a:latin typeface="华文新魏" panose="02010800040101010101" pitchFamily="2" charset="-122"/>
                <a:ea typeface="华文新魏" panose="02010800040101010101" pitchFamily="2" charset="-122"/>
              </a:rPr>
              <a:t>，</a:t>
            </a:r>
            <a:r>
              <a:rPr lang="zh-CN" altLang="en-US" sz="2800" dirty="0" smtClean="0">
                <a:latin typeface="华文新魏" panose="02010800040101010101" pitchFamily="2" charset="-122"/>
                <a:ea typeface="华文新魏" panose="02010800040101010101" pitchFamily="2" charset="-122"/>
              </a:rPr>
              <a:t>乙</a:t>
            </a:r>
            <a:r>
              <a:rPr lang="zh-CN" altLang="zh-CN" sz="2800" dirty="0" smtClean="0">
                <a:latin typeface="华文新魏" panose="02010800040101010101" pitchFamily="2" charset="-122"/>
                <a:ea typeface="华文新魏" panose="02010800040101010101" pitchFamily="2" charset="-122"/>
              </a:rPr>
              <a:t>将该</a:t>
            </a:r>
            <a:r>
              <a:rPr lang="zh-CN" altLang="en-US" sz="2800" dirty="0" smtClean="0">
                <a:latin typeface="华文新魏" panose="02010800040101010101" pitchFamily="2" charset="-122"/>
                <a:ea typeface="华文新魏" panose="02010800040101010101" pitchFamily="2" charset="-122"/>
              </a:rPr>
              <a:t>股权</a:t>
            </a:r>
            <a:r>
              <a:rPr lang="zh-CN" altLang="zh-CN" sz="2800" dirty="0" smtClean="0">
                <a:latin typeface="华文新魏" panose="02010800040101010101" pitchFamily="2" charset="-122"/>
                <a:ea typeface="华文新魏" panose="02010800040101010101" pitchFamily="2" charset="-122"/>
              </a:rPr>
              <a:t>返还给</a:t>
            </a:r>
            <a:r>
              <a:rPr lang="zh-CN" altLang="en-US" sz="2800" dirty="0" smtClean="0">
                <a:latin typeface="华文新魏" panose="02010800040101010101" pitchFamily="2" charset="-122"/>
                <a:ea typeface="华文新魏" panose="02010800040101010101" pitchFamily="2" charset="-122"/>
              </a:rPr>
              <a:t>甲</a:t>
            </a:r>
            <a:r>
              <a:rPr lang="zh-CN" altLang="zh-CN" sz="2800" dirty="0" smtClean="0">
                <a:latin typeface="华文新魏" panose="02010800040101010101" pitchFamily="2" charset="-122"/>
                <a:ea typeface="华文新魏" panose="02010800040101010101" pitchFamily="2" charset="-122"/>
              </a:rPr>
              <a:t>，</a:t>
            </a:r>
            <a:r>
              <a:rPr lang="zh-CN" altLang="zh-CN" sz="2800" dirty="0">
                <a:latin typeface="华文新魏" panose="02010800040101010101" pitchFamily="2" charset="-122"/>
                <a:ea typeface="华文新魏" panose="02010800040101010101" pitchFamily="2" charset="-122"/>
              </a:rPr>
              <a:t>债务人到期没有清偿债务，债权人可以</a:t>
            </a:r>
            <a:r>
              <a:rPr lang="zh-CN" altLang="zh-CN" sz="2800" dirty="0" smtClean="0">
                <a:latin typeface="华文新魏" panose="02010800040101010101" pitchFamily="2" charset="-122"/>
                <a:ea typeface="华文新魏" panose="02010800040101010101" pitchFamily="2" charset="-122"/>
              </a:rPr>
              <a:t>对</a:t>
            </a:r>
            <a:r>
              <a:rPr lang="zh-CN" altLang="en-US" sz="2800" dirty="0" smtClean="0">
                <a:latin typeface="华文新魏" panose="02010800040101010101" pitchFamily="2" charset="-122"/>
                <a:ea typeface="华文新魏" panose="02010800040101010101" pitchFamily="2" charset="-122"/>
              </a:rPr>
              <a:t>股权</a:t>
            </a:r>
            <a:r>
              <a:rPr lang="zh-CN" altLang="zh-CN" sz="2800" dirty="0" smtClean="0">
                <a:latin typeface="华文新魏" panose="02010800040101010101" pitchFamily="2" charset="-122"/>
                <a:ea typeface="华文新魏" panose="02010800040101010101" pitchFamily="2" charset="-122"/>
              </a:rPr>
              <a:t>拍卖</a:t>
            </a:r>
            <a:r>
              <a:rPr lang="zh-CN" altLang="zh-CN" sz="2800" dirty="0">
                <a:latin typeface="华文新魏" panose="02010800040101010101" pitchFamily="2" charset="-122"/>
                <a:ea typeface="华文新魏" panose="02010800040101010101" pitchFamily="2" charset="-122"/>
              </a:rPr>
              <a:t>、变卖、折价偿还</a:t>
            </a:r>
            <a:r>
              <a:rPr lang="zh-CN" altLang="zh-CN" sz="2800" dirty="0" smtClean="0">
                <a:latin typeface="华文新魏" panose="02010800040101010101" pitchFamily="2" charset="-122"/>
                <a:ea typeface="华文新魏" panose="02010800040101010101" pitchFamily="2" charset="-122"/>
              </a:rPr>
              <a:t>债权</a:t>
            </a:r>
            <a:r>
              <a:rPr lang="zh-CN" altLang="en-US" sz="2800" dirty="0" smtClean="0">
                <a:latin typeface="华文新魏" panose="02010800040101010101" pitchFamily="2" charset="-122"/>
                <a:ea typeface="华文新魏" panose="02010800040101010101" pitchFamily="2" charset="-122"/>
              </a:rPr>
              <a:t>。该</a:t>
            </a:r>
            <a:r>
              <a:rPr lang="zh-CN" altLang="zh-CN" sz="2800" dirty="0" smtClean="0">
                <a:latin typeface="华文新魏" panose="02010800040101010101" pitchFamily="2" charset="-122"/>
                <a:ea typeface="华文新魏" panose="02010800040101010101" pitchFamily="2" charset="-122"/>
              </a:rPr>
              <a:t>合同</a:t>
            </a:r>
            <a:r>
              <a:rPr lang="zh-CN" altLang="en-US" sz="2800" dirty="0" smtClean="0">
                <a:latin typeface="华文新魏" panose="02010800040101010101" pitchFamily="2" charset="-122"/>
                <a:ea typeface="华文新魏" panose="02010800040101010101" pitchFamily="2" charset="-122"/>
              </a:rPr>
              <a:t>是否</a:t>
            </a:r>
            <a:r>
              <a:rPr lang="zh-CN" altLang="zh-CN" sz="2800" dirty="0" smtClean="0">
                <a:latin typeface="华文新魏" panose="02010800040101010101" pitchFamily="2" charset="-122"/>
                <a:ea typeface="华文新魏" panose="02010800040101010101" pitchFamily="2" charset="-122"/>
              </a:rPr>
              <a:t>有效</a:t>
            </a:r>
            <a:r>
              <a:rPr lang="zh-CN" altLang="en-US" sz="2800" dirty="0" smtClean="0">
                <a:latin typeface="华文新魏" panose="02010800040101010101" pitchFamily="2" charset="-122"/>
                <a:ea typeface="华文新魏" panose="02010800040101010101" pitchFamily="2" charset="-122"/>
              </a:rPr>
              <a:t>？</a:t>
            </a:r>
            <a:endParaRPr lang="en-US" altLang="zh-CN" sz="2800" dirty="0">
              <a:latin typeface="华文新魏" panose="02010800040101010101" pitchFamily="2" charset="-122"/>
              <a:ea typeface="华文新魏" panose="02010800040101010101" pitchFamily="2" charset="-122"/>
            </a:endParaRPr>
          </a:p>
          <a:p>
            <a:endParaRPr lang="en-US" altLang="zh-CN" sz="2800" dirty="0" smtClean="0">
              <a:latin typeface="华文新魏" panose="02010800040101010101" pitchFamily="2" charset="-122"/>
              <a:ea typeface="华文新魏" panose="02010800040101010101" pitchFamily="2" charset="-122"/>
            </a:endParaRPr>
          </a:p>
          <a:p>
            <a:r>
              <a:rPr lang="zh-CN" altLang="en-US" sz="2800" dirty="0" smtClean="0">
                <a:latin typeface="华文新魏" panose="02010800040101010101" pitchFamily="2" charset="-122"/>
                <a:ea typeface="华文新魏" panose="02010800040101010101" pitchFamily="2" charset="-122"/>
              </a:rPr>
              <a:t>例</a:t>
            </a:r>
            <a:r>
              <a:rPr lang="en-US" altLang="zh-CN" sz="2800" dirty="0" smtClean="0">
                <a:latin typeface="华文新魏" panose="02010800040101010101" pitchFamily="2" charset="-122"/>
                <a:ea typeface="华文新魏" panose="02010800040101010101" pitchFamily="2" charset="-122"/>
              </a:rPr>
              <a:t>2.</a:t>
            </a:r>
            <a:r>
              <a:rPr lang="zh-CN" altLang="zh-CN" sz="2800" dirty="0" smtClean="0">
                <a:latin typeface="华文新魏" panose="02010800040101010101" pitchFamily="2" charset="-122"/>
                <a:ea typeface="华文新魏" panose="02010800040101010101" pitchFamily="2" charset="-122"/>
              </a:rPr>
              <a:t> 如果约定</a:t>
            </a:r>
            <a:r>
              <a:rPr lang="zh-CN" altLang="en-US" sz="2800" dirty="0" smtClean="0">
                <a:latin typeface="华文新魏" panose="02010800040101010101" pitchFamily="2" charset="-122"/>
                <a:ea typeface="华文新魏" panose="02010800040101010101" pitchFamily="2" charset="-122"/>
              </a:rPr>
              <a:t>甲</a:t>
            </a:r>
            <a:r>
              <a:rPr lang="zh-CN" altLang="zh-CN" sz="2800" dirty="0" smtClean="0">
                <a:latin typeface="华文新魏" panose="02010800040101010101" pitchFamily="2" charset="-122"/>
                <a:ea typeface="华文新魏" panose="02010800040101010101" pitchFamily="2" charset="-122"/>
              </a:rPr>
              <a:t>到期</a:t>
            </a:r>
            <a:r>
              <a:rPr lang="zh-CN" altLang="zh-CN" sz="2800" dirty="0">
                <a:latin typeface="华文新魏" panose="02010800040101010101" pitchFamily="2" charset="-122"/>
                <a:ea typeface="华文新魏" panose="02010800040101010101" pitchFamily="2" charset="-122"/>
              </a:rPr>
              <a:t>没有清偿债务</a:t>
            </a:r>
            <a:r>
              <a:rPr lang="zh-CN" altLang="zh-CN" sz="2800" dirty="0" smtClean="0">
                <a:latin typeface="华文新魏" panose="02010800040101010101" pitchFamily="2" charset="-122"/>
                <a:ea typeface="华文新魏" panose="02010800040101010101" pitchFamily="2" charset="-122"/>
              </a:rPr>
              <a:t>，</a:t>
            </a:r>
            <a:r>
              <a:rPr lang="zh-CN" altLang="en-US" sz="2800" dirty="0" smtClean="0">
                <a:latin typeface="华文新魏" panose="02010800040101010101" pitchFamily="2" charset="-122"/>
                <a:ea typeface="华文新魏" panose="02010800040101010101" pitchFamily="2" charset="-122"/>
              </a:rPr>
              <a:t>股权便</a:t>
            </a:r>
            <a:r>
              <a:rPr lang="zh-CN" altLang="zh-CN" sz="2800" dirty="0" smtClean="0">
                <a:latin typeface="华文新魏" panose="02010800040101010101" pitchFamily="2" charset="-122"/>
                <a:ea typeface="华文新魏" panose="02010800040101010101" pitchFamily="2" charset="-122"/>
              </a:rPr>
              <a:t>归</a:t>
            </a:r>
            <a:r>
              <a:rPr lang="zh-CN" altLang="en-US" sz="2800" dirty="0" smtClean="0">
                <a:latin typeface="华文新魏" panose="02010800040101010101" pitchFamily="2" charset="-122"/>
                <a:ea typeface="华文新魏" panose="02010800040101010101" pitchFamily="2" charset="-122"/>
              </a:rPr>
              <a:t>乙</a:t>
            </a:r>
            <a:r>
              <a:rPr lang="zh-CN" altLang="zh-CN" sz="2800" dirty="0" smtClean="0">
                <a:latin typeface="华文新魏" panose="02010800040101010101" pitchFamily="2" charset="-122"/>
                <a:ea typeface="华文新魏" panose="02010800040101010101" pitchFamily="2" charset="-122"/>
              </a:rPr>
              <a:t>所有</a:t>
            </a:r>
            <a:r>
              <a:rPr lang="zh-CN" altLang="zh-CN" sz="2800" dirty="0">
                <a:latin typeface="华文新魏" panose="02010800040101010101" pitchFamily="2" charset="-122"/>
                <a:ea typeface="华文新魏" panose="02010800040101010101" pitchFamily="2" charset="-122"/>
              </a:rPr>
              <a:t>的</a:t>
            </a:r>
            <a:r>
              <a:rPr lang="zh-CN" altLang="zh-CN" sz="2800" dirty="0" smtClean="0">
                <a:latin typeface="华文新魏" panose="02010800040101010101" pitchFamily="2" charset="-122"/>
                <a:ea typeface="华文新魏" panose="02010800040101010101" pitchFamily="2" charset="-122"/>
              </a:rPr>
              <a:t>，</a:t>
            </a:r>
            <a:r>
              <a:rPr lang="zh-CN" altLang="en-US" sz="2800" dirty="0" smtClean="0">
                <a:latin typeface="华文新魏" panose="02010800040101010101" pitchFamily="2" charset="-122"/>
                <a:ea typeface="华文新魏" panose="02010800040101010101" pitchFamily="2" charset="-122"/>
              </a:rPr>
              <a:t>如何</a:t>
            </a:r>
            <a:r>
              <a:rPr lang="zh-CN" altLang="zh-CN" sz="2800" dirty="0" smtClean="0">
                <a:latin typeface="华文新魏" panose="02010800040101010101" pitchFamily="2" charset="-122"/>
                <a:ea typeface="华文新魏" panose="02010800040101010101" pitchFamily="2" charset="-122"/>
              </a:rPr>
              <a:t>认定</a:t>
            </a:r>
            <a:r>
              <a:rPr lang="zh-CN" altLang="zh-CN" sz="2800" dirty="0">
                <a:latin typeface="华文新魏" panose="02010800040101010101" pitchFamily="2" charset="-122"/>
                <a:ea typeface="华文新魏" panose="02010800040101010101" pitchFamily="2" charset="-122"/>
              </a:rPr>
              <a:t>该部分</a:t>
            </a:r>
            <a:r>
              <a:rPr lang="zh-CN" altLang="zh-CN" sz="2800" dirty="0" smtClean="0">
                <a:latin typeface="华文新魏" panose="02010800040101010101" pitchFamily="2" charset="-122"/>
                <a:ea typeface="华文新魏" panose="02010800040101010101" pitchFamily="2" charset="-122"/>
              </a:rPr>
              <a:t>约定</a:t>
            </a:r>
            <a:r>
              <a:rPr lang="zh-CN" altLang="en-US" sz="2800" dirty="0" smtClean="0">
                <a:latin typeface="华文新魏" panose="02010800040101010101" pitchFamily="2" charset="-122"/>
                <a:ea typeface="华文新魏" panose="02010800040101010101" pitchFamily="2" charset="-122"/>
              </a:rPr>
              <a:t>的效力</a:t>
            </a:r>
            <a:r>
              <a:rPr lang="en-US" altLang="zh-CN" sz="2800" dirty="0" smtClean="0">
                <a:latin typeface="华文新魏" panose="02010800040101010101" pitchFamily="2" charset="-122"/>
                <a:ea typeface="华文新魏" panose="02010800040101010101" pitchFamily="2" charset="-122"/>
              </a:rPr>
              <a:t>?</a:t>
            </a:r>
          </a:p>
          <a:p>
            <a:endParaRPr lang="en-US" altLang="zh-CN" sz="2800" dirty="0" smtClean="0">
              <a:latin typeface="华文新魏" panose="02010800040101010101" pitchFamily="2" charset="-122"/>
              <a:ea typeface="华文新魏" panose="02010800040101010101" pitchFamily="2" charset="-122"/>
            </a:endParaRPr>
          </a:p>
          <a:p>
            <a:r>
              <a:rPr lang="zh-CN" altLang="en-US" sz="2800" dirty="0" smtClean="0">
                <a:latin typeface="华文新魏" panose="02010800040101010101" pitchFamily="2" charset="-122"/>
                <a:ea typeface="华文新魏" panose="02010800040101010101" pitchFamily="2" charset="-122"/>
              </a:rPr>
              <a:t>转让人实际是担保人；受领标的物的他人形式上是受让人，实质上是担保权人。</a:t>
            </a:r>
            <a:endParaRPr lang="en-US" altLang="zh-CN" sz="2800" dirty="0" smtClean="0">
              <a:latin typeface="华文新魏" panose="02010800040101010101" pitchFamily="2" charset="-122"/>
              <a:ea typeface="华文新魏" panose="02010800040101010101" pitchFamily="2" charset="-122"/>
            </a:endParaRPr>
          </a:p>
          <a:p>
            <a:r>
              <a:rPr lang="zh-CN" altLang="en-US" sz="2800" dirty="0" smtClean="0">
                <a:latin typeface="华文新魏" panose="02010800040101010101" pitchFamily="2" charset="-122"/>
                <a:ea typeface="华文新魏" panose="02010800040101010101" pitchFamily="2" charset="-122"/>
              </a:rPr>
              <a:t>受契约自由和担保经济目的双重规范的债权担保关系。</a:t>
            </a:r>
            <a:endParaRPr lang="zh-CN" altLang="zh-CN" sz="2800" dirty="0">
              <a:latin typeface="华文新魏" panose="02010800040101010101" pitchFamily="2" charset="-122"/>
              <a:ea typeface="华文新魏" panose="02010800040101010101" pitchFamily="2" charset="-122"/>
            </a:endParaRPr>
          </a:p>
          <a:p>
            <a:endParaRPr lang="zh-CN" altLang="en-US" dirty="0"/>
          </a:p>
        </p:txBody>
      </p:sp>
    </p:spTree>
    <p:extLst>
      <p:ext uri="{BB962C8B-B14F-4D97-AF65-F5344CB8AC3E}">
        <p14:creationId xmlns:p14="http://schemas.microsoft.com/office/powerpoint/2010/main" val="38344098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260649"/>
            <a:ext cx="8229815" cy="6026164"/>
          </a:xfrm>
        </p:spPr>
        <p:txBody>
          <a:bodyPr/>
          <a:lstStyle/>
          <a:p>
            <a:endParaRPr lang="zh-CN" altLang="en-US" dirty="0"/>
          </a:p>
        </p:txBody>
      </p:sp>
      <p:sp>
        <p:nvSpPr>
          <p:cNvPr id="4" name="矩形 3"/>
          <p:cNvSpPr/>
          <p:nvPr/>
        </p:nvSpPr>
        <p:spPr>
          <a:xfrm>
            <a:off x="1043608" y="1124744"/>
            <a:ext cx="504056" cy="18722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公司为他人担保</a:t>
            </a:r>
            <a:endParaRPr lang="zh-CN" altLang="en-US" dirty="0"/>
          </a:p>
        </p:txBody>
      </p:sp>
      <p:sp>
        <p:nvSpPr>
          <p:cNvPr id="5" name="矩形 4"/>
          <p:cNvSpPr/>
          <p:nvPr/>
        </p:nvSpPr>
        <p:spPr>
          <a:xfrm>
            <a:off x="2195736" y="1124744"/>
            <a:ext cx="2088232"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有决议</a:t>
            </a:r>
            <a:endParaRPr lang="zh-CN" altLang="en-US" dirty="0"/>
          </a:p>
        </p:txBody>
      </p:sp>
      <p:sp>
        <p:nvSpPr>
          <p:cNvPr id="6" name="矩形 5"/>
          <p:cNvSpPr/>
          <p:nvPr/>
        </p:nvSpPr>
        <p:spPr>
          <a:xfrm>
            <a:off x="2195736" y="2276872"/>
            <a:ext cx="2088232"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无规范或有效决议</a:t>
            </a:r>
            <a:endParaRPr lang="zh-CN" altLang="en-US" dirty="0"/>
          </a:p>
        </p:txBody>
      </p:sp>
      <p:cxnSp>
        <p:nvCxnSpPr>
          <p:cNvPr id="8" name="直接箭头连接符 7"/>
          <p:cNvCxnSpPr>
            <a:stCxn id="4" idx="3"/>
          </p:cNvCxnSpPr>
          <p:nvPr/>
        </p:nvCxnSpPr>
        <p:spPr>
          <a:xfrm flipV="1">
            <a:off x="1547664" y="1556792"/>
            <a:ext cx="648072"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1547664" y="2060848"/>
            <a:ext cx="576064"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4788024" y="980728"/>
            <a:ext cx="216024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四种例外</a:t>
            </a:r>
            <a:endParaRPr lang="zh-CN" altLang="en-US" dirty="0"/>
          </a:p>
        </p:txBody>
      </p:sp>
      <p:cxnSp>
        <p:nvCxnSpPr>
          <p:cNvPr id="13" name="直接箭头连接符 12"/>
          <p:cNvCxnSpPr/>
          <p:nvPr/>
        </p:nvCxnSpPr>
        <p:spPr>
          <a:xfrm>
            <a:off x="4283968" y="1412776"/>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1763688" y="3573016"/>
            <a:ext cx="1368152"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善意</a:t>
            </a:r>
            <a:endParaRPr lang="zh-CN" altLang="en-US" dirty="0"/>
          </a:p>
        </p:txBody>
      </p:sp>
      <p:sp>
        <p:nvSpPr>
          <p:cNvPr id="15" name="圆角矩形 14"/>
          <p:cNvSpPr/>
          <p:nvPr/>
        </p:nvSpPr>
        <p:spPr>
          <a:xfrm>
            <a:off x="3347864" y="3573016"/>
            <a:ext cx="1224136"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非善意</a:t>
            </a:r>
            <a:endParaRPr lang="zh-CN" altLang="en-US" dirty="0"/>
          </a:p>
        </p:txBody>
      </p:sp>
      <p:cxnSp>
        <p:nvCxnSpPr>
          <p:cNvPr id="17" name="直接箭头连接符 16"/>
          <p:cNvCxnSpPr>
            <a:stCxn id="6" idx="2"/>
            <a:endCxn id="14" idx="0"/>
          </p:cNvCxnSpPr>
          <p:nvPr/>
        </p:nvCxnSpPr>
        <p:spPr>
          <a:xfrm flipH="1">
            <a:off x="2447764" y="2924944"/>
            <a:ext cx="792088"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6" idx="2"/>
            <a:endCxn id="15" idx="0"/>
          </p:cNvCxnSpPr>
          <p:nvPr/>
        </p:nvCxnSpPr>
        <p:spPr>
          <a:xfrm>
            <a:off x="3239852" y="2924944"/>
            <a:ext cx="720080"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403648" y="4581128"/>
            <a:ext cx="720080" cy="1728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华文新魏" panose="02010800040101010101" pitchFamily="2" charset="-122"/>
                <a:ea typeface="华文新魏" panose="02010800040101010101" pitchFamily="2" charset="-122"/>
              </a:rPr>
              <a:t>为公司股东或者实际控制人提供关联担保</a:t>
            </a:r>
            <a:endParaRPr lang="zh-CN" altLang="en-US" sz="1400" dirty="0">
              <a:solidFill>
                <a:schemeClr val="bg1"/>
              </a:solidFill>
            </a:endParaRPr>
          </a:p>
        </p:txBody>
      </p:sp>
      <p:sp>
        <p:nvSpPr>
          <p:cNvPr id="21" name="矩形 20"/>
          <p:cNvSpPr/>
          <p:nvPr/>
        </p:nvSpPr>
        <p:spPr>
          <a:xfrm>
            <a:off x="2411760" y="4581128"/>
            <a:ext cx="864096" cy="1728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华文新魏" panose="02010800040101010101" pitchFamily="2" charset="-122"/>
                <a:ea typeface="华文新魏" panose="02010800040101010101" pitchFamily="2" charset="-122"/>
              </a:rPr>
              <a:t>为公司股东或者实际控制人以外的人提供非关联担保</a:t>
            </a:r>
          </a:p>
        </p:txBody>
      </p:sp>
      <p:cxnSp>
        <p:nvCxnSpPr>
          <p:cNvPr id="23" name="直接箭头连接符 22"/>
          <p:cNvCxnSpPr/>
          <p:nvPr/>
        </p:nvCxnSpPr>
        <p:spPr>
          <a:xfrm flipH="1">
            <a:off x="1835696" y="4221088"/>
            <a:ext cx="288032"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2123728" y="4221088"/>
            <a:ext cx="432048"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539552" y="4797152"/>
            <a:ext cx="432048" cy="1368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华文新魏" panose="02010800040101010101" pitchFamily="2" charset="-122"/>
                <a:ea typeface="华文新魏" panose="02010800040101010101" pitchFamily="2" charset="-122"/>
              </a:rPr>
              <a:t>股东会决议</a:t>
            </a:r>
          </a:p>
        </p:txBody>
      </p:sp>
      <p:cxnSp>
        <p:nvCxnSpPr>
          <p:cNvPr id="28" name="直接箭头连接符 27"/>
          <p:cNvCxnSpPr>
            <a:endCxn id="26" idx="6"/>
          </p:cNvCxnSpPr>
          <p:nvPr/>
        </p:nvCxnSpPr>
        <p:spPr>
          <a:xfrm flipH="1">
            <a:off x="971600" y="5445224"/>
            <a:ext cx="432048" cy="36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3923928" y="4797152"/>
            <a:ext cx="1224136" cy="1368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华文新魏" panose="02010800040101010101" pitchFamily="2" charset="-122"/>
                <a:ea typeface="华文新魏" panose="02010800040101010101" pitchFamily="2" charset="-122"/>
              </a:rPr>
              <a:t>股东会或董事会决议</a:t>
            </a:r>
          </a:p>
        </p:txBody>
      </p:sp>
      <p:cxnSp>
        <p:nvCxnSpPr>
          <p:cNvPr id="31" name="直接箭头连接符 30"/>
          <p:cNvCxnSpPr>
            <a:stCxn id="21" idx="3"/>
            <a:endCxn id="29" idx="2"/>
          </p:cNvCxnSpPr>
          <p:nvPr/>
        </p:nvCxnSpPr>
        <p:spPr>
          <a:xfrm>
            <a:off x="3275856" y="5445224"/>
            <a:ext cx="648072" cy="36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188640"/>
            <a:ext cx="8496944" cy="6336704"/>
          </a:xfrm>
        </p:spPr>
        <p:txBody>
          <a:bodyPr>
            <a:noAutofit/>
          </a:bodyPr>
          <a:lstStyle/>
          <a:p>
            <a:r>
              <a:rPr lang="zh-CN" altLang="en-US" sz="3200" b="1" dirty="0">
                <a:latin typeface="华文新魏" panose="02010800040101010101" charset="-122"/>
                <a:ea typeface="华文新魏" panose="02010800040101010101" charset="-122"/>
                <a:cs typeface="华文新魏" panose="02010800040101010101" charset="-122"/>
              </a:rPr>
              <a:t>第二章第六</a:t>
            </a:r>
            <a:r>
              <a:rPr lang="zh-CN" altLang="en-US" sz="3200" b="1" dirty="0" smtClean="0">
                <a:latin typeface="华文新魏" panose="02010800040101010101" charset="-122"/>
                <a:ea typeface="华文新魏" panose="02010800040101010101" charset="-122"/>
                <a:cs typeface="华文新魏" panose="02010800040101010101" charset="-122"/>
              </a:rPr>
              <a:t>节</a:t>
            </a:r>
            <a:r>
              <a:rPr lang="en-US" altLang="zh-CN" sz="3200" b="1" dirty="0" smtClean="0">
                <a:latin typeface="华文新魏" panose="02010800040101010101" charset="-122"/>
                <a:ea typeface="华文新魏" panose="02010800040101010101" charset="-122"/>
                <a:cs typeface="华文新魏" panose="02010800040101010101" charset="-122"/>
              </a:rPr>
              <a:t>《</a:t>
            </a:r>
            <a:r>
              <a:rPr lang="zh-CN" altLang="en-US" sz="3200" b="1" dirty="0">
                <a:latin typeface="华文新魏" panose="02010800040101010101" charset="-122"/>
                <a:ea typeface="华文新魏" panose="02010800040101010101" charset="-122"/>
                <a:cs typeface="华文新魏" panose="02010800040101010101" charset="-122"/>
              </a:rPr>
              <a:t>关于公司为他人提供担保</a:t>
            </a:r>
            <a:r>
              <a:rPr lang="en-US" altLang="zh-CN" sz="3200" b="1" dirty="0">
                <a:latin typeface="华文新魏" panose="02010800040101010101" charset="-122"/>
                <a:ea typeface="华文新魏" panose="02010800040101010101" charset="-122"/>
                <a:cs typeface="华文新魏" panose="02010800040101010101" charset="-122"/>
              </a:rPr>
              <a:t>》</a:t>
            </a:r>
            <a:endParaRPr lang="en-US" altLang="zh-CN" sz="3200" b="1" dirty="0" smtClean="0">
              <a:latin typeface="华文新魏" panose="02010800040101010101" pitchFamily="2" charset="-122"/>
              <a:ea typeface="华文新魏" panose="02010800040101010101" pitchFamily="2" charset="-122"/>
            </a:endParaRPr>
          </a:p>
          <a:p>
            <a:r>
              <a:rPr lang="en-US" altLang="zh-CN" sz="2800" dirty="0" smtClean="0">
                <a:latin typeface="华文新魏" panose="02010800040101010101" pitchFamily="2" charset="-122"/>
                <a:ea typeface="华文新魏" panose="02010800040101010101" pitchFamily="2" charset="-122"/>
              </a:rPr>
              <a:t>       </a:t>
            </a:r>
          </a:p>
          <a:p>
            <a:r>
              <a:rPr lang="en-US" altLang="zh-CN" sz="2800" dirty="0" smtClean="0">
                <a:latin typeface="华文新魏" panose="02010800040101010101" pitchFamily="2" charset="-122"/>
                <a:ea typeface="华文新魏" panose="02010800040101010101" pitchFamily="2" charset="-122"/>
              </a:rPr>
              <a:t> 17</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违反</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公司法</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16</a:t>
            </a:r>
            <a:r>
              <a:rPr lang="zh-CN" altLang="en-US" sz="2800" dirty="0">
                <a:latin typeface="华文新魏" panose="02010800040101010101" pitchFamily="2" charset="-122"/>
                <a:ea typeface="华文新魏" panose="02010800040101010101" pitchFamily="2" charset="-122"/>
              </a:rPr>
              <a:t>条构成越权代表</a:t>
            </a:r>
            <a:r>
              <a:rPr lang="en-US" altLang="zh-CN" sz="2800" dirty="0" smtClean="0">
                <a:latin typeface="华文新魏" panose="02010800040101010101" pitchFamily="2" charset="-122"/>
                <a:ea typeface="华文新魏" panose="02010800040101010101" pitchFamily="2" charset="-122"/>
              </a:rPr>
              <a:t>】</a:t>
            </a:r>
          </a:p>
          <a:p>
            <a:r>
              <a:rPr lang="en-US" altLang="zh-CN" sz="2800" dirty="0" smtClean="0">
                <a:latin typeface="华文新魏" panose="02010800040101010101" pitchFamily="2" charset="-122"/>
                <a:ea typeface="华文新魏" panose="02010800040101010101" pitchFamily="2" charset="-122"/>
              </a:rPr>
              <a:t>        </a:t>
            </a:r>
            <a:r>
              <a:rPr lang="zh-CN" altLang="en-US" sz="2800" dirty="0" smtClean="0">
                <a:latin typeface="华文新魏" panose="02010800040101010101" pitchFamily="2" charset="-122"/>
                <a:ea typeface="华文新魏" panose="02010800040101010101" pitchFamily="2" charset="-122"/>
              </a:rPr>
              <a:t>为</a:t>
            </a:r>
            <a:r>
              <a:rPr lang="zh-CN" altLang="en-US" sz="2800" dirty="0">
                <a:latin typeface="华文新魏" panose="02010800040101010101" pitchFamily="2" charset="-122"/>
                <a:ea typeface="华文新魏" panose="02010800040101010101" pitchFamily="2" charset="-122"/>
              </a:rPr>
              <a:t>防止法定代表人随意代表公司为他人提供担保给公司造成损失，损害中小股东利益，</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公司法</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16</a:t>
            </a:r>
            <a:r>
              <a:rPr lang="zh-CN" altLang="en-US" sz="2800" dirty="0">
                <a:latin typeface="华文新魏" panose="02010800040101010101" pitchFamily="2" charset="-122"/>
                <a:ea typeface="华文新魏" panose="02010800040101010101" pitchFamily="2" charset="-122"/>
              </a:rPr>
              <a:t>条对法定代表人的代表权进行了限制。根据该条规定，担保行为不是法定代表人所能单独决定的事项，而必须</a:t>
            </a:r>
            <a:r>
              <a:rPr lang="zh-CN" altLang="en-US" sz="2800" dirty="0">
                <a:solidFill>
                  <a:srgbClr val="FF0000"/>
                </a:solidFill>
                <a:latin typeface="华文新魏" panose="02010800040101010101" pitchFamily="2" charset="-122"/>
                <a:ea typeface="华文新魏" panose="02010800040101010101" pitchFamily="2" charset="-122"/>
              </a:rPr>
              <a:t>以公司股东（大）会、董事会等公司机关的决议</a:t>
            </a:r>
            <a:r>
              <a:rPr lang="zh-CN" altLang="en-US" sz="2800" dirty="0">
                <a:latin typeface="华文新魏" panose="02010800040101010101" pitchFamily="2" charset="-122"/>
                <a:ea typeface="华文新魏" panose="02010800040101010101" pitchFamily="2" charset="-122"/>
              </a:rPr>
              <a:t>作为授权的基础和来源</a:t>
            </a:r>
            <a:r>
              <a:rPr lang="zh-CN" altLang="en-US" sz="2800" dirty="0" smtClean="0">
                <a:latin typeface="华文新魏" panose="02010800040101010101" pitchFamily="2" charset="-122"/>
                <a:ea typeface="华文新魏" panose="02010800040101010101" pitchFamily="2" charset="-122"/>
              </a:rPr>
              <a:t>。</a:t>
            </a:r>
            <a:endParaRPr lang="en-US" altLang="zh-CN" sz="2800" dirty="0" smtClean="0">
              <a:latin typeface="华文新魏" panose="02010800040101010101" pitchFamily="2" charset="-122"/>
              <a:ea typeface="华文新魏" panose="02010800040101010101" pitchFamily="2" charset="-122"/>
            </a:endParaRPr>
          </a:p>
          <a:p>
            <a:r>
              <a:rPr lang="en-US" altLang="zh-CN" sz="2800" dirty="0">
                <a:latin typeface="华文新魏" panose="02010800040101010101" pitchFamily="2" charset="-122"/>
                <a:ea typeface="华文新魏" panose="02010800040101010101" pitchFamily="2" charset="-122"/>
              </a:rPr>
              <a:t> </a:t>
            </a:r>
            <a:r>
              <a:rPr lang="en-US" altLang="zh-CN" sz="2800" dirty="0" smtClean="0">
                <a:latin typeface="华文新魏" panose="02010800040101010101" pitchFamily="2" charset="-122"/>
                <a:ea typeface="华文新魏" panose="02010800040101010101" pitchFamily="2" charset="-122"/>
              </a:rPr>
              <a:t>     </a:t>
            </a:r>
            <a:r>
              <a:rPr lang="zh-CN" altLang="en-US" sz="2800" dirty="0" smtClean="0">
                <a:latin typeface="华文新魏" panose="02010800040101010101" pitchFamily="2" charset="-122"/>
                <a:ea typeface="华文新魏" panose="02010800040101010101" pitchFamily="2" charset="-122"/>
              </a:rPr>
              <a:t>法定</a:t>
            </a:r>
            <a:r>
              <a:rPr lang="zh-CN" altLang="en-US" sz="2800" dirty="0">
                <a:latin typeface="华文新魏" panose="02010800040101010101" pitchFamily="2" charset="-122"/>
                <a:ea typeface="华文新魏" panose="02010800040101010101" pitchFamily="2" charset="-122"/>
              </a:rPr>
              <a:t>代表人未经授权擅自为他人提供担保的，构成越权代表，人民法院应当根据</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合同法</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50</a:t>
            </a:r>
            <a:r>
              <a:rPr lang="zh-CN" altLang="en-US" sz="2800" dirty="0">
                <a:latin typeface="华文新魏" panose="02010800040101010101" pitchFamily="2" charset="-122"/>
                <a:ea typeface="华文新魏" panose="02010800040101010101" pitchFamily="2" charset="-122"/>
              </a:rPr>
              <a:t>条关于法定代表人越权代表的规定，区分订立合同时</a:t>
            </a:r>
            <a:r>
              <a:rPr lang="zh-CN" altLang="en-US" sz="2800" dirty="0">
                <a:solidFill>
                  <a:srgbClr val="FF0000"/>
                </a:solidFill>
                <a:latin typeface="华文新魏" panose="02010800040101010101" pitchFamily="2" charset="-122"/>
                <a:ea typeface="华文新魏" panose="02010800040101010101" pitchFamily="2" charset="-122"/>
              </a:rPr>
              <a:t>债权人是否善意</a:t>
            </a:r>
            <a:r>
              <a:rPr lang="zh-CN" altLang="en-US" sz="2800" dirty="0">
                <a:latin typeface="华文新魏" panose="02010800040101010101" pitchFamily="2" charset="-122"/>
                <a:ea typeface="华文新魏" panose="02010800040101010101" pitchFamily="2" charset="-122"/>
              </a:rPr>
              <a:t>分别认定合同效力：债权人善意的，合同有效；反之，合同无效。</a:t>
            </a:r>
          </a:p>
        </p:txBody>
      </p:sp>
    </p:spTree>
    <p:extLst>
      <p:ext uri="{BB962C8B-B14F-4D97-AF65-F5344CB8AC3E}">
        <p14:creationId xmlns:p14="http://schemas.microsoft.com/office/powerpoint/2010/main" val="904902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404665"/>
            <a:ext cx="8229815" cy="5882148"/>
          </a:xfrm>
        </p:spPr>
        <p:txBody>
          <a:bodyPr/>
          <a:lstStyle/>
          <a:p>
            <a:endParaRPr lang="zh-CN" altLang="en-US" dirty="0"/>
          </a:p>
        </p:txBody>
      </p:sp>
      <p:sp>
        <p:nvSpPr>
          <p:cNvPr id="5" name="矩形 4"/>
          <p:cNvSpPr/>
          <p:nvPr/>
        </p:nvSpPr>
        <p:spPr>
          <a:xfrm>
            <a:off x="1475656" y="1700808"/>
            <a:ext cx="194421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独立担保（有效）</a:t>
            </a:r>
            <a:endParaRPr lang="zh-CN" altLang="en-US" dirty="0"/>
          </a:p>
        </p:txBody>
      </p:sp>
      <p:sp>
        <p:nvSpPr>
          <p:cNvPr id="6" name="矩形 5"/>
          <p:cNvSpPr/>
          <p:nvPr/>
        </p:nvSpPr>
        <p:spPr>
          <a:xfrm>
            <a:off x="1475656" y="2708920"/>
            <a:ext cx="194421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独立担保（无效）</a:t>
            </a:r>
            <a:endParaRPr lang="zh-CN" altLang="en-US" dirty="0"/>
          </a:p>
        </p:txBody>
      </p:sp>
      <p:cxnSp>
        <p:nvCxnSpPr>
          <p:cNvPr id="8" name="直接箭头连接符 7"/>
          <p:cNvCxnSpPr/>
          <p:nvPr/>
        </p:nvCxnSpPr>
        <p:spPr>
          <a:xfrm flipV="1">
            <a:off x="3347864" y="1988840"/>
            <a:ext cx="1080120" cy="36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499992" y="1700808"/>
            <a:ext cx="2376264" cy="5760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银行和非金融机构</a:t>
            </a:r>
            <a:endParaRPr lang="zh-CN" altLang="en-US" dirty="0"/>
          </a:p>
        </p:txBody>
      </p:sp>
      <p:cxnSp>
        <p:nvCxnSpPr>
          <p:cNvPr id="11" name="直接箭头连接符 10"/>
          <p:cNvCxnSpPr>
            <a:stCxn id="6" idx="3"/>
          </p:cNvCxnSpPr>
          <p:nvPr/>
        </p:nvCxnSpPr>
        <p:spPr>
          <a:xfrm flipV="1">
            <a:off x="3419872" y="2996952"/>
            <a:ext cx="1008112" cy="36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4499992" y="2708920"/>
            <a:ext cx="2448272" cy="6480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非银行和非金融机构</a:t>
            </a:r>
            <a:endParaRPr lang="zh-CN" altLang="en-US" dirty="0"/>
          </a:p>
        </p:txBody>
      </p:sp>
      <p:cxnSp>
        <p:nvCxnSpPr>
          <p:cNvPr id="17" name="肘形连接符 16"/>
          <p:cNvCxnSpPr/>
          <p:nvPr/>
        </p:nvCxnSpPr>
        <p:spPr>
          <a:xfrm rot="16200000" flipH="1">
            <a:off x="5112060" y="3609020"/>
            <a:ext cx="720080" cy="21602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4788024" y="4077072"/>
            <a:ext cx="1656184"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从属性担保</a:t>
            </a:r>
            <a:endParaRPr lang="zh-CN" altLang="en-US" dirty="0"/>
          </a:p>
        </p:txBody>
      </p:sp>
      <p:sp>
        <p:nvSpPr>
          <p:cNvPr id="19" name="下箭头 18"/>
          <p:cNvSpPr/>
          <p:nvPr/>
        </p:nvSpPr>
        <p:spPr>
          <a:xfrm>
            <a:off x="5580112" y="4725144"/>
            <a:ext cx="45719"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355976" y="5085184"/>
            <a:ext cx="2664296" cy="5040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效力取决于主合同</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404665"/>
            <a:ext cx="8229815" cy="5882148"/>
          </a:xfrm>
        </p:spPr>
        <p:txBody>
          <a:bodyPr>
            <a:normAutofit lnSpcReduction="10000"/>
          </a:bodyPr>
          <a:lstStyle/>
          <a:p>
            <a:r>
              <a:rPr lang="en-US" altLang="zh-CN" dirty="0">
                <a:latin typeface="华文新魏" panose="02010800040101010101" pitchFamily="2" charset="-122"/>
                <a:ea typeface="华文新魏" panose="02010800040101010101" pitchFamily="2" charset="-122"/>
              </a:rPr>
              <a:t>18.【</a:t>
            </a:r>
            <a:r>
              <a:rPr lang="zh-CN" altLang="en-US" dirty="0">
                <a:latin typeface="华文新魏" panose="02010800040101010101" pitchFamily="2" charset="-122"/>
                <a:ea typeface="华文新魏" panose="02010800040101010101" pitchFamily="2" charset="-122"/>
              </a:rPr>
              <a:t>善意的认定</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前条所称的善意，是指债权人不知道或者不应当知道法定代表人超越权限订立担保合同。</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公司法</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第</a:t>
            </a:r>
            <a:r>
              <a:rPr lang="en-US" altLang="zh-CN" dirty="0">
                <a:latin typeface="华文新魏" panose="02010800040101010101" pitchFamily="2" charset="-122"/>
                <a:ea typeface="华文新魏" panose="02010800040101010101" pitchFamily="2" charset="-122"/>
              </a:rPr>
              <a:t>16</a:t>
            </a:r>
            <a:r>
              <a:rPr lang="zh-CN" altLang="en-US" dirty="0">
                <a:latin typeface="华文新魏" panose="02010800040101010101" pitchFamily="2" charset="-122"/>
                <a:ea typeface="华文新魏" panose="02010800040101010101" pitchFamily="2" charset="-122"/>
              </a:rPr>
              <a:t>条对关联担保和非关联担保的决议机关作出了区别规定，相应地，在善意的判断标准上也应当有所区别。</a:t>
            </a:r>
            <a:r>
              <a:rPr lang="zh-CN" altLang="en-US" dirty="0">
                <a:solidFill>
                  <a:srgbClr val="FF0000"/>
                </a:solidFill>
                <a:latin typeface="华文新魏" panose="02010800040101010101" pitchFamily="2" charset="-122"/>
                <a:ea typeface="华文新魏" panose="02010800040101010101" pitchFamily="2" charset="-122"/>
              </a:rPr>
              <a:t>一种情形是，为公司股东或者实际控制人提供关联担保，</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公司法</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第</a:t>
            </a:r>
            <a:r>
              <a:rPr lang="en-US" altLang="zh-CN" dirty="0">
                <a:latin typeface="华文新魏" panose="02010800040101010101" pitchFamily="2" charset="-122"/>
                <a:ea typeface="华文新魏" panose="02010800040101010101" pitchFamily="2" charset="-122"/>
              </a:rPr>
              <a:t>16</a:t>
            </a:r>
            <a:r>
              <a:rPr lang="zh-CN" altLang="en-US" dirty="0">
                <a:latin typeface="华文新魏" panose="02010800040101010101" pitchFamily="2" charset="-122"/>
                <a:ea typeface="华文新魏" panose="02010800040101010101" pitchFamily="2" charset="-122"/>
              </a:rPr>
              <a:t>条明确规定必须由</a:t>
            </a:r>
            <a:r>
              <a:rPr lang="zh-CN" altLang="en-US" dirty="0">
                <a:solidFill>
                  <a:srgbClr val="FF0000"/>
                </a:solidFill>
                <a:latin typeface="华文新魏" panose="02010800040101010101" pitchFamily="2" charset="-122"/>
                <a:ea typeface="华文新魏" panose="02010800040101010101" pitchFamily="2" charset="-122"/>
              </a:rPr>
              <a:t>股东（大）会决议</a:t>
            </a:r>
            <a:r>
              <a:rPr lang="zh-CN" altLang="en-US" dirty="0">
                <a:latin typeface="华文新魏" panose="02010800040101010101" pitchFamily="2" charset="-122"/>
                <a:ea typeface="华文新魏" panose="02010800040101010101" pitchFamily="2" charset="-122"/>
              </a:rPr>
              <a:t>，未经股东（大）会决议，构成越权代表。在此情况下，债权人主张担保合同有效，应当提供证据证明其在订立合同时对股东（大）会决议进行了审查，决议的表决程序符合</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公司法</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第</a:t>
            </a:r>
            <a:r>
              <a:rPr lang="en-US" altLang="zh-CN" dirty="0">
                <a:latin typeface="华文新魏" panose="02010800040101010101" pitchFamily="2" charset="-122"/>
                <a:ea typeface="华文新魏" panose="02010800040101010101" pitchFamily="2" charset="-122"/>
              </a:rPr>
              <a:t>16</a:t>
            </a:r>
            <a:r>
              <a:rPr lang="zh-CN" altLang="en-US" dirty="0">
                <a:latin typeface="华文新魏" panose="02010800040101010101" pitchFamily="2" charset="-122"/>
                <a:ea typeface="华文新魏" panose="02010800040101010101" pitchFamily="2" charset="-122"/>
              </a:rPr>
              <a:t>条的规定，即在排除被担保股东表决权的情况下，该项表决由出席会议的其他股东所持表决权的过半数通过，签字人员也符合公司章程的规定</a:t>
            </a:r>
            <a:r>
              <a:rPr lang="zh-CN" altLang="en-US" dirty="0" smtClean="0">
                <a:latin typeface="华文新魏" panose="02010800040101010101" pitchFamily="2" charset="-122"/>
                <a:ea typeface="华文新魏" panose="02010800040101010101" pitchFamily="2" charset="-122"/>
              </a:rPr>
              <a:t>。</a:t>
            </a:r>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0791672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76672"/>
            <a:ext cx="8229815" cy="5904656"/>
          </a:xfrm>
        </p:spPr>
        <p:txBody>
          <a:bodyPr>
            <a:normAutofit/>
          </a:bodyPr>
          <a:lstStyle/>
          <a:p>
            <a:r>
              <a:rPr lang="zh-CN" altLang="en-US" sz="2400" dirty="0">
                <a:solidFill>
                  <a:srgbClr val="FF0000"/>
                </a:solidFill>
                <a:latin typeface="华文新魏" panose="02010800040101010101" pitchFamily="2" charset="-122"/>
                <a:ea typeface="华文新魏" panose="02010800040101010101" pitchFamily="2" charset="-122"/>
              </a:rPr>
              <a:t>另一种情形是，公司为公司股东或者实际控制人以外的人提供非关联担保</a:t>
            </a:r>
            <a:r>
              <a:rPr lang="zh-CN" altLang="en-US" sz="2400" dirty="0">
                <a:latin typeface="华文新魏" panose="02010800040101010101" pitchFamily="2" charset="-122"/>
                <a:ea typeface="华文新魏" panose="02010800040101010101" pitchFamily="2" charset="-122"/>
              </a:rPr>
              <a:t>，根据</a:t>
            </a:r>
            <a:r>
              <a:rPr lang="en-US" altLang="zh-CN" sz="2400" dirty="0">
                <a:latin typeface="华文新魏" panose="02010800040101010101" pitchFamily="2" charset="-122"/>
                <a:ea typeface="华文新魏" panose="02010800040101010101" pitchFamily="2" charset="-122"/>
              </a:rPr>
              <a:t>《</a:t>
            </a:r>
            <a:r>
              <a:rPr lang="zh-CN" altLang="en-US" sz="2400" dirty="0">
                <a:latin typeface="华文新魏" panose="02010800040101010101" pitchFamily="2" charset="-122"/>
                <a:ea typeface="华文新魏" panose="02010800040101010101" pitchFamily="2" charset="-122"/>
              </a:rPr>
              <a:t>公司法</a:t>
            </a:r>
            <a:r>
              <a:rPr lang="en-US" altLang="zh-CN" sz="2400" dirty="0">
                <a:latin typeface="华文新魏" panose="02010800040101010101" pitchFamily="2" charset="-122"/>
                <a:ea typeface="华文新魏" panose="02010800040101010101" pitchFamily="2" charset="-122"/>
              </a:rPr>
              <a:t>》</a:t>
            </a:r>
            <a:r>
              <a:rPr lang="zh-CN" altLang="en-US" sz="2400" dirty="0">
                <a:latin typeface="华文新魏" panose="02010800040101010101" pitchFamily="2" charset="-122"/>
                <a:ea typeface="华文新魏" panose="02010800040101010101" pitchFamily="2" charset="-122"/>
              </a:rPr>
              <a:t>第</a:t>
            </a:r>
            <a:r>
              <a:rPr lang="en-US" altLang="zh-CN" sz="2400" dirty="0">
                <a:latin typeface="华文新魏" panose="02010800040101010101" pitchFamily="2" charset="-122"/>
                <a:ea typeface="华文新魏" panose="02010800040101010101" pitchFamily="2" charset="-122"/>
              </a:rPr>
              <a:t>16</a:t>
            </a:r>
            <a:r>
              <a:rPr lang="zh-CN" altLang="en-US" sz="2400" dirty="0">
                <a:latin typeface="华文新魏" panose="02010800040101010101" pitchFamily="2" charset="-122"/>
                <a:ea typeface="华文新魏" panose="02010800040101010101" pitchFamily="2" charset="-122"/>
              </a:rPr>
              <a:t>条的规定，此时由公司章程规定是由</a:t>
            </a:r>
            <a:r>
              <a:rPr lang="zh-CN" altLang="en-US" sz="2400" dirty="0">
                <a:solidFill>
                  <a:srgbClr val="FF0000"/>
                </a:solidFill>
                <a:latin typeface="华文新魏" panose="02010800040101010101" pitchFamily="2" charset="-122"/>
                <a:ea typeface="华文新魏" panose="02010800040101010101" pitchFamily="2" charset="-122"/>
              </a:rPr>
              <a:t>董事会决议</a:t>
            </a:r>
            <a:r>
              <a:rPr lang="zh-CN" altLang="en-US" sz="2400" dirty="0">
                <a:latin typeface="华文新魏" panose="02010800040101010101" pitchFamily="2" charset="-122"/>
                <a:ea typeface="华文新魏" panose="02010800040101010101" pitchFamily="2" charset="-122"/>
              </a:rPr>
              <a:t>还是</a:t>
            </a:r>
            <a:r>
              <a:rPr lang="zh-CN" altLang="en-US" sz="2400" dirty="0">
                <a:solidFill>
                  <a:srgbClr val="FF0000"/>
                </a:solidFill>
                <a:latin typeface="华文新魏" panose="02010800040101010101" pitchFamily="2" charset="-122"/>
                <a:ea typeface="华文新魏" panose="02010800040101010101" pitchFamily="2" charset="-122"/>
              </a:rPr>
              <a:t>股东（大）会决议</a:t>
            </a:r>
            <a:r>
              <a:rPr lang="zh-CN" altLang="en-US" sz="2400" dirty="0">
                <a:latin typeface="华文新魏" panose="02010800040101010101" pitchFamily="2" charset="-122"/>
                <a:ea typeface="华文新魏" panose="02010800040101010101" pitchFamily="2" charset="-122"/>
              </a:rPr>
              <a:t>。无论章程是否对决议机关作出规定，也无论章程规定决议机关为董事会还是股东（大）会，根据</a:t>
            </a:r>
            <a:r>
              <a:rPr lang="en-US" altLang="zh-CN" sz="2400" dirty="0">
                <a:latin typeface="华文新魏" panose="02010800040101010101" pitchFamily="2" charset="-122"/>
                <a:ea typeface="华文新魏" panose="02010800040101010101" pitchFamily="2" charset="-122"/>
              </a:rPr>
              <a:t>《</a:t>
            </a:r>
            <a:r>
              <a:rPr lang="zh-CN" altLang="en-US" sz="2400" dirty="0">
                <a:latin typeface="华文新魏" panose="02010800040101010101" pitchFamily="2" charset="-122"/>
                <a:ea typeface="华文新魏" panose="02010800040101010101" pitchFamily="2" charset="-122"/>
              </a:rPr>
              <a:t>民法总则</a:t>
            </a:r>
            <a:r>
              <a:rPr lang="en-US" altLang="zh-CN" sz="2400" dirty="0">
                <a:latin typeface="华文新魏" panose="02010800040101010101" pitchFamily="2" charset="-122"/>
                <a:ea typeface="华文新魏" panose="02010800040101010101" pitchFamily="2" charset="-122"/>
              </a:rPr>
              <a:t>》</a:t>
            </a:r>
            <a:r>
              <a:rPr lang="zh-CN" altLang="en-US" sz="2400" dirty="0">
                <a:latin typeface="华文新魏" panose="02010800040101010101" pitchFamily="2" charset="-122"/>
                <a:ea typeface="华文新魏" panose="02010800040101010101" pitchFamily="2" charset="-122"/>
              </a:rPr>
              <a:t>第</a:t>
            </a:r>
            <a:r>
              <a:rPr lang="en-US" altLang="zh-CN" sz="2400" dirty="0">
                <a:latin typeface="华文新魏" panose="02010800040101010101" pitchFamily="2" charset="-122"/>
                <a:ea typeface="华文新魏" panose="02010800040101010101" pitchFamily="2" charset="-122"/>
              </a:rPr>
              <a:t>61</a:t>
            </a:r>
            <a:r>
              <a:rPr lang="zh-CN" altLang="en-US" sz="2400" dirty="0">
                <a:latin typeface="华文新魏" panose="02010800040101010101" pitchFamily="2" charset="-122"/>
                <a:ea typeface="华文新魏" panose="02010800040101010101" pitchFamily="2" charset="-122"/>
              </a:rPr>
              <a:t>条第</a:t>
            </a:r>
            <a:r>
              <a:rPr lang="en-US" altLang="zh-CN" sz="2400" dirty="0">
                <a:latin typeface="华文新魏" panose="02010800040101010101" pitchFamily="2" charset="-122"/>
                <a:ea typeface="华文新魏" panose="02010800040101010101" pitchFamily="2" charset="-122"/>
              </a:rPr>
              <a:t>3</a:t>
            </a:r>
            <a:r>
              <a:rPr lang="zh-CN" altLang="en-US" sz="2400" dirty="0">
                <a:latin typeface="华文新魏" panose="02010800040101010101" pitchFamily="2" charset="-122"/>
                <a:ea typeface="华文新魏" panose="02010800040101010101" pitchFamily="2" charset="-122"/>
              </a:rPr>
              <a:t>款关于“法人章程或者法人权力机构对法定代表人代表权的限制，不得对抗善意相对人”的规定，只要债权人能够证明其在订立担保合同时对董事会决议或者股东（大）会决议进行了审查，同意决议的人数及签字人员符合公司章程的规定，就应当认定其构成善意，但公司能够证明债权人明知公司章程对决议机关有明确规定的除外</a:t>
            </a:r>
            <a:r>
              <a:rPr lang="zh-CN" altLang="en-US" sz="2400" dirty="0" smtClean="0">
                <a:latin typeface="华文新魏" panose="02010800040101010101" pitchFamily="2" charset="-122"/>
                <a:ea typeface="华文新魏" panose="02010800040101010101" pitchFamily="2" charset="-122"/>
              </a:rPr>
              <a:t>。</a:t>
            </a:r>
            <a:endParaRPr lang="en-US" altLang="zh-CN" sz="2400" dirty="0" smtClean="0">
              <a:latin typeface="华文新魏" panose="02010800040101010101" pitchFamily="2" charset="-122"/>
              <a:ea typeface="华文新魏" panose="02010800040101010101" pitchFamily="2" charset="-122"/>
            </a:endParaRPr>
          </a:p>
          <a:p>
            <a:endParaRPr lang="en-US" altLang="zh-CN" dirty="0" smtClean="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适格决议取决于关联担保和非关联担保</a:t>
            </a:r>
            <a:endParaRPr lang="en-US" altLang="zh-CN" dirty="0" smtClean="0">
              <a:latin typeface="华文新魏" panose="02010800040101010101" pitchFamily="2" charset="-122"/>
              <a:ea typeface="华文新魏" panose="02010800040101010101" pitchFamily="2" charset="-122"/>
            </a:endParaRPr>
          </a:p>
          <a:p>
            <a:endParaRPr lang="zh-CN" altLang="en-US" dirty="0">
              <a:latin typeface="华文新魏" panose="02010800040101010101" pitchFamily="2" charset="-122"/>
              <a:ea typeface="华文新魏" panose="02010800040101010101" pitchFamily="2" charset="-122"/>
            </a:endParaRPr>
          </a:p>
          <a:p>
            <a:endParaRPr lang="zh-CN" altLang="en-US" dirty="0"/>
          </a:p>
        </p:txBody>
      </p:sp>
    </p:spTree>
    <p:extLst>
      <p:ext uri="{BB962C8B-B14F-4D97-AF65-F5344CB8AC3E}">
        <p14:creationId xmlns:p14="http://schemas.microsoft.com/office/powerpoint/2010/main" val="96079991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620689"/>
            <a:ext cx="8229815" cy="5666124"/>
          </a:xfrm>
        </p:spPr>
        <p:txBody>
          <a:bodyPr/>
          <a:lstStyle/>
          <a:p>
            <a:endParaRPr lang="en-US" altLang="zh-CN" dirty="0" smtClean="0">
              <a:latin typeface="华文新魏" panose="02010800040101010101" pitchFamily="2" charset="-122"/>
              <a:ea typeface="华文新魏" panose="02010800040101010101" pitchFamily="2" charset="-122"/>
            </a:endParaRPr>
          </a:p>
          <a:p>
            <a:endParaRPr lang="en-US" altLang="zh-CN" dirty="0">
              <a:latin typeface="华文新魏" panose="02010800040101010101" pitchFamily="2" charset="-122"/>
              <a:ea typeface="华文新魏" panose="02010800040101010101" pitchFamily="2" charset="-122"/>
            </a:endParaRPr>
          </a:p>
          <a:p>
            <a:r>
              <a:rPr lang="en-US" altLang="zh-CN" dirty="0" smtClean="0">
                <a:latin typeface="华文新魏" panose="02010800040101010101" pitchFamily="2" charset="-122"/>
                <a:ea typeface="华文新魏" panose="02010800040101010101" pitchFamily="2" charset="-122"/>
              </a:rPr>
              <a:t>        </a:t>
            </a:r>
            <a:r>
              <a:rPr lang="zh-CN" altLang="en-US" dirty="0" smtClean="0">
                <a:latin typeface="华文新魏" panose="02010800040101010101" pitchFamily="2" charset="-122"/>
                <a:ea typeface="华文新魏" panose="02010800040101010101" pitchFamily="2" charset="-122"/>
              </a:rPr>
              <a:t>债权人</a:t>
            </a:r>
            <a:r>
              <a:rPr lang="zh-CN" altLang="en-US" dirty="0">
                <a:latin typeface="华文新魏" panose="02010800040101010101" pitchFamily="2" charset="-122"/>
                <a:ea typeface="华文新魏" panose="02010800040101010101" pitchFamily="2" charset="-122"/>
              </a:rPr>
              <a:t>对公司机关决议内容的审查一般限于</a:t>
            </a:r>
            <a:r>
              <a:rPr lang="zh-CN" altLang="en-US" dirty="0">
                <a:solidFill>
                  <a:srgbClr val="FF0000"/>
                </a:solidFill>
                <a:latin typeface="华文新魏" panose="02010800040101010101" pitchFamily="2" charset="-122"/>
                <a:ea typeface="华文新魏" panose="02010800040101010101" pitchFamily="2" charset="-122"/>
              </a:rPr>
              <a:t>形式审查</a:t>
            </a:r>
            <a:r>
              <a:rPr lang="zh-CN" altLang="en-US" dirty="0">
                <a:latin typeface="华文新魏" panose="02010800040101010101" pitchFamily="2" charset="-122"/>
                <a:ea typeface="华文新魏" panose="02010800040101010101" pitchFamily="2" charset="-122"/>
              </a:rPr>
              <a:t>，只要求尽到必要的注意义务即可，标准不宜太过严苛。公司以机关决议系法定代表人伪造或者变造、决议程序违法、签章（名）不实、担保金额超过法定限额等事由抗辩债权人非善意的，人民法院一般不予支持。但是，公司有证据证明债权人明知决议系伪造或者变造的除外。</a:t>
            </a:r>
          </a:p>
        </p:txBody>
      </p:sp>
    </p:spTree>
    <p:extLst>
      <p:ext uri="{BB962C8B-B14F-4D97-AF65-F5344CB8AC3E}">
        <p14:creationId xmlns:p14="http://schemas.microsoft.com/office/powerpoint/2010/main" val="9922119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404665"/>
            <a:ext cx="8229815" cy="5882148"/>
          </a:xfrm>
        </p:spPr>
        <p:txBody>
          <a:bodyPr>
            <a:normAutofit lnSpcReduction="10000"/>
          </a:bodyPr>
          <a:lstStyle/>
          <a:p>
            <a:r>
              <a:rPr lang="en-US" altLang="zh-CN" dirty="0">
                <a:latin typeface="华文新魏" panose="02010800040101010101" pitchFamily="2" charset="-122"/>
                <a:ea typeface="华文新魏" panose="02010800040101010101" pitchFamily="2" charset="-122"/>
              </a:rPr>
              <a:t>19.【</a:t>
            </a:r>
            <a:r>
              <a:rPr lang="zh-CN" altLang="en-US" dirty="0">
                <a:latin typeface="华文新魏" panose="02010800040101010101" pitchFamily="2" charset="-122"/>
                <a:ea typeface="华文新魏" panose="02010800040101010101" pitchFamily="2" charset="-122"/>
              </a:rPr>
              <a:t>无须机关决议的例外情况</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存在下列情形的，即便债权人知道或者应当知道没有公司机关决议，也应当认定担保合同符合公司的真实意思表示，合同有效：</a:t>
            </a:r>
          </a:p>
          <a:p>
            <a:r>
              <a:rPr lang="zh-CN" altLang="en-US" dirty="0">
                <a:latin typeface="华文新魏" panose="02010800040101010101" pitchFamily="2" charset="-122"/>
                <a:ea typeface="华文新魏" panose="02010800040101010101" pitchFamily="2" charset="-122"/>
              </a:rPr>
              <a:t>（</a:t>
            </a:r>
            <a:r>
              <a:rPr lang="en-US" altLang="zh-CN" dirty="0">
                <a:latin typeface="华文新魏" panose="02010800040101010101" pitchFamily="2" charset="-122"/>
                <a:ea typeface="华文新魏" panose="02010800040101010101" pitchFamily="2" charset="-122"/>
              </a:rPr>
              <a:t>1</a:t>
            </a:r>
            <a:r>
              <a:rPr lang="zh-CN" altLang="en-US" dirty="0">
                <a:latin typeface="华文新魏" panose="02010800040101010101" pitchFamily="2" charset="-122"/>
                <a:ea typeface="华文新魏" panose="02010800040101010101" pitchFamily="2" charset="-122"/>
              </a:rPr>
              <a:t>）公司是以为他人提供担保为主营业务的担保公司，或者是开展保函业务的银行或者非银行金融机构；</a:t>
            </a:r>
          </a:p>
          <a:p>
            <a:r>
              <a:rPr lang="zh-CN" altLang="en-US" dirty="0">
                <a:latin typeface="华文新魏" panose="02010800040101010101" pitchFamily="2" charset="-122"/>
                <a:ea typeface="华文新魏" panose="02010800040101010101" pitchFamily="2" charset="-122"/>
              </a:rPr>
              <a:t>（</a:t>
            </a:r>
            <a:r>
              <a:rPr lang="en-US" altLang="zh-CN" dirty="0">
                <a:latin typeface="华文新魏" panose="02010800040101010101" pitchFamily="2" charset="-122"/>
                <a:ea typeface="华文新魏" panose="02010800040101010101" pitchFamily="2" charset="-122"/>
              </a:rPr>
              <a:t>2</a:t>
            </a:r>
            <a:r>
              <a:rPr lang="zh-CN" altLang="en-US" dirty="0">
                <a:latin typeface="华文新魏" panose="02010800040101010101" pitchFamily="2" charset="-122"/>
                <a:ea typeface="华文新魏" panose="02010800040101010101" pitchFamily="2" charset="-122"/>
              </a:rPr>
              <a:t>）公司为其直接或者间接控制的公司开展经营活动向债权人提供担保；</a:t>
            </a:r>
          </a:p>
          <a:p>
            <a:r>
              <a:rPr lang="zh-CN" altLang="en-US" dirty="0">
                <a:latin typeface="华文新魏" panose="02010800040101010101" pitchFamily="2" charset="-122"/>
                <a:ea typeface="华文新魏" panose="02010800040101010101" pitchFamily="2" charset="-122"/>
              </a:rPr>
              <a:t>（</a:t>
            </a:r>
            <a:r>
              <a:rPr lang="en-US" altLang="zh-CN" dirty="0">
                <a:latin typeface="华文新魏" panose="02010800040101010101" pitchFamily="2" charset="-122"/>
                <a:ea typeface="华文新魏" panose="02010800040101010101" pitchFamily="2" charset="-122"/>
              </a:rPr>
              <a:t>3</a:t>
            </a:r>
            <a:r>
              <a:rPr lang="zh-CN" altLang="en-US" dirty="0">
                <a:latin typeface="华文新魏" panose="02010800040101010101" pitchFamily="2" charset="-122"/>
                <a:ea typeface="华文新魏" panose="02010800040101010101" pitchFamily="2" charset="-122"/>
              </a:rPr>
              <a:t>）公司与主债务人之间存在相互担保等商业合作关系；</a:t>
            </a:r>
          </a:p>
          <a:p>
            <a:r>
              <a:rPr lang="zh-CN" altLang="en-US" dirty="0">
                <a:latin typeface="华文新魏" panose="02010800040101010101" pitchFamily="2" charset="-122"/>
                <a:ea typeface="华文新魏" panose="02010800040101010101" pitchFamily="2" charset="-122"/>
              </a:rPr>
              <a:t>（</a:t>
            </a:r>
            <a:r>
              <a:rPr lang="en-US" altLang="zh-CN" dirty="0">
                <a:latin typeface="华文新魏" panose="02010800040101010101" pitchFamily="2" charset="-122"/>
                <a:ea typeface="华文新魏" panose="02010800040101010101" pitchFamily="2" charset="-122"/>
              </a:rPr>
              <a:t>4</a:t>
            </a:r>
            <a:r>
              <a:rPr lang="zh-CN" altLang="en-US" dirty="0">
                <a:latin typeface="华文新魏" panose="02010800040101010101" pitchFamily="2" charset="-122"/>
                <a:ea typeface="华文新魏" panose="02010800040101010101" pitchFamily="2" charset="-122"/>
              </a:rPr>
              <a:t>）担保合同系由单独或者共同持有公司三分之二以上有表决权的股东签字同意。</a:t>
            </a:r>
          </a:p>
          <a:p>
            <a:endParaRPr lang="zh-CN" altLang="en-US" dirty="0"/>
          </a:p>
        </p:txBody>
      </p:sp>
    </p:spTree>
    <p:extLst>
      <p:ext uri="{BB962C8B-B14F-4D97-AF65-F5344CB8AC3E}">
        <p14:creationId xmlns:p14="http://schemas.microsoft.com/office/powerpoint/2010/main" val="42290443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476673"/>
            <a:ext cx="8229815" cy="5810140"/>
          </a:xfrm>
        </p:spPr>
        <p:txBody>
          <a:bodyPr>
            <a:normAutofit/>
          </a:bodyPr>
          <a:lstStyle/>
          <a:p>
            <a:endParaRPr lang="en-US" altLang="zh-CN" dirty="0" smtClean="0">
              <a:latin typeface="华文新魏" panose="02010800040101010101" pitchFamily="2" charset="-122"/>
              <a:ea typeface="华文新魏" panose="02010800040101010101" pitchFamily="2" charset="-122"/>
            </a:endParaRPr>
          </a:p>
          <a:p>
            <a:r>
              <a:rPr lang="en-US" altLang="zh-CN" dirty="0" smtClean="0">
                <a:latin typeface="华文新魏" panose="02010800040101010101" pitchFamily="2" charset="-122"/>
                <a:ea typeface="华文新魏" panose="02010800040101010101" pitchFamily="2" charset="-122"/>
              </a:rPr>
              <a:t>20</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越权担保的民事责任</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依据前述</a:t>
            </a:r>
            <a:r>
              <a:rPr lang="en-US" altLang="zh-CN" dirty="0">
                <a:latin typeface="华文新魏" panose="02010800040101010101" pitchFamily="2" charset="-122"/>
                <a:ea typeface="华文新魏" panose="02010800040101010101" pitchFamily="2" charset="-122"/>
              </a:rPr>
              <a:t>3</a:t>
            </a:r>
            <a:r>
              <a:rPr lang="zh-CN" altLang="en-US" dirty="0">
                <a:latin typeface="华文新魏" panose="02010800040101010101" pitchFamily="2" charset="-122"/>
                <a:ea typeface="华文新魏" panose="02010800040101010101" pitchFamily="2" charset="-122"/>
              </a:rPr>
              <a:t>条规定，担保合同有效，债权人请求公司承担担保责任的，人民法院依法予以支持；担保合同无效，债权人请求公司承担担保责任的，人民法院不予支持，但可以按照担保法及有关司法解释关于担保无效的规定处理</a:t>
            </a:r>
            <a:r>
              <a:rPr lang="zh-CN" altLang="en-US"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r>
              <a:rPr lang="en-US" altLang="zh-CN" dirty="0">
                <a:latin typeface="华文新魏" panose="02010800040101010101" pitchFamily="2" charset="-122"/>
                <a:ea typeface="华文新魏" panose="02010800040101010101" pitchFamily="2" charset="-122"/>
              </a:rPr>
              <a:t> </a:t>
            </a:r>
            <a:r>
              <a:rPr lang="en-US" altLang="zh-CN" dirty="0" smtClean="0">
                <a:latin typeface="华文新魏" panose="02010800040101010101" pitchFamily="2" charset="-122"/>
                <a:ea typeface="华文新魏" panose="02010800040101010101" pitchFamily="2" charset="-122"/>
              </a:rPr>
              <a:t>       </a:t>
            </a:r>
            <a:r>
              <a:rPr lang="zh-CN" altLang="en-US" dirty="0" smtClean="0">
                <a:latin typeface="华文新魏" panose="02010800040101010101" pitchFamily="2" charset="-122"/>
                <a:ea typeface="华文新魏" panose="02010800040101010101" pitchFamily="2" charset="-122"/>
              </a:rPr>
              <a:t>公司</a:t>
            </a:r>
            <a:r>
              <a:rPr lang="zh-CN" altLang="en-US" dirty="0">
                <a:latin typeface="华文新魏" panose="02010800040101010101" pitchFamily="2" charset="-122"/>
                <a:ea typeface="华文新魏" panose="02010800040101010101" pitchFamily="2" charset="-122"/>
              </a:rPr>
              <a:t>举证证明</a:t>
            </a:r>
            <a:r>
              <a:rPr lang="zh-CN" altLang="en-US" dirty="0">
                <a:solidFill>
                  <a:srgbClr val="FF0000"/>
                </a:solidFill>
                <a:latin typeface="华文新魏" panose="02010800040101010101" pitchFamily="2" charset="-122"/>
                <a:ea typeface="华文新魏" panose="02010800040101010101" pitchFamily="2" charset="-122"/>
              </a:rPr>
              <a:t>债权人明知</a:t>
            </a:r>
            <a:r>
              <a:rPr lang="zh-CN" altLang="en-US" dirty="0">
                <a:latin typeface="华文新魏" panose="02010800040101010101" pitchFamily="2" charset="-122"/>
                <a:ea typeface="华文新魏" panose="02010800040101010101" pitchFamily="2" charset="-122"/>
              </a:rPr>
              <a:t>法定代表人超越权限或者机关决议系伪造或者变造，债权人请求公司承担合同无效后的民事责任的，人民法院不予支持。</a:t>
            </a:r>
          </a:p>
        </p:txBody>
      </p:sp>
    </p:spTree>
    <p:extLst>
      <p:ext uri="{BB962C8B-B14F-4D97-AF65-F5344CB8AC3E}">
        <p14:creationId xmlns:p14="http://schemas.microsoft.com/office/powerpoint/2010/main" val="3283602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1196753"/>
            <a:ext cx="8229815" cy="5090060"/>
          </a:xfrm>
        </p:spPr>
        <p:txBody>
          <a:bodyPr/>
          <a:lstStyle/>
          <a:p>
            <a:r>
              <a:rPr lang="en-US" altLang="zh-CN" dirty="0">
                <a:latin typeface="华文新魏" panose="02010800040101010101" pitchFamily="2" charset="-122"/>
                <a:ea typeface="华文新魏" panose="02010800040101010101" pitchFamily="2" charset="-122"/>
              </a:rPr>
              <a:t>21.【</a:t>
            </a:r>
            <a:r>
              <a:rPr lang="zh-CN" altLang="en-US" dirty="0">
                <a:latin typeface="华文新魏" panose="02010800040101010101" pitchFamily="2" charset="-122"/>
                <a:ea typeface="华文新魏" panose="02010800040101010101" pitchFamily="2" charset="-122"/>
              </a:rPr>
              <a:t>权利救济</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法定代表人的越权担保行为给公司造成损失，公司请求法定代表人承担赔偿责任的，人民法院依法予以支持。公司没有提起诉讼，股东依据</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公司法</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第</a:t>
            </a:r>
            <a:r>
              <a:rPr lang="en-US" altLang="zh-CN" dirty="0">
                <a:latin typeface="华文新魏" panose="02010800040101010101" pitchFamily="2" charset="-122"/>
                <a:ea typeface="华文新魏" panose="02010800040101010101" pitchFamily="2" charset="-122"/>
              </a:rPr>
              <a:t>151</a:t>
            </a:r>
            <a:r>
              <a:rPr lang="zh-CN" altLang="en-US" dirty="0">
                <a:latin typeface="华文新魏" panose="02010800040101010101" pitchFamily="2" charset="-122"/>
                <a:ea typeface="华文新魏" panose="02010800040101010101" pitchFamily="2" charset="-122"/>
              </a:rPr>
              <a:t>条的规定请求法定代表人承担赔偿</a:t>
            </a:r>
            <a:r>
              <a:rPr lang="zh-CN" altLang="en-US" dirty="0" smtClean="0">
                <a:latin typeface="华文新魏" panose="02010800040101010101" pitchFamily="2" charset="-122"/>
                <a:ea typeface="华文新魏" panose="02010800040101010101" pitchFamily="2" charset="-122"/>
              </a:rPr>
              <a:t>责任</a:t>
            </a:r>
            <a:r>
              <a:rPr lang="zh-CN" altLang="en-US" dirty="0">
                <a:latin typeface="华文新魏" panose="02010800040101010101" pitchFamily="2" charset="-122"/>
                <a:ea typeface="华文新魏" panose="02010800040101010101" pitchFamily="2" charset="-122"/>
              </a:rPr>
              <a:t>的，人民法院依法予以支持</a:t>
            </a:r>
            <a:r>
              <a:rPr lang="zh-CN" altLang="en-US"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endParaRPr lang="en-US" altLang="zh-CN" dirty="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股东代表诉讼</a:t>
            </a:r>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1755893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836713"/>
            <a:ext cx="8229815" cy="5450100"/>
          </a:xfrm>
        </p:spPr>
        <p:txBody>
          <a:bodyPr/>
          <a:lstStyle/>
          <a:p>
            <a:r>
              <a:rPr lang="en-US" altLang="zh-CN" dirty="0">
                <a:latin typeface="华文新魏" panose="02010800040101010101" pitchFamily="2" charset="-122"/>
                <a:ea typeface="华文新魏" panose="02010800040101010101" pitchFamily="2" charset="-122"/>
              </a:rPr>
              <a:t>22.【</a:t>
            </a:r>
            <a:r>
              <a:rPr lang="zh-CN" altLang="en-US" dirty="0">
                <a:latin typeface="华文新魏" panose="02010800040101010101" pitchFamily="2" charset="-122"/>
                <a:ea typeface="华文新魏" panose="02010800040101010101" pitchFamily="2" charset="-122"/>
              </a:rPr>
              <a:t>上市公司为他人提供担保</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债权人根据上市公司公开披露的关于担保事项已经董事会或者股东大会决议通过的信息订立的担保合同，人民法院应当认定有效。</a:t>
            </a:r>
          </a:p>
        </p:txBody>
      </p:sp>
    </p:spTree>
    <p:extLst>
      <p:ext uri="{BB962C8B-B14F-4D97-AF65-F5344CB8AC3E}">
        <p14:creationId xmlns:p14="http://schemas.microsoft.com/office/powerpoint/2010/main" val="250775353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836713"/>
            <a:ext cx="8229815" cy="5450100"/>
          </a:xfrm>
        </p:spPr>
        <p:txBody>
          <a:bodyPr/>
          <a:lstStyle/>
          <a:p>
            <a:r>
              <a:rPr lang="en-US" altLang="zh-CN" dirty="0">
                <a:latin typeface="华文新魏" panose="02010800040101010101" pitchFamily="2" charset="-122"/>
                <a:ea typeface="华文新魏" panose="02010800040101010101" pitchFamily="2" charset="-122"/>
              </a:rPr>
              <a:t>23.【</a:t>
            </a:r>
            <a:r>
              <a:rPr lang="zh-CN" altLang="en-US" dirty="0">
                <a:latin typeface="华文新魏" panose="02010800040101010101" pitchFamily="2" charset="-122"/>
                <a:ea typeface="华文新魏" panose="02010800040101010101" pitchFamily="2" charset="-122"/>
              </a:rPr>
              <a:t>债务加入准用担保规则</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法定代表人以公司名义与债务人约定加入债务并通知债权人或者向债权人表示愿意加入债务，该约定的效力问题，参照本纪要关于公司为他人提供担保的有关规则处理</a:t>
            </a:r>
            <a:r>
              <a:rPr lang="zh-CN" altLang="en-US" dirty="0" smtClean="0">
                <a:latin typeface="华文新魏" panose="02010800040101010101" pitchFamily="2" charset="-122"/>
                <a:ea typeface="华文新魏" panose="02010800040101010101" pitchFamily="2" charset="-122"/>
              </a:rPr>
              <a:t>。</a:t>
            </a:r>
            <a:endParaRPr lang="en-US" altLang="zh-CN" dirty="0" smtClean="0">
              <a:latin typeface="华文新魏" panose="02010800040101010101" pitchFamily="2" charset="-122"/>
              <a:ea typeface="华文新魏" panose="02010800040101010101" pitchFamily="2" charset="-122"/>
            </a:endParaRPr>
          </a:p>
          <a:p>
            <a:endParaRPr lang="en-US" altLang="zh-CN" dirty="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甲是</a:t>
            </a:r>
            <a:r>
              <a:rPr lang="en-US" altLang="zh-CN" dirty="0" smtClean="0">
                <a:latin typeface="华文新魏" panose="02010800040101010101" pitchFamily="2" charset="-122"/>
                <a:ea typeface="华文新魏" panose="02010800040101010101" pitchFamily="2" charset="-122"/>
              </a:rPr>
              <a:t>A</a:t>
            </a:r>
            <a:r>
              <a:rPr lang="zh-CN" altLang="en-US" dirty="0" smtClean="0">
                <a:latin typeface="华文新魏" panose="02010800040101010101" pitchFamily="2" charset="-122"/>
                <a:ea typeface="华文新魏" panose="02010800040101010101" pitchFamily="2" charset="-122"/>
              </a:rPr>
              <a:t>公司老总。其以</a:t>
            </a:r>
            <a:r>
              <a:rPr lang="en-US" altLang="zh-CN" dirty="0" smtClean="0">
                <a:latin typeface="华文新魏" panose="02010800040101010101" pitchFamily="2" charset="-122"/>
                <a:ea typeface="华文新魏" panose="02010800040101010101" pitchFamily="2" charset="-122"/>
              </a:rPr>
              <a:t>A</a:t>
            </a:r>
            <a:r>
              <a:rPr lang="zh-CN" altLang="en-US" dirty="0" smtClean="0">
                <a:latin typeface="华文新魏" panose="02010800040101010101" pitchFamily="2" charset="-122"/>
                <a:ea typeface="华文新魏" panose="02010800040101010101" pitchFamily="2" charset="-122"/>
              </a:rPr>
              <a:t>公司名义加入乙公司欠丙公司的债务。</a:t>
            </a:r>
            <a:endParaRPr lang="en-US" altLang="zh-CN" dirty="0" smtClean="0">
              <a:latin typeface="华文新魏" panose="02010800040101010101" pitchFamily="2" charset="-122"/>
              <a:ea typeface="华文新魏" panose="02010800040101010101" pitchFamily="2" charset="-122"/>
            </a:endParaRPr>
          </a:p>
          <a:p>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08510217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502" y="4053985"/>
            <a:ext cx="7772603" cy="1362138"/>
          </a:xfrm>
        </p:spPr>
        <p:txBody>
          <a:bodyPr/>
          <a:lstStyle/>
          <a:p>
            <a:r>
              <a:rPr lang="zh-CN" altLang="en-US" sz="4000" b="1">
                <a:latin typeface="华文新魏" panose="02010800040101010101" charset="-122"/>
                <a:ea typeface="华文新魏" panose="02010800040101010101" charset="-122"/>
                <a:cs typeface="华文新魏" panose="02010800040101010101" charset="-122"/>
              </a:rPr>
              <a:t>欢迎交流 恳请指正</a:t>
            </a:r>
          </a:p>
        </p:txBody>
      </p:sp>
      <p:pic>
        <p:nvPicPr>
          <p:cNvPr id="20" name="PA-图片 15"/>
          <p:cNvPicPr>
            <a:picLocks noChangeAspect="1"/>
          </p:cNvPicPr>
          <p:nvPr>
            <p:custDataLst>
              <p:tags r:id="rId1"/>
            </p:custDataLst>
          </p:nvPr>
        </p:nvPicPr>
        <p:blipFill>
          <a:blip r:embed="rId3" cstate="print">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tretch>
            <a:fillRect/>
          </a:stretch>
        </p:blipFill>
        <p:spPr>
          <a:xfrm>
            <a:off x="3471545" y="1939290"/>
            <a:ext cx="2200910" cy="2267585"/>
          </a:xfrm>
          <a:prstGeom prst="rect">
            <a:avLst/>
          </a:prstGeom>
          <a:effectLst>
            <a:glow rad="101600">
              <a:schemeClr val="accent4">
                <a:satMod val="175000"/>
                <a:alpha val="40000"/>
              </a:schemeClr>
            </a:glow>
            <a:outerShdw blurRad="50800" dist="38100" dir="18900000" algn="b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188641"/>
            <a:ext cx="8229815" cy="6098172"/>
          </a:xfrm>
        </p:spPr>
        <p:txBody>
          <a:bodyPr>
            <a:normAutofit lnSpcReduction="10000"/>
          </a:bodyPr>
          <a:lstStyle/>
          <a:p>
            <a:r>
              <a:rPr lang="zh-CN" altLang="en-US" dirty="0" smtClean="0">
                <a:latin typeface="华文新魏" panose="02010800040101010101" pitchFamily="2" charset="-122"/>
                <a:ea typeface="华文新魏" panose="02010800040101010101" pitchFamily="2" charset="-122"/>
              </a:rPr>
              <a:t>理解：（</a:t>
            </a:r>
            <a:r>
              <a:rPr lang="en-US" altLang="zh-CN" dirty="0" smtClean="0">
                <a:latin typeface="华文新魏" panose="02010800040101010101" pitchFamily="2" charset="-122"/>
                <a:ea typeface="华文新魏" panose="02010800040101010101" pitchFamily="2" charset="-122"/>
              </a:rPr>
              <a:t>1</a:t>
            </a:r>
            <a:r>
              <a:rPr lang="zh-CN" altLang="en-US" dirty="0" smtClean="0">
                <a:latin typeface="华文新魏" panose="02010800040101010101" pitchFamily="2" charset="-122"/>
                <a:ea typeface="华文新魏" panose="02010800040101010101" pitchFamily="2" charset="-122"/>
              </a:rPr>
              <a:t>）</a:t>
            </a:r>
            <a:r>
              <a:rPr lang="zh-CN" altLang="en-US" dirty="0" smtClean="0">
                <a:solidFill>
                  <a:srgbClr val="FF0000"/>
                </a:solidFill>
                <a:latin typeface="华文新魏" panose="02010800040101010101" pitchFamily="2" charset="-122"/>
                <a:ea typeface="华文新魏" panose="02010800040101010101" pitchFamily="2" charset="-122"/>
              </a:rPr>
              <a:t>独立保函</a:t>
            </a:r>
            <a:r>
              <a:rPr lang="zh-CN" altLang="en-US" dirty="0" smtClean="0">
                <a:latin typeface="华文新魏" panose="02010800040101010101" pitchFamily="2" charset="-122"/>
                <a:ea typeface="华文新魏" panose="02010800040101010101" pitchFamily="2" charset="-122"/>
              </a:rPr>
              <a:t>：开立人以书面形式向受益人出具的，同意在受益人请求付款并提交符合保函要求的单据时，向其支付特定款项或者在保函最高金额内付款的承诺。如下特征：</a:t>
            </a:r>
            <a:endParaRPr lang="en-US" altLang="zh-CN" dirty="0" smtClean="0">
              <a:latin typeface="华文新魏" panose="02010800040101010101" pitchFamily="2" charset="-122"/>
              <a:ea typeface="华文新魏" panose="02010800040101010101" pitchFamily="2" charset="-122"/>
            </a:endParaRPr>
          </a:p>
          <a:p>
            <a:r>
              <a:rPr lang="en-US" altLang="zh-CN" sz="2400" dirty="0" smtClean="0">
                <a:latin typeface="华文新魏" panose="02010800040101010101" pitchFamily="2" charset="-122"/>
                <a:ea typeface="华文新魏" panose="02010800040101010101" pitchFamily="2" charset="-122"/>
              </a:rPr>
              <a:t>A.</a:t>
            </a:r>
            <a:r>
              <a:rPr lang="zh-CN" altLang="en-US" sz="2400" dirty="0" smtClean="0">
                <a:latin typeface="华文新魏" panose="02010800040101010101" pitchFamily="2" charset="-122"/>
                <a:ea typeface="华文新魏" panose="02010800040101010101" pitchFamily="2" charset="-122"/>
              </a:rPr>
              <a:t>独立性：“见索即付”“无条件与</a:t>
            </a:r>
            <a:r>
              <a:rPr lang="en-US" altLang="zh-CN" sz="2400" dirty="0" smtClean="0">
                <a:latin typeface="华文新魏" panose="02010800040101010101" pitchFamily="2" charset="-122"/>
                <a:ea typeface="华文新魏" panose="02010800040101010101" pitchFamily="2" charset="-122"/>
              </a:rPr>
              <a:t>/</a:t>
            </a:r>
            <a:r>
              <a:rPr lang="zh-CN" altLang="en-US" sz="2400" dirty="0" smtClean="0">
                <a:latin typeface="华文新魏" panose="02010800040101010101" pitchFamily="2" charset="-122"/>
                <a:ea typeface="华文新魏" panose="02010800040101010101" pitchFamily="2" charset="-122"/>
              </a:rPr>
              <a:t>或不可撤销”“本保函独立于基础交易”。</a:t>
            </a:r>
            <a:endParaRPr lang="en-US" altLang="zh-CN" sz="2400" dirty="0" smtClean="0">
              <a:latin typeface="华文新魏" panose="02010800040101010101" pitchFamily="2" charset="-122"/>
              <a:ea typeface="华文新魏" panose="02010800040101010101" pitchFamily="2" charset="-122"/>
            </a:endParaRPr>
          </a:p>
          <a:p>
            <a:r>
              <a:rPr lang="en-US" altLang="zh-CN" sz="2400" dirty="0" smtClean="0">
                <a:latin typeface="华文新魏" panose="02010800040101010101" pitchFamily="2" charset="-122"/>
                <a:ea typeface="华文新魏" panose="02010800040101010101" pitchFamily="2" charset="-122"/>
              </a:rPr>
              <a:t>B.</a:t>
            </a:r>
            <a:r>
              <a:rPr lang="zh-CN" altLang="en-US" sz="2400" dirty="0" smtClean="0">
                <a:latin typeface="华文新魏" panose="02010800040101010101" pitchFamily="2" charset="-122"/>
                <a:ea typeface="华文新魏" panose="02010800040101010101" pitchFamily="2" charset="-122"/>
              </a:rPr>
              <a:t>单据性：是否约定了单据化的付款条件，如“受益人只要出具简单索赔请求书、违约声明、或者第三方（如鉴定人或工程师）出具的书面文件，或者仲裁庭、法院所作的裁决等单据或文件，担保人就付款”。</a:t>
            </a:r>
            <a:endParaRPr lang="en-US" altLang="zh-CN" sz="2400" dirty="0" smtClean="0">
              <a:latin typeface="华文新魏" panose="02010800040101010101" pitchFamily="2" charset="-122"/>
              <a:ea typeface="华文新魏" panose="02010800040101010101" pitchFamily="2" charset="-122"/>
            </a:endParaRPr>
          </a:p>
          <a:p>
            <a:endParaRPr lang="en-US" altLang="zh-CN" sz="2400" dirty="0" smtClean="0">
              <a:latin typeface="华文新魏" panose="02010800040101010101" pitchFamily="2" charset="-122"/>
              <a:ea typeface="华文新魏" panose="02010800040101010101" pitchFamily="2" charset="-122"/>
            </a:endParaRPr>
          </a:p>
          <a:p>
            <a:r>
              <a:rPr lang="zh-CN" altLang="en-US" dirty="0" smtClean="0">
                <a:solidFill>
                  <a:srgbClr val="C00000"/>
                </a:solidFill>
                <a:latin typeface="华文新魏" panose="02010800040101010101" pitchFamily="2" charset="-122"/>
                <a:ea typeface="华文新魏" panose="02010800040101010101" pitchFamily="2" charset="-122"/>
              </a:rPr>
              <a:t>误区</a:t>
            </a:r>
            <a:r>
              <a:rPr lang="zh-CN" altLang="en-US" dirty="0" smtClean="0">
                <a:latin typeface="华文新魏" panose="02010800040101010101" pitchFamily="2" charset="-122"/>
                <a:ea typeface="华文新魏" panose="02010800040101010101" pitchFamily="2" charset="-122"/>
              </a:rPr>
              <a:t>：独立保函不成立，即不承担保证责任。</a:t>
            </a:r>
            <a:endParaRPr lang="en-US" altLang="zh-CN" dirty="0" smtClean="0">
              <a:latin typeface="华文新魏" panose="02010800040101010101" pitchFamily="2" charset="-122"/>
              <a:ea typeface="华文新魏" panose="02010800040101010101" pitchFamily="2" charset="-122"/>
            </a:endParaRPr>
          </a:p>
          <a:p>
            <a:r>
              <a:rPr lang="zh-CN" altLang="en-US" dirty="0" smtClean="0">
                <a:latin typeface="华文新魏" panose="02010800040101010101" pitchFamily="2" charset="-122"/>
                <a:ea typeface="华文新魏" panose="02010800040101010101" pitchFamily="2" charset="-122"/>
              </a:rPr>
              <a:t>从属性保证为原则，独立保函为例外，如约定不明或矛盾，应认定为从属保证。（银行和其他金融机构）</a:t>
            </a:r>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871860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12" y="404665"/>
            <a:ext cx="8229815" cy="5882148"/>
          </a:xfrm>
        </p:spPr>
        <p:txBody>
          <a:bodyPr>
            <a:normAutofit fontScale="92500" lnSpcReduction="10000"/>
          </a:bodyPr>
          <a:lstStyle/>
          <a:p>
            <a:r>
              <a:rPr lang="zh-CN" altLang="en-US" sz="3200" dirty="0">
                <a:latin typeface="华文新魏" panose="02010800040101010101" charset="-122"/>
                <a:ea typeface="华文新魏" panose="02010800040101010101" charset="-122"/>
                <a:cs typeface="华文新魏" panose="02010800040101010101" charset="-122"/>
              </a:rPr>
              <a:t>（</a:t>
            </a:r>
            <a:r>
              <a:rPr lang="en-US" altLang="zh-CN" sz="3200" dirty="0">
                <a:latin typeface="华文新魏" panose="02010800040101010101" charset="-122"/>
                <a:ea typeface="华文新魏" panose="02010800040101010101" charset="-122"/>
                <a:cs typeface="华文新魏" panose="02010800040101010101" charset="-122"/>
              </a:rPr>
              <a:t>2</a:t>
            </a:r>
            <a:r>
              <a:rPr lang="zh-CN" altLang="en-US" sz="3200" dirty="0">
                <a:latin typeface="华文新魏" panose="02010800040101010101" charset="-122"/>
                <a:ea typeface="华文新魏" panose="02010800040101010101" charset="-122"/>
                <a:cs typeface="华文新魏" panose="02010800040101010101" charset="-122"/>
              </a:rPr>
              <a:t>）独立保函的适用范围 </a:t>
            </a:r>
            <a:endParaRPr lang="en-US" altLang="zh-CN" sz="3200" dirty="0">
              <a:latin typeface="华文新魏" panose="02010800040101010101" charset="-122"/>
              <a:ea typeface="华文新魏" panose="02010800040101010101" charset="-122"/>
              <a:cs typeface="华文新魏" panose="02010800040101010101" charset="-122"/>
            </a:endParaRPr>
          </a:p>
          <a:p>
            <a:r>
              <a:rPr lang="zh-CN" altLang="en-US" sz="3200" dirty="0">
                <a:latin typeface="华文新魏" panose="02010800040101010101" charset="-122"/>
                <a:ea typeface="华文新魏" panose="02010800040101010101" charset="-122"/>
                <a:cs typeface="华文新魏" panose="02010800040101010101" charset="-122"/>
              </a:rPr>
              <a:t>将独立保函的开立主体严格限定在银行和非银行金融机构，除此之外，任何主体开立的独立保函都不具合法性</a:t>
            </a:r>
            <a:r>
              <a:rPr lang="zh-CN" altLang="en-US" sz="3200" dirty="0" smtClean="0">
                <a:latin typeface="华文新魏" panose="02010800040101010101" charset="-122"/>
                <a:ea typeface="华文新魏" panose="02010800040101010101" charset="-122"/>
                <a:cs typeface="华文新魏" panose="02010800040101010101" charset="-122"/>
              </a:rPr>
              <a:t>；</a:t>
            </a:r>
            <a:r>
              <a:rPr lang="zh-CN" altLang="zh-CN" sz="3200" dirty="0">
                <a:latin typeface="华文新魏" panose="02010800040101010101" charset="-122"/>
                <a:ea typeface="华文新魏" panose="02010800040101010101" charset="-122"/>
                <a:cs typeface="华文新魏" panose="02010800040101010101" charset="-122"/>
              </a:rPr>
              <a:t>当事人有关排除担保从属性的</a:t>
            </a:r>
            <a:r>
              <a:rPr lang="zh-CN" altLang="zh-CN" sz="3200" dirty="0" smtClean="0">
                <a:latin typeface="华文新魏" panose="02010800040101010101" charset="-122"/>
                <a:ea typeface="华文新魏" panose="02010800040101010101" charset="-122"/>
                <a:cs typeface="华文新魏" panose="02010800040101010101" charset="-122"/>
              </a:rPr>
              <a:t>约定</a:t>
            </a:r>
            <a:r>
              <a:rPr lang="zh-CN" altLang="zh-CN" sz="3200" dirty="0">
                <a:latin typeface="华文新魏" panose="02010800040101010101" charset="-122"/>
                <a:ea typeface="华文新魏" panose="02010800040101010101" charset="-122"/>
                <a:cs typeface="华文新魏" panose="02010800040101010101" charset="-122"/>
              </a:rPr>
              <a:t>，应当认定无效</a:t>
            </a:r>
            <a:r>
              <a:rPr lang="zh-CN" altLang="en-US" sz="3200" dirty="0" smtClean="0">
                <a:latin typeface="华文新魏" panose="02010800040101010101" charset="-122"/>
                <a:ea typeface="华文新魏" panose="02010800040101010101" charset="-122"/>
                <a:cs typeface="华文新魏" panose="02010800040101010101" charset="-122"/>
              </a:rPr>
              <a:t>；以</a:t>
            </a:r>
            <a:r>
              <a:rPr lang="zh-CN" altLang="en-US" sz="3200" dirty="0">
                <a:latin typeface="华文新魏" panose="02010800040101010101" charset="-122"/>
                <a:ea typeface="华文新魏" panose="02010800040101010101" charset="-122"/>
                <a:cs typeface="华文新魏" panose="02010800040101010101" charset="-122"/>
              </a:rPr>
              <a:t>独立保函不具有涉外因素为由，主张独立保函无效的，人民法院不予支持。</a:t>
            </a:r>
            <a:endParaRPr lang="en-US" altLang="zh-CN" sz="3200" dirty="0">
              <a:latin typeface="华文新魏" panose="02010800040101010101" charset="-122"/>
              <a:ea typeface="华文新魏" panose="02010800040101010101" charset="-122"/>
              <a:cs typeface="华文新魏" panose="02010800040101010101" charset="-122"/>
            </a:endParaRPr>
          </a:p>
          <a:p>
            <a:endParaRPr lang="en-US" altLang="zh-CN" sz="3200" dirty="0">
              <a:latin typeface="华文新魏" panose="02010800040101010101" charset="-122"/>
              <a:ea typeface="华文新魏" panose="02010800040101010101" charset="-122"/>
              <a:cs typeface="华文新魏" panose="02010800040101010101" charset="-122"/>
            </a:endParaRPr>
          </a:p>
          <a:p>
            <a:r>
              <a:rPr lang="zh-CN" altLang="en-US" sz="3200" dirty="0">
                <a:latin typeface="华文新魏" panose="02010800040101010101" charset="-122"/>
                <a:ea typeface="华文新魏" panose="02010800040101010101" charset="-122"/>
                <a:cs typeface="华文新魏" panose="02010800040101010101" charset="-122"/>
              </a:rPr>
              <a:t>（</a:t>
            </a:r>
            <a:r>
              <a:rPr lang="en-US" altLang="zh-CN" sz="3200" dirty="0">
                <a:latin typeface="华文新魏" panose="02010800040101010101" charset="-122"/>
                <a:ea typeface="华文新魏" panose="02010800040101010101" charset="-122"/>
                <a:cs typeface="华文新魏" panose="02010800040101010101" charset="-122"/>
              </a:rPr>
              <a:t>3</a:t>
            </a:r>
            <a:r>
              <a:rPr lang="zh-CN" altLang="en-US" sz="3200" dirty="0" smtClean="0">
                <a:latin typeface="华文新魏" panose="02010800040101010101" charset="-122"/>
                <a:ea typeface="华文新魏" panose="02010800040101010101" charset="-122"/>
                <a:cs typeface="华文新魏" panose="02010800040101010101" charset="-122"/>
              </a:rPr>
              <a:t>）</a:t>
            </a:r>
            <a:r>
              <a:rPr lang="zh-CN" altLang="zh-CN" sz="3200" dirty="0" smtClean="0">
                <a:latin typeface="华文新魏" panose="02010800040101010101" charset="-122"/>
                <a:ea typeface="华文新魏" panose="02010800040101010101" charset="-122"/>
                <a:cs typeface="华文新魏" panose="02010800040101010101" charset="-122"/>
              </a:rPr>
              <a:t>“</a:t>
            </a:r>
            <a:r>
              <a:rPr lang="zh-CN" altLang="zh-CN" sz="3200" dirty="0">
                <a:latin typeface="华文新魏" panose="02010800040101010101" charset="-122"/>
                <a:ea typeface="华文新魏" panose="02010800040101010101" charset="-122"/>
                <a:cs typeface="华文新魏" panose="02010800040101010101" charset="-122"/>
              </a:rPr>
              <a:t>无效法律行为的转换</a:t>
            </a:r>
            <a:r>
              <a:rPr lang="zh-CN" altLang="zh-CN" sz="3200" dirty="0" smtClean="0">
                <a:latin typeface="华文新魏" panose="02010800040101010101" charset="-122"/>
                <a:ea typeface="华文新魏" panose="02010800040101010101" charset="-122"/>
                <a:cs typeface="华文新魏" panose="02010800040101010101" charset="-122"/>
              </a:rPr>
              <a:t>”</a:t>
            </a:r>
            <a:endParaRPr lang="en-US" altLang="zh-CN" sz="3200" dirty="0" smtClean="0">
              <a:latin typeface="华文新魏" panose="02010800040101010101" charset="-122"/>
              <a:ea typeface="华文新魏" panose="02010800040101010101" charset="-122"/>
              <a:cs typeface="华文新魏" panose="02010800040101010101" charset="-122"/>
            </a:endParaRPr>
          </a:p>
          <a:p>
            <a:r>
              <a:rPr lang="zh-CN" altLang="en-US" sz="3200" dirty="0">
                <a:solidFill>
                  <a:srgbClr val="C00000"/>
                </a:solidFill>
                <a:latin typeface="华文新魏" panose="02010800040101010101" charset="-122"/>
                <a:ea typeface="华文新魏" panose="02010800040101010101" charset="-122"/>
                <a:cs typeface="华文新魏" panose="02010800040101010101" charset="-122"/>
              </a:rPr>
              <a:t>误区</a:t>
            </a:r>
            <a:r>
              <a:rPr lang="zh-CN" altLang="en-US" sz="3200" dirty="0" smtClean="0">
                <a:latin typeface="华文新魏" panose="02010800040101010101" charset="-122"/>
                <a:ea typeface="华文新魏" panose="02010800040101010101" charset="-122"/>
                <a:cs typeface="华文新魏" panose="02010800040101010101" charset="-122"/>
              </a:rPr>
              <a:t>：</a:t>
            </a:r>
            <a:r>
              <a:rPr lang="zh-CN" altLang="zh-CN" sz="3200" dirty="0" smtClean="0">
                <a:latin typeface="华文新魏" panose="02010800040101010101" charset="-122"/>
                <a:ea typeface="华文新魏" panose="02010800040101010101" charset="-122"/>
                <a:cs typeface="华文新魏" panose="02010800040101010101" charset="-122"/>
              </a:rPr>
              <a:t>独立</a:t>
            </a:r>
            <a:r>
              <a:rPr lang="zh-CN" altLang="zh-CN" sz="3200" dirty="0">
                <a:latin typeface="华文新魏" panose="02010800040101010101" charset="-122"/>
                <a:ea typeface="华文新魏" panose="02010800040101010101" charset="-122"/>
                <a:cs typeface="华文新魏" panose="02010800040101010101" charset="-122"/>
              </a:rPr>
              <a:t>担保</a:t>
            </a:r>
            <a:r>
              <a:rPr lang="zh-CN" altLang="zh-CN" sz="3200" dirty="0" smtClean="0">
                <a:latin typeface="华文新魏" panose="02010800040101010101" charset="-122"/>
                <a:ea typeface="华文新魏" panose="02010800040101010101" charset="-122"/>
                <a:cs typeface="华文新魏" panose="02010800040101010101" charset="-122"/>
              </a:rPr>
              <a:t>效力</a:t>
            </a:r>
            <a:r>
              <a:rPr lang="zh-CN" altLang="en-US" sz="3200" dirty="0" smtClean="0">
                <a:latin typeface="华文新魏" panose="02010800040101010101" charset="-122"/>
                <a:ea typeface="华文新魏" panose="02010800040101010101" charset="-122"/>
                <a:cs typeface="华文新魏" panose="02010800040101010101" charset="-122"/>
              </a:rPr>
              <a:t>被</a:t>
            </a:r>
            <a:r>
              <a:rPr lang="zh-CN" altLang="zh-CN" sz="3200" dirty="0" smtClean="0">
                <a:latin typeface="华文新魏" panose="02010800040101010101" charset="-122"/>
                <a:ea typeface="华文新魏" panose="02010800040101010101" charset="-122"/>
                <a:cs typeface="华文新魏" panose="02010800040101010101" charset="-122"/>
              </a:rPr>
              <a:t>否定</a:t>
            </a:r>
            <a:r>
              <a:rPr lang="zh-CN" altLang="en-US" sz="3200" dirty="0" smtClean="0">
                <a:latin typeface="华文新魏" panose="02010800040101010101" charset="-122"/>
                <a:ea typeface="华文新魏" panose="02010800040101010101" charset="-122"/>
                <a:cs typeface="华文新魏" panose="02010800040101010101" charset="-122"/>
              </a:rPr>
              <a:t>，不承担担保责任</a:t>
            </a:r>
            <a:r>
              <a:rPr lang="zh-CN" altLang="zh-CN" sz="3200" dirty="0" smtClean="0">
                <a:latin typeface="华文新魏" panose="02010800040101010101" charset="-122"/>
                <a:ea typeface="华文新魏" panose="02010800040101010101" charset="-122"/>
                <a:cs typeface="华文新魏" panose="02010800040101010101" charset="-122"/>
              </a:rPr>
              <a:t>。</a:t>
            </a:r>
            <a:endParaRPr lang="en-US" altLang="zh-CN" sz="3200" dirty="0" smtClean="0">
              <a:latin typeface="华文新魏" panose="02010800040101010101" charset="-122"/>
              <a:ea typeface="华文新魏" panose="02010800040101010101" charset="-122"/>
              <a:cs typeface="华文新魏" panose="02010800040101010101" charset="-122"/>
            </a:endParaRPr>
          </a:p>
          <a:p>
            <a:r>
              <a:rPr lang="zh-CN" altLang="zh-CN" sz="3200" dirty="0" smtClean="0">
                <a:latin typeface="华文新魏" panose="02010800040101010101" charset="-122"/>
                <a:ea typeface="华文新魏" panose="02010800040101010101" charset="-122"/>
                <a:cs typeface="华文新魏" panose="02010800040101010101" charset="-122"/>
              </a:rPr>
              <a:t>在</a:t>
            </a:r>
            <a:r>
              <a:rPr lang="zh-CN" altLang="zh-CN" sz="3200" dirty="0">
                <a:latin typeface="华文新魏" panose="02010800040101010101" charset="-122"/>
                <a:ea typeface="华文新魏" panose="02010800040101010101" charset="-122"/>
                <a:cs typeface="华文新魏" panose="02010800040101010101" charset="-122"/>
              </a:rPr>
              <a:t>否定其独立担保效力的同时，应当将其认定为从属性担保</a:t>
            </a:r>
            <a:r>
              <a:rPr lang="zh-CN" altLang="zh-CN" sz="3200" dirty="0" smtClean="0">
                <a:latin typeface="华文新魏" panose="02010800040101010101" charset="-122"/>
                <a:ea typeface="华文新魏" panose="02010800040101010101" charset="-122"/>
                <a:cs typeface="华文新魏" panose="02010800040101010101" charset="-122"/>
              </a:rPr>
              <a:t>。</a:t>
            </a:r>
            <a:r>
              <a:rPr lang="zh-CN" altLang="en-US" sz="3200" dirty="0" smtClean="0">
                <a:latin typeface="华文新魏" panose="02010800040101010101" charset="-122"/>
                <a:ea typeface="华文新魏" panose="02010800040101010101" charset="-122"/>
                <a:cs typeface="华文新魏" panose="02010800040101010101" charset="-122"/>
              </a:rPr>
              <a:t>从属性担保效力取决于主合同效力。（提供担保的意思表示真实）</a:t>
            </a:r>
            <a:endParaRPr lang="en-US" altLang="zh-CN" sz="3200" dirty="0" smtClean="0">
              <a:latin typeface="华文新魏" panose="02010800040101010101" charset="-122"/>
              <a:ea typeface="华文新魏" panose="02010800040101010101" charset="-122"/>
              <a:cs typeface="华文新魏" panose="02010800040101010101" charset="-122"/>
            </a:endParaRPr>
          </a:p>
          <a:p>
            <a:endParaRPr lang="en-US" altLang="zh-CN" sz="3200" dirty="0">
              <a:latin typeface="华文新魏" panose="02010800040101010101" charset="-122"/>
              <a:ea typeface="华文新魏" panose="02010800040101010101" charset="-122"/>
              <a:cs typeface="华文新魏" panose="02010800040101010101" charset="-122"/>
            </a:endParaRPr>
          </a:p>
          <a:p>
            <a:endParaRPr lang="en-US" altLang="zh-CN" dirty="0"/>
          </a:p>
          <a:p>
            <a:endParaRPr lang="en-US" altLang="zh-CN" dirty="0" smtClean="0"/>
          </a:p>
          <a:p>
            <a:endParaRPr lang="zh-CN" altLang="en-US" dirty="0"/>
          </a:p>
        </p:txBody>
      </p:sp>
    </p:spTree>
    <p:extLst>
      <p:ext uri="{BB962C8B-B14F-4D97-AF65-F5344CB8AC3E}">
        <p14:creationId xmlns:p14="http://schemas.microsoft.com/office/powerpoint/2010/main" val="19623202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1.2"/>
</p:tagLst>
</file>

<file path=ppt/tags/tag2.xml><?xml version="1.0" encoding="utf-8"?>
<p:tagLst xmlns:a="http://schemas.openxmlformats.org/drawingml/2006/main" xmlns:r="http://schemas.openxmlformats.org/officeDocument/2006/relationships" xmlns:p="http://schemas.openxmlformats.org/presentationml/2006/main">
  <p:tag name="PA" val="v5.1.2"/>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5.1.2"/>
</p:tagLst>
</file>

<file path=ppt/tags/tag6.xml><?xml version="1.0" encoding="utf-8"?>
<p:tagLst xmlns:a="http://schemas.openxmlformats.org/drawingml/2006/main" xmlns:r="http://schemas.openxmlformats.org/officeDocument/2006/relationships" xmlns:p="http://schemas.openxmlformats.org/presentationml/2006/main">
  <p:tag name="PA" val="v5.1.2"/>
</p:tagLst>
</file>

<file path=ppt/tags/tag7.xml><?xml version="1.0" encoding="utf-8"?>
<p:tagLst xmlns:a="http://schemas.openxmlformats.org/drawingml/2006/main" xmlns:r="http://schemas.openxmlformats.org/officeDocument/2006/relationships" xmlns:p="http://schemas.openxmlformats.org/presentationml/2006/main">
  <p:tag name="PA" val="v5.1.2"/>
</p:tagLst>
</file>

<file path=ppt/tags/tag8.xml><?xml version="1.0" encoding="utf-8"?>
<p:tagLst xmlns:a="http://schemas.openxmlformats.org/drawingml/2006/main" xmlns:r="http://schemas.openxmlformats.org/officeDocument/2006/relationships" xmlns:p="http://schemas.openxmlformats.org/presentationml/2006/main">
  <p:tag name="PA" val="v5.1.2"/>
</p:tagLst>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themeOverride>
</file>

<file path=docProps/app.xml><?xml version="1.0" encoding="utf-8"?>
<Properties xmlns="http://schemas.openxmlformats.org/officeDocument/2006/extended-properties" xmlns:vt="http://schemas.openxmlformats.org/officeDocument/2006/docPropsVTypes">
  <TotalTime>1189</TotalTime>
  <Words>7880</Words>
  <Application>Microsoft Office PowerPoint</Application>
  <PresentationFormat>全屏显示(4:3)</PresentationFormat>
  <Paragraphs>337</Paragraphs>
  <Slides>78</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78</vt:i4>
      </vt:variant>
    </vt:vector>
  </HeadingPairs>
  <TitlesOfParts>
    <vt:vector size="90" baseType="lpstr">
      <vt:lpstr>黑体</vt:lpstr>
      <vt:lpstr>华文新魏</vt:lpstr>
      <vt:lpstr>思源黑体 CN Light</vt:lpstr>
      <vt:lpstr>宋体</vt:lpstr>
      <vt:lpstr>微软雅黑</vt:lpstr>
      <vt:lpstr>Arial</vt:lpstr>
      <vt:lpstr>Calibri</vt:lpstr>
      <vt:lpstr>Franklin Gothic Book</vt:lpstr>
      <vt:lpstr>Franklin Gothic Medium</vt:lpstr>
      <vt:lpstr>Wingdings 2</vt:lpstr>
      <vt:lpstr>Office 主题</vt:lpstr>
      <vt:lpstr>暗香扑面</vt:lpstr>
      <vt:lpstr>PowerPoint 演示文稿</vt:lpstr>
      <vt:lpstr>PowerPoint 演示文稿</vt:lpstr>
      <vt:lpstr>PowerPoint 演示文稿</vt:lpstr>
      <vt:lpstr>PowerPoint 演示文稿</vt:lpstr>
      <vt:lpstr>54.独立担保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6.未登记抵押权的效力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欢迎交流 恳请指正</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全国法院民商事审判工作会议纪要中的几个问题</dc:title>
  <dc:creator>林文学</dc:creator>
  <cp:lastModifiedBy>Administrator</cp:lastModifiedBy>
  <cp:revision>95</cp:revision>
  <dcterms:created xsi:type="dcterms:W3CDTF">2019-11-02T08:34:00Z</dcterms:created>
  <dcterms:modified xsi:type="dcterms:W3CDTF">2020-03-20T08:46:36Z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