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1"/>
  </p:notesMasterIdLst>
  <p:sldIdLst>
    <p:sldId id="256" r:id="rId2"/>
    <p:sldId id="257" r:id="rId3"/>
    <p:sldId id="258" r:id="rId4"/>
    <p:sldId id="278" r:id="rId5"/>
    <p:sldId id="279" r:id="rId6"/>
    <p:sldId id="276" r:id="rId7"/>
    <p:sldId id="275" r:id="rId8"/>
    <p:sldId id="259" r:id="rId9"/>
    <p:sldId id="281" r:id="rId10"/>
    <p:sldId id="283" r:id="rId11"/>
    <p:sldId id="285" r:id="rId12"/>
    <p:sldId id="287" r:id="rId13"/>
    <p:sldId id="262" r:id="rId14"/>
    <p:sldId id="263" r:id="rId15"/>
    <p:sldId id="264" r:id="rId16"/>
    <p:sldId id="265" r:id="rId17"/>
    <p:sldId id="266" r:id="rId18"/>
    <p:sldId id="267" r:id="rId19"/>
    <p:sldId id="268" r:id="rId20"/>
    <p:sldId id="269" r:id="rId21"/>
    <p:sldId id="270" r:id="rId22"/>
    <p:sldId id="271" r:id="rId23"/>
    <p:sldId id="272" r:id="rId24"/>
    <p:sldId id="288" r:id="rId25"/>
    <p:sldId id="289" r:id="rId26"/>
    <p:sldId id="290" r:id="rId27"/>
    <p:sldId id="291" r:id="rId28"/>
    <p:sldId id="292" r:id="rId29"/>
    <p:sldId id="273" r:id="rId3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82077B-654D-40F6-9730-DA2EF90E2C91}" type="datetimeFigureOut">
              <a:rPr lang="zh-CN" altLang="en-US" smtClean="0"/>
              <a:pPr/>
              <a:t>2018-9-11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0C7A9A-9876-467A-813C-576FCB6A0BCA}"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BB0C7A9A-9876-467A-813C-576FCB6A0BCA}" type="slidenum">
              <a:rPr lang="zh-CN" altLang="en-US" smtClean="0"/>
              <a:pPr/>
              <a:t>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Ref idx="1002">
        <a:schemeClr val="bg2"/>
      </p:bgRef>
    </p:bg>
    <p:spTree>
      <p:nvGrpSpPr>
        <p:cNvPr id="1" name=""/>
        <p:cNvGrpSpPr/>
        <p:nvPr/>
      </p:nvGrpSpPr>
      <p:grpSpPr>
        <a:xfrm>
          <a:off x="0" y="0"/>
          <a:ext cx="0" cy="0"/>
          <a:chOff x="0" y="0"/>
          <a:chExt cx="0" cy="0"/>
        </a:xfrm>
      </p:grpSpPr>
      <p:sp>
        <p:nvSpPr>
          <p:cNvPr id="9" name="标题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30" name="日期占位符 29"/>
          <p:cNvSpPr>
            <a:spLocks noGrp="1"/>
          </p:cNvSpPr>
          <p:nvPr>
            <p:ph type="dt" sz="half" idx="10"/>
          </p:nvPr>
        </p:nvSpPr>
        <p:spPr/>
        <p:txBody>
          <a:bodyPr/>
          <a:lstStyle/>
          <a:p>
            <a:fld id="{D9ABADAF-13CF-4644-9A39-54B144CEB338}" type="datetimeFigureOut">
              <a:rPr lang="zh-CN" altLang="en-US" smtClean="0"/>
              <a:pPr/>
              <a:t>2018-9-11</a:t>
            </a:fld>
            <a:endParaRPr lang="zh-CN" altLang="en-US"/>
          </a:p>
        </p:txBody>
      </p:sp>
      <p:sp>
        <p:nvSpPr>
          <p:cNvPr id="19" name="页脚占位符 18"/>
          <p:cNvSpPr>
            <a:spLocks noGrp="1"/>
          </p:cNvSpPr>
          <p:nvPr>
            <p:ph type="ftr" sz="quarter" idx="11"/>
          </p:nvPr>
        </p:nvSpPr>
        <p:spPr/>
        <p:txBody>
          <a:bodyPr/>
          <a:lstStyle/>
          <a:p>
            <a:endParaRPr lang="zh-CN" altLang="en-US"/>
          </a:p>
        </p:txBody>
      </p:sp>
      <p:sp>
        <p:nvSpPr>
          <p:cNvPr id="27" name="灯片编号占位符 26"/>
          <p:cNvSpPr>
            <a:spLocks noGrp="1"/>
          </p:cNvSpPr>
          <p:nvPr>
            <p:ph type="sldNum" sz="quarter" idx="12"/>
          </p:nvPr>
        </p:nvSpPr>
        <p:spPr/>
        <p:txBody>
          <a:bodyPr/>
          <a:lstStyle/>
          <a:p>
            <a:fld id="{14B2F58A-4E04-418D-8602-03B1B6CBF633}"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D9ABADAF-13CF-4644-9A39-54B144CEB338}" type="datetimeFigureOut">
              <a:rPr lang="zh-CN" altLang="en-US" smtClean="0"/>
              <a:pPr/>
              <a:t>2018-9-11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4B2F58A-4E04-418D-8602-03B1B6CBF633}"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914401"/>
            <a:ext cx="2057400" cy="5211763"/>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914401"/>
            <a:ext cx="6019800" cy="5211763"/>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D9ABADAF-13CF-4644-9A39-54B144CEB338}" type="datetimeFigureOut">
              <a:rPr lang="zh-CN" altLang="en-US" smtClean="0"/>
              <a:pPr/>
              <a:t>2018-9-11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4B2F58A-4E04-418D-8602-03B1B6CBF633}"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D9ABADAF-13CF-4644-9A39-54B144CEB338}" type="datetimeFigureOut">
              <a:rPr lang="zh-CN" altLang="en-US" smtClean="0"/>
              <a:pPr/>
              <a:t>2018-9-11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4B2F58A-4E04-418D-8602-03B1B6CBF633}"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fld id="{D9ABADAF-13CF-4644-9A39-54B144CEB338}" type="datetimeFigureOut">
              <a:rPr lang="zh-CN" altLang="en-US" smtClean="0"/>
              <a:pPr/>
              <a:t>2018-9-11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4B2F58A-4E04-418D-8602-03B1B6CBF633}"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D9ABADAF-13CF-4644-9A39-54B144CEB338}" type="datetimeFigureOut">
              <a:rPr lang="zh-CN" altLang="en-US" smtClean="0"/>
              <a:pPr/>
              <a:t>2018-9-11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4B2F58A-4E04-418D-8602-03B1B6CBF633}"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1143000"/>
          </a:xfrm>
        </p:spPr>
        <p:txBody>
          <a:bodyPr tIns="45720" anchor="b"/>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D9ABADAF-13CF-4644-9A39-54B144CEB338}" type="datetimeFigureOut">
              <a:rPr lang="zh-CN" altLang="en-US" smtClean="0"/>
              <a:pPr/>
              <a:t>2018-9-11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4B2F58A-4E04-418D-8602-03B1B6CBF633}"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D9ABADAF-13CF-4644-9A39-54B144CEB338}" type="datetimeFigureOut">
              <a:rPr lang="zh-CN" altLang="en-US" smtClean="0"/>
              <a:pPr/>
              <a:t>2018-9-11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4B2F58A-4E04-418D-8602-03B1B6CBF633}"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ABADAF-13CF-4644-9A39-54B144CEB338}" type="datetimeFigureOut">
              <a:rPr lang="zh-CN" altLang="en-US" smtClean="0"/>
              <a:pPr/>
              <a:t>2018-9-11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4B2F58A-4E04-418D-8602-03B1B6CBF633}"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D9ABADAF-13CF-4644-9A39-54B144CEB338}" type="datetimeFigureOut">
              <a:rPr lang="zh-CN" altLang="en-US" smtClean="0"/>
              <a:pPr/>
              <a:t>2018-9-11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4B2F58A-4E04-418D-8602-03B1B6CBF633}"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单圆角矩形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直角三角形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标题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zh-CN" altLang="en-US" smtClean="0"/>
              <a:t>单击此处编辑母版标题样式</a:t>
            </a:r>
            <a:endParaRPr kumimoji="0" lang="en-US"/>
          </a:p>
        </p:txBody>
      </p:sp>
      <p:sp>
        <p:nvSpPr>
          <p:cNvPr id="4" name="文本占位符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D9ABADAF-13CF-4644-9A39-54B144CEB338}" type="datetimeFigureOut">
              <a:rPr lang="zh-CN" altLang="en-US" smtClean="0"/>
              <a:pPr/>
              <a:t>2018-9-11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a:xfrm>
            <a:off x="8077200" y="6356350"/>
            <a:ext cx="609600" cy="365125"/>
          </a:xfrm>
        </p:spPr>
        <p:txBody>
          <a:bodyPr/>
          <a:lstStyle/>
          <a:p>
            <a:fld id="{14B2F58A-4E04-418D-8602-03B1B6CBF633}" type="slidenum">
              <a:rPr lang="zh-CN" altLang="en-US" smtClean="0"/>
              <a:pPr/>
              <a:t>‹#›</a:t>
            </a:fld>
            <a:endParaRPr lang="zh-CN" altLang="en-US"/>
          </a:p>
        </p:txBody>
      </p:sp>
      <p:sp>
        <p:nvSpPr>
          <p:cNvPr id="3" name="图片占位符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zh-CN" altLang="en-US" smtClean="0"/>
              <a:t>单击图标添加图片</a:t>
            </a:r>
            <a:endParaRPr kumimoji="0" lang="en-US" dirty="0"/>
          </a:p>
        </p:txBody>
      </p:sp>
      <p:sp>
        <p:nvSpPr>
          <p:cNvPr id="10" name="任意多边形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任意多边形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任意多边形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任意多边形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标题占位符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9ABADAF-13CF-4644-9A39-54B144CEB338}" type="datetimeFigureOut">
              <a:rPr lang="zh-CN" altLang="en-US" smtClean="0"/>
              <a:pPr/>
              <a:t>2018-9-11</a:t>
            </a:fld>
            <a:endParaRPr lang="zh-CN" altLang="en-US"/>
          </a:p>
        </p:txBody>
      </p:sp>
      <p:sp>
        <p:nvSpPr>
          <p:cNvPr id="22" name="页脚占位符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灯片编号占位符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4B2F58A-4E04-418D-8602-03B1B6CBF633}" type="slidenum">
              <a:rPr lang="zh-CN" altLang="en-US" smtClean="0"/>
              <a:pPr/>
              <a:t>‹#›</a:t>
            </a:fld>
            <a:endParaRPr lang="zh-CN" altLang="en-US"/>
          </a:p>
        </p:txBody>
      </p:sp>
      <p:grpSp>
        <p:nvGrpSpPr>
          <p:cNvPr id="2" name="组合 1"/>
          <p:cNvGrpSpPr/>
          <p:nvPr/>
        </p:nvGrpSpPr>
        <p:grpSpPr>
          <a:xfrm>
            <a:off x="-19017" y="202408"/>
            <a:ext cx="9180548" cy="649224"/>
            <a:chOff x="-19045" y="216550"/>
            <a:chExt cx="9180548" cy="649224"/>
          </a:xfrm>
        </p:grpSpPr>
        <p:sp>
          <p:nvSpPr>
            <p:cNvPr id="12" name="任意多边形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任意多边形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r>
              <a:rPr lang="zh-CN" altLang="en-US" sz="6000" dirty="0" smtClean="0">
                <a:latin typeface="+mj-ea"/>
              </a:rPr>
              <a:t>尽调指引及案例分析</a:t>
            </a:r>
            <a:endParaRPr lang="zh-CN" altLang="en-US" sz="6000" dirty="0">
              <a:latin typeface="+mj-ea"/>
            </a:endParaRPr>
          </a:p>
        </p:txBody>
      </p:sp>
      <p:sp>
        <p:nvSpPr>
          <p:cNvPr id="3" name="副标题 2"/>
          <p:cNvSpPr>
            <a:spLocks noGrp="1"/>
          </p:cNvSpPr>
          <p:nvPr>
            <p:ph type="subTitle" idx="1"/>
          </p:nvPr>
        </p:nvSpPr>
        <p:spPr>
          <a:xfrm>
            <a:off x="467544" y="3501008"/>
            <a:ext cx="7854696" cy="1752600"/>
          </a:xfrm>
        </p:spPr>
        <p:txBody>
          <a:bodyPr>
            <a:normAutofit/>
          </a:bodyPr>
          <a:lstStyle/>
          <a:p>
            <a:r>
              <a:rPr lang="zh-CN" altLang="en-US" sz="2800" b="1" dirty="0" smtClean="0"/>
              <a:t>担保一部         王娟</a:t>
            </a:r>
            <a:endParaRPr lang="zh-CN" altLang="en-US" sz="2800" b="1" dirty="0"/>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现场尽职调查阶段</a:t>
            </a:r>
            <a:endParaRPr lang="zh-CN" altLang="en-US" dirty="0"/>
          </a:p>
        </p:txBody>
      </p:sp>
      <p:sp>
        <p:nvSpPr>
          <p:cNvPr id="3" name="内容占位符 2"/>
          <p:cNvSpPr>
            <a:spLocks noGrp="1"/>
          </p:cNvSpPr>
          <p:nvPr>
            <p:ph idx="1"/>
          </p:nvPr>
        </p:nvSpPr>
        <p:spPr/>
        <p:txBody>
          <a:bodyPr>
            <a:normAutofit fontScale="92500" lnSpcReduction="20000"/>
          </a:bodyPr>
          <a:lstStyle/>
          <a:p>
            <a:r>
              <a:rPr lang="zh-CN" altLang="en-US" sz="3800" dirty="0" smtClean="0">
                <a:latin typeface="+mj-ea"/>
                <a:ea typeface="+mj-ea"/>
              </a:rPr>
              <a:t>三、现场调查</a:t>
            </a:r>
            <a:endParaRPr lang="en-US" altLang="zh-CN" sz="3800" dirty="0" smtClean="0">
              <a:latin typeface="+mj-ea"/>
              <a:ea typeface="+mj-ea"/>
            </a:endParaRPr>
          </a:p>
          <a:p>
            <a:pPr>
              <a:buNone/>
            </a:pPr>
            <a:r>
              <a:rPr lang="en-US" altLang="zh-CN" sz="3100" dirty="0" smtClean="0">
                <a:latin typeface="+mj-ea"/>
                <a:ea typeface="+mj-ea"/>
              </a:rPr>
              <a:t>     </a:t>
            </a:r>
            <a:r>
              <a:rPr lang="zh-CN" altLang="en-US" sz="3100" dirty="0" smtClean="0">
                <a:solidFill>
                  <a:srgbClr val="FF0000"/>
                </a:solidFill>
                <a:latin typeface="+mj-ea"/>
                <a:ea typeface="+mj-ea"/>
              </a:rPr>
              <a:t>（六）现场核查财务账</a:t>
            </a:r>
            <a:endParaRPr lang="en-US" altLang="zh-CN" sz="3100" dirty="0" smtClean="0">
              <a:solidFill>
                <a:srgbClr val="FF0000"/>
              </a:solidFill>
              <a:latin typeface="+mj-ea"/>
              <a:ea typeface="+mj-ea"/>
            </a:endParaRPr>
          </a:p>
          <a:p>
            <a:pPr>
              <a:buNone/>
            </a:pPr>
            <a:r>
              <a:rPr lang="en-US" altLang="zh-CN" sz="3100" dirty="0" smtClean="0">
                <a:solidFill>
                  <a:srgbClr val="FF0000"/>
                </a:solidFill>
                <a:latin typeface="+mj-ea"/>
                <a:ea typeface="+mj-ea"/>
              </a:rPr>
              <a:t>      </a:t>
            </a:r>
            <a:r>
              <a:rPr lang="zh-CN" altLang="en-US" sz="3100" dirty="0" smtClean="0">
                <a:solidFill>
                  <a:srgbClr val="FF0000"/>
                </a:solidFill>
                <a:latin typeface="+mj-ea"/>
                <a:ea typeface="+mj-ea"/>
              </a:rPr>
              <a:t>账账核查、账表核查、账实核查，对大额资金要查看单据以及整个过程核查</a:t>
            </a:r>
            <a:endParaRPr lang="en-US" altLang="zh-CN" sz="3100" dirty="0" smtClean="0">
              <a:solidFill>
                <a:srgbClr val="FF0000"/>
              </a:solidFill>
              <a:latin typeface="+mj-ea"/>
              <a:ea typeface="+mj-ea"/>
            </a:endParaRPr>
          </a:p>
          <a:p>
            <a:pPr>
              <a:buNone/>
            </a:pPr>
            <a:r>
              <a:rPr lang="en-US" altLang="zh-CN" sz="3100" dirty="0" smtClean="0">
                <a:solidFill>
                  <a:srgbClr val="FF0000"/>
                </a:solidFill>
                <a:latin typeface="+mj-ea"/>
                <a:ea typeface="+mj-ea"/>
              </a:rPr>
              <a:t>     </a:t>
            </a:r>
            <a:r>
              <a:rPr lang="zh-CN" altLang="en-US" sz="3100" dirty="0" smtClean="0">
                <a:solidFill>
                  <a:srgbClr val="FF0000"/>
                </a:solidFill>
                <a:latin typeface="+mj-ea"/>
                <a:ea typeface="+mj-ea"/>
              </a:rPr>
              <a:t>（七）现场核查抵押物</a:t>
            </a:r>
            <a:endParaRPr lang="en-US" altLang="zh-CN" sz="3100" dirty="0" smtClean="0">
              <a:solidFill>
                <a:srgbClr val="FF0000"/>
              </a:solidFill>
              <a:latin typeface="+mj-ea"/>
              <a:ea typeface="+mj-ea"/>
            </a:endParaRPr>
          </a:p>
          <a:p>
            <a:pPr>
              <a:buNone/>
            </a:pPr>
            <a:r>
              <a:rPr lang="en-US" altLang="zh-CN" sz="3100" dirty="0" smtClean="0">
                <a:solidFill>
                  <a:srgbClr val="FF0000"/>
                </a:solidFill>
                <a:latin typeface="+mj-ea"/>
                <a:ea typeface="+mj-ea"/>
              </a:rPr>
              <a:t>      </a:t>
            </a:r>
            <a:r>
              <a:rPr lang="zh-CN" altLang="en-US" sz="3100" dirty="0" smtClean="0">
                <a:solidFill>
                  <a:srgbClr val="FF0000"/>
                </a:solidFill>
                <a:latin typeface="+mj-ea"/>
                <a:ea typeface="+mj-ea"/>
              </a:rPr>
              <a:t>对抵押物的权属及现状进行核查，若抵押物出租，核查租赁协议，最好签订三方协议</a:t>
            </a:r>
            <a:endParaRPr lang="en-US" altLang="zh-CN" sz="3100" dirty="0" smtClean="0">
              <a:solidFill>
                <a:srgbClr val="FF0000"/>
              </a:solidFill>
              <a:latin typeface="+mj-ea"/>
              <a:ea typeface="+mj-ea"/>
            </a:endParaRPr>
          </a:p>
          <a:p>
            <a:pPr>
              <a:buNone/>
            </a:pPr>
            <a:r>
              <a:rPr lang="en-US" altLang="zh-CN" sz="3100" dirty="0" smtClean="0">
                <a:solidFill>
                  <a:srgbClr val="FF0000"/>
                </a:solidFill>
                <a:latin typeface="+mj-ea"/>
                <a:ea typeface="+mj-ea"/>
              </a:rPr>
              <a:t>      </a:t>
            </a:r>
            <a:r>
              <a:rPr lang="zh-CN" altLang="en-US" sz="3100" dirty="0" smtClean="0">
                <a:solidFill>
                  <a:srgbClr val="FF0000"/>
                </a:solidFill>
                <a:latin typeface="+mj-ea"/>
                <a:ea typeface="+mj-ea"/>
              </a:rPr>
              <a:t>核查抵押物的取得合法合规性</a:t>
            </a:r>
            <a:endParaRPr lang="en-US" altLang="zh-CN" sz="3100" dirty="0" smtClean="0">
              <a:solidFill>
                <a:srgbClr val="FF0000"/>
              </a:solidFill>
              <a:latin typeface="+mj-ea"/>
              <a:ea typeface="+mj-ea"/>
            </a:endParaRPr>
          </a:p>
          <a:p>
            <a:pPr>
              <a:buNone/>
            </a:pPr>
            <a:r>
              <a:rPr lang="en-US" altLang="zh-CN" sz="2800" dirty="0">
                <a:latin typeface="+mj-ea"/>
                <a:ea typeface="+mj-ea"/>
              </a:rPr>
              <a:t> </a:t>
            </a:r>
            <a:r>
              <a:rPr lang="en-US" altLang="zh-CN" sz="2800" dirty="0" smtClean="0">
                <a:latin typeface="+mj-ea"/>
                <a:ea typeface="+mj-ea"/>
              </a:rPr>
              <a:t>              </a:t>
            </a:r>
          </a:p>
          <a:p>
            <a:pPr>
              <a:buNone/>
            </a:pPr>
            <a:r>
              <a:rPr lang="en-US" altLang="zh-CN" dirty="0">
                <a:latin typeface="+mj-ea"/>
                <a:ea typeface="+mj-ea"/>
              </a:rPr>
              <a:t> </a:t>
            </a:r>
            <a:r>
              <a:rPr lang="en-US" altLang="zh-CN" dirty="0" smtClean="0">
                <a:latin typeface="+mj-ea"/>
                <a:ea typeface="+mj-ea"/>
              </a:rPr>
              <a:t>            </a:t>
            </a:r>
            <a:endParaRPr lang="zh-CN" altLang="en-US" dirty="0">
              <a:latin typeface="+mj-ea"/>
              <a:ea typeface="+mj-ea"/>
            </a:endParaRPr>
          </a:p>
        </p:txBody>
      </p:sp>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t>企业财务数据的深入分析</a:t>
            </a:r>
            <a:endParaRPr lang="zh-CN" altLang="en-US" sz="3600" dirty="0"/>
          </a:p>
        </p:txBody>
      </p:sp>
      <p:sp>
        <p:nvSpPr>
          <p:cNvPr id="3" name="内容占位符 2"/>
          <p:cNvSpPr>
            <a:spLocks noGrp="1"/>
          </p:cNvSpPr>
          <p:nvPr>
            <p:ph idx="1"/>
          </p:nvPr>
        </p:nvSpPr>
        <p:spPr/>
        <p:txBody>
          <a:bodyPr>
            <a:normAutofit/>
          </a:bodyPr>
          <a:lstStyle/>
          <a:p>
            <a:r>
              <a:rPr lang="zh-CN" altLang="en-US" sz="2800" dirty="0" smtClean="0">
                <a:latin typeface="+mj-ea"/>
                <a:ea typeface="+mj-ea"/>
              </a:rPr>
              <a:t>一、企业竞争力的分析</a:t>
            </a:r>
            <a:endParaRPr lang="en-US" altLang="zh-CN" sz="2800" dirty="0" smtClean="0">
              <a:latin typeface="+mj-ea"/>
              <a:ea typeface="+mj-ea"/>
            </a:endParaRPr>
          </a:p>
          <a:p>
            <a:pPr>
              <a:buNone/>
            </a:pPr>
            <a:r>
              <a:rPr lang="en-US" altLang="zh-CN" sz="2000" dirty="0" smtClean="0">
                <a:latin typeface="+mj-ea"/>
                <a:ea typeface="+mj-ea"/>
              </a:rPr>
              <a:t>    </a:t>
            </a:r>
            <a:r>
              <a:rPr lang="zh-CN" altLang="en-US" sz="2000" dirty="0" smtClean="0">
                <a:latin typeface="+mj-ea"/>
                <a:ea typeface="+mj-ea"/>
              </a:rPr>
              <a:t>（一）企业的行业进入门槛，技术的先进性，是否具有可替代性</a:t>
            </a:r>
            <a:endParaRPr lang="en-US" altLang="zh-CN" sz="2000" dirty="0" smtClean="0">
              <a:latin typeface="+mj-ea"/>
              <a:ea typeface="+mj-ea"/>
            </a:endParaRPr>
          </a:p>
          <a:p>
            <a:pPr>
              <a:buNone/>
            </a:pPr>
            <a:r>
              <a:rPr lang="en-US" altLang="zh-CN" sz="2000" dirty="0" smtClean="0">
                <a:latin typeface="+mj-ea"/>
                <a:ea typeface="+mj-ea"/>
              </a:rPr>
              <a:t>    </a:t>
            </a:r>
            <a:r>
              <a:rPr lang="zh-CN" altLang="en-US" sz="2000" dirty="0" smtClean="0">
                <a:latin typeface="+mj-ea"/>
                <a:ea typeface="+mj-ea"/>
              </a:rPr>
              <a:t>（二）企业的收入与利润（是企业发展的基础）</a:t>
            </a:r>
            <a:endParaRPr lang="en-US" altLang="zh-CN" sz="2000" dirty="0" smtClean="0">
              <a:latin typeface="+mj-ea"/>
              <a:ea typeface="+mj-ea"/>
            </a:endParaRPr>
          </a:p>
          <a:p>
            <a:pPr>
              <a:buNone/>
            </a:pPr>
            <a:r>
              <a:rPr lang="en-US" altLang="zh-CN" sz="2000" dirty="0" smtClean="0">
                <a:latin typeface="+mj-ea"/>
                <a:ea typeface="+mj-ea"/>
              </a:rPr>
              <a:t>    </a:t>
            </a:r>
            <a:r>
              <a:rPr lang="zh-CN" altLang="en-US" sz="2000" dirty="0" smtClean="0">
                <a:latin typeface="+mj-ea"/>
                <a:ea typeface="+mj-ea"/>
              </a:rPr>
              <a:t>（三）应收账款（来自企业下游企业的压力）</a:t>
            </a:r>
            <a:endParaRPr lang="en-US" altLang="zh-CN" sz="2000" dirty="0" smtClean="0">
              <a:latin typeface="+mj-ea"/>
              <a:ea typeface="+mj-ea"/>
            </a:endParaRPr>
          </a:p>
          <a:p>
            <a:pPr>
              <a:buNone/>
            </a:pPr>
            <a:r>
              <a:rPr lang="en-US" altLang="zh-CN" sz="2000" dirty="0" smtClean="0">
                <a:latin typeface="+mj-ea"/>
                <a:ea typeface="+mj-ea"/>
              </a:rPr>
              <a:t>    </a:t>
            </a:r>
            <a:r>
              <a:rPr lang="zh-CN" altLang="en-US" sz="2000" dirty="0" smtClean="0">
                <a:latin typeface="+mj-ea"/>
                <a:ea typeface="+mj-ea"/>
              </a:rPr>
              <a:t>（四）预付账款或现款现货（来自企业上游企业的压力）</a:t>
            </a:r>
            <a:endParaRPr lang="en-US" altLang="zh-CN" sz="2000" dirty="0" smtClean="0">
              <a:latin typeface="+mj-ea"/>
              <a:ea typeface="+mj-ea"/>
            </a:endParaRPr>
          </a:p>
          <a:p>
            <a:pPr>
              <a:buNone/>
            </a:pPr>
            <a:r>
              <a:rPr lang="en-US" altLang="zh-CN" sz="2000" dirty="0" smtClean="0">
                <a:latin typeface="+mj-ea"/>
                <a:ea typeface="+mj-ea"/>
              </a:rPr>
              <a:t>    </a:t>
            </a:r>
            <a:r>
              <a:rPr lang="zh-CN" altLang="en-US" sz="2000" dirty="0" smtClean="0">
                <a:latin typeface="+mj-ea"/>
                <a:ea typeface="+mj-ea"/>
              </a:rPr>
              <a:t>（五）存货（下游企业的压力和自身的营运能力）</a:t>
            </a:r>
            <a:endParaRPr lang="en-US" altLang="zh-CN" sz="2000" dirty="0" smtClean="0">
              <a:latin typeface="+mj-ea"/>
              <a:ea typeface="+mj-ea"/>
            </a:endParaRPr>
          </a:p>
          <a:p>
            <a:pPr>
              <a:buNone/>
            </a:pPr>
            <a:endParaRPr lang="en-US" altLang="zh-CN" sz="2800" dirty="0" smtClean="0"/>
          </a:p>
          <a:p>
            <a:pPr>
              <a:buNone/>
            </a:pPr>
            <a:endParaRPr lang="zh-CN" altLang="en-US" sz="2800" dirty="0"/>
          </a:p>
        </p:txBody>
      </p:sp>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t>企业财务数据的深入分析</a:t>
            </a:r>
            <a:endParaRPr lang="zh-CN" altLang="en-US" sz="3600" dirty="0"/>
          </a:p>
        </p:txBody>
      </p:sp>
      <p:sp>
        <p:nvSpPr>
          <p:cNvPr id="3" name="内容占位符 2"/>
          <p:cNvSpPr>
            <a:spLocks noGrp="1"/>
          </p:cNvSpPr>
          <p:nvPr>
            <p:ph idx="1"/>
          </p:nvPr>
        </p:nvSpPr>
        <p:spPr/>
        <p:txBody>
          <a:bodyPr>
            <a:normAutofit/>
          </a:bodyPr>
          <a:lstStyle/>
          <a:p>
            <a:r>
              <a:rPr lang="zh-CN" altLang="en-US" sz="2800" dirty="0" smtClean="0">
                <a:latin typeface="+mj-ea"/>
                <a:ea typeface="+mj-ea"/>
              </a:rPr>
              <a:t>二、企业盈利能力的分析</a:t>
            </a:r>
            <a:endParaRPr lang="en-US" altLang="zh-CN" sz="2800" dirty="0" smtClean="0">
              <a:latin typeface="+mj-ea"/>
              <a:ea typeface="+mj-ea"/>
            </a:endParaRPr>
          </a:p>
          <a:p>
            <a:pPr>
              <a:buNone/>
            </a:pPr>
            <a:r>
              <a:rPr lang="en-US" altLang="zh-CN" sz="2000" dirty="0" smtClean="0">
                <a:latin typeface="+mj-ea"/>
                <a:ea typeface="+mj-ea"/>
              </a:rPr>
              <a:t>    </a:t>
            </a:r>
            <a:r>
              <a:rPr lang="zh-CN" altLang="en-US" sz="2000" dirty="0" smtClean="0">
                <a:latin typeface="+mj-ea"/>
                <a:ea typeface="+mj-ea"/>
              </a:rPr>
              <a:t>（一）企业在行业中的地位及产品的市场占有率</a:t>
            </a:r>
            <a:endParaRPr lang="en-US" altLang="zh-CN" sz="2000" dirty="0" smtClean="0">
              <a:latin typeface="+mj-ea"/>
              <a:ea typeface="+mj-ea"/>
            </a:endParaRPr>
          </a:p>
          <a:p>
            <a:pPr>
              <a:buNone/>
            </a:pPr>
            <a:r>
              <a:rPr lang="en-US" altLang="zh-CN" sz="2000" dirty="0" smtClean="0">
                <a:latin typeface="+mj-ea"/>
                <a:ea typeface="+mj-ea"/>
              </a:rPr>
              <a:t>    </a:t>
            </a:r>
            <a:r>
              <a:rPr lang="zh-CN" altLang="en-US" sz="2000" dirty="0" smtClean="0">
                <a:latin typeface="+mj-ea"/>
                <a:ea typeface="+mj-ea"/>
              </a:rPr>
              <a:t>（二）原材料供应和产品销售的集中度</a:t>
            </a:r>
            <a:endParaRPr lang="en-US" altLang="zh-CN" sz="2000" dirty="0" smtClean="0">
              <a:latin typeface="+mj-ea"/>
              <a:ea typeface="+mj-ea"/>
            </a:endParaRPr>
          </a:p>
          <a:p>
            <a:pPr>
              <a:buNone/>
            </a:pPr>
            <a:r>
              <a:rPr lang="en-US" altLang="zh-CN" sz="2000" dirty="0" smtClean="0">
                <a:latin typeface="+mj-ea"/>
                <a:ea typeface="+mj-ea"/>
              </a:rPr>
              <a:t>    </a:t>
            </a:r>
            <a:r>
              <a:rPr lang="zh-CN" altLang="en-US" sz="2000" dirty="0" smtClean="0">
                <a:latin typeface="+mj-ea"/>
                <a:ea typeface="+mj-ea"/>
              </a:rPr>
              <a:t>（三）补贴收入的合法性及对净利润的影响程度</a:t>
            </a:r>
            <a:endParaRPr lang="en-US" altLang="zh-CN" sz="2000" dirty="0" smtClean="0">
              <a:latin typeface="+mj-ea"/>
              <a:ea typeface="+mj-ea"/>
            </a:endParaRPr>
          </a:p>
          <a:p>
            <a:pPr>
              <a:buNone/>
            </a:pPr>
            <a:r>
              <a:rPr lang="en-US" altLang="zh-CN" sz="2000" dirty="0" smtClean="0">
                <a:latin typeface="+mj-ea"/>
                <a:ea typeface="+mj-ea"/>
              </a:rPr>
              <a:t>    </a:t>
            </a:r>
            <a:r>
              <a:rPr lang="zh-CN" altLang="en-US" sz="2000" dirty="0" smtClean="0">
                <a:latin typeface="+mj-ea"/>
                <a:ea typeface="+mj-ea"/>
              </a:rPr>
              <a:t>（四）业绩是否稳定，是否具有可持续性</a:t>
            </a:r>
            <a:endParaRPr lang="en-US" altLang="zh-CN" sz="2000" dirty="0" smtClean="0">
              <a:latin typeface="+mj-ea"/>
              <a:ea typeface="+mj-ea"/>
            </a:endParaRPr>
          </a:p>
          <a:p>
            <a:pPr>
              <a:buNone/>
            </a:pPr>
            <a:r>
              <a:rPr lang="en-US" altLang="zh-CN" sz="2000" dirty="0" smtClean="0">
                <a:latin typeface="+mj-ea"/>
                <a:ea typeface="+mj-ea"/>
              </a:rPr>
              <a:t>    </a:t>
            </a:r>
            <a:r>
              <a:rPr lang="zh-CN" altLang="en-US" sz="2000" dirty="0" smtClean="0">
                <a:latin typeface="+mj-ea"/>
                <a:ea typeface="+mj-ea"/>
              </a:rPr>
              <a:t>（五）投资收益占净利润的比重是否过大</a:t>
            </a:r>
            <a:endParaRPr lang="en-US" altLang="zh-CN" sz="2800" dirty="0" smtClean="0"/>
          </a:p>
          <a:p>
            <a:pPr>
              <a:buNone/>
            </a:pPr>
            <a:endParaRPr lang="zh-CN" altLang="en-US" sz="2800" dirty="0"/>
          </a:p>
        </p:txBody>
      </p:sp>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t>企业财务数据的深入分析</a:t>
            </a:r>
            <a:endParaRPr lang="zh-CN" altLang="en-US" sz="3600" dirty="0"/>
          </a:p>
        </p:txBody>
      </p:sp>
      <p:sp>
        <p:nvSpPr>
          <p:cNvPr id="3" name="内容占位符 2"/>
          <p:cNvSpPr>
            <a:spLocks noGrp="1"/>
          </p:cNvSpPr>
          <p:nvPr>
            <p:ph idx="1"/>
          </p:nvPr>
        </p:nvSpPr>
        <p:spPr/>
        <p:txBody>
          <a:bodyPr>
            <a:normAutofit/>
          </a:bodyPr>
          <a:lstStyle/>
          <a:p>
            <a:r>
              <a:rPr lang="zh-CN" altLang="en-US" sz="2800" dirty="0" smtClean="0">
                <a:latin typeface="+mj-ea"/>
                <a:ea typeface="+mj-ea"/>
              </a:rPr>
              <a:t>三、现金流量分析</a:t>
            </a:r>
            <a:endParaRPr lang="en-US" altLang="zh-CN" sz="2800" dirty="0" smtClean="0">
              <a:latin typeface="+mj-ea"/>
              <a:ea typeface="+mj-ea"/>
            </a:endParaRPr>
          </a:p>
          <a:p>
            <a:pPr>
              <a:buNone/>
            </a:pPr>
            <a:r>
              <a:rPr lang="en-US" altLang="zh-CN" sz="2000" dirty="0" smtClean="0">
                <a:latin typeface="+mj-ea"/>
                <a:ea typeface="+mj-ea"/>
              </a:rPr>
              <a:t>       </a:t>
            </a:r>
            <a:r>
              <a:rPr lang="zh-CN" altLang="en-US" sz="2000" dirty="0" smtClean="0">
                <a:solidFill>
                  <a:srgbClr val="FF0000"/>
                </a:solidFill>
                <a:latin typeface="+mj-ea"/>
                <a:ea typeface="+mj-ea"/>
              </a:rPr>
              <a:t>（一）分析各期经营活动现金流净额与各期净利润之间关系是否匹配，分析不匹配的原因</a:t>
            </a:r>
            <a:endParaRPr lang="en-US" altLang="zh-CN" sz="2000" dirty="0" smtClean="0">
              <a:solidFill>
                <a:srgbClr val="FF0000"/>
              </a:solidFill>
              <a:latin typeface="+mj-ea"/>
              <a:ea typeface="+mj-ea"/>
            </a:endParaRPr>
          </a:p>
          <a:p>
            <a:pPr>
              <a:buNone/>
            </a:pPr>
            <a:r>
              <a:rPr lang="en-US" altLang="zh-CN" sz="2000" dirty="0">
                <a:solidFill>
                  <a:srgbClr val="FF0000"/>
                </a:solidFill>
                <a:latin typeface="+mj-ea"/>
                <a:ea typeface="+mj-ea"/>
              </a:rPr>
              <a:t> </a:t>
            </a:r>
            <a:r>
              <a:rPr lang="en-US" altLang="zh-CN" sz="2000" dirty="0" smtClean="0">
                <a:solidFill>
                  <a:srgbClr val="FF0000"/>
                </a:solidFill>
                <a:latin typeface="+mj-ea"/>
                <a:ea typeface="+mj-ea"/>
              </a:rPr>
              <a:t>       </a:t>
            </a:r>
            <a:r>
              <a:rPr lang="zh-CN" altLang="en-US" sz="2000" dirty="0" smtClean="0">
                <a:solidFill>
                  <a:srgbClr val="FF0000"/>
                </a:solidFill>
                <a:latin typeface="+mj-ea"/>
                <a:ea typeface="+mj-ea"/>
              </a:rPr>
              <a:t>销售收入勉强增长（或下降），应收账款余额上升，经营活动现金流净额明显小于净利润，若无其他特殊原因能解释，审核时应对业绩的真实性表示怀疑</a:t>
            </a:r>
            <a:endParaRPr lang="en-US" altLang="zh-CN" sz="2000" dirty="0" smtClean="0">
              <a:solidFill>
                <a:srgbClr val="FF0000"/>
              </a:solidFill>
              <a:latin typeface="+mj-ea"/>
              <a:ea typeface="+mj-ea"/>
            </a:endParaRPr>
          </a:p>
          <a:p>
            <a:pPr>
              <a:buNone/>
            </a:pPr>
            <a:r>
              <a:rPr lang="en-US" altLang="zh-CN" sz="2000" dirty="0">
                <a:solidFill>
                  <a:srgbClr val="FF0000"/>
                </a:solidFill>
                <a:latin typeface="+mj-ea"/>
                <a:ea typeface="+mj-ea"/>
              </a:rPr>
              <a:t> </a:t>
            </a:r>
            <a:r>
              <a:rPr lang="en-US" altLang="zh-CN" sz="2000" dirty="0" smtClean="0">
                <a:solidFill>
                  <a:srgbClr val="FF0000"/>
                </a:solidFill>
                <a:latin typeface="+mj-ea"/>
                <a:ea typeface="+mj-ea"/>
              </a:rPr>
              <a:t>      </a:t>
            </a:r>
            <a:r>
              <a:rPr lang="zh-CN" altLang="en-US" sz="2000" dirty="0" smtClean="0">
                <a:solidFill>
                  <a:srgbClr val="FF0000"/>
                </a:solidFill>
                <a:latin typeface="+mj-ea"/>
                <a:ea typeface="+mj-ea"/>
              </a:rPr>
              <a:t>（二）注意分析现金流量表各期支付薪酬金额与费用明细表中薪酬数据的关系是否匹配</a:t>
            </a:r>
            <a:endParaRPr lang="en-US" altLang="zh-CN" sz="2000" dirty="0" smtClean="0">
              <a:solidFill>
                <a:srgbClr val="FF0000"/>
              </a:solidFill>
              <a:latin typeface="+mj-ea"/>
              <a:ea typeface="+mj-ea"/>
            </a:endParaRPr>
          </a:p>
          <a:p>
            <a:pPr>
              <a:buNone/>
            </a:pPr>
            <a:r>
              <a:rPr lang="en-US" altLang="zh-CN" sz="2000" dirty="0">
                <a:solidFill>
                  <a:srgbClr val="FF0000"/>
                </a:solidFill>
                <a:latin typeface="+mj-ea"/>
                <a:ea typeface="+mj-ea"/>
              </a:rPr>
              <a:t> </a:t>
            </a:r>
            <a:r>
              <a:rPr lang="en-US" altLang="zh-CN" sz="2000" dirty="0" smtClean="0">
                <a:solidFill>
                  <a:srgbClr val="FF0000"/>
                </a:solidFill>
                <a:latin typeface="+mj-ea"/>
                <a:ea typeface="+mj-ea"/>
              </a:rPr>
              <a:t>      </a:t>
            </a:r>
            <a:r>
              <a:rPr lang="zh-CN" altLang="en-US" sz="2000" dirty="0" smtClean="0">
                <a:solidFill>
                  <a:srgbClr val="FF0000"/>
                </a:solidFill>
                <a:latin typeface="+mj-ea"/>
                <a:ea typeface="+mj-ea"/>
              </a:rPr>
              <a:t>（三）注意现金流量表的净现金流量值与资产负债表的数据相匹配</a:t>
            </a:r>
            <a:endParaRPr lang="en-US" altLang="zh-CN" sz="2000" dirty="0" smtClean="0">
              <a:solidFill>
                <a:srgbClr val="FF0000"/>
              </a:solidFill>
              <a:latin typeface="+mj-ea"/>
              <a:ea typeface="+mj-ea"/>
            </a:endParaRPr>
          </a:p>
          <a:p>
            <a:pPr>
              <a:buNone/>
            </a:pPr>
            <a:r>
              <a:rPr lang="en-US" altLang="zh-CN" sz="2000" dirty="0">
                <a:solidFill>
                  <a:srgbClr val="FF0000"/>
                </a:solidFill>
                <a:latin typeface="+mj-ea"/>
                <a:ea typeface="+mj-ea"/>
              </a:rPr>
              <a:t> </a:t>
            </a:r>
            <a:r>
              <a:rPr lang="en-US" altLang="zh-CN" sz="2000" dirty="0" smtClean="0">
                <a:solidFill>
                  <a:srgbClr val="FF0000"/>
                </a:solidFill>
                <a:latin typeface="+mj-ea"/>
                <a:ea typeface="+mj-ea"/>
              </a:rPr>
              <a:t>      </a:t>
            </a:r>
            <a:r>
              <a:rPr lang="zh-CN" altLang="en-US" sz="2000" dirty="0" smtClean="0">
                <a:solidFill>
                  <a:srgbClr val="FF0000"/>
                </a:solidFill>
                <a:latin typeface="+mj-ea"/>
                <a:ea typeface="+mj-ea"/>
              </a:rPr>
              <a:t>（四）分析企业整体的资金面情况，关注企业资金的紧张程度</a:t>
            </a:r>
            <a:endParaRPr lang="en-US" altLang="zh-CN" sz="2000" dirty="0" smtClean="0">
              <a:solidFill>
                <a:srgbClr val="FF0000"/>
              </a:solidFill>
              <a:latin typeface="+mj-ea"/>
              <a:ea typeface="+mj-ea"/>
            </a:endParaRPr>
          </a:p>
          <a:p>
            <a:pPr>
              <a:buNone/>
            </a:pPr>
            <a:r>
              <a:rPr lang="en-US" altLang="zh-CN" sz="2000" dirty="0">
                <a:solidFill>
                  <a:srgbClr val="FF0000"/>
                </a:solidFill>
                <a:latin typeface="+mj-ea"/>
                <a:ea typeface="+mj-ea"/>
              </a:rPr>
              <a:t> </a:t>
            </a:r>
            <a:r>
              <a:rPr lang="en-US" altLang="zh-CN" sz="2000" dirty="0" smtClean="0">
                <a:solidFill>
                  <a:srgbClr val="FF0000"/>
                </a:solidFill>
                <a:latin typeface="+mj-ea"/>
                <a:ea typeface="+mj-ea"/>
              </a:rPr>
              <a:t>     </a:t>
            </a:r>
          </a:p>
          <a:p>
            <a:pPr>
              <a:buNone/>
            </a:pPr>
            <a:endParaRPr lang="en-US" altLang="zh-CN" sz="2800" dirty="0" smtClean="0"/>
          </a:p>
          <a:p>
            <a:pPr>
              <a:buNone/>
            </a:pPr>
            <a:endParaRPr lang="zh-CN" altLang="en-US" sz="2800" dirty="0"/>
          </a:p>
        </p:txBody>
      </p: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t>企业财务数据的深入分析</a:t>
            </a:r>
            <a:endParaRPr lang="zh-CN" altLang="en-US" sz="3600" dirty="0"/>
          </a:p>
        </p:txBody>
      </p:sp>
      <p:sp>
        <p:nvSpPr>
          <p:cNvPr id="3" name="内容占位符 2"/>
          <p:cNvSpPr>
            <a:spLocks noGrp="1"/>
          </p:cNvSpPr>
          <p:nvPr>
            <p:ph idx="1"/>
          </p:nvPr>
        </p:nvSpPr>
        <p:spPr/>
        <p:txBody>
          <a:bodyPr>
            <a:normAutofit/>
          </a:bodyPr>
          <a:lstStyle/>
          <a:p>
            <a:r>
              <a:rPr lang="zh-CN" altLang="en-US" sz="2800" dirty="0" smtClean="0">
                <a:latin typeface="+mj-ea"/>
                <a:ea typeface="+mj-ea"/>
              </a:rPr>
              <a:t>四、资产负债表中重要科目明细需关注事项</a:t>
            </a:r>
            <a:endParaRPr lang="en-US" altLang="zh-CN" sz="2800" dirty="0" smtClean="0">
              <a:latin typeface="+mj-ea"/>
              <a:ea typeface="+mj-ea"/>
            </a:endParaRPr>
          </a:p>
          <a:p>
            <a:pPr>
              <a:buNone/>
            </a:pPr>
            <a:r>
              <a:rPr lang="en-US" altLang="zh-CN" sz="2800" dirty="0" smtClean="0">
                <a:latin typeface="+mj-ea"/>
                <a:ea typeface="+mj-ea"/>
              </a:rPr>
              <a:t>     </a:t>
            </a:r>
            <a:r>
              <a:rPr lang="zh-CN" altLang="en-US" sz="2800" dirty="0" smtClean="0">
                <a:latin typeface="+mj-ea"/>
                <a:ea typeface="+mj-ea"/>
              </a:rPr>
              <a:t>（一）现金</a:t>
            </a:r>
            <a:endParaRPr lang="en-US" altLang="zh-CN" sz="2800" dirty="0" smtClean="0">
              <a:latin typeface="+mj-ea"/>
              <a:ea typeface="+mj-ea"/>
            </a:endParaRPr>
          </a:p>
          <a:p>
            <a:pPr>
              <a:buNone/>
            </a:pPr>
            <a:r>
              <a:rPr lang="en-US" altLang="zh-CN" sz="2800" dirty="0">
                <a:latin typeface="+mj-ea"/>
                <a:ea typeface="+mj-ea"/>
              </a:rPr>
              <a:t> </a:t>
            </a:r>
            <a:r>
              <a:rPr lang="en-US" altLang="zh-CN" sz="2800" dirty="0" smtClean="0">
                <a:latin typeface="+mj-ea"/>
                <a:ea typeface="+mj-ea"/>
              </a:rPr>
              <a:t>    </a:t>
            </a:r>
            <a:r>
              <a:rPr lang="zh-CN" altLang="en-US" sz="2800" dirty="0" smtClean="0">
                <a:latin typeface="+mj-ea"/>
                <a:ea typeface="+mj-ea"/>
              </a:rPr>
              <a:t>（二）应收账款</a:t>
            </a:r>
            <a:endParaRPr lang="en-US" altLang="zh-CN" sz="2800" dirty="0" smtClean="0">
              <a:latin typeface="+mj-ea"/>
              <a:ea typeface="+mj-ea"/>
            </a:endParaRPr>
          </a:p>
          <a:p>
            <a:pPr>
              <a:buNone/>
            </a:pPr>
            <a:r>
              <a:rPr lang="en-US" altLang="zh-CN" sz="2800" dirty="0">
                <a:latin typeface="+mj-ea"/>
                <a:ea typeface="+mj-ea"/>
              </a:rPr>
              <a:t> </a:t>
            </a:r>
            <a:r>
              <a:rPr lang="en-US" altLang="zh-CN" sz="2800" dirty="0" smtClean="0">
                <a:latin typeface="+mj-ea"/>
                <a:ea typeface="+mj-ea"/>
              </a:rPr>
              <a:t>     (</a:t>
            </a:r>
            <a:r>
              <a:rPr lang="zh-CN" altLang="en-US" sz="2800" dirty="0" smtClean="0">
                <a:latin typeface="+mj-ea"/>
                <a:ea typeface="+mj-ea"/>
              </a:rPr>
              <a:t>三）其他应收款</a:t>
            </a:r>
            <a:endParaRPr lang="en-US" altLang="zh-CN" sz="2800" dirty="0" smtClean="0">
              <a:latin typeface="+mj-ea"/>
              <a:ea typeface="+mj-ea"/>
            </a:endParaRPr>
          </a:p>
          <a:p>
            <a:pPr>
              <a:buNone/>
            </a:pPr>
            <a:r>
              <a:rPr lang="en-US" altLang="zh-CN" sz="2800" dirty="0">
                <a:latin typeface="+mj-ea"/>
                <a:ea typeface="+mj-ea"/>
              </a:rPr>
              <a:t> </a:t>
            </a:r>
            <a:r>
              <a:rPr lang="en-US" altLang="zh-CN" sz="2800" dirty="0" smtClean="0">
                <a:latin typeface="+mj-ea"/>
                <a:ea typeface="+mj-ea"/>
              </a:rPr>
              <a:t>    </a:t>
            </a:r>
            <a:r>
              <a:rPr lang="zh-CN" altLang="en-US" sz="2800" dirty="0" smtClean="0">
                <a:latin typeface="+mj-ea"/>
                <a:ea typeface="+mj-ea"/>
              </a:rPr>
              <a:t>（四）固定资产（生物资产）</a:t>
            </a:r>
            <a:endParaRPr lang="en-US" altLang="zh-CN" sz="2800" dirty="0" smtClean="0">
              <a:latin typeface="+mj-ea"/>
              <a:ea typeface="+mj-ea"/>
            </a:endParaRPr>
          </a:p>
          <a:p>
            <a:pPr>
              <a:buNone/>
            </a:pPr>
            <a:r>
              <a:rPr lang="en-US" altLang="zh-CN" sz="2800" dirty="0">
                <a:latin typeface="+mj-ea"/>
                <a:ea typeface="+mj-ea"/>
              </a:rPr>
              <a:t> </a:t>
            </a:r>
            <a:r>
              <a:rPr lang="en-US" altLang="zh-CN" sz="2800" dirty="0" smtClean="0">
                <a:latin typeface="+mj-ea"/>
                <a:ea typeface="+mj-ea"/>
              </a:rPr>
              <a:t>    </a:t>
            </a:r>
            <a:r>
              <a:rPr lang="zh-CN" altLang="en-US" sz="2800" dirty="0" smtClean="0">
                <a:latin typeface="+mj-ea"/>
                <a:ea typeface="+mj-ea"/>
              </a:rPr>
              <a:t>（五）其他应付款</a:t>
            </a:r>
            <a:endParaRPr lang="en-US" altLang="zh-CN" sz="2800" dirty="0" smtClean="0">
              <a:latin typeface="+mj-ea"/>
              <a:ea typeface="+mj-ea"/>
            </a:endParaRPr>
          </a:p>
          <a:p>
            <a:pPr>
              <a:buNone/>
            </a:pPr>
            <a:r>
              <a:rPr lang="en-US" altLang="zh-CN" sz="2800" dirty="0">
                <a:latin typeface="+mj-ea"/>
                <a:ea typeface="+mj-ea"/>
              </a:rPr>
              <a:t> </a:t>
            </a:r>
            <a:r>
              <a:rPr lang="en-US" altLang="zh-CN" sz="2800" dirty="0" smtClean="0">
                <a:latin typeface="+mj-ea"/>
                <a:ea typeface="+mj-ea"/>
              </a:rPr>
              <a:t>    </a:t>
            </a:r>
            <a:r>
              <a:rPr lang="zh-CN" altLang="en-US" sz="2800" dirty="0" smtClean="0">
                <a:latin typeface="+mj-ea"/>
                <a:ea typeface="+mj-ea"/>
              </a:rPr>
              <a:t>（六）或有负债</a:t>
            </a:r>
            <a:endParaRPr lang="en-US" altLang="zh-CN" sz="2800" dirty="0" smtClean="0">
              <a:latin typeface="+mj-ea"/>
              <a:ea typeface="+mj-ea"/>
            </a:endParaRPr>
          </a:p>
          <a:p>
            <a:pPr>
              <a:buNone/>
            </a:pPr>
            <a:r>
              <a:rPr lang="en-US" altLang="zh-CN" sz="2800" dirty="0">
                <a:latin typeface="+mj-ea"/>
                <a:ea typeface="+mj-ea"/>
              </a:rPr>
              <a:t> </a:t>
            </a:r>
            <a:r>
              <a:rPr lang="en-US" altLang="zh-CN" sz="2800" dirty="0" smtClean="0">
                <a:latin typeface="+mj-ea"/>
                <a:ea typeface="+mj-ea"/>
              </a:rPr>
              <a:t>    </a:t>
            </a:r>
            <a:r>
              <a:rPr lang="zh-CN" altLang="en-US" sz="2800" dirty="0" smtClean="0">
                <a:latin typeface="+mj-ea"/>
                <a:ea typeface="+mj-ea"/>
              </a:rPr>
              <a:t>（七）表外资产</a:t>
            </a:r>
            <a:endParaRPr lang="en-US" altLang="zh-CN" sz="2800" dirty="0" smtClean="0">
              <a:latin typeface="+mj-ea"/>
              <a:ea typeface="+mj-ea"/>
            </a:endParaRPr>
          </a:p>
        </p:txBody>
      </p:sp>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t>资产负债表重要科目关注事项</a:t>
            </a:r>
            <a:endParaRPr lang="zh-CN" altLang="en-US" sz="3600" dirty="0"/>
          </a:p>
        </p:txBody>
      </p:sp>
      <p:sp>
        <p:nvSpPr>
          <p:cNvPr id="3" name="内容占位符 2"/>
          <p:cNvSpPr>
            <a:spLocks noGrp="1"/>
          </p:cNvSpPr>
          <p:nvPr>
            <p:ph idx="1"/>
          </p:nvPr>
        </p:nvSpPr>
        <p:spPr/>
        <p:txBody>
          <a:bodyPr>
            <a:normAutofit/>
          </a:bodyPr>
          <a:lstStyle/>
          <a:p>
            <a:r>
              <a:rPr lang="zh-CN" altLang="en-US" sz="2800" dirty="0" smtClean="0">
                <a:latin typeface="+mj-ea"/>
                <a:ea typeface="+mj-ea"/>
              </a:rPr>
              <a:t>一、现金</a:t>
            </a:r>
            <a:endParaRPr lang="en-US" altLang="zh-CN" sz="2800" dirty="0" smtClean="0">
              <a:latin typeface="+mj-ea"/>
              <a:ea typeface="+mj-ea"/>
            </a:endParaRPr>
          </a:p>
          <a:p>
            <a:pPr>
              <a:buNone/>
            </a:pPr>
            <a:r>
              <a:rPr lang="en-US" altLang="zh-CN" sz="2800" dirty="0">
                <a:latin typeface="+mj-ea"/>
                <a:ea typeface="+mj-ea"/>
              </a:rPr>
              <a:t> </a:t>
            </a:r>
            <a:r>
              <a:rPr lang="en-US" altLang="zh-CN" sz="2800" dirty="0" smtClean="0">
                <a:latin typeface="+mj-ea"/>
                <a:ea typeface="+mj-ea"/>
              </a:rPr>
              <a:t>     </a:t>
            </a:r>
            <a:r>
              <a:rPr lang="zh-CN" altLang="en-US" sz="1800" dirty="0" smtClean="0">
                <a:latin typeface="+mj-ea"/>
                <a:ea typeface="+mj-ea"/>
              </a:rPr>
              <a:t>需要关注现象：现金交易量大，发生频繁，现金结余较大</a:t>
            </a:r>
            <a:endParaRPr lang="en-US" altLang="zh-CN" sz="1800" dirty="0" smtClean="0">
              <a:latin typeface="+mj-ea"/>
              <a:ea typeface="+mj-ea"/>
            </a:endParaRPr>
          </a:p>
          <a:p>
            <a:pPr>
              <a:buNone/>
            </a:pPr>
            <a:r>
              <a:rPr lang="en-US" altLang="zh-CN" sz="1800" dirty="0">
                <a:latin typeface="+mj-ea"/>
                <a:ea typeface="+mj-ea"/>
              </a:rPr>
              <a:t> </a:t>
            </a:r>
            <a:r>
              <a:rPr lang="en-US" altLang="zh-CN" sz="1800" dirty="0" smtClean="0">
                <a:latin typeface="+mj-ea"/>
                <a:ea typeface="+mj-ea"/>
              </a:rPr>
              <a:t>        </a:t>
            </a:r>
            <a:r>
              <a:rPr lang="zh-CN" altLang="en-US" sz="1800" dirty="0" smtClean="0">
                <a:latin typeface="+mj-ea"/>
                <a:ea typeface="+mj-ea"/>
              </a:rPr>
              <a:t>现金交易量大，需关注的实质问题：</a:t>
            </a:r>
            <a:endParaRPr lang="en-US" altLang="zh-CN" sz="1800" dirty="0" smtClean="0">
              <a:latin typeface="+mj-ea"/>
              <a:ea typeface="+mj-ea"/>
            </a:endParaRPr>
          </a:p>
          <a:p>
            <a:pPr>
              <a:buNone/>
            </a:pPr>
            <a:r>
              <a:rPr lang="en-US" altLang="zh-CN" sz="2400" dirty="0">
                <a:latin typeface="+mj-ea"/>
                <a:ea typeface="+mj-ea"/>
              </a:rPr>
              <a:t> </a:t>
            </a:r>
            <a:r>
              <a:rPr lang="en-US" altLang="zh-CN" sz="2400" dirty="0" smtClean="0">
                <a:latin typeface="+mj-ea"/>
                <a:ea typeface="+mj-ea"/>
              </a:rPr>
              <a:t>      </a:t>
            </a:r>
            <a:r>
              <a:rPr lang="zh-CN" altLang="en-US" sz="2400" dirty="0" smtClean="0">
                <a:latin typeface="+mj-ea"/>
                <a:ea typeface="+mj-ea"/>
              </a:rPr>
              <a:t>（一）现金销售模式导致现金交易量大（农业项目较多）</a:t>
            </a:r>
            <a:endParaRPr lang="en-US" altLang="zh-CN" sz="2400" dirty="0" smtClean="0">
              <a:latin typeface="+mj-ea"/>
              <a:ea typeface="+mj-ea"/>
            </a:endParaRPr>
          </a:p>
          <a:p>
            <a:pPr>
              <a:buNone/>
            </a:pPr>
            <a:r>
              <a:rPr lang="en-US" altLang="zh-CN" sz="2400" dirty="0" smtClean="0">
                <a:latin typeface="+mj-ea"/>
                <a:ea typeface="+mj-ea"/>
              </a:rPr>
              <a:t>      </a:t>
            </a:r>
            <a:r>
              <a:rPr lang="zh-CN" altLang="en-US" sz="2400" dirty="0" smtClean="0">
                <a:latin typeface="+mj-ea"/>
                <a:ea typeface="+mj-ea"/>
              </a:rPr>
              <a:t> （二）现金销售易造成大股东占用资金</a:t>
            </a:r>
            <a:endParaRPr lang="en-US" altLang="zh-CN" sz="2400" dirty="0" smtClean="0">
              <a:latin typeface="+mj-ea"/>
              <a:ea typeface="+mj-ea"/>
            </a:endParaRPr>
          </a:p>
          <a:p>
            <a:pPr>
              <a:buNone/>
            </a:pPr>
            <a:r>
              <a:rPr lang="en-US" altLang="zh-CN" sz="2400" dirty="0">
                <a:latin typeface="+mj-ea"/>
                <a:ea typeface="+mj-ea"/>
              </a:rPr>
              <a:t> </a:t>
            </a:r>
            <a:r>
              <a:rPr lang="en-US" altLang="zh-CN" sz="2400" dirty="0" smtClean="0">
                <a:latin typeface="+mj-ea"/>
                <a:ea typeface="+mj-ea"/>
              </a:rPr>
              <a:t>      </a:t>
            </a:r>
            <a:r>
              <a:rPr lang="zh-CN" altLang="en-US" sz="2400" dirty="0" smtClean="0">
                <a:latin typeface="+mj-ea"/>
                <a:ea typeface="+mj-ea"/>
              </a:rPr>
              <a:t>（三）现金交易模式，易造成业绩虚构（无据可查）</a:t>
            </a:r>
            <a:endParaRPr lang="en-US" altLang="zh-CN" sz="2400" dirty="0" smtClean="0">
              <a:latin typeface="+mj-ea"/>
              <a:ea typeface="+mj-ea"/>
            </a:endParaRPr>
          </a:p>
          <a:p>
            <a:pPr>
              <a:buNone/>
            </a:pPr>
            <a:r>
              <a:rPr lang="en-US" altLang="zh-CN" sz="2400" dirty="0">
                <a:latin typeface="+mj-ea"/>
                <a:ea typeface="+mj-ea"/>
              </a:rPr>
              <a:t> </a:t>
            </a:r>
            <a:r>
              <a:rPr lang="en-US" altLang="zh-CN" sz="2400" dirty="0" smtClean="0">
                <a:latin typeface="+mj-ea"/>
                <a:ea typeface="+mj-ea"/>
              </a:rPr>
              <a:t>      </a:t>
            </a:r>
            <a:r>
              <a:rPr lang="zh-CN" altLang="en-US" sz="2400" dirty="0" smtClean="0">
                <a:latin typeface="+mj-ea"/>
                <a:ea typeface="+mj-ea"/>
              </a:rPr>
              <a:t>（四）现金大额余额结存，往往是白条或应收款项占用</a:t>
            </a:r>
            <a:endParaRPr lang="zh-CN" altLang="en-US" sz="2400" dirty="0">
              <a:latin typeface="+mj-ea"/>
              <a:ea typeface="+mj-ea"/>
            </a:endParaRPr>
          </a:p>
        </p:txBody>
      </p:sp>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t>资产负债表重要科目关注事项</a:t>
            </a:r>
            <a:endParaRPr lang="zh-CN" altLang="en-US" sz="3600" dirty="0"/>
          </a:p>
        </p:txBody>
      </p:sp>
      <p:sp>
        <p:nvSpPr>
          <p:cNvPr id="3" name="内容占位符 2"/>
          <p:cNvSpPr>
            <a:spLocks noGrp="1"/>
          </p:cNvSpPr>
          <p:nvPr>
            <p:ph idx="1"/>
          </p:nvPr>
        </p:nvSpPr>
        <p:spPr/>
        <p:txBody>
          <a:bodyPr>
            <a:normAutofit/>
          </a:bodyPr>
          <a:lstStyle/>
          <a:p>
            <a:r>
              <a:rPr lang="zh-CN" altLang="en-US" sz="2800" dirty="0" smtClean="0">
                <a:latin typeface="+mj-ea"/>
                <a:ea typeface="+mj-ea"/>
              </a:rPr>
              <a:t>二、应收账款</a:t>
            </a:r>
            <a:endParaRPr lang="en-US" altLang="zh-CN" sz="2800" dirty="0" smtClean="0">
              <a:latin typeface="+mj-ea"/>
              <a:ea typeface="+mj-ea"/>
            </a:endParaRPr>
          </a:p>
          <a:p>
            <a:pPr>
              <a:buNone/>
            </a:pPr>
            <a:r>
              <a:rPr lang="en-US" altLang="zh-CN" sz="2800" dirty="0" smtClean="0">
                <a:latin typeface="+mj-ea"/>
                <a:ea typeface="+mj-ea"/>
              </a:rPr>
              <a:t>     </a:t>
            </a:r>
            <a:r>
              <a:rPr lang="zh-CN" altLang="en-US" sz="2000" dirty="0" smtClean="0">
                <a:latin typeface="+mj-ea"/>
                <a:ea typeface="+mj-ea"/>
              </a:rPr>
              <a:t>需关注的现象：</a:t>
            </a:r>
            <a:endParaRPr lang="en-US" altLang="zh-CN" sz="2000" dirty="0">
              <a:latin typeface="+mj-ea"/>
              <a:ea typeface="+mj-ea"/>
            </a:endParaRPr>
          </a:p>
          <a:p>
            <a:pPr>
              <a:buNone/>
            </a:pPr>
            <a:r>
              <a:rPr lang="en-US" altLang="zh-CN" sz="2000" dirty="0" smtClean="0">
                <a:latin typeface="+mj-ea"/>
                <a:ea typeface="+mj-ea"/>
              </a:rPr>
              <a:t>      </a:t>
            </a:r>
            <a:r>
              <a:rPr lang="zh-CN" altLang="en-US" sz="2000" dirty="0" smtClean="0">
                <a:latin typeface="+mj-ea"/>
                <a:ea typeface="+mj-ea"/>
              </a:rPr>
              <a:t>（一）主要客户不稳定，几年内变动很大</a:t>
            </a:r>
            <a:endParaRPr lang="en-US" altLang="zh-CN" sz="2000" dirty="0" smtClean="0">
              <a:latin typeface="+mj-ea"/>
              <a:ea typeface="+mj-ea"/>
            </a:endParaRPr>
          </a:p>
          <a:p>
            <a:pPr>
              <a:buNone/>
            </a:pPr>
            <a:r>
              <a:rPr lang="en-US" altLang="zh-CN" sz="2000" dirty="0">
                <a:latin typeface="+mj-ea"/>
                <a:ea typeface="+mj-ea"/>
              </a:rPr>
              <a:t> </a:t>
            </a:r>
            <a:r>
              <a:rPr lang="en-US" altLang="zh-CN" sz="2000" dirty="0" smtClean="0">
                <a:latin typeface="+mj-ea"/>
                <a:ea typeface="+mj-ea"/>
              </a:rPr>
              <a:t>     </a:t>
            </a:r>
            <a:r>
              <a:rPr lang="zh-CN" altLang="en-US" sz="2000" dirty="0" smtClean="0">
                <a:latin typeface="+mj-ea"/>
                <a:ea typeface="+mj-ea"/>
              </a:rPr>
              <a:t>（二）客户中大多为贸易公司或代理公司</a:t>
            </a:r>
            <a:endParaRPr lang="en-US" altLang="zh-CN" sz="2000" dirty="0" smtClean="0">
              <a:latin typeface="+mj-ea"/>
              <a:ea typeface="+mj-ea"/>
            </a:endParaRPr>
          </a:p>
          <a:p>
            <a:pPr>
              <a:buNone/>
            </a:pPr>
            <a:r>
              <a:rPr lang="en-US" altLang="zh-CN" sz="2000" dirty="0">
                <a:latin typeface="+mj-ea"/>
                <a:ea typeface="+mj-ea"/>
              </a:rPr>
              <a:t> </a:t>
            </a:r>
            <a:r>
              <a:rPr lang="en-US" altLang="zh-CN" sz="2000" dirty="0" smtClean="0">
                <a:latin typeface="+mj-ea"/>
                <a:ea typeface="+mj-ea"/>
              </a:rPr>
              <a:t>     </a:t>
            </a:r>
            <a:r>
              <a:rPr lang="zh-CN" altLang="en-US" sz="2000" dirty="0" smtClean="0">
                <a:latin typeface="+mj-ea"/>
                <a:ea typeface="+mj-ea"/>
              </a:rPr>
              <a:t>（三）有大额款项长期不能收回，可能是坏账或有纠纷，或不存在的款项</a:t>
            </a:r>
            <a:endParaRPr lang="en-US" altLang="zh-CN" sz="2000" dirty="0" smtClean="0">
              <a:latin typeface="+mj-ea"/>
              <a:ea typeface="+mj-ea"/>
            </a:endParaRPr>
          </a:p>
          <a:p>
            <a:pPr>
              <a:buNone/>
            </a:pPr>
            <a:r>
              <a:rPr lang="en-US" altLang="zh-CN" sz="2000" dirty="0">
                <a:latin typeface="+mj-ea"/>
                <a:ea typeface="+mj-ea"/>
              </a:rPr>
              <a:t> </a:t>
            </a:r>
            <a:r>
              <a:rPr lang="en-US" altLang="zh-CN" sz="2000" dirty="0" smtClean="0">
                <a:latin typeface="+mj-ea"/>
                <a:ea typeface="+mj-ea"/>
              </a:rPr>
              <a:t>     </a:t>
            </a:r>
            <a:r>
              <a:rPr lang="zh-CN" altLang="en-US" sz="2000" dirty="0" smtClean="0">
                <a:latin typeface="+mj-ea"/>
                <a:ea typeface="+mj-ea"/>
              </a:rPr>
              <a:t>（四）货款用大额现金结算</a:t>
            </a:r>
            <a:endParaRPr lang="en-US" altLang="zh-CN" sz="2000" dirty="0" smtClean="0">
              <a:latin typeface="+mj-ea"/>
              <a:ea typeface="+mj-ea"/>
            </a:endParaRPr>
          </a:p>
          <a:p>
            <a:pPr>
              <a:buNone/>
            </a:pPr>
            <a:r>
              <a:rPr lang="en-US" altLang="zh-CN" sz="2000" dirty="0" smtClean="0">
                <a:latin typeface="+mj-ea"/>
                <a:ea typeface="+mj-ea"/>
              </a:rPr>
              <a:t>       </a:t>
            </a:r>
            <a:r>
              <a:rPr lang="zh-CN" altLang="en-US" sz="2000" dirty="0" smtClean="0">
                <a:latin typeface="+mj-ea"/>
                <a:ea typeface="+mj-ea"/>
              </a:rPr>
              <a:t>需关注的实质问题：</a:t>
            </a:r>
            <a:endParaRPr lang="en-US" altLang="zh-CN" sz="2000" dirty="0" smtClean="0">
              <a:latin typeface="+mj-ea"/>
              <a:ea typeface="+mj-ea"/>
            </a:endParaRPr>
          </a:p>
          <a:p>
            <a:pPr>
              <a:buNone/>
            </a:pPr>
            <a:r>
              <a:rPr lang="en-US" altLang="zh-CN" sz="2000" dirty="0">
                <a:latin typeface="+mj-ea"/>
                <a:ea typeface="+mj-ea"/>
              </a:rPr>
              <a:t> </a:t>
            </a:r>
            <a:r>
              <a:rPr lang="en-US" altLang="zh-CN" sz="2000" dirty="0" smtClean="0">
                <a:latin typeface="+mj-ea"/>
                <a:ea typeface="+mj-ea"/>
              </a:rPr>
              <a:t>     </a:t>
            </a:r>
            <a:r>
              <a:rPr lang="zh-CN" altLang="en-US" sz="2000" dirty="0" smtClean="0">
                <a:latin typeface="+mj-ea"/>
                <a:ea typeface="+mj-ea"/>
              </a:rPr>
              <a:t>（一）虚增业绩形成的应收账款</a:t>
            </a:r>
            <a:endParaRPr lang="en-US" altLang="zh-CN" sz="2000" dirty="0" smtClean="0">
              <a:latin typeface="+mj-ea"/>
              <a:ea typeface="+mj-ea"/>
            </a:endParaRPr>
          </a:p>
          <a:p>
            <a:pPr>
              <a:buNone/>
            </a:pPr>
            <a:r>
              <a:rPr lang="en-US" altLang="zh-CN" sz="2000" dirty="0" smtClean="0">
                <a:latin typeface="+mj-ea"/>
                <a:ea typeface="+mj-ea"/>
              </a:rPr>
              <a:t>      </a:t>
            </a:r>
            <a:r>
              <a:rPr lang="zh-CN" altLang="en-US" sz="2000" dirty="0" smtClean="0">
                <a:latin typeface="+mj-ea"/>
                <a:ea typeface="+mj-ea"/>
              </a:rPr>
              <a:t>（二）通过隐性关联方输送业绩</a:t>
            </a:r>
            <a:endParaRPr lang="en-US" altLang="zh-CN" sz="2000" dirty="0" smtClean="0">
              <a:latin typeface="+mj-ea"/>
              <a:ea typeface="+mj-ea"/>
            </a:endParaRPr>
          </a:p>
          <a:p>
            <a:pPr>
              <a:buNone/>
            </a:pPr>
            <a:r>
              <a:rPr lang="en-US" altLang="zh-CN" sz="2000" dirty="0">
                <a:latin typeface="+mj-ea"/>
                <a:ea typeface="+mj-ea"/>
              </a:rPr>
              <a:t> </a:t>
            </a:r>
            <a:r>
              <a:rPr lang="en-US" altLang="zh-CN" sz="2000" dirty="0" smtClean="0">
                <a:latin typeface="+mj-ea"/>
                <a:ea typeface="+mj-ea"/>
              </a:rPr>
              <a:t>     </a:t>
            </a:r>
            <a:r>
              <a:rPr lang="zh-CN" altLang="en-US" sz="2000" dirty="0" smtClean="0">
                <a:latin typeface="+mj-ea"/>
                <a:ea typeface="+mj-ea"/>
              </a:rPr>
              <a:t>（三）通过利益交换相互输送业绩</a:t>
            </a:r>
            <a:endParaRPr lang="en-US" altLang="zh-CN" sz="2000" dirty="0" smtClean="0">
              <a:latin typeface="+mj-ea"/>
              <a:ea typeface="+mj-ea"/>
            </a:endParaRPr>
          </a:p>
          <a:p>
            <a:pPr>
              <a:buNone/>
            </a:pPr>
            <a:endParaRPr lang="zh-CN" altLang="en-US" sz="1800" dirty="0"/>
          </a:p>
        </p:txBody>
      </p:sp>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t>资产负债表重要科目关注事项</a:t>
            </a:r>
            <a:endParaRPr lang="zh-CN" altLang="en-US" sz="3600" dirty="0"/>
          </a:p>
        </p:txBody>
      </p:sp>
      <p:sp>
        <p:nvSpPr>
          <p:cNvPr id="3" name="内容占位符 2"/>
          <p:cNvSpPr>
            <a:spLocks noGrp="1"/>
          </p:cNvSpPr>
          <p:nvPr>
            <p:ph idx="1"/>
          </p:nvPr>
        </p:nvSpPr>
        <p:spPr/>
        <p:txBody>
          <a:bodyPr>
            <a:normAutofit/>
          </a:bodyPr>
          <a:lstStyle/>
          <a:p>
            <a:r>
              <a:rPr lang="zh-CN" altLang="en-US" sz="2800" dirty="0" smtClean="0">
                <a:latin typeface="+mj-ea"/>
                <a:ea typeface="+mj-ea"/>
              </a:rPr>
              <a:t>三、其他应收款</a:t>
            </a:r>
            <a:endParaRPr lang="en-US" altLang="zh-CN" sz="2800" dirty="0" smtClean="0">
              <a:latin typeface="+mj-ea"/>
              <a:ea typeface="+mj-ea"/>
            </a:endParaRPr>
          </a:p>
          <a:p>
            <a:pPr>
              <a:buNone/>
            </a:pPr>
            <a:r>
              <a:rPr lang="en-US" altLang="zh-CN" sz="2400" dirty="0" smtClean="0">
                <a:latin typeface="+mj-ea"/>
                <a:ea typeface="+mj-ea"/>
              </a:rPr>
              <a:t>       </a:t>
            </a:r>
            <a:r>
              <a:rPr lang="zh-CN" altLang="en-US" sz="2400" dirty="0" smtClean="0">
                <a:latin typeface="+mj-ea"/>
                <a:ea typeface="+mj-ea"/>
              </a:rPr>
              <a:t>需关注：</a:t>
            </a:r>
            <a:endParaRPr lang="en-US" altLang="zh-CN" sz="2400" dirty="0" smtClean="0">
              <a:latin typeface="+mj-ea"/>
              <a:ea typeface="+mj-ea"/>
            </a:endParaRPr>
          </a:p>
          <a:p>
            <a:pPr>
              <a:buNone/>
            </a:pPr>
            <a:r>
              <a:rPr lang="en-US" altLang="zh-CN" sz="2400" dirty="0">
                <a:latin typeface="+mj-ea"/>
                <a:ea typeface="+mj-ea"/>
              </a:rPr>
              <a:t> </a:t>
            </a:r>
            <a:r>
              <a:rPr lang="en-US" altLang="zh-CN" sz="2400" dirty="0" smtClean="0">
                <a:latin typeface="+mj-ea"/>
                <a:ea typeface="+mj-ea"/>
              </a:rPr>
              <a:t>      </a:t>
            </a:r>
            <a:r>
              <a:rPr lang="zh-CN" altLang="en-US" sz="2400" dirty="0" smtClean="0">
                <a:latin typeface="+mj-ea"/>
                <a:ea typeface="+mj-ea"/>
              </a:rPr>
              <a:t>（一）有无关联方占用资金</a:t>
            </a:r>
            <a:endParaRPr lang="en-US" altLang="zh-CN" sz="2400" dirty="0" smtClean="0">
              <a:latin typeface="+mj-ea"/>
              <a:ea typeface="+mj-ea"/>
            </a:endParaRPr>
          </a:p>
          <a:p>
            <a:pPr>
              <a:buNone/>
            </a:pPr>
            <a:r>
              <a:rPr lang="en-US" altLang="zh-CN" sz="2400" dirty="0">
                <a:latin typeface="+mj-ea"/>
                <a:ea typeface="+mj-ea"/>
              </a:rPr>
              <a:t> </a:t>
            </a:r>
            <a:r>
              <a:rPr lang="en-US" altLang="zh-CN" sz="2400" dirty="0" smtClean="0">
                <a:latin typeface="+mj-ea"/>
                <a:ea typeface="+mj-ea"/>
              </a:rPr>
              <a:t>      </a:t>
            </a:r>
            <a:r>
              <a:rPr lang="zh-CN" altLang="en-US" sz="2400" dirty="0" smtClean="0">
                <a:latin typeface="+mj-ea"/>
                <a:ea typeface="+mj-ea"/>
              </a:rPr>
              <a:t>（二）有无未入账的重大费用支出</a:t>
            </a:r>
            <a:endParaRPr lang="en-US" altLang="zh-CN" sz="2400" dirty="0" smtClean="0">
              <a:latin typeface="+mj-ea"/>
              <a:ea typeface="+mj-ea"/>
            </a:endParaRPr>
          </a:p>
          <a:p>
            <a:pPr>
              <a:buNone/>
            </a:pPr>
            <a:r>
              <a:rPr lang="en-US" altLang="zh-CN" sz="2400" dirty="0">
                <a:latin typeface="+mj-ea"/>
                <a:ea typeface="+mj-ea"/>
              </a:rPr>
              <a:t> </a:t>
            </a:r>
            <a:r>
              <a:rPr lang="en-US" altLang="zh-CN" sz="2400" dirty="0" smtClean="0">
                <a:latin typeface="+mj-ea"/>
                <a:ea typeface="+mj-ea"/>
              </a:rPr>
              <a:t>      </a:t>
            </a:r>
            <a:r>
              <a:rPr lang="zh-CN" altLang="en-US" sz="2400" dirty="0" smtClean="0">
                <a:latin typeface="+mj-ea"/>
                <a:ea typeface="+mj-ea"/>
              </a:rPr>
              <a:t>（三）有无法院诉讼资金及行政处罚资金发生</a:t>
            </a:r>
            <a:endParaRPr lang="zh-CN" altLang="en-US" sz="2400" dirty="0">
              <a:latin typeface="+mj-ea"/>
              <a:ea typeface="+mj-ea"/>
            </a:endParaRPr>
          </a:p>
        </p:txBody>
      </p:sp>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t>资产负债表重要科目关注事项</a:t>
            </a:r>
            <a:endParaRPr lang="zh-CN" altLang="en-US" sz="3600" dirty="0"/>
          </a:p>
        </p:txBody>
      </p:sp>
      <p:sp>
        <p:nvSpPr>
          <p:cNvPr id="3" name="内容占位符 2"/>
          <p:cNvSpPr>
            <a:spLocks noGrp="1"/>
          </p:cNvSpPr>
          <p:nvPr>
            <p:ph idx="1"/>
          </p:nvPr>
        </p:nvSpPr>
        <p:spPr/>
        <p:txBody>
          <a:bodyPr>
            <a:normAutofit/>
          </a:bodyPr>
          <a:lstStyle/>
          <a:p>
            <a:r>
              <a:rPr lang="zh-CN" altLang="en-US" sz="2800" dirty="0" smtClean="0">
                <a:latin typeface="+mj-ea"/>
                <a:ea typeface="+mj-ea"/>
              </a:rPr>
              <a:t>四、固定资产</a:t>
            </a:r>
            <a:endParaRPr lang="en-US" altLang="zh-CN" sz="2800" dirty="0" smtClean="0">
              <a:latin typeface="+mj-ea"/>
              <a:ea typeface="+mj-ea"/>
            </a:endParaRPr>
          </a:p>
          <a:p>
            <a:pPr>
              <a:buNone/>
            </a:pPr>
            <a:r>
              <a:rPr lang="en-US" altLang="zh-CN" sz="2800" dirty="0">
                <a:latin typeface="+mj-ea"/>
                <a:ea typeface="+mj-ea"/>
              </a:rPr>
              <a:t> </a:t>
            </a:r>
            <a:r>
              <a:rPr lang="en-US" altLang="zh-CN" sz="2800" dirty="0" smtClean="0">
                <a:latin typeface="+mj-ea"/>
                <a:ea typeface="+mj-ea"/>
              </a:rPr>
              <a:t>     </a:t>
            </a:r>
            <a:r>
              <a:rPr lang="zh-CN" altLang="en-US" sz="2400" dirty="0" smtClean="0">
                <a:latin typeface="+mj-ea"/>
                <a:ea typeface="+mj-ea"/>
              </a:rPr>
              <a:t>需关注：</a:t>
            </a:r>
            <a:endParaRPr lang="en-US" altLang="zh-CN" sz="2400" dirty="0" smtClean="0">
              <a:latin typeface="+mj-ea"/>
              <a:ea typeface="+mj-ea"/>
            </a:endParaRPr>
          </a:p>
          <a:p>
            <a:pPr>
              <a:buNone/>
            </a:pPr>
            <a:r>
              <a:rPr lang="en-US" altLang="zh-CN" sz="2400" dirty="0">
                <a:latin typeface="+mj-ea"/>
                <a:ea typeface="+mj-ea"/>
              </a:rPr>
              <a:t> </a:t>
            </a:r>
            <a:r>
              <a:rPr lang="en-US" altLang="zh-CN" sz="2400" dirty="0" smtClean="0">
                <a:latin typeface="+mj-ea"/>
                <a:ea typeface="+mj-ea"/>
              </a:rPr>
              <a:t>     </a:t>
            </a:r>
            <a:r>
              <a:rPr lang="zh-CN" altLang="en-US" sz="2400" dirty="0" smtClean="0">
                <a:latin typeface="+mj-ea"/>
                <a:ea typeface="+mj-ea"/>
              </a:rPr>
              <a:t>（一）通过账务处理，虚增固定资产</a:t>
            </a:r>
            <a:endParaRPr lang="en-US" altLang="zh-CN" sz="2400" dirty="0" smtClean="0">
              <a:latin typeface="+mj-ea"/>
              <a:ea typeface="+mj-ea"/>
            </a:endParaRPr>
          </a:p>
          <a:p>
            <a:pPr>
              <a:buNone/>
            </a:pPr>
            <a:r>
              <a:rPr lang="en-US" altLang="zh-CN" sz="2400" dirty="0">
                <a:latin typeface="+mj-ea"/>
                <a:ea typeface="+mj-ea"/>
              </a:rPr>
              <a:t> </a:t>
            </a:r>
            <a:r>
              <a:rPr lang="en-US" altLang="zh-CN" sz="2400" dirty="0" smtClean="0">
                <a:latin typeface="+mj-ea"/>
                <a:ea typeface="+mj-ea"/>
              </a:rPr>
              <a:t>     </a:t>
            </a:r>
            <a:r>
              <a:rPr lang="zh-CN" altLang="en-US" sz="2400" dirty="0" smtClean="0">
                <a:latin typeface="+mj-ea"/>
                <a:ea typeface="+mj-ea"/>
              </a:rPr>
              <a:t>（二）固定资产的产权是否清晰，有无违章建筑</a:t>
            </a:r>
            <a:endParaRPr lang="en-US" altLang="zh-CN" sz="2400" dirty="0" smtClean="0">
              <a:latin typeface="+mj-ea"/>
              <a:ea typeface="+mj-ea"/>
            </a:endParaRPr>
          </a:p>
          <a:p>
            <a:pPr>
              <a:buNone/>
            </a:pPr>
            <a:r>
              <a:rPr lang="en-US" altLang="zh-CN" sz="2400" dirty="0">
                <a:latin typeface="+mj-ea"/>
                <a:ea typeface="+mj-ea"/>
              </a:rPr>
              <a:t> </a:t>
            </a:r>
            <a:r>
              <a:rPr lang="en-US" altLang="zh-CN" sz="2400" dirty="0" smtClean="0">
                <a:latin typeface="+mj-ea"/>
                <a:ea typeface="+mj-ea"/>
              </a:rPr>
              <a:t>     </a:t>
            </a:r>
            <a:r>
              <a:rPr lang="zh-CN" altLang="en-US" sz="2400" dirty="0" smtClean="0">
                <a:latin typeface="+mj-ea"/>
                <a:ea typeface="+mj-ea"/>
              </a:rPr>
              <a:t>（三）是否有评估增值现象</a:t>
            </a:r>
            <a:endParaRPr lang="zh-CN" altLang="en-US" sz="2400" dirty="0">
              <a:latin typeface="+mj-ea"/>
              <a:ea typeface="+mj-ea"/>
            </a:endParaRPr>
          </a:p>
        </p:txBody>
      </p:sp>
    </p:spTree>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t>资产负债表重要科目关注事项</a:t>
            </a:r>
            <a:endParaRPr lang="zh-CN" altLang="en-US" sz="3600" dirty="0"/>
          </a:p>
        </p:txBody>
      </p:sp>
      <p:sp>
        <p:nvSpPr>
          <p:cNvPr id="3" name="内容占位符 2"/>
          <p:cNvSpPr>
            <a:spLocks noGrp="1"/>
          </p:cNvSpPr>
          <p:nvPr>
            <p:ph idx="1"/>
          </p:nvPr>
        </p:nvSpPr>
        <p:spPr/>
        <p:txBody>
          <a:bodyPr>
            <a:normAutofit/>
          </a:bodyPr>
          <a:lstStyle/>
          <a:p>
            <a:r>
              <a:rPr lang="zh-CN" altLang="en-US" sz="2800" dirty="0" smtClean="0">
                <a:latin typeface="+mj-ea"/>
                <a:ea typeface="+mj-ea"/>
              </a:rPr>
              <a:t>五、其他应付款</a:t>
            </a:r>
            <a:endParaRPr lang="en-US" altLang="zh-CN" sz="2800" dirty="0" smtClean="0">
              <a:latin typeface="+mj-ea"/>
              <a:ea typeface="+mj-ea"/>
            </a:endParaRPr>
          </a:p>
          <a:p>
            <a:pPr>
              <a:buNone/>
            </a:pPr>
            <a:r>
              <a:rPr lang="en-US" altLang="zh-CN" sz="2400" dirty="0" smtClean="0">
                <a:latin typeface="+mj-ea"/>
                <a:ea typeface="+mj-ea"/>
              </a:rPr>
              <a:t>       </a:t>
            </a:r>
            <a:r>
              <a:rPr lang="zh-CN" altLang="en-US" sz="2400" dirty="0" smtClean="0">
                <a:latin typeface="+mj-ea"/>
                <a:ea typeface="+mj-ea"/>
              </a:rPr>
              <a:t>关注异常往来：如大额往来（含期末为零，但发生额很大）、关联借款、职工集资款等</a:t>
            </a:r>
            <a:endParaRPr lang="en-US" altLang="zh-CN" sz="2400" dirty="0" smtClean="0">
              <a:latin typeface="+mj-ea"/>
              <a:ea typeface="+mj-ea"/>
            </a:endParaRPr>
          </a:p>
          <a:p>
            <a:pPr>
              <a:buNone/>
            </a:pPr>
            <a:endParaRPr lang="zh-CN" altLang="en-US" sz="2400" dirty="0"/>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t>尽调指引及案例分析</a:t>
            </a:r>
            <a:endParaRPr lang="zh-CN" altLang="en-US" sz="3600" dirty="0"/>
          </a:p>
        </p:txBody>
      </p:sp>
      <p:sp>
        <p:nvSpPr>
          <p:cNvPr id="3" name="内容占位符 2"/>
          <p:cNvSpPr>
            <a:spLocks noGrp="1"/>
          </p:cNvSpPr>
          <p:nvPr>
            <p:ph idx="1"/>
          </p:nvPr>
        </p:nvSpPr>
        <p:spPr/>
        <p:txBody>
          <a:bodyPr>
            <a:normAutofit/>
          </a:bodyPr>
          <a:lstStyle/>
          <a:p>
            <a:r>
              <a:rPr lang="zh-CN" altLang="en-US" sz="2800" dirty="0" smtClean="0">
                <a:latin typeface="+mj-ea"/>
                <a:ea typeface="+mj-ea"/>
              </a:rPr>
              <a:t>一、调查前期的准备阶段</a:t>
            </a:r>
            <a:endParaRPr lang="en-US" altLang="zh-CN" sz="2800" dirty="0" smtClean="0">
              <a:latin typeface="+mj-ea"/>
              <a:ea typeface="+mj-ea"/>
            </a:endParaRPr>
          </a:p>
          <a:p>
            <a:r>
              <a:rPr lang="zh-CN" altLang="en-US" sz="2800" dirty="0" smtClean="0">
                <a:latin typeface="+mj-ea"/>
                <a:ea typeface="+mj-ea"/>
              </a:rPr>
              <a:t>二、现场尽职调查阶段</a:t>
            </a:r>
            <a:endParaRPr lang="en-US" altLang="zh-CN" sz="2800" dirty="0" smtClean="0">
              <a:latin typeface="+mj-ea"/>
              <a:ea typeface="+mj-ea"/>
            </a:endParaRPr>
          </a:p>
          <a:p>
            <a:r>
              <a:rPr lang="zh-CN" altLang="en-US" sz="2800" dirty="0" smtClean="0">
                <a:latin typeface="+mj-ea"/>
                <a:ea typeface="+mj-ea"/>
              </a:rPr>
              <a:t>三、企业财务数据的深入分析</a:t>
            </a:r>
            <a:endParaRPr lang="en-US" altLang="zh-CN" sz="2800" dirty="0" smtClean="0">
              <a:latin typeface="+mj-ea"/>
              <a:ea typeface="+mj-ea"/>
            </a:endParaRPr>
          </a:p>
          <a:p>
            <a:r>
              <a:rPr lang="zh-CN" altLang="en-US" sz="2800" dirty="0" smtClean="0">
                <a:latin typeface="+mj-ea"/>
                <a:ea typeface="+mj-ea"/>
              </a:rPr>
              <a:t>四、关键风险点的把控</a:t>
            </a:r>
            <a:endParaRPr lang="en-US" altLang="zh-CN" sz="2800" dirty="0" smtClean="0">
              <a:latin typeface="+mj-ea"/>
              <a:ea typeface="+mj-ea"/>
            </a:endParaRPr>
          </a:p>
          <a:p>
            <a:r>
              <a:rPr lang="zh-CN" altLang="en-US" sz="2800" dirty="0" smtClean="0">
                <a:latin typeface="+mj-ea"/>
                <a:ea typeface="+mj-ea"/>
              </a:rPr>
              <a:t>五、案例分析</a:t>
            </a:r>
            <a:endParaRPr lang="zh-CN" altLang="en-US" sz="2800" dirty="0">
              <a:latin typeface="+mj-ea"/>
              <a:ea typeface="+mj-ea"/>
            </a:endParaRPr>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t>资产负债表重要科目关注事项</a:t>
            </a:r>
            <a:endParaRPr lang="zh-CN" altLang="en-US" sz="3600" dirty="0"/>
          </a:p>
        </p:txBody>
      </p:sp>
      <p:sp>
        <p:nvSpPr>
          <p:cNvPr id="3" name="内容占位符 2"/>
          <p:cNvSpPr>
            <a:spLocks noGrp="1"/>
          </p:cNvSpPr>
          <p:nvPr>
            <p:ph idx="1"/>
          </p:nvPr>
        </p:nvSpPr>
        <p:spPr/>
        <p:txBody>
          <a:bodyPr>
            <a:normAutofit/>
          </a:bodyPr>
          <a:lstStyle/>
          <a:p>
            <a:r>
              <a:rPr lang="zh-CN" altLang="en-US" sz="2800" dirty="0" smtClean="0">
                <a:latin typeface="+mj-ea"/>
                <a:ea typeface="+mj-ea"/>
              </a:rPr>
              <a:t>六、或有负债</a:t>
            </a:r>
            <a:endParaRPr lang="en-US" altLang="zh-CN" sz="2800" dirty="0" smtClean="0">
              <a:latin typeface="+mj-ea"/>
              <a:ea typeface="+mj-ea"/>
            </a:endParaRPr>
          </a:p>
          <a:p>
            <a:pPr>
              <a:buNone/>
            </a:pPr>
            <a:r>
              <a:rPr lang="en-US" altLang="zh-CN" sz="2400" dirty="0">
                <a:latin typeface="+mj-ea"/>
                <a:ea typeface="+mj-ea"/>
              </a:rPr>
              <a:t> </a:t>
            </a:r>
            <a:r>
              <a:rPr lang="en-US" altLang="zh-CN" sz="2400" dirty="0" smtClean="0">
                <a:latin typeface="+mj-ea"/>
                <a:ea typeface="+mj-ea"/>
              </a:rPr>
              <a:t>            </a:t>
            </a:r>
            <a:r>
              <a:rPr lang="en-US" altLang="zh-CN" sz="2400" dirty="0" smtClean="0">
                <a:solidFill>
                  <a:srgbClr val="FF0000"/>
                </a:solidFill>
                <a:latin typeface="+mj-ea"/>
                <a:ea typeface="+mj-ea"/>
              </a:rPr>
              <a:t>A、</a:t>
            </a:r>
            <a:r>
              <a:rPr lang="zh-CN" altLang="en-US" sz="2400" dirty="0" smtClean="0">
                <a:solidFill>
                  <a:srgbClr val="FF0000"/>
                </a:solidFill>
                <a:latin typeface="+mj-ea"/>
                <a:ea typeface="+mj-ea"/>
              </a:rPr>
              <a:t>对外担保</a:t>
            </a:r>
            <a:endParaRPr lang="en-US" altLang="zh-CN" sz="2400" dirty="0" smtClean="0">
              <a:solidFill>
                <a:srgbClr val="FF0000"/>
              </a:solidFill>
              <a:latin typeface="+mj-ea"/>
              <a:ea typeface="+mj-ea"/>
            </a:endParaRPr>
          </a:p>
          <a:p>
            <a:pPr>
              <a:buNone/>
            </a:pPr>
            <a:r>
              <a:rPr lang="en-US" altLang="zh-CN" sz="2400" dirty="0">
                <a:solidFill>
                  <a:srgbClr val="FF0000"/>
                </a:solidFill>
                <a:latin typeface="+mj-ea"/>
                <a:ea typeface="+mj-ea"/>
              </a:rPr>
              <a:t> </a:t>
            </a:r>
            <a:r>
              <a:rPr lang="en-US" altLang="zh-CN" sz="2400" dirty="0" smtClean="0">
                <a:solidFill>
                  <a:srgbClr val="FF0000"/>
                </a:solidFill>
                <a:latin typeface="+mj-ea"/>
                <a:ea typeface="+mj-ea"/>
              </a:rPr>
              <a:t>            B、</a:t>
            </a:r>
            <a:r>
              <a:rPr lang="zh-CN" altLang="en-US" sz="2400" dirty="0" smtClean="0">
                <a:solidFill>
                  <a:srgbClr val="FF0000"/>
                </a:solidFill>
                <a:latin typeface="+mj-ea"/>
                <a:ea typeface="+mj-ea"/>
              </a:rPr>
              <a:t>环境保护隐患</a:t>
            </a:r>
            <a:endParaRPr lang="en-US" altLang="zh-CN" sz="2400" dirty="0" smtClean="0">
              <a:solidFill>
                <a:srgbClr val="FF0000"/>
              </a:solidFill>
              <a:latin typeface="+mj-ea"/>
              <a:ea typeface="+mj-ea"/>
            </a:endParaRPr>
          </a:p>
          <a:p>
            <a:pPr>
              <a:buNone/>
            </a:pPr>
            <a:r>
              <a:rPr lang="en-US" altLang="zh-CN" sz="2400" dirty="0">
                <a:solidFill>
                  <a:srgbClr val="FF0000"/>
                </a:solidFill>
                <a:latin typeface="+mj-ea"/>
                <a:ea typeface="+mj-ea"/>
              </a:rPr>
              <a:t> </a:t>
            </a:r>
            <a:r>
              <a:rPr lang="en-US" altLang="zh-CN" sz="2400" dirty="0" smtClean="0">
                <a:solidFill>
                  <a:srgbClr val="FF0000"/>
                </a:solidFill>
                <a:latin typeface="+mj-ea"/>
                <a:ea typeface="+mj-ea"/>
              </a:rPr>
              <a:t>            C、</a:t>
            </a:r>
            <a:r>
              <a:rPr lang="zh-CN" altLang="en-US" sz="2400" dirty="0" smtClean="0">
                <a:solidFill>
                  <a:srgbClr val="FF0000"/>
                </a:solidFill>
                <a:latin typeface="+mj-ea"/>
                <a:ea typeface="+mj-ea"/>
              </a:rPr>
              <a:t>法律诉讼等</a:t>
            </a:r>
            <a:endParaRPr lang="en-US" altLang="zh-CN" sz="2400" dirty="0" smtClean="0">
              <a:solidFill>
                <a:srgbClr val="FF0000"/>
              </a:solidFill>
              <a:latin typeface="+mj-ea"/>
              <a:ea typeface="+mj-ea"/>
            </a:endParaRPr>
          </a:p>
          <a:p>
            <a:r>
              <a:rPr lang="zh-CN" altLang="en-US" sz="2800" dirty="0" smtClean="0">
                <a:latin typeface="+mj-ea"/>
                <a:ea typeface="+mj-ea"/>
              </a:rPr>
              <a:t>七、表外资产</a:t>
            </a:r>
            <a:endParaRPr lang="en-US" altLang="zh-CN" sz="2800" dirty="0" smtClean="0">
              <a:latin typeface="+mj-ea"/>
              <a:ea typeface="+mj-ea"/>
            </a:endParaRPr>
          </a:p>
          <a:p>
            <a:pPr>
              <a:buNone/>
            </a:pPr>
            <a:r>
              <a:rPr lang="en-US" altLang="zh-CN" sz="2400" dirty="0" smtClean="0">
                <a:solidFill>
                  <a:srgbClr val="FF0000"/>
                </a:solidFill>
                <a:latin typeface="+mj-ea"/>
                <a:ea typeface="+mj-ea"/>
              </a:rPr>
              <a:t>            A、</a:t>
            </a:r>
            <a:r>
              <a:rPr lang="zh-CN" altLang="en-US" sz="2400" dirty="0" smtClean="0">
                <a:solidFill>
                  <a:srgbClr val="FF0000"/>
                </a:solidFill>
                <a:latin typeface="+mj-ea"/>
                <a:ea typeface="+mj-ea"/>
              </a:rPr>
              <a:t>通过个人账户来处理公司业务交易</a:t>
            </a:r>
            <a:endParaRPr lang="en-US" altLang="zh-CN" sz="2400" dirty="0" smtClean="0">
              <a:solidFill>
                <a:srgbClr val="FF0000"/>
              </a:solidFill>
              <a:latin typeface="+mj-ea"/>
              <a:ea typeface="+mj-ea"/>
            </a:endParaRPr>
          </a:p>
          <a:p>
            <a:pPr>
              <a:buNone/>
            </a:pPr>
            <a:r>
              <a:rPr lang="en-US" altLang="zh-CN" sz="2400" dirty="0">
                <a:solidFill>
                  <a:srgbClr val="FF0000"/>
                </a:solidFill>
                <a:latin typeface="+mj-ea"/>
                <a:ea typeface="+mj-ea"/>
              </a:rPr>
              <a:t> </a:t>
            </a:r>
            <a:r>
              <a:rPr lang="en-US" altLang="zh-CN" sz="2400" dirty="0" smtClean="0">
                <a:solidFill>
                  <a:srgbClr val="FF0000"/>
                </a:solidFill>
                <a:latin typeface="+mj-ea"/>
                <a:ea typeface="+mj-ea"/>
              </a:rPr>
              <a:t>           B、</a:t>
            </a:r>
            <a:r>
              <a:rPr lang="zh-CN" altLang="en-US" sz="2400" dirty="0" smtClean="0">
                <a:solidFill>
                  <a:srgbClr val="FF0000"/>
                </a:solidFill>
                <a:latin typeface="+mj-ea"/>
                <a:ea typeface="+mj-ea"/>
              </a:rPr>
              <a:t>未开发票的销售</a:t>
            </a:r>
            <a:endParaRPr lang="en-US" altLang="zh-CN" sz="2400" dirty="0" smtClean="0">
              <a:solidFill>
                <a:srgbClr val="FF0000"/>
              </a:solidFill>
              <a:latin typeface="+mj-ea"/>
              <a:ea typeface="+mj-ea"/>
            </a:endParaRPr>
          </a:p>
          <a:p>
            <a:pPr>
              <a:buNone/>
            </a:pPr>
            <a:r>
              <a:rPr lang="en-US" altLang="zh-CN" sz="2400" dirty="0">
                <a:solidFill>
                  <a:srgbClr val="FF0000"/>
                </a:solidFill>
                <a:latin typeface="+mj-ea"/>
                <a:ea typeface="+mj-ea"/>
              </a:rPr>
              <a:t> </a:t>
            </a:r>
            <a:r>
              <a:rPr lang="en-US" altLang="zh-CN" sz="2400" dirty="0" smtClean="0">
                <a:solidFill>
                  <a:srgbClr val="FF0000"/>
                </a:solidFill>
                <a:latin typeface="+mj-ea"/>
                <a:ea typeface="+mj-ea"/>
              </a:rPr>
              <a:t>           C、</a:t>
            </a:r>
            <a:r>
              <a:rPr lang="zh-CN" altLang="en-US" sz="2400" dirty="0" smtClean="0">
                <a:solidFill>
                  <a:srgbClr val="FF0000"/>
                </a:solidFill>
                <a:latin typeface="+mj-ea"/>
                <a:ea typeface="+mj-ea"/>
              </a:rPr>
              <a:t>已采购未入账的固定资产</a:t>
            </a:r>
            <a:endParaRPr lang="en-US" altLang="zh-CN" sz="2400" dirty="0" smtClean="0">
              <a:solidFill>
                <a:srgbClr val="FF0000"/>
              </a:solidFill>
              <a:latin typeface="+mj-ea"/>
              <a:ea typeface="+mj-ea"/>
            </a:endParaRPr>
          </a:p>
          <a:p>
            <a:pPr>
              <a:buNone/>
            </a:pPr>
            <a:r>
              <a:rPr lang="en-US" altLang="zh-CN" sz="2400" dirty="0">
                <a:solidFill>
                  <a:srgbClr val="FF0000"/>
                </a:solidFill>
                <a:latin typeface="+mj-ea"/>
                <a:ea typeface="+mj-ea"/>
              </a:rPr>
              <a:t> </a:t>
            </a:r>
            <a:r>
              <a:rPr lang="en-US" altLang="zh-CN" sz="2400" dirty="0" smtClean="0">
                <a:solidFill>
                  <a:srgbClr val="FF0000"/>
                </a:solidFill>
                <a:latin typeface="+mj-ea"/>
                <a:ea typeface="+mj-ea"/>
              </a:rPr>
              <a:t>           D、</a:t>
            </a:r>
            <a:r>
              <a:rPr lang="zh-CN" altLang="en-US" sz="2400" dirty="0" smtClean="0">
                <a:solidFill>
                  <a:srgbClr val="FF0000"/>
                </a:solidFill>
                <a:latin typeface="+mj-ea"/>
                <a:ea typeface="+mj-ea"/>
              </a:rPr>
              <a:t>仅记录可以抵税的费用</a:t>
            </a:r>
            <a:endParaRPr lang="zh-CN" altLang="en-US" sz="2400" dirty="0">
              <a:solidFill>
                <a:srgbClr val="FF0000"/>
              </a:solidFill>
              <a:latin typeface="+mj-ea"/>
              <a:ea typeface="+mj-ea"/>
            </a:endParaRPr>
          </a:p>
        </p:txBody>
      </p:sp>
    </p:spTree>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t>企业财务数据的深入分析</a:t>
            </a:r>
            <a:endParaRPr lang="zh-CN" altLang="en-US" sz="3600" dirty="0"/>
          </a:p>
        </p:txBody>
      </p:sp>
      <p:sp>
        <p:nvSpPr>
          <p:cNvPr id="3" name="内容占位符 2"/>
          <p:cNvSpPr>
            <a:spLocks noGrp="1"/>
          </p:cNvSpPr>
          <p:nvPr>
            <p:ph idx="1"/>
          </p:nvPr>
        </p:nvSpPr>
        <p:spPr/>
        <p:txBody>
          <a:bodyPr>
            <a:normAutofit/>
          </a:bodyPr>
          <a:lstStyle/>
          <a:p>
            <a:r>
              <a:rPr lang="zh-CN" altLang="en-US" sz="2800" dirty="0" smtClean="0">
                <a:latin typeface="+mj-ea"/>
                <a:ea typeface="+mj-ea"/>
              </a:rPr>
              <a:t>六、排除明显的财务造假情况，通过账务处理手        段也可造假</a:t>
            </a:r>
            <a:endParaRPr lang="en-US" altLang="zh-CN" sz="2800" dirty="0" smtClean="0">
              <a:latin typeface="+mj-ea"/>
              <a:ea typeface="+mj-ea"/>
            </a:endParaRPr>
          </a:p>
          <a:p>
            <a:pPr>
              <a:buNone/>
            </a:pPr>
            <a:r>
              <a:rPr lang="en-US" altLang="zh-CN" sz="2800" dirty="0">
                <a:latin typeface="+mj-ea"/>
                <a:ea typeface="+mj-ea"/>
              </a:rPr>
              <a:t> </a:t>
            </a:r>
            <a:r>
              <a:rPr lang="en-US" altLang="zh-CN" sz="2800" dirty="0" smtClean="0">
                <a:latin typeface="+mj-ea"/>
                <a:ea typeface="+mj-ea"/>
              </a:rPr>
              <a:t>     </a:t>
            </a:r>
            <a:r>
              <a:rPr lang="en-US" altLang="zh-CN" sz="2000" dirty="0" smtClean="0">
                <a:solidFill>
                  <a:srgbClr val="FF0000"/>
                </a:solidFill>
                <a:latin typeface="+mj-ea"/>
                <a:ea typeface="+mj-ea"/>
              </a:rPr>
              <a:t>A、</a:t>
            </a:r>
            <a:r>
              <a:rPr lang="zh-CN" altLang="en-US" sz="2000" dirty="0" smtClean="0">
                <a:solidFill>
                  <a:srgbClr val="FF0000"/>
                </a:solidFill>
                <a:latin typeface="+mj-ea"/>
                <a:ea typeface="+mj-ea"/>
              </a:rPr>
              <a:t>虚增收入（未发货做发货收入、年底截止性收入、工程收入进度结转高于实际进度）</a:t>
            </a:r>
            <a:endParaRPr lang="en-US" altLang="zh-CN" sz="2000" dirty="0" smtClean="0">
              <a:solidFill>
                <a:srgbClr val="FF0000"/>
              </a:solidFill>
              <a:latin typeface="+mj-ea"/>
              <a:ea typeface="+mj-ea"/>
            </a:endParaRPr>
          </a:p>
          <a:p>
            <a:pPr>
              <a:buNone/>
            </a:pPr>
            <a:r>
              <a:rPr lang="en-US" altLang="zh-CN" sz="2000" dirty="0">
                <a:solidFill>
                  <a:srgbClr val="FF0000"/>
                </a:solidFill>
                <a:latin typeface="+mj-ea"/>
                <a:ea typeface="+mj-ea"/>
              </a:rPr>
              <a:t> </a:t>
            </a:r>
            <a:r>
              <a:rPr lang="en-US" altLang="zh-CN" sz="2000" dirty="0" smtClean="0">
                <a:solidFill>
                  <a:srgbClr val="FF0000"/>
                </a:solidFill>
                <a:latin typeface="+mj-ea"/>
                <a:ea typeface="+mj-ea"/>
              </a:rPr>
              <a:t>       B、</a:t>
            </a:r>
            <a:r>
              <a:rPr lang="zh-CN" altLang="en-US" sz="2000" dirty="0" smtClean="0">
                <a:solidFill>
                  <a:srgbClr val="FF0000"/>
                </a:solidFill>
                <a:latin typeface="+mj-ea"/>
                <a:ea typeface="+mj-ea"/>
              </a:rPr>
              <a:t>减少成本（成本分摊时，存货多分摊、发出存货仅户收入不记成本、成本记录不及时、费用报销押后等）</a:t>
            </a:r>
            <a:endParaRPr lang="en-US" altLang="zh-CN" sz="2000" dirty="0" smtClean="0">
              <a:solidFill>
                <a:srgbClr val="FF0000"/>
              </a:solidFill>
              <a:latin typeface="+mj-ea"/>
              <a:ea typeface="+mj-ea"/>
            </a:endParaRPr>
          </a:p>
          <a:p>
            <a:pPr>
              <a:buNone/>
            </a:pPr>
            <a:r>
              <a:rPr lang="en-US" altLang="zh-CN" sz="2000" dirty="0">
                <a:solidFill>
                  <a:srgbClr val="FF0000"/>
                </a:solidFill>
                <a:latin typeface="+mj-ea"/>
                <a:ea typeface="+mj-ea"/>
              </a:rPr>
              <a:t> </a:t>
            </a:r>
            <a:r>
              <a:rPr lang="en-US" altLang="zh-CN" sz="2000" dirty="0" smtClean="0">
                <a:solidFill>
                  <a:srgbClr val="FF0000"/>
                </a:solidFill>
                <a:latin typeface="+mj-ea"/>
                <a:ea typeface="+mj-ea"/>
              </a:rPr>
              <a:t>       C、</a:t>
            </a:r>
            <a:r>
              <a:rPr lang="zh-CN" altLang="en-US" sz="2000" dirty="0" smtClean="0">
                <a:solidFill>
                  <a:srgbClr val="FF0000"/>
                </a:solidFill>
                <a:latin typeface="+mj-ea"/>
                <a:ea typeface="+mj-ea"/>
              </a:rPr>
              <a:t>利息、费用资本化（利息研发费用一律资本化，而不考虑是否符合资本化条件）</a:t>
            </a:r>
            <a:endParaRPr lang="zh-CN" altLang="en-US" sz="2800" dirty="0">
              <a:solidFill>
                <a:srgbClr val="FF0000"/>
              </a:solidFill>
              <a:latin typeface="+mj-ea"/>
              <a:ea typeface="+mj-ea"/>
            </a:endParaRPr>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t>关键风险点的防控</a:t>
            </a:r>
            <a:endParaRPr lang="zh-CN" altLang="en-US" sz="3600" dirty="0"/>
          </a:p>
        </p:txBody>
      </p:sp>
      <p:sp>
        <p:nvSpPr>
          <p:cNvPr id="3" name="内容占位符 2"/>
          <p:cNvSpPr>
            <a:spLocks noGrp="1"/>
          </p:cNvSpPr>
          <p:nvPr>
            <p:ph idx="1"/>
          </p:nvPr>
        </p:nvSpPr>
        <p:spPr>
          <a:xfrm>
            <a:off x="467544" y="1916832"/>
            <a:ext cx="8568952" cy="4389120"/>
          </a:xfrm>
        </p:spPr>
        <p:txBody>
          <a:bodyPr>
            <a:normAutofit/>
          </a:bodyPr>
          <a:lstStyle/>
          <a:p>
            <a:r>
              <a:rPr lang="zh-CN" altLang="en-US" sz="2400" dirty="0" smtClean="0">
                <a:solidFill>
                  <a:srgbClr val="FF0000"/>
                </a:solidFill>
                <a:latin typeface="+mj-ea"/>
                <a:ea typeface="+mj-ea"/>
              </a:rPr>
              <a:t>一、股东之间有分歧，且股东变动频繁</a:t>
            </a:r>
            <a:endParaRPr lang="en-US" altLang="zh-CN" sz="2400" dirty="0" smtClean="0">
              <a:solidFill>
                <a:srgbClr val="FF0000"/>
              </a:solidFill>
              <a:latin typeface="+mj-ea"/>
              <a:ea typeface="+mj-ea"/>
            </a:endParaRPr>
          </a:p>
          <a:p>
            <a:r>
              <a:rPr lang="zh-CN" altLang="en-US" sz="2400" dirty="0" smtClean="0">
                <a:solidFill>
                  <a:srgbClr val="FF0000"/>
                </a:solidFill>
                <a:latin typeface="+mj-ea"/>
                <a:ea typeface="+mj-ea"/>
              </a:rPr>
              <a:t>二、关联企业多，且关联企业资金往来较为频繁</a:t>
            </a:r>
            <a:endParaRPr lang="en-US" altLang="zh-CN" sz="2400" dirty="0" smtClean="0">
              <a:solidFill>
                <a:srgbClr val="FF0000"/>
              </a:solidFill>
              <a:latin typeface="+mj-ea"/>
              <a:ea typeface="+mj-ea"/>
            </a:endParaRPr>
          </a:p>
          <a:p>
            <a:r>
              <a:rPr lang="zh-CN" altLang="en-US" sz="2400" dirty="0" smtClean="0">
                <a:solidFill>
                  <a:srgbClr val="FF0000"/>
                </a:solidFill>
                <a:latin typeface="+mj-ea"/>
                <a:ea typeface="+mj-ea"/>
              </a:rPr>
              <a:t>三、企业固定资产及融资规模增长过快</a:t>
            </a:r>
            <a:endParaRPr lang="en-US" altLang="zh-CN" sz="2400" dirty="0" smtClean="0">
              <a:solidFill>
                <a:srgbClr val="FF0000"/>
              </a:solidFill>
              <a:latin typeface="+mj-ea"/>
              <a:ea typeface="+mj-ea"/>
            </a:endParaRPr>
          </a:p>
          <a:p>
            <a:r>
              <a:rPr lang="zh-CN" altLang="en-US" sz="2400" dirty="0" smtClean="0">
                <a:solidFill>
                  <a:srgbClr val="FF0000"/>
                </a:solidFill>
                <a:latin typeface="+mj-ea"/>
                <a:ea typeface="+mj-ea"/>
              </a:rPr>
              <a:t>四、主营业务收入没有增长的情况下，负债规模大幅</a:t>
            </a:r>
            <a:r>
              <a:rPr lang="zh-CN" altLang="en-US" sz="2400" dirty="0" smtClean="0">
                <a:solidFill>
                  <a:srgbClr val="FF0000"/>
                </a:solidFill>
                <a:latin typeface="+mj-ea"/>
                <a:ea typeface="+mj-ea"/>
              </a:rPr>
              <a:t>增长</a:t>
            </a:r>
            <a:r>
              <a:rPr lang="en-US" altLang="zh-CN" sz="2400" dirty="0" smtClean="0">
                <a:solidFill>
                  <a:srgbClr val="FF0000"/>
                </a:solidFill>
                <a:latin typeface="+mj-ea"/>
                <a:ea typeface="+mj-ea"/>
              </a:rPr>
              <a:t>,</a:t>
            </a:r>
          </a:p>
          <a:p>
            <a:r>
              <a:rPr lang="en-US" altLang="zh-CN" sz="2400" dirty="0" smtClean="0">
                <a:solidFill>
                  <a:srgbClr val="FF0000"/>
                </a:solidFill>
                <a:latin typeface="+mj-ea"/>
                <a:ea typeface="+mj-ea"/>
              </a:rPr>
              <a:t> </a:t>
            </a:r>
            <a:r>
              <a:rPr lang="en-US" altLang="zh-CN" sz="2400" dirty="0" smtClean="0">
                <a:solidFill>
                  <a:srgbClr val="FF0000"/>
                </a:solidFill>
                <a:latin typeface="+mj-ea"/>
                <a:ea typeface="+mj-ea"/>
              </a:rPr>
              <a:t>   </a:t>
            </a:r>
            <a:r>
              <a:rPr lang="zh-CN" altLang="en-US" sz="2400" dirty="0" smtClean="0">
                <a:solidFill>
                  <a:srgbClr val="FF0000"/>
                </a:solidFill>
                <a:latin typeface="+mj-ea"/>
                <a:ea typeface="+mj-ea"/>
              </a:rPr>
              <a:t>企业可能经营亏损</a:t>
            </a:r>
            <a:endParaRPr lang="en-US" altLang="zh-CN" sz="2400" dirty="0" smtClean="0">
              <a:solidFill>
                <a:srgbClr val="FF0000"/>
              </a:solidFill>
              <a:latin typeface="+mj-ea"/>
              <a:ea typeface="+mj-ea"/>
            </a:endParaRPr>
          </a:p>
          <a:p>
            <a:r>
              <a:rPr lang="zh-CN" altLang="en-US" sz="2400" dirty="0" smtClean="0">
                <a:solidFill>
                  <a:srgbClr val="FF0000"/>
                </a:solidFill>
                <a:latin typeface="+mj-ea"/>
                <a:ea typeface="+mj-ea"/>
              </a:rPr>
              <a:t>五、经营性现金流呈萎缩趋势</a:t>
            </a:r>
            <a:endParaRPr lang="en-US" altLang="zh-CN" sz="2400" dirty="0" smtClean="0">
              <a:solidFill>
                <a:srgbClr val="FF0000"/>
              </a:solidFill>
              <a:latin typeface="+mj-ea"/>
              <a:ea typeface="+mj-ea"/>
            </a:endParaRPr>
          </a:p>
          <a:p>
            <a:r>
              <a:rPr lang="zh-CN" altLang="en-US" sz="2400" dirty="0" smtClean="0">
                <a:solidFill>
                  <a:srgbClr val="FF0000"/>
                </a:solidFill>
                <a:latin typeface="+mj-ea"/>
                <a:ea typeface="+mj-ea"/>
              </a:rPr>
              <a:t>六、流动比率与速动比率过低</a:t>
            </a:r>
            <a:endParaRPr lang="en-US" altLang="zh-CN" sz="2400" dirty="0" smtClean="0">
              <a:solidFill>
                <a:srgbClr val="FF0000"/>
              </a:solidFill>
              <a:latin typeface="+mj-ea"/>
              <a:ea typeface="+mj-ea"/>
            </a:endParaRPr>
          </a:p>
          <a:p>
            <a:r>
              <a:rPr lang="zh-CN" altLang="en-US" sz="2400" dirty="0" smtClean="0">
                <a:solidFill>
                  <a:srgbClr val="FF0000"/>
                </a:solidFill>
                <a:latin typeface="+mj-ea"/>
                <a:ea typeface="+mj-ea"/>
              </a:rPr>
              <a:t>七</a:t>
            </a:r>
            <a:r>
              <a:rPr lang="zh-CN" altLang="en-US" sz="2400" dirty="0" smtClean="0">
                <a:solidFill>
                  <a:srgbClr val="FF0000"/>
                </a:solidFill>
                <a:latin typeface="+mj-ea"/>
                <a:ea typeface="+mj-ea"/>
              </a:rPr>
              <a:t>、企业负债不增反减的情况下，企业销售收入明显增长，</a:t>
            </a:r>
            <a:endParaRPr lang="en-US" altLang="zh-CN" sz="2400" dirty="0" smtClean="0">
              <a:solidFill>
                <a:srgbClr val="FF0000"/>
              </a:solidFill>
              <a:latin typeface="+mj-ea"/>
              <a:ea typeface="+mj-ea"/>
            </a:endParaRPr>
          </a:p>
          <a:p>
            <a:pPr>
              <a:buNone/>
            </a:pPr>
            <a:r>
              <a:rPr lang="en-US" altLang="zh-CN" sz="2400" dirty="0" smtClean="0">
                <a:solidFill>
                  <a:srgbClr val="FF0000"/>
                </a:solidFill>
                <a:latin typeface="+mj-ea"/>
                <a:ea typeface="+mj-ea"/>
              </a:rPr>
              <a:t> </a:t>
            </a:r>
            <a:r>
              <a:rPr lang="en-US" altLang="zh-CN" sz="2400" dirty="0" smtClean="0">
                <a:solidFill>
                  <a:srgbClr val="FF0000"/>
                </a:solidFill>
                <a:latin typeface="+mj-ea"/>
                <a:ea typeface="+mj-ea"/>
              </a:rPr>
              <a:t>   </a:t>
            </a:r>
            <a:r>
              <a:rPr lang="zh-CN" altLang="en-US" sz="2400" dirty="0" smtClean="0">
                <a:solidFill>
                  <a:srgbClr val="FF0000"/>
                </a:solidFill>
                <a:latin typeface="+mj-ea"/>
                <a:ea typeface="+mj-ea"/>
              </a:rPr>
              <a:t> </a:t>
            </a:r>
            <a:r>
              <a:rPr lang="zh-CN" altLang="en-US" sz="2400" dirty="0" smtClean="0">
                <a:solidFill>
                  <a:srgbClr val="FF0000"/>
                </a:solidFill>
                <a:latin typeface="+mj-ea"/>
                <a:ea typeface="+mj-ea"/>
              </a:rPr>
              <a:t> 若无特殊原因，怀疑经营业绩的真实性</a:t>
            </a:r>
            <a:r>
              <a:rPr lang="zh-CN" altLang="en-US" sz="2400" dirty="0" smtClean="0">
                <a:solidFill>
                  <a:srgbClr val="FF0000"/>
                </a:solidFill>
                <a:latin typeface="+mj-ea"/>
                <a:ea typeface="+mj-ea"/>
              </a:rPr>
              <a:t>         </a:t>
            </a:r>
            <a:endParaRPr lang="zh-CN" altLang="en-US" sz="2400" dirty="0">
              <a:solidFill>
                <a:srgbClr val="FF0000"/>
              </a:solidFill>
              <a:latin typeface="+mj-ea"/>
              <a:ea typeface="+mj-ea"/>
            </a:endParaRPr>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4400" y="0"/>
            <a:ext cx="8229600" cy="1143000"/>
          </a:xfrm>
        </p:spPr>
        <p:txBody>
          <a:bodyPr>
            <a:normAutofit/>
          </a:bodyPr>
          <a:lstStyle/>
          <a:p>
            <a:r>
              <a:rPr lang="zh-CN" altLang="en-US" sz="3600" smtClean="0"/>
              <a:t>案例分析一</a:t>
            </a:r>
            <a:endParaRPr lang="zh-CN" altLang="en-US" sz="3600" dirty="0"/>
          </a:p>
        </p:txBody>
      </p:sp>
      <p:graphicFrame>
        <p:nvGraphicFramePr>
          <p:cNvPr id="5" name="表格 4"/>
          <p:cNvGraphicFramePr>
            <a:graphicFrameLocks noGrp="1"/>
          </p:cNvGraphicFramePr>
          <p:nvPr/>
        </p:nvGraphicFramePr>
        <p:xfrm>
          <a:off x="1187624" y="1196752"/>
          <a:ext cx="5832648" cy="5373221"/>
        </p:xfrm>
        <a:graphic>
          <a:graphicData uri="http://schemas.openxmlformats.org/drawingml/2006/table">
            <a:tbl>
              <a:tblPr>
                <a:effectLst>
                  <a:outerShdw blurRad="50800" dist="38100" dir="5400000" algn="t" rotWithShape="0">
                    <a:prstClr val="black">
                      <a:alpha val="40000"/>
                    </a:prstClr>
                  </a:outerShdw>
                </a:effectLst>
              </a:tblPr>
              <a:tblGrid>
                <a:gridCol w="1799084"/>
                <a:gridCol w="1355475"/>
                <a:gridCol w="1355475"/>
                <a:gridCol w="1322614"/>
              </a:tblGrid>
              <a:tr h="248268">
                <a:tc>
                  <a:txBody>
                    <a:bodyPr/>
                    <a:lstStyle/>
                    <a:p>
                      <a:pPr algn="ctr">
                        <a:spcAft>
                          <a:spcPts val="0"/>
                        </a:spcAft>
                      </a:pPr>
                      <a:r>
                        <a:rPr lang="zh-CN" sz="1200" b="1" kern="100" dirty="0">
                          <a:solidFill>
                            <a:srgbClr val="FF0000"/>
                          </a:solidFill>
                          <a:latin typeface="Times New Roman"/>
                          <a:ea typeface="黑体"/>
                          <a:cs typeface="Times New Roman"/>
                        </a:rPr>
                        <a:t>主要指标</a:t>
                      </a:r>
                      <a:endParaRPr lang="zh-CN" sz="1200" b="1" kern="100" dirty="0">
                        <a:solidFill>
                          <a:srgbClr val="FF0000"/>
                        </a:solidFill>
                        <a:latin typeface="Times New Roman"/>
                        <a:ea typeface="宋体"/>
                        <a:cs typeface="Times New Roman"/>
                      </a:endParaRPr>
                    </a:p>
                  </a:txBody>
                  <a:tcPr marL="36214" marR="36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黑体"/>
                          <a:ea typeface="宋体"/>
                          <a:cs typeface="Times New Roman"/>
                        </a:rPr>
                        <a:t>2007</a:t>
                      </a:r>
                      <a:r>
                        <a:rPr lang="zh-CN" sz="1200" b="1" kern="100" dirty="0">
                          <a:solidFill>
                            <a:srgbClr val="FF0000"/>
                          </a:solidFill>
                          <a:latin typeface="Times New Roman"/>
                          <a:ea typeface="黑体"/>
                          <a:cs typeface="Times New Roman"/>
                        </a:rPr>
                        <a:t>年</a:t>
                      </a:r>
                      <a:r>
                        <a:rPr lang="en-US" sz="1200" b="1" kern="100" dirty="0">
                          <a:solidFill>
                            <a:srgbClr val="FF0000"/>
                          </a:solidFill>
                          <a:latin typeface="Times New Roman"/>
                          <a:ea typeface="黑体"/>
                          <a:cs typeface="Times New Roman"/>
                        </a:rPr>
                        <a:t>12</a:t>
                      </a:r>
                      <a:r>
                        <a:rPr lang="zh-CN" sz="1200" b="1" kern="100" dirty="0">
                          <a:solidFill>
                            <a:srgbClr val="FF0000"/>
                          </a:solidFill>
                          <a:latin typeface="Times New Roman"/>
                          <a:ea typeface="黑体"/>
                          <a:cs typeface="Times New Roman"/>
                        </a:rPr>
                        <a:t>月</a:t>
                      </a:r>
                      <a:endParaRPr lang="zh-CN" sz="1200" b="1" kern="100" dirty="0">
                        <a:solidFill>
                          <a:srgbClr val="FF0000"/>
                        </a:solidFill>
                        <a:latin typeface="Times New Roman"/>
                        <a:ea typeface="宋体"/>
                        <a:cs typeface="Times New Roman"/>
                      </a:endParaRPr>
                    </a:p>
                  </a:txBody>
                  <a:tcPr marL="36214" marR="36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黑体"/>
                          <a:ea typeface="宋体"/>
                          <a:cs typeface="Times New Roman"/>
                        </a:rPr>
                        <a:t>2006</a:t>
                      </a:r>
                      <a:r>
                        <a:rPr lang="zh-CN" sz="1200" b="1" kern="100" dirty="0">
                          <a:solidFill>
                            <a:srgbClr val="FF0000"/>
                          </a:solidFill>
                          <a:latin typeface="Times New Roman"/>
                          <a:ea typeface="黑体"/>
                          <a:cs typeface="Times New Roman"/>
                        </a:rPr>
                        <a:t>年</a:t>
                      </a:r>
                      <a:r>
                        <a:rPr lang="en-US" sz="1200" b="1" kern="100" dirty="0">
                          <a:solidFill>
                            <a:srgbClr val="FF0000"/>
                          </a:solidFill>
                          <a:latin typeface="Times New Roman"/>
                          <a:ea typeface="黑体"/>
                          <a:cs typeface="Times New Roman"/>
                        </a:rPr>
                        <a:t>12</a:t>
                      </a:r>
                      <a:r>
                        <a:rPr lang="zh-CN" sz="1200" b="1" kern="100" dirty="0">
                          <a:solidFill>
                            <a:srgbClr val="FF0000"/>
                          </a:solidFill>
                          <a:latin typeface="Times New Roman"/>
                          <a:ea typeface="黑体"/>
                          <a:cs typeface="Times New Roman"/>
                        </a:rPr>
                        <a:t>月</a:t>
                      </a:r>
                      <a:endParaRPr lang="zh-CN" sz="1200" b="1" kern="100" dirty="0">
                        <a:solidFill>
                          <a:srgbClr val="FF0000"/>
                        </a:solidFill>
                        <a:latin typeface="Times New Roman"/>
                        <a:ea typeface="宋体"/>
                        <a:cs typeface="Times New Roman"/>
                      </a:endParaRPr>
                    </a:p>
                  </a:txBody>
                  <a:tcPr marL="36214" marR="36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黑体"/>
                          <a:ea typeface="宋体"/>
                          <a:cs typeface="Times New Roman"/>
                        </a:rPr>
                        <a:t>2005</a:t>
                      </a:r>
                      <a:r>
                        <a:rPr lang="zh-CN" sz="1200" b="1" kern="100" dirty="0">
                          <a:solidFill>
                            <a:srgbClr val="FF0000"/>
                          </a:solidFill>
                          <a:latin typeface="Times New Roman"/>
                          <a:ea typeface="黑体"/>
                          <a:cs typeface="Times New Roman"/>
                        </a:rPr>
                        <a:t>年</a:t>
                      </a:r>
                      <a:r>
                        <a:rPr lang="en-US" sz="1200" b="1" kern="100" dirty="0">
                          <a:solidFill>
                            <a:srgbClr val="FF0000"/>
                          </a:solidFill>
                          <a:latin typeface="Times New Roman"/>
                          <a:ea typeface="黑体"/>
                          <a:cs typeface="Times New Roman"/>
                        </a:rPr>
                        <a:t>12</a:t>
                      </a:r>
                      <a:r>
                        <a:rPr lang="zh-CN" sz="1200" b="1" kern="100" dirty="0">
                          <a:solidFill>
                            <a:srgbClr val="FF0000"/>
                          </a:solidFill>
                          <a:latin typeface="Times New Roman"/>
                          <a:ea typeface="黑体"/>
                          <a:cs typeface="Times New Roman"/>
                        </a:rPr>
                        <a:t>月</a:t>
                      </a:r>
                      <a:endParaRPr lang="zh-CN" sz="1200" b="1" kern="100" dirty="0">
                        <a:solidFill>
                          <a:srgbClr val="FF0000"/>
                        </a:solidFill>
                        <a:latin typeface="Times New Roman"/>
                        <a:ea typeface="宋体"/>
                        <a:cs typeface="Times New Roman"/>
                      </a:endParaRPr>
                    </a:p>
                  </a:txBody>
                  <a:tcPr marL="36214" marR="362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268">
                <a:tc>
                  <a:txBody>
                    <a:bodyPr/>
                    <a:lstStyle/>
                    <a:p>
                      <a:pPr algn="just">
                        <a:spcAft>
                          <a:spcPts val="0"/>
                        </a:spcAft>
                      </a:pPr>
                      <a:r>
                        <a:rPr lang="zh-CN" sz="1200" b="1" kern="100" dirty="0">
                          <a:solidFill>
                            <a:srgbClr val="FF0000"/>
                          </a:solidFill>
                          <a:latin typeface="Times New Roman"/>
                          <a:ea typeface="宋体"/>
                          <a:cs typeface="Times New Roman"/>
                        </a:rPr>
                        <a:t>一、资产总额</a:t>
                      </a: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黑体"/>
                          <a:ea typeface="宋体"/>
                          <a:cs typeface="Times New Roman"/>
                        </a:rPr>
                        <a:t>42092</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黑体"/>
                          <a:ea typeface="宋体"/>
                          <a:cs typeface="Times New Roman"/>
                        </a:rPr>
                        <a:t>33467</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黑体"/>
                          <a:ea typeface="宋体"/>
                          <a:cs typeface="Times New Roman"/>
                        </a:rPr>
                        <a:t>27461</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268">
                <a:tc>
                  <a:txBody>
                    <a:bodyPr/>
                    <a:lstStyle/>
                    <a:p>
                      <a:pPr algn="just">
                        <a:spcAft>
                          <a:spcPts val="0"/>
                        </a:spcAft>
                      </a:pPr>
                      <a:r>
                        <a:rPr lang="en-US" sz="1200" b="1" kern="100" dirty="0">
                          <a:solidFill>
                            <a:srgbClr val="FF0000"/>
                          </a:solidFill>
                          <a:latin typeface="黑体"/>
                          <a:ea typeface="宋体"/>
                          <a:cs typeface="Times New Roman"/>
                        </a:rPr>
                        <a:t> </a:t>
                      </a:r>
                      <a:r>
                        <a:rPr lang="en-US" sz="1200" b="1" kern="100" dirty="0">
                          <a:solidFill>
                            <a:srgbClr val="FF0000"/>
                          </a:solidFill>
                          <a:latin typeface="宋体"/>
                          <a:ea typeface="宋体"/>
                          <a:cs typeface="Times New Roman"/>
                        </a:rPr>
                        <a:t>1</a:t>
                      </a:r>
                      <a:r>
                        <a:rPr lang="zh-CN" sz="1200" b="1" kern="100" dirty="0">
                          <a:solidFill>
                            <a:srgbClr val="FF0000"/>
                          </a:solidFill>
                          <a:latin typeface="Times New Roman"/>
                          <a:ea typeface="宋体"/>
                          <a:cs typeface="Times New Roman"/>
                        </a:rPr>
                        <a:t>．流动资产</a:t>
                      </a: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黑体"/>
                          <a:ea typeface="宋体"/>
                          <a:cs typeface="Times New Roman"/>
                        </a:rPr>
                        <a:t>22263</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黑体"/>
                          <a:ea typeface="宋体"/>
                          <a:cs typeface="Times New Roman"/>
                        </a:rPr>
                        <a:t>18302</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黑体"/>
                          <a:ea typeface="宋体"/>
                          <a:cs typeface="Times New Roman"/>
                        </a:rPr>
                        <a:t>11354</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268">
                <a:tc>
                  <a:txBody>
                    <a:bodyPr/>
                    <a:lstStyle/>
                    <a:p>
                      <a:pPr algn="just">
                        <a:spcAft>
                          <a:spcPts val="0"/>
                        </a:spcAft>
                      </a:pPr>
                      <a:r>
                        <a:rPr lang="en-US" sz="1200" b="1" kern="100">
                          <a:solidFill>
                            <a:srgbClr val="FF0000"/>
                          </a:solidFill>
                          <a:latin typeface="黑体"/>
                          <a:ea typeface="宋体"/>
                          <a:cs typeface="Times New Roman"/>
                        </a:rPr>
                        <a:t> </a:t>
                      </a:r>
                      <a:r>
                        <a:rPr lang="en-US" sz="1200" b="1" kern="100">
                          <a:solidFill>
                            <a:srgbClr val="FF0000"/>
                          </a:solidFill>
                          <a:latin typeface="宋体"/>
                          <a:ea typeface="宋体"/>
                          <a:cs typeface="Times New Roman"/>
                        </a:rPr>
                        <a:t>   </a:t>
                      </a:r>
                      <a:r>
                        <a:rPr lang="zh-CN" sz="1200" b="1" kern="100">
                          <a:solidFill>
                            <a:srgbClr val="FF0000"/>
                          </a:solidFill>
                          <a:latin typeface="Times New Roman"/>
                          <a:ea typeface="宋体"/>
                          <a:cs typeface="Times New Roman"/>
                        </a:rPr>
                        <a:t>货币资金</a:t>
                      </a: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黑体"/>
                          <a:ea typeface="宋体"/>
                          <a:cs typeface="Times New Roman"/>
                        </a:rPr>
                        <a:t>2846</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黑体"/>
                          <a:ea typeface="宋体"/>
                          <a:cs typeface="Times New Roman"/>
                        </a:rPr>
                        <a:t>2636</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黑体"/>
                          <a:ea typeface="宋体"/>
                          <a:cs typeface="Times New Roman"/>
                        </a:rPr>
                        <a:t>2416</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268">
                <a:tc>
                  <a:txBody>
                    <a:bodyPr/>
                    <a:lstStyle/>
                    <a:p>
                      <a:pPr algn="just">
                        <a:spcAft>
                          <a:spcPts val="0"/>
                        </a:spcAft>
                      </a:pPr>
                      <a:r>
                        <a:rPr lang="en-US" sz="1200" b="1" kern="100">
                          <a:solidFill>
                            <a:srgbClr val="FF0000"/>
                          </a:solidFill>
                          <a:latin typeface="宋体"/>
                          <a:ea typeface="宋体"/>
                          <a:cs typeface="Times New Roman"/>
                        </a:rPr>
                        <a:t>    </a:t>
                      </a:r>
                      <a:r>
                        <a:rPr lang="zh-CN" sz="1200" b="1" kern="100">
                          <a:solidFill>
                            <a:srgbClr val="FF0000"/>
                          </a:solidFill>
                          <a:latin typeface="Times New Roman"/>
                          <a:ea typeface="宋体"/>
                          <a:cs typeface="Times New Roman"/>
                        </a:rPr>
                        <a:t>存货</a:t>
                      </a: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9474</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7416</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3443</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1960">
                <a:tc>
                  <a:txBody>
                    <a:bodyPr/>
                    <a:lstStyle/>
                    <a:p>
                      <a:pPr algn="just">
                        <a:spcAft>
                          <a:spcPts val="0"/>
                        </a:spcAft>
                      </a:pPr>
                      <a:r>
                        <a:rPr lang="en-US" sz="1200" b="1" kern="100" dirty="0">
                          <a:solidFill>
                            <a:srgbClr val="FF0000"/>
                          </a:solidFill>
                          <a:latin typeface="宋体"/>
                          <a:ea typeface="宋体"/>
                          <a:cs typeface="Times New Roman"/>
                        </a:rPr>
                        <a:t>    </a:t>
                      </a:r>
                      <a:r>
                        <a:rPr lang="zh-CN" sz="1200" b="1" kern="100" dirty="0">
                          <a:solidFill>
                            <a:srgbClr val="FF0000"/>
                          </a:solidFill>
                          <a:latin typeface="Times New Roman"/>
                          <a:ea typeface="宋体"/>
                          <a:cs typeface="Times New Roman"/>
                        </a:rPr>
                        <a:t>应收帐款</a:t>
                      </a: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8846</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6829</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4645</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651">
                <a:tc>
                  <a:txBody>
                    <a:bodyPr/>
                    <a:lstStyle/>
                    <a:p>
                      <a:pPr algn="just">
                        <a:spcAft>
                          <a:spcPts val="0"/>
                        </a:spcAft>
                      </a:pPr>
                      <a:r>
                        <a:rPr lang="en-US" sz="1200" b="1" kern="100">
                          <a:solidFill>
                            <a:srgbClr val="FF0000"/>
                          </a:solidFill>
                          <a:latin typeface="宋体"/>
                          <a:ea typeface="宋体"/>
                          <a:cs typeface="Times New Roman"/>
                        </a:rPr>
                        <a:t>    </a:t>
                      </a:r>
                      <a:r>
                        <a:rPr lang="zh-CN" sz="1200" b="1" kern="100">
                          <a:solidFill>
                            <a:srgbClr val="FF0000"/>
                          </a:solidFill>
                          <a:latin typeface="Times New Roman"/>
                          <a:ea typeface="宋体"/>
                          <a:cs typeface="Times New Roman"/>
                        </a:rPr>
                        <a:t>其他应收款</a:t>
                      </a: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575</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567</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379</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268">
                <a:tc>
                  <a:txBody>
                    <a:bodyPr/>
                    <a:lstStyle/>
                    <a:p>
                      <a:pPr algn="just">
                        <a:spcAft>
                          <a:spcPts val="0"/>
                        </a:spcAft>
                      </a:pPr>
                      <a:r>
                        <a:rPr lang="en-US" sz="1200" b="1" kern="100">
                          <a:solidFill>
                            <a:srgbClr val="FF0000"/>
                          </a:solidFill>
                          <a:latin typeface="宋体"/>
                          <a:ea typeface="宋体"/>
                          <a:cs typeface="Times New Roman"/>
                        </a:rPr>
                        <a:t> 2</a:t>
                      </a:r>
                      <a:r>
                        <a:rPr lang="zh-CN" sz="1200" b="1" kern="100">
                          <a:solidFill>
                            <a:srgbClr val="FF0000"/>
                          </a:solidFill>
                          <a:latin typeface="Times New Roman"/>
                          <a:ea typeface="宋体"/>
                          <a:cs typeface="Times New Roman"/>
                        </a:rPr>
                        <a:t>．固定资产</a:t>
                      </a: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18044</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13548</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14413</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268">
                <a:tc>
                  <a:txBody>
                    <a:bodyPr/>
                    <a:lstStyle/>
                    <a:p>
                      <a:pPr algn="just">
                        <a:spcAft>
                          <a:spcPts val="0"/>
                        </a:spcAft>
                      </a:pPr>
                      <a:r>
                        <a:rPr lang="en-US" sz="1200" b="1" kern="100">
                          <a:solidFill>
                            <a:srgbClr val="FF0000"/>
                          </a:solidFill>
                          <a:latin typeface="宋体"/>
                          <a:ea typeface="宋体"/>
                          <a:cs typeface="Times New Roman"/>
                        </a:rPr>
                        <a:t> 3</a:t>
                      </a:r>
                      <a:r>
                        <a:rPr lang="zh-CN" sz="1200" b="1" kern="100">
                          <a:solidFill>
                            <a:srgbClr val="FF0000"/>
                          </a:solidFill>
                          <a:latin typeface="Times New Roman"/>
                          <a:ea typeface="宋体"/>
                          <a:cs typeface="Times New Roman"/>
                        </a:rPr>
                        <a:t>．长期投资</a:t>
                      </a: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0</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0</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0</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268">
                <a:tc>
                  <a:txBody>
                    <a:bodyPr/>
                    <a:lstStyle/>
                    <a:p>
                      <a:pPr algn="just">
                        <a:spcAft>
                          <a:spcPts val="0"/>
                        </a:spcAft>
                      </a:pPr>
                      <a:r>
                        <a:rPr lang="en-US" sz="1200" b="1" kern="100">
                          <a:solidFill>
                            <a:srgbClr val="FF0000"/>
                          </a:solidFill>
                          <a:latin typeface="宋体"/>
                          <a:ea typeface="宋体"/>
                          <a:cs typeface="Times New Roman"/>
                        </a:rPr>
                        <a:t> 4</a:t>
                      </a:r>
                      <a:r>
                        <a:rPr lang="zh-CN" sz="1200" b="1" kern="100">
                          <a:solidFill>
                            <a:srgbClr val="FF0000"/>
                          </a:solidFill>
                          <a:latin typeface="Times New Roman"/>
                          <a:ea typeface="宋体"/>
                          <a:cs typeface="Times New Roman"/>
                        </a:rPr>
                        <a:t>．无形资产</a:t>
                      </a: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1786</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1618</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1694</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268">
                <a:tc>
                  <a:txBody>
                    <a:bodyPr/>
                    <a:lstStyle/>
                    <a:p>
                      <a:pPr algn="just">
                        <a:spcAft>
                          <a:spcPts val="0"/>
                        </a:spcAft>
                      </a:pPr>
                      <a:r>
                        <a:rPr lang="zh-CN" sz="1200" b="1" kern="100">
                          <a:solidFill>
                            <a:srgbClr val="FF0000"/>
                          </a:solidFill>
                          <a:latin typeface="Times New Roman"/>
                          <a:ea typeface="宋体"/>
                          <a:cs typeface="Times New Roman"/>
                        </a:rPr>
                        <a:t>二、负债总额</a:t>
                      </a: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24049</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19407</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16802</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268">
                <a:tc>
                  <a:txBody>
                    <a:bodyPr/>
                    <a:lstStyle/>
                    <a:p>
                      <a:pPr algn="just">
                        <a:spcAft>
                          <a:spcPts val="0"/>
                        </a:spcAft>
                      </a:pPr>
                      <a:r>
                        <a:rPr lang="en-US" sz="1200" b="1" kern="100">
                          <a:solidFill>
                            <a:srgbClr val="FF0000"/>
                          </a:solidFill>
                          <a:latin typeface="宋体"/>
                          <a:ea typeface="宋体"/>
                          <a:cs typeface="Times New Roman"/>
                        </a:rPr>
                        <a:t> 1</a:t>
                      </a:r>
                      <a:r>
                        <a:rPr lang="zh-CN" sz="1200" b="1" kern="100">
                          <a:solidFill>
                            <a:srgbClr val="FF0000"/>
                          </a:solidFill>
                          <a:latin typeface="Times New Roman"/>
                          <a:ea typeface="宋体"/>
                          <a:cs typeface="Times New Roman"/>
                        </a:rPr>
                        <a:t>．流动负债</a:t>
                      </a: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22049</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17407</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14802</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0187">
                <a:tc>
                  <a:txBody>
                    <a:bodyPr/>
                    <a:lstStyle/>
                    <a:p>
                      <a:pPr algn="just">
                        <a:spcAft>
                          <a:spcPts val="0"/>
                        </a:spcAft>
                      </a:pPr>
                      <a:r>
                        <a:rPr lang="en-US" sz="1200" b="1" kern="100">
                          <a:solidFill>
                            <a:srgbClr val="FF0000"/>
                          </a:solidFill>
                          <a:latin typeface="宋体"/>
                          <a:ea typeface="宋体"/>
                          <a:cs typeface="Times New Roman"/>
                        </a:rPr>
                        <a:t>    </a:t>
                      </a:r>
                      <a:r>
                        <a:rPr lang="zh-CN" sz="1200" b="1" kern="100">
                          <a:solidFill>
                            <a:srgbClr val="FF0000"/>
                          </a:solidFill>
                          <a:latin typeface="Times New Roman"/>
                          <a:ea typeface="宋体"/>
                          <a:cs typeface="Times New Roman"/>
                        </a:rPr>
                        <a:t>短期借款</a:t>
                      </a: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14100</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8918</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8000</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350">
                <a:tc>
                  <a:txBody>
                    <a:bodyPr/>
                    <a:lstStyle/>
                    <a:p>
                      <a:pPr algn="just">
                        <a:spcAft>
                          <a:spcPts val="0"/>
                        </a:spcAft>
                      </a:pPr>
                      <a:r>
                        <a:rPr lang="en-US" sz="1200" b="1" kern="100">
                          <a:solidFill>
                            <a:srgbClr val="FF0000"/>
                          </a:solidFill>
                          <a:latin typeface="宋体"/>
                          <a:ea typeface="宋体"/>
                          <a:cs typeface="Times New Roman"/>
                        </a:rPr>
                        <a:t>    </a:t>
                      </a:r>
                      <a:r>
                        <a:rPr lang="zh-CN" sz="1200" b="1" kern="100">
                          <a:solidFill>
                            <a:srgbClr val="FF0000"/>
                          </a:solidFill>
                          <a:latin typeface="Times New Roman"/>
                          <a:ea typeface="宋体"/>
                          <a:cs typeface="Times New Roman"/>
                        </a:rPr>
                        <a:t>应付票据</a:t>
                      </a: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4200</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3499</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3500</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9400">
                <a:tc>
                  <a:txBody>
                    <a:bodyPr/>
                    <a:lstStyle/>
                    <a:p>
                      <a:pPr algn="just">
                        <a:spcAft>
                          <a:spcPts val="0"/>
                        </a:spcAft>
                      </a:pPr>
                      <a:r>
                        <a:rPr lang="en-US" sz="1200" b="1" kern="100">
                          <a:solidFill>
                            <a:srgbClr val="FF0000"/>
                          </a:solidFill>
                          <a:latin typeface="宋体"/>
                          <a:ea typeface="宋体"/>
                          <a:cs typeface="Times New Roman"/>
                        </a:rPr>
                        <a:t>    </a:t>
                      </a:r>
                      <a:r>
                        <a:rPr lang="zh-CN" sz="1200" b="1" kern="100">
                          <a:solidFill>
                            <a:srgbClr val="FF0000"/>
                          </a:solidFill>
                          <a:latin typeface="Times New Roman"/>
                          <a:ea typeface="宋体"/>
                          <a:cs typeface="Times New Roman"/>
                        </a:rPr>
                        <a:t>应付帐款</a:t>
                      </a: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1068</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1057</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1760</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000">
                <a:tc>
                  <a:txBody>
                    <a:bodyPr/>
                    <a:lstStyle/>
                    <a:p>
                      <a:pPr algn="just">
                        <a:spcAft>
                          <a:spcPts val="0"/>
                        </a:spcAft>
                      </a:pPr>
                      <a:r>
                        <a:rPr lang="en-US" sz="1200" b="1" kern="100">
                          <a:solidFill>
                            <a:srgbClr val="FF0000"/>
                          </a:solidFill>
                          <a:latin typeface="宋体"/>
                          <a:ea typeface="宋体"/>
                          <a:cs typeface="Times New Roman"/>
                        </a:rPr>
                        <a:t>    </a:t>
                      </a:r>
                      <a:r>
                        <a:rPr lang="zh-CN" sz="1200" b="1" kern="100">
                          <a:solidFill>
                            <a:srgbClr val="FF0000"/>
                          </a:solidFill>
                          <a:latin typeface="Times New Roman"/>
                          <a:ea typeface="宋体"/>
                          <a:cs typeface="Times New Roman"/>
                        </a:rPr>
                        <a:t>其他应付款</a:t>
                      </a: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946</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357</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436</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7921">
                <a:tc>
                  <a:txBody>
                    <a:bodyPr/>
                    <a:lstStyle/>
                    <a:p>
                      <a:pPr algn="just">
                        <a:spcAft>
                          <a:spcPts val="0"/>
                        </a:spcAft>
                      </a:pPr>
                      <a:r>
                        <a:rPr lang="en-US" sz="1200" b="1" kern="100">
                          <a:solidFill>
                            <a:srgbClr val="FF0000"/>
                          </a:solidFill>
                          <a:latin typeface="宋体"/>
                          <a:ea typeface="宋体"/>
                          <a:cs typeface="Times New Roman"/>
                        </a:rPr>
                        <a:t> 2</a:t>
                      </a:r>
                      <a:r>
                        <a:rPr lang="zh-CN" sz="1200" b="1" kern="100">
                          <a:solidFill>
                            <a:srgbClr val="FF0000"/>
                          </a:solidFill>
                          <a:latin typeface="Times New Roman"/>
                          <a:ea typeface="宋体"/>
                          <a:cs typeface="Times New Roman"/>
                        </a:rPr>
                        <a:t>．长期负债（借款）</a:t>
                      </a: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2000</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2000</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2000</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268">
                <a:tc>
                  <a:txBody>
                    <a:bodyPr/>
                    <a:lstStyle/>
                    <a:p>
                      <a:pPr algn="just">
                        <a:spcAft>
                          <a:spcPts val="0"/>
                        </a:spcAft>
                      </a:pPr>
                      <a:r>
                        <a:rPr lang="zh-CN" sz="1200" b="1" kern="100">
                          <a:solidFill>
                            <a:srgbClr val="FF0000"/>
                          </a:solidFill>
                          <a:latin typeface="Times New Roman"/>
                          <a:ea typeface="宋体"/>
                          <a:cs typeface="Times New Roman"/>
                        </a:rPr>
                        <a:t>三、净资产</a:t>
                      </a: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18043</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14061</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10659</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268">
                <a:tc>
                  <a:txBody>
                    <a:bodyPr/>
                    <a:lstStyle/>
                    <a:p>
                      <a:pPr algn="just">
                        <a:spcAft>
                          <a:spcPts val="0"/>
                        </a:spcAft>
                      </a:pPr>
                      <a:r>
                        <a:rPr lang="zh-CN" sz="1200" b="1" kern="100">
                          <a:solidFill>
                            <a:srgbClr val="FF0000"/>
                          </a:solidFill>
                          <a:latin typeface="Times New Roman"/>
                          <a:ea typeface="宋体"/>
                          <a:cs typeface="Times New Roman"/>
                        </a:rPr>
                        <a:t>四、主营业务收入</a:t>
                      </a: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55549</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45339</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37413</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268">
                <a:tc>
                  <a:txBody>
                    <a:bodyPr/>
                    <a:lstStyle/>
                    <a:p>
                      <a:pPr algn="just">
                        <a:spcAft>
                          <a:spcPts val="0"/>
                        </a:spcAft>
                      </a:pPr>
                      <a:r>
                        <a:rPr lang="zh-CN" sz="1200" b="1" kern="100">
                          <a:solidFill>
                            <a:srgbClr val="FF0000"/>
                          </a:solidFill>
                          <a:latin typeface="Times New Roman"/>
                          <a:ea typeface="宋体"/>
                          <a:cs typeface="Times New Roman"/>
                        </a:rPr>
                        <a:t>五、利润总额</a:t>
                      </a: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5376</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3354</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3467</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268">
                <a:tc>
                  <a:txBody>
                    <a:bodyPr/>
                    <a:lstStyle/>
                    <a:p>
                      <a:pPr algn="just">
                        <a:spcAft>
                          <a:spcPts val="0"/>
                        </a:spcAft>
                      </a:pPr>
                      <a:r>
                        <a:rPr lang="zh-CN" sz="1200" b="1" kern="100">
                          <a:solidFill>
                            <a:srgbClr val="FF0000"/>
                          </a:solidFill>
                          <a:latin typeface="Times New Roman"/>
                          <a:ea typeface="宋体"/>
                          <a:cs typeface="Times New Roman"/>
                        </a:rPr>
                        <a:t>六、上缴税收</a:t>
                      </a: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1776</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1107</a:t>
                      </a:r>
                      <a:endParaRPr lang="zh-CN" sz="1200" b="1" kern="10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1144</a:t>
                      </a:r>
                      <a:endParaRPr lang="zh-CN" sz="1200" b="1" kern="100" dirty="0">
                        <a:solidFill>
                          <a:srgbClr val="FF0000"/>
                        </a:solidFill>
                        <a:latin typeface="Times New Roman"/>
                        <a:ea typeface="宋体"/>
                        <a:cs typeface="Times New Roman"/>
                      </a:endParaRPr>
                    </a:p>
                  </a:txBody>
                  <a:tcPr marL="36214" marR="362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latin typeface="+mj-ea"/>
                <a:ea typeface="+mj-ea"/>
              </a:rPr>
              <a:t>这是一家汽车生产厂家。</a:t>
            </a:r>
            <a:endParaRPr lang="en-US" altLang="zh-CN" dirty="0" smtClean="0">
              <a:latin typeface="+mj-ea"/>
              <a:ea typeface="+mj-ea"/>
            </a:endParaRPr>
          </a:p>
          <a:p>
            <a:r>
              <a:rPr lang="en-US" altLang="zh-CN" dirty="0" smtClean="0">
                <a:latin typeface="+mj-ea"/>
                <a:ea typeface="+mj-ea"/>
              </a:rPr>
              <a:t>1</a:t>
            </a:r>
            <a:r>
              <a:rPr lang="zh-CN" altLang="en-US" dirty="0" smtClean="0">
                <a:latin typeface="+mj-ea"/>
                <a:ea typeface="+mj-ea"/>
              </a:rPr>
              <a:t>、流动资产明显小于流动负债，流动比例小于</a:t>
            </a:r>
            <a:r>
              <a:rPr lang="en-US" altLang="zh-CN" dirty="0" smtClean="0">
                <a:latin typeface="+mj-ea"/>
                <a:ea typeface="+mj-ea"/>
              </a:rPr>
              <a:t>1</a:t>
            </a:r>
            <a:r>
              <a:rPr lang="zh-CN" altLang="en-US" dirty="0" smtClean="0">
                <a:latin typeface="+mj-ea"/>
                <a:ea typeface="+mj-ea"/>
              </a:rPr>
              <a:t>（一般为</a:t>
            </a:r>
            <a:r>
              <a:rPr lang="en-US" altLang="zh-CN" dirty="0" smtClean="0">
                <a:latin typeface="+mj-ea"/>
                <a:ea typeface="+mj-ea"/>
              </a:rPr>
              <a:t>2</a:t>
            </a:r>
            <a:r>
              <a:rPr lang="zh-CN" altLang="en-US" dirty="0" smtClean="0">
                <a:latin typeface="+mj-ea"/>
                <a:ea typeface="+mj-ea"/>
              </a:rPr>
              <a:t>）；流动资产中存货量又比较大，速动比例</a:t>
            </a:r>
            <a:r>
              <a:rPr lang="en-US" altLang="zh-CN" dirty="0" smtClean="0">
                <a:latin typeface="+mj-ea"/>
                <a:ea typeface="+mj-ea"/>
              </a:rPr>
              <a:t>0.5</a:t>
            </a:r>
            <a:r>
              <a:rPr lang="zh-CN" altLang="en-US" dirty="0" smtClean="0">
                <a:latin typeface="+mj-ea"/>
                <a:ea typeface="+mj-ea"/>
              </a:rPr>
              <a:t>左右，而在流动负债中，短期借款和应付票据占比较高，说明企业明显流动性不足，经不起任何风吹草动。</a:t>
            </a:r>
            <a:endParaRPr lang="en-US" altLang="zh-CN" dirty="0" smtClean="0">
              <a:latin typeface="+mj-ea"/>
              <a:ea typeface="+mj-ea"/>
            </a:endParaRPr>
          </a:p>
          <a:p>
            <a:r>
              <a:rPr lang="en-US" altLang="zh-CN" dirty="0" smtClean="0">
                <a:latin typeface="+mj-ea"/>
                <a:ea typeface="+mj-ea"/>
              </a:rPr>
              <a:t>2</a:t>
            </a:r>
            <a:r>
              <a:rPr lang="zh-CN" altLang="en-US" dirty="0" smtClean="0">
                <a:latin typeface="+mj-ea"/>
                <a:ea typeface="+mj-ea"/>
              </a:rPr>
              <a:t>、</a:t>
            </a:r>
            <a:r>
              <a:rPr lang="en-US" altLang="zh-CN" dirty="0" smtClean="0">
                <a:latin typeface="+mj-ea"/>
                <a:ea typeface="+mj-ea"/>
              </a:rPr>
              <a:t>2008</a:t>
            </a:r>
            <a:r>
              <a:rPr lang="zh-CN" altLang="en-US" dirty="0" smtClean="0">
                <a:latin typeface="+mj-ea"/>
                <a:ea typeface="+mj-ea"/>
              </a:rPr>
              <a:t>年国际金融危机爆发，企业许多国外的定单纷纷退单，企业销售收入大幅下降，无法归还到期的银行贷款，直接导致企业资金链断裂。</a:t>
            </a:r>
            <a:endParaRPr lang="zh-CN" altLang="en-US" dirty="0">
              <a:latin typeface="+mj-ea"/>
              <a:ea typeface="+mj-e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704088"/>
            <a:ext cx="8229600" cy="492664"/>
          </a:xfrm>
        </p:spPr>
        <p:txBody>
          <a:bodyPr>
            <a:normAutofit fontScale="90000"/>
          </a:bodyPr>
          <a:lstStyle/>
          <a:p>
            <a:r>
              <a:rPr lang="zh-CN" altLang="en-US" dirty="0" smtClean="0">
                <a:solidFill>
                  <a:schemeClr val="tx1"/>
                </a:solidFill>
              </a:rPr>
              <a:t>案例分析二</a:t>
            </a:r>
            <a:endParaRPr lang="zh-CN" altLang="en-US" dirty="0">
              <a:solidFill>
                <a:schemeClr val="tx1"/>
              </a:solidFill>
            </a:endParaRPr>
          </a:p>
        </p:txBody>
      </p:sp>
      <p:graphicFrame>
        <p:nvGraphicFramePr>
          <p:cNvPr id="4" name="表格 3"/>
          <p:cNvGraphicFramePr>
            <a:graphicFrameLocks noGrp="1"/>
          </p:cNvGraphicFramePr>
          <p:nvPr/>
        </p:nvGraphicFramePr>
        <p:xfrm>
          <a:off x="1691680" y="1196752"/>
          <a:ext cx="5472609" cy="5324183"/>
        </p:xfrm>
        <a:graphic>
          <a:graphicData uri="http://schemas.openxmlformats.org/drawingml/2006/table">
            <a:tbl>
              <a:tblPr/>
              <a:tblGrid>
                <a:gridCol w="2096874"/>
                <a:gridCol w="783447"/>
                <a:gridCol w="831357"/>
                <a:gridCol w="761461"/>
                <a:gridCol w="999470"/>
              </a:tblGrid>
              <a:tr h="367391">
                <a:tc>
                  <a:txBody>
                    <a:bodyPr/>
                    <a:lstStyle/>
                    <a:p>
                      <a:pPr algn="ctr">
                        <a:spcAft>
                          <a:spcPts val="0"/>
                        </a:spcAft>
                      </a:pPr>
                      <a:r>
                        <a:rPr lang="zh-CN" sz="1200" b="1" kern="100" dirty="0">
                          <a:solidFill>
                            <a:srgbClr val="FF0000"/>
                          </a:solidFill>
                          <a:latin typeface="Times New Roman"/>
                          <a:ea typeface="宋体"/>
                          <a:cs typeface="Times New Roman"/>
                        </a:rPr>
                        <a:t>主要指标</a:t>
                      </a: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kern="100">
                          <a:solidFill>
                            <a:srgbClr val="FF0000"/>
                          </a:solidFill>
                          <a:latin typeface="宋体"/>
                          <a:ea typeface="宋体"/>
                          <a:cs typeface="Times New Roman"/>
                        </a:rPr>
                        <a:t>2009 </a:t>
                      </a:r>
                      <a:r>
                        <a:rPr lang="zh-CN" sz="1200" b="1" kern="100">
                          <a:solidFill>
                            <a:srgbClr val="FF0000"/>
                          </a:solidFill>
                          <a:latin typeface="Times New Roman"/>
                          <a:ea typeface="宋体"/>
                          <a:cs typeface="Times New Roman"/>
                        </a:rPr>
                        <a:t>年度</a:t>
                      </a: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kern="100" dirty="0">
                          <a:solidFill>
                            <a:srgbClr val="FF0000"/>
                          </a:solidFill>
                          <a:latin typeface="宋体"/>
                          <a:ea typeface="宋体"/>
                          <a:cs typeface="Times New Roman"/>
                        </a:rPr>
                        <a:t> </a:t>
                      </a:r>
                      <a:r>
                        <a:rPr lang="en-US" sz="1200" b="1" kern="100" dirty="0" smtClean="0">
                          <a:solidFill>
                            <a:srgbClr val="FF0000"/>
                          </a:solidFill>
                          <a:latin typeface="宋体"/>
                          <a:ea typeface="宋体"/>
                          <a:cs typeface="Times New Roman"/>
                        </a:rPr>
                        <a:t>2010</a:t>
                      </a:r>
                      <a:r>
                        <a:rPr lang="zh-CN" sz="1200" b="1" kern="100" dirty="0" smtClean="0">
                          <a:solidFill>
                            <a:srgbClr val="FF0000"/>
                          </a:solidFill>
                          <a:latin typeface="Times New Roman"/>
                          <a:ea typeface="宋体"/>
                          <a:cs typeface="Times New Roman"/>
                        </a:rPr>
                        <a:t>年度</a:t>
                      </a:r>
                      <a:endParaRPr lang="zh-CN" sz="1200" b="1" kern="100" dirty="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kern="100">
                          <a:solidFill>
                            <a:srgbClr val="FF0000"/>
                          </a:solidFill>
                          <a:latin typeface="宋体"/>
                          <a:ea typeface="宋体"/>
                          <a:cs typeface="Times New Roman"/>
                        </a:rPr>
                        <a:t> 2011</a:t>
                      </a:r>
                      <a:r>
                        <a:rPr lang="zh-CN" sz="1200" b="1" kern="100">
                          <a:solidFill>
                            <a:srgbClr val="FF0000"/>
                          </a:solidFill>
                          <a:latin typeface="Times New Roman"/>
                          <a:ea typeface="宋体"/>
                          <a:cs typeface="Times New Roman"/>
                        </a:rPr>
                        <a:t>年度</a:t>
                      </a: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b="1" kern="100" dirty="0">
                          <a:solidFill>
                            <a:srgbClr val="FF0000"/>
                          </a:solidFill>
                          <a:latin typeface="宋体"/>
                          <a:ea typeface="宋体"/>
                          <a:cs typeface="Times New Roman"/>
                        </a:rPr>
                        <a:t>2012 </a:t>
                      </a:r>
                      <a:r>
                        <a:rPr lang="zh-CN" sz="1200" b="1" kern="100" dirty="0">
                          <a:solidFill>
                            <a:srgbClr val="FF0000"/>
                          </a:solidFill>
                          <a:latin typeface="Times New Roman"/>
                          <a:ea typeface="宋体"/>
                          <a:cs typeface="Times New Roman"/>
                        </a:rPr>
                        <a:t>年</a:t>
                      </a:r>
                      <a:r>
                        <a:rPr lang="en-US" sz="1200" b="1" kern="100" dirty="0">
                          <a:solidFill>
                            <a:srgbClr val="FF0000"/>
                          </a:solidFill>
                          <a:latin typeface="Times New Roman"/>
                          <a:ea typeface="宋体"/>
                          <a:cs typeface="Times New Roman"/>
                        </a:rPr>
                        <a:t> 6</a:t>
                      </a:r>
                      <a:r>
                        <a:rPr lang="zh-CN" sz="1200" b="1" kern="100" dirty="0">
                          <a:solidFill>
                            <a:srgbClr val="FF0000"/>
                          </a:solidFill>
                          <a:latin typeface="Times New Roman"/>
                          <a:ea typeface="宋体"/>
                          <a:cs typeface="Times New Roman"/>
                        </a:rPr>
                        <a:t>月</a:t>
                      </a: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552">
                <a:tc>
                  <a:txBody>
                    <a:bodyPr/>
                    <a:lstStyle/>
                    <a:p>
                      <a:pPr algn="just">
                        <a:spcAft>
                          <a:spcPts val="0"/>
                        </a:spcAft>
                      </a:pPr>
                      <a:r>
                        <a:rPr lang="zh-CN" sz="1200" b="1" kern="100" dirty="0">
                          <a:solidFill>
                            <a:srgbClr val="FF0000"/>
                          </a:solidFill>
                          <a:latin typeface="Times New Roman"/>
                          <a:ea typeface="宋体"/>
                          <a:cs typeface="Times New Roman"/>
                        </a:rPr>
                        <a:t>一、资产总额</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2719</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2895</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3283</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3330</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552">
                <a:tc>
                  <a:txBody>
                    <a:bodyPr/>
                    <a:lstStyle/>
                    <a:p>
                      <a:pPr algn="just">
                        <a:spcAft>
                          <a:spcPts val="0"/>
                        </a:spcAft>
                      </a:pPr>
                      <a:r>
                        <a:rPr lang="en-US" sz="1200" b="1" kern="100" dirty="0">
                          <a:solidFill>
                            <a:srgbClr val="FF0000"/>
                          </a:solidFill>
                          <a:latin typeface="宋体"/>
                          <a:ea typeface="宋体"/>
                          <a:cs typeface="Times New Roman"/>
                        </a:rPr>
                        <a:t> 1</a:t>
                      </a:r>
                      <a:r>
                        <a:rPr lang="zh-CN" sz="1200" b="1" kern="100" dirty="0">
                          <a:solidFill>
                            <a:srgbClr val="FF0000"/>
                          </a:solidFill>
                          <a:latin typeface="Times New Roman"/>
                          <a:ea typeface="宋体"/>
                          <a:cs typeface="Times New Roman"/>
                        </a:rPr>
                        <a:t>．流动资产</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1153</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1282</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1742</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1825</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552">
                <a:tc>
                  <a:txBody>
                    <a:bodyPr/>
                    <a:lstStyle/>
                    <a:p>
                      <a:pPr algn="just">
                        <a:spcAft>
                          <a:spcPts val="0"/>
                        </a:spcAft>
                      </a:pPr>
                      <a:r>
                        <a:rPr lang="en-US" sz="1200" b="1" kern="100" dirty="0">
                          <a:solidFill>
                            <a:srgbClr val="FF0000"/>
                          </a:solidFill>
                          <a:latin typeface="宋体"/>
                          <a:ea typeface="宋体"/>
                          <a:cs typeface="Times New Roman"/>
                        </a:rPr>
                        <a:t>    </a:t>
                      </a:r>
                      <a:r>
                        <a:rPr lang="zh-CN" sz="1200" b="1" kern="100" dirty="0">
                          <a:solidFill>
                            <a:srgbClr val="FF0000"/>
                          </a:solidFill>
                          <a:latin typeface="Times New Roman"/>
                          <a:ea typeface="宋体"/>
                          <a:cs typeface="Times New Roman"/>
                        </a:rPr>
                        <a:t>货币资金</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120</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185</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255</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247</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552">
                <a:tc>
                  <a:txBody>
                    <a:bodyPr/>
                    <a:lstStyle/>
                    <a:p>
                      <a:pPr algn="just">
                        <a:spcAft>
                          <a:spcPts val="0"/>
                        </a:spcAft>
                      </a:pPr>
                      <a:r>
                        <a:rPr lang="en-US" sz="1200" b="1" kern="100" dirty="0">
                          <a:solidFill>
                            <a:srgbClr val="FF0000"/>
                          </a:solidFill>
                          <a:latin typeface="宋体"/>
                          <a:ea typeface="宋体"/>
                          <a:cs typeface="Times New Roman"/>
                        </a:rPr>
                        <a:t>    </a:t>
                      </a:r>
                      <a:r>
                        <a:rPr lang="zh-CN" sz="1200" b="1" kern="100" dirty="0">
                          <a:solidFill>
                            <a:srgbClr val="FF0000"/>
                          </a:solidFill>
                          <a:latin typeface="Times New Roman"/>
                          <a:ea typeface="宋体"/>
                          <a:cs typeface="Times New Roman"/>
                        </a:rPr>
                        <a:t>存货</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516</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505</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549</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526</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391">
                <a:tc>
                  <a:txBody>
                    <a:bodyPr/>
                    <a:lstStyle/>
                    <a:p>
                      <a:pPr marL="304800" indent="-304800" algn="just">
                        <a:spcAft>
                          <a:spcPts val="0"/>
                        </a:spcAft>
                      </a:pPr>
                      <a:r>
                        <a:rPr lang="en-US" sz="1200" b="1" kern="100">
                          <a:solidFill>
                            <a:srgbClr val="FF0000"/>
                          </a:solidFill>
                          <a:latin typeface="宋体"/>
                          <a:ea typeface="宋体"/>
                          <a:cs typeface="Times New Roman"/>
                        </a:rPr>
                        <a:t>    </a:t>
                      </a:r>
                      <a:r>
                        <a:rPr lang="zh-CN" sz="1200" b="1" kern="100">
                          <a:solidFill>
                            <a:srgbClr val="FF0000"/>
                          </a:solidFill>
                          <a:latin typeface="Times New Roman"/>
                          <a:ea typeface="宋体"/>
                          <a:cs typeface="Times New Roman"/>
                        </a:rPr>
                        <a:t>应收帐款（应收票据）</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380</a:t>
                      </a:r>
                      <a:endParaRPr lang="zh-CN" sz="1200" b="1" kern="100" dirty="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499</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792</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996</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552">
                <a:tc>
                  <a:txBody>
                    <a:bodyPr/>
                    <a:lstStyle/>
                    <a:p>
                      <a:pPr algn="just">
                        <a:spcAft>
                          <a:spcPts val="0"/>
                        </a:spcAft>
                      </a:pPr>
                      <a:r>
                        <a:rPr lang="en-US" sz="1200" b="1" kern="100">
                          <a:solidFill>
                            <a:srgbClr val="FF0000"/>
                          </a:solidFill>
                          <a:latin typeface="宋体"/>
                          <a:ea typeface="宋体"/>
                          <a:cs typeface="Times New Roman"/>
                        </a:rPr>
                        <a:t>    </a:t>
                      </a:r>
                      <a:r>
                        <a:rPr lang="zh-CN" sz="1200" b="1" kern="100">
                          <a:solidFill>
                            <a:srgbClr val="FF0000"/>
                          </a:solidFill>
                          <a:latin typeface="Times New Roman"/>
                          <a:ea typeface="宋体"/>
                          <a:cs typeface="Times New Roman"/>
                        </a:rPr>
                        <a:t>其他应收款</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138</a:t>
                      </a:r>
                      <a:endParaRPr lang="zh-CN" sz="1200" b="1" kern="100" dirty="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93</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145</a:t>
                      </a:r>
                      <a:endParaRPr lang="zh-CN" sz="1200" b="1" kern="100" dirty="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56</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552">
                <a:tc>
                  <a:txBody>
                    <a:bodyPr/>
                    <a:lstStyle/>
                    <a:p>
                      <a:pPr algn="just">
                        <a:spcAft>
                          <a:spcPts val="0"/>
                        </a:spcAft>
                      </a:pPr>
                      <a:r>
                        <a:rPr lang="en-US" sz="1200" b="1" kern="100">
                          <a:solidFill>
                            <a:srgbClr val="FF0000"/>
                          </a:solidFill>
                          <a:latin typeface="宋体"/>
                          <a:ea typeface="宋体"/>
                          <a:cs typeface="Times New Roman"/>
                        </a:rPr>
                        <a:t> 2</a:t>
                      </a:r>
                      <a:r>
                        <a:rPr lang="zh-CN" sz="1200" b="1" kern="100">
                          <a:solidFill>
                            <a:srgbClr val="FF0000"/>
                          </a:solidFill>
                          <a:latin typeface="Times New Roman"/>
                          <a:ea typeface="宋体"/>
                          <a:cs typeface="Times New Roman"/>
                        </a:rPr>
                        <a:t>．固定资产</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1470</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1367</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1296</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1260</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552">
                <a:tc>
                  <a:txBody>
                    <a:bodyPr/>
                    <a:lstStyle/>
                    <a:p>
                      <a:pPr algn="just">
                        <a:spcAft>
                          <a:spcPts val="0"/>
                        </a:spcAft>
                      </a:pPr>
                      <a:r>
                        <a:rPr lang="en-US" sz="1200" b="1" kern="100">
                          <a:solidFill>
                            <a:srgbClr val="FF0000"/>
                          </a:solidFill>
                          <a:latin typeface="宋体"/>
                          <a:ea typeface="宋体"/>
                          <a:cs typeface="Times New Roman"/>
                        </a:rPr>
                        <a:t> 3</a:t>
                      </a:r>
                      <a:r>
                        <a:rPr lang="zh-CN" sz="1200" b="1" kern="100">
                          <a:solidFill>
                            <a:srgbClr val="FF0000"/>
                          </a:solidFill>
                          <a:latin typeface="Times New Roman"/>
                          <a:ea typeface="宋体"/>
                          <a:cs typeface="Times New Roman"/>
                        </a:rPr>
                        <a:t>．长期投资</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b="1" kern="100">
                        <a:solidFill>
                          <a:srgbClr val="FF0000"/>
                        </a:solidFill>
                        <a:latin typeface="宋体"/>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b="1" kern="100">
                        <a:solidFill>
                          <a:srgbClr val="FF0000"/>
                        </a:solidFill>
                        <a:latin typeface="宋体"/>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b="1" kern="100">
                        <a:solidFill>
                          <a:srgbClr val="FF0000"/>
                        </a:solidFill>
                        <a:latin typeface="宋体"/>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b="1" kern="100">
                        <a:solidFill>
                          <a:srgbClr val="FF0000"/>
                        </a:solidFill>
                        <a:latin typeface="宋体"/>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552">
                <a:tc>
                  <a:txBody>
                    <a:bodyPr/>
                    <a:lstStyle/>
                    <a:p>
                      <a:pPr algn="just">
                        <a:spcAft>
                          <a:spcPts val="0"/>
                        </a:spcAft>
                      </a:pPr>
                      <a:r>
                        <a:rPr lang="en-US" sz="1200" b="1" kern="100">
                          <a:solidFill>
                            <a:srgbClr val="FF0000"/>
                          </a:solidFill>
                          <a:latin typeface="宋体"/>
                          <a:ea typeface="宋体"/>
                          <a:cs typeface="Times New Roman"/>
                        </a:rPr>
                        <a:t> 4</a:t>
                      </a:r>
                      <a:r>
                        <a:rPr lang="zh-CN" sz="1200" b="1" kern="100">
                          <a:solidFill>
                            <a:srgbClr val="FF0000"/>
                          </a:solidFill>
                          <a:latin typeface="Times New Roman"/>
                          <a:ea typeface="宋体"/>
                          <a:cs typeface="Times New Roman"/>
                        </a:rPr>
                        <a:t>．无形资产</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96</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246</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246</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246</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552">
                <a:tc>
                  <a:txBody>
                    <a:bodyPr/>
                    <a:lstStyle/>
                    <a:p>
                      <a:pPr algn="just">
                        <a:spcAft>
                          <a:spcPts val="0"/>
                        </a:spcAft>
                      </a:pPr>
                      <a:r>
                        <a:rPr lang="zh-CN" sz="1200" b="1" kern="100">
                          <a:solidFill>
                            <a:srgbClr val="FF0000"/>
                          </a:solidFill>
                          <a:latin typeface="Times New Roman"/>
                          <a:ea typeface="宋体"/>
                          <a:cs typeface="Times New Roman"/>
                        </a:rPr>
                        <a:t>二、负债总额</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498</a:t>
                      </a:r>
                      <a:endParaRPr lang="zh-CN" sz="1200" b="1" kern="100" dirty="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847</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815</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710</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552">
                <a:tc>
                  <a:txBody>
                    <a:bodyPr/>
                    <a:lstStyle/>
                    <a:p>
                      <a:pPr algn="just">
                        <a:spcAft>
                          <a:spcPts val="0"/>
                        </a:spcAft>
                      </a:pPr>
                      <a:r>
                        <a:rPr lang="en-US" sz="1200" b="1" kern="100">
                          <a:solidFill>
                            <a:srgbClr val="FF0000"/>
                          </a:solidFill>
                          <a:latin typeface="宋体"/>
                          <a:ea typeface="宋体"/>
                          <a:cs typeface="Times New Roman"/>
                        </a:rPr>
                        <a:t> 1</a:t>
                      </a:r>
                      <a:r>
                        <a:rPr lang="zh-CN" sz="1200" b="1" kern="100">
                          <a:solidFill>
                            <a:srgbClr val="FF0000"/>
                          </a:solidFill>
                          <a:latin typeface="Times New Roman"/>
                          <a:ea typeface="宋体"/>
                          <a:cs typeface="Times New Roman"/>
                        </a:rPr>
                        <a:t>．流动负债</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498</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847</a:t>
                      </a:r>
                      <a:endParaRPr lang="zh-CN" sz="1200" b="1" kern="100" dirty="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815</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710</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552">
                <a:tc>
                  <a:txBody>
                    <a:bodyPr/>
                    <a:lstStyle/>
                    <a:p>
                      <a:pPr algn="just">
                        <a:spcAft>
                          <a:spcPts val="0"/>
                        </a:spcAft>
                      </a:pPr>
                      <a:r>
                        <a:rPr lang="en-US" sz="1200" b="1" kern="100">
                          <a:solidFill>
                            <a:srgbClr val="FF0000"/>
                          </a:solidFill>
                          <a:latin typeface="宋体"/>
                          <a:ea typeface="宋体"/>
                          <a:cs typeface="Times New Roman"/>
                        </a:rPr>
                        <a:t>    </a:t>
                      </a:r>
                      <a:r>
                        <a:rPr lang="zh-CN" sz="1200" b="1" kern="100">
                          <a:solidFill>
                            <a:srgbClr val="FF0000"/>
                          </a:solidFill>
                          <a:latin typeface="Times New Roman"/>
                          <a:ea typeface="宋体"/>
                          <a:cs typeface="Times New Roman"/>
                        </a:rPr>
                        <a:t>短期借款</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465</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800</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500</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500</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552">
                <a:tc>
                  <a:txBody>
                    <a:bodyPr/>
                    <a:lstStyle/>
                    <a:p>
                      <a:pPr algn="just">
                        <a:spcAft>
                          <a:spcPts val="0"/>
                        </a:spcAft>
                      </a:pPr>
                      <a:r>
                        <a:rPr lang="en-US" sz="1200" b="1" kern="100">
                          <a:solidFill>
                            <a:srgbClr val="FF0000"/>
                          </a:solidFill>
                          <a:latin typeface="宋体"/>
                          <a:ea typeface="宋体"/>
                          <a:cs typeface="Times New Roman"/>
                        </a:rPr>
                        <a:t>    </a:t>
                      </a:r>
                      <a:r>
                        <a:rPr lang="zh-CN" sz="1200" b="1" kern="100">
                          <a:solidFill>
                            <a:srgbClr val="FF0000"/>
                          </a:solidFill>
                          <a:latin typeface="Times New Roman"/>
                          <a:ea typeface="宋体"/>
                          <a:cs typeface="Times New Roman"/>
                        </a:rPr>
                        <a:t>预收账款</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b="1" kern="100">
                        <a:solidFill>
                          <a:srgbClr val="FF0000"/>
                        </a:solidFill>
                        <a:latin typeface="宋体"/>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b="1" kern="100" dirty="0">
                        <a:solidFill>
                          <a:srgbClr val="FF0000"/>
                        </a:solidFill>
                        <a:latin typeface="宋体"/>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b="1" kern="100">
                        <a:solidFill>
                          <a:srgbClr val="FF0000"/>
                        </a:solidFill>
                        <a:latin typeface="宋体"/>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b="1" kern="100">
                        <a:solidFill>
                          <a:srgbClr val="FF0000"/>
                        </a:solidFill>
                        <a:latin typeface="宋体"/>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970">
                <a:tc>
                  <a:txBody>
                    <a:bodyPr/>
                    <a:lstStyle/>
                    <a:p>
                      <a:pPr marL="304800" indent="-304800" algn="just">
                        <a:spcAft>
                          <a:spcPts val="0"/>
                        </a:spcAft>
                      </a:pPr>
                      <a:r>
                        <a:rPr lang="en-US" sz="1200" b="1" kern="100">
                          <a:solidFill>
                            <a:srgbClr val="FF0000"/>
                          </a:solidFill>
                          <a:latin typeface="宋体"/>
                          <a:ea typeface="宋体"/>
                          <a:cs typeface="Times New Roman"/>
                        </a:rPr>
                        <a:t>    </a:t>
                      </a:r>
                      <a:r>
                        <a:rPr lang="zh-CN" sz="1200" b="1" kern="100">
                          <a:solidFill>
                            <a:srgbClr val="FF0000"/>
                          </a:solidFill>
                          <a:latin typeface="Times New Roman"/>
                          <a:ea typeface="宋体"/>
                          <a:cs typeface="Times New Roman"/>
                        </a:rPr>
                        <a:t>应付帐款（应付票据）</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26</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21</a:t>
                      </a:r>
                      <a:endParaRPr lang="zh-CN" sz="1200" b="1" kern="100" dirty="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46</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60</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552">
                <a:tc>
                  <a:txBody>
                    <a:bodyPr/>
                    <a:lstStyle/>
                    <a:p>
                      <a:pPr algn="just">
                        <a:spcAft>
                          <a:spcPts val="0"/>
                        </a:spcAft>
                      </a:pPr>
                      <a:r>
                        <a:rPr lang="en-US" sz="1200" b="1" kern="100">
                          <a:solidFill>
                            <a:srgbClr val="FF0000"/>
                          </a:solidFill>
                          <a:latin typeface="宋体"/>
                          <a:ea typeface="宋体"/>
                          <a:cs typeface="Times New Roman"/>
                        </a:rPr>
                        <a:t>    </a:t>
                      </a:r>
                      <a:r>
                        <a:rPr lang="zh-CN" sz="1200" b="1" kern="100">
                          <a:solidFill>
                            <a:srgbClr val="FF0000"/>
                          </a:solidFill>
                          <a:latin typeface="Times New Roman"/>
                          <a:ea typeface="宋体"/>
                          <a:cs typeface="Times New Roman"/>
                        </a:rPr>
                        <a:t>其他应付款</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b="1" kern="100">
                        <a:solidFill>
                          <a:srgbClr val="FF0000"/>
                        </a:solidFill>
                        <a:latin typeface="宋体"/>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10</a:t>
                      </a:r>
                      <a:endParaRPr lang="zh-CN" sz="1200" b="1" kern="100" dirty="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200</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126</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391">
                <a:tc>
                  <a:txBody>
                    <a:bodyPr/>
                    <a:lstStyle/>
                    <a:p>
                      <a:pPr algn="just">
                        <a:spcAft>
                          <a:spcPts val="0"/>
                        </a:spcAft>
                      </a:pPr>
                      <a:r>
                        <a:rPr lang="en-US" sz="1200" b="1" kern="100">
                          <a:solidFill>
                            <a:srgbClr val="FF0000"/>
                          </a:solidFill>
                          <a:latin typeface="宋体"/>
                          <a:ea typeface="宋体"/>
                          <a:cs typeface="Times New Roman"/>
                        </a:rPr>
                        <a:t> 2</a:t>
                      </a:r>
                      <a:r>
                        <a:rPr lang="zh-CN" sz="1200" b="1" kern="100">
                          <a:solidFill>
                            <a:srgbClr val="FF0000"/>
                          </a:solidFill>
                          <a:latin typeface="Times New Roman"/>
                          <a:ea typeface="宋体"/>
                          <a:cs typeface="Times New Roman"/>
                        </a:rPr>
                        <a:t>．长期负债（借款）</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b="1" kern="100">
                        <a:solidFill>
                          <a:srgbClr val="FF0000"/>
                        </a:solidFill>
                        <a:latin typeface="宋体"/>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b="1" kern="100" dirty="0">
                        <a:solidFill>
                          <a:srgbClr val="FF0000"/>
                        </a:solidFill>
                        <a:latin typeface="宋体"/>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b="1" kern="100">
                        <a:solidFill>
                          <a:srgbClr val="FF0000"/>
                        </a:solidFill>
                        <a:latin typeface="宋体"/>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b="1" kern="100">
                        <a:solidFill>
                          <a:srgbClr val="FF0000"/>
                        </a:solidFill>
                        <a:latin typeface="宋体"/>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552">
                <a:tc>
                  <a:txBody>
                    <a:bodyPr/>
                    <a:lstStyle/>
                    <a:p>
                      <a:pPr algn="just">
                        <a:spcAft>
                          <a:spcPts val="0"/>
                        </a:spcAft>
                      </a:pPr>
                      <a:r>
                        <a:rPr lang="zh-CN" sz="1200" b="1" kern="100">
                          <a:solidFill>
                            <a:srgbClr val="FF0000"/>
                          </a:solidFill>
                          <a:latin typeface="Times New Roman"/>
                          <a:ea typeface="宋体"/>
                          <a:cs typeface="Times New Roman"/>
                        </a:rPr>
                        <a:t>三、净资产</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2222</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2047</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2468</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2620</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552">
                <a:tc>
                  <a:txBody>
                    <a:bodyPr/>
                    <a:lstStyle/>
                    <a:p>
                      <a:pPr indent="304800" algn="just">
                        <a:spcAft>
                          <a:spcPts val="0"/>
                        </a:spcAft>
                      </a:pPr>
                      <a:r>
                        <a:rPr lang="zh-CN" sz="1200" b="1" kern="100">
                          <a:solidFill>
                            <a:srgbClr val="FF0000"/>
                          </a:solidFill>
                          <a:latin typeface="Times New Roman"/>
                          <a:ea typeface="宋体"/>
                          <a:cs typeface="Times New Roman"/>
                        </a:rPr>
                        <a:t>实收资本</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780</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780</a:t>
                      </a:r>
                      <a:endParaRPr lang="zh-CN" sz="1200" b="1" kern="100" dirty="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780</a:t>
                      </a:r>
                      <a:endParaRPr lang="zh-CN" sz="1200" b="1" kern="100" dirty="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780</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552">
                <a:tc>
                  <a:txBody>
                    <a:bodyPr/>
                    <a:lstStyle/>
                    <a:p>
                      <a:pPr indent="304800" algn="just">
                        <a:spcAft>
                          <a:spcPts val="0"/>
                        </a:spcAft>
                      </a:pPr>
                      <a:r>
                        <a:rPr lang="zh-CN" sz="1200" b="1" kern="100">
                          <a:solidFill>
                            <a:srgbClr val="FF0000"/>
                          </a:solidFill>
                          <a:latin typeface="Times New Roman"/>
                          <a:ea typeface="宋体"/>
                          <a:cs typeface="Times New Roman"/>
                        </a:rPr>
                        <a:t>资本公积</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b="1" kern="100">
                        <a:solidFill>
                          <a:srgbClr val="FF0000"/>
                        </a:solidFill>
                        <a:latin typeface="宋体"/>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b="1" kern="100">
                        <a:solidFill>
                          <a:srgbClr val="FF0000"/>
                        </a:solidFill>
                        <a:latin typeface="宋体"/>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b="1" kern="100" dirty="0">
                        <a:solidFill>
                          <a:srgbClr val="FF0000"/>
                        </a:solidFill>
                        <a:latin typeface="宋体"/>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b="1" kern="100">
                        <a:solidFill>
                          <a:srgbClr val="FF0000"/>
                        </a:solidFill>
                        <a:latin typeface="宋体"/>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552">
                <a:tc>
                  <a:txBody>
                    <a:bodyPr/>
                    <a:lstStyle/>
                    <a:p>
                      <a:pPr algn="just">
                        <a:spcAft>
                          <a:spcPts val="0"/>
                        </a:spcAft>
                      </a:pPr>
                      <a:r>
                        <a:rPr lang="en-US" sz="1200" b="1" kern="100">
                          <a:solidFill>
                            <a:srgbClr val="FF0000"/>
                          </a:solidFill>
                          <a:latin typeface="宋体"/>
                          <a:ea typeface="宋体"/>
                          <a:cs typeface="Times New Roman"/>
                        </a:rPr>
                        <a:t>    </a:t>
                      </a:r>
                      <a:r>
                        <a:rPr lang="zh-CN" sz="1200" b="1" kern="100">
                          <a:solidFill>
                            <a:srgbClr val="FF0000"/>
                          </a:solidFill>
                          <a:latin typeface="Times New Roman"/>
                          <a:ea typeface="宋体"/>
                          <a:cs typeface="Times New Roman"/>
                        </a:rPr>
                        <a:t>未分配利润</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1372</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1198</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1577</a:t>
                      </a:r>
                      <a:endParaRPr lang="zh-CN" sz="1200" b="1" kern="100" dirty="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1728</a:t>
                      </a:r>
                      <a:endParaRPr lang="zh-CN" sz="1200" b="1" kern="100" dirty="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552">
                <a:tc>
                  <a:txBody>
                    <a:bodyPr/>
                    <a:lstStyle/>
                    <a:p>
                      <a:pPr algn="just">
                        <a:spcAft>
                          <a:spcPts val="0"/>
                        </a:spcAft>
                      </a:pPr>
                      <a:r>
                        <a:rPr lang="zh-CN" sz="1200" b="1" kern="100">
                          <a:solidFill>
                            <a:srgbClr val="FF0000"/>
                          </a:solidFill>
                          <a:latin typeface="Times New Roman"/>
                          <a:ea typeface="宋体"/>
                          <a:cs typeface="Times New Roman"/>
                        </a:rPr>
                        <a:t>四、主营业务收入</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4538</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4658</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5743</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2426</a:t>
                      </a:r>
                      <a:endParaRPr lang="zh-CN" sz="1200" b="1" kern="100" dirty="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552">
                <a:tc>
                  <a:txBody>
                    <a:bodyPr/>
                    <a:lstStyle/>
                    <a:p>
                      <a:pPr algn="just">
                        <a:spcAft>
                          <a:spcPts val="0"/>
                        </a:spcAft>
                      </a:pPr>
                      <a:r>
                        <a:rPr lang="zh-CN" sz="1200" b="1" kern="100">
                          <a:solidFill>
                            <a:srgbClr val="FF0000"/>
                          </a:solidFill>
                          <a:latin typeface="Times New Roman"/>
                          <a:ea typeface="宋体"/>
                          <a:cs typeface="Times New Roman"/>
                        </a:rPr>
                        <a:t>五、利润总额</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442</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496</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562</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202</a:t>
                      </a:r>
                      <a:endParaRPr lang="zh-CN" sz="1200" b="1" kern="100" dirty="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552">
                <a:tc>
                  <a:txBody>
                    <a:bodyPr/>
                    <a:lstStyle/>
                    <a:p>
                      <a:pPr algn="just">
                        <a:spcAft>
                          <a:spcPts val="0"/>
                        </a:spcAft>
                      </a:pPr>
                      <a:r>
                        <a:rPr lang="zh-CN" sz="1200" b="1" kern="100">
                          <a:solidFill>
                            <a:srgbClr val="FF0000"/>
                          </a:solidFill>
                          <a:latin typeface="Times New Roman"/>
                          <a:ea typeface="宋体"/>
                          <a:cs typeface="Times New Roman"/>
                        </a:rPr>
                        <a:t>六、上缴所得税</a:t>
                      </a:r>
                    </a:p>
                  </a:txBody>
                  <a:tcPr marL="35859" marR="358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110</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123</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宋体"/>
                          <a:ea typeface="宋体"/>
                          <a:cs typeface="Times New Roman"/>
                        </a:rPr>
                        <a:t>140</a:t>
                      </a:r>
                      <a:endParaRPr lang="zh-CN" sz="1200" b="1" kern="10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宋体"/>
                          <a:ea typeface="宋体"/>
                          <a:cs typeface="Times New Roman"/>
                        </a:rPr>
                        <a:t>50</a:t>
                      </a:r>
                      <a:endParaRPr lang="zh-CN" sz="1200" b="1" kern="100" dirty="0">
                        <a:solidFill>
                          <a:srgbClr val="FF0000"/>
                        </a:solidFill>
                        <a:latin typeface="Times New Roman"/>
                        <a:ea typeface="宋体"/>
                        <a:cs typeface="Times New Roman"/>
                      </a:endParaRPr>
                    </a:p>
                  </a:txBody>
                  <a:tcPr marL="35859" marR="3585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案例分析二</a:t>
            </a:r>
            <a:endParaRPr lang="zh-CN" altLang="en-US" dirty="0"/>
          </a:p>
        </p:txBody>
      </p:sp>
      <p:sp>
        <p:nvSpPr>
          <p:cNvPr id="3" name="内容占位符 2"/>
          <p:cNvSpPr>
            <a:spLocks noGrp="1"/>
          </p:cNvSpPr>
          <p:nvPr>
            <p:ph idx="1"/>
          </p:nvPr>
        </p:nvSpPr>
        <p:spPr>
          <a:xfrm>
            <a:off x="457200" y="1988840"/>
            <a:ext cx="8363272" cy="4335760"/>
          </a:xfrm>
        </p:spPr>
        <p:txBody>
          <a:bodyPr/>
          <a:lstStyle/>
          <a:p>
            <a:r>
              <a:rPr lang="zh-CN" altLang="en-US" dirty="0" smtClean="0">
                <a:latin typeface="+mj-ea"/>
                <a:ea typeface="+mj-ea"/>
              </a:rPr>
              <a:t>这是一家塑料包装生产企业</a:t>
            </a:r>
            <a:endParaRPr lang="en-US" altLang="zh-CN" dirty="0" smtClean="0">
              <a:latin typeface="+mj-ea"/>
              <a:ea typeface="+mj-ea"/>
            </a:endParaRPr>
          </a:p>
          <a:p>
            <a:r>
              <a:rPr lang="en-US" altLang="zh-CN" dirty="0" smtClean="0">
                <a:latin typeface="+mj-ea"/>
                <a:ea typeface="+mj-ea"/>
              </a:rPr>
              <a:t>1</a:t>
            </a:r>
            <a:r>
              <a:rPr lang="zh-CN" altLang="en-US" dirty="0" smtClean="0">
                <a:latin typeface="+mj-ea"/>
                <a:ea typeface="+mj-ea"/>
              </a:rPr>
              <a:t>、该企业在正常经营并盈利的情况下，</a:t>
            </a:r>
            <a:r>
              <a:rPr lang="en-US" altLang="zh-CN" dirty="0" smtClean="0">
                <a:latin typeface="+mj-ea"/>
                <a:ea typeface="+mj-ea"/>
              </a:rPr>
              <a:t>2010</a:t>
            </a:r>
            <a:r>
              <a:rPr lang="zh-CN" altLang="en-US" dirty="0" smtClean="0">
                <a:latin typeface="+mj-ea"/>
                <a:ea typeface="+mj-ea"/>
              </a:rPr>
              <a:t>年的净资产比</a:t>
            </a:r>
            <a:r>
              <a:rPr lang="en-US" altLang="zh-CN" dirty="0" smtClean="0">
                <a:latin typeface="+mj-ea"/>
                <a:ea typeface="+mj-ea"/>
              </a:rPr>
              <a:t>2009</a:t>
            </a:r>
            <a:r>
              <a:rPr lang="zh-CN" altLang="en-US" dirty="0" smtClean="0">
                <a:latin typeface="+mj-ea"/>
                <a:ea typeface="+mj-ea"/>
              </a:rPr>
              <a:t>年还减少</a:t>
            </a:r>
            <a:r>
              <a:rPr lang="en-US" altLang="zh-CN" dirty="0" smtClean="0">
                <a:latin typeface="+mj-ea"/>
                <a:ea typeface="+mj-ea"/>
              </a:rPr>
              <a:t>175</a:t>
            </a:r>
            <a:r>
              <a:rPr lang="zh-CN" altLang="en-US" dirty="0" smtClean="0">
                <a:latin typeface="+mj-ea"/>
                <a:ea typeface="+mj-ea"/>
              </a:rPr>
              <a:t>万元</a:t>
            </a:r>
            <a:r>
              <a:rPr lang="zh-CN" altLang="en-US" dirty="0" smtClean="0">
                <a:solidFill>
                  <a:srgbClr val="FF0000"/>
                </a:solidFill>
                <a:latin typeface="+mj-ea"/>
                <a:ea typeface="+mj-ea"/>
              </a:rPr>
              <a:t>（可疑）</a:t>
            </a:r>
            <a:endParaRPr lang="en-US" altLang="zh-CN" dirty="0" smtClean="0">
              <a:solidFill>
                <a:srgbClr val="FF0000"/>
              </a:solidFill>
              <a:latin typeface="+mj-ea"/>
              <a:ea typeface="+mj-ea"/>
            </a:endParaRPr>
          </a:p>
          <a:p>
            <a:r>
              <a:rPr lang="en-US" altLang="zh-CN" dirty="0" smtClean="0">
                <a:latin typeface="+mj-ea"/>
                <a:ea typeface="+mj-ea"/>
              </a:rPr>
              <a:t>2</a:t>
            </a:r>
            <a:r>
              <a:rPr lang="zh-CN" altLang="en-US" dirty="0" smtClean="0">
                <a:latin typeface="+mj-ea"/>
                <a:ea typeface="+mj-ea"/>
              </a:rPr>
              <a:t>、</a:t>
            </a:r>
            <a:r>
              <a:rPr lang="en-US" altLang="zh-CN" dirty="0" smtClean="0">
                <a:latin typeface="+mj-ea"/>
                <a:ea typeface="+mj-ea"/>
              </a:rPr>
              <a:t>2010</a:t>
            </a:r>
            <a:r>
              <a:rPr lang="zh-CN" altLang="en-US" dirty="0" smtClean="0">
                <a:latin typeface="+mj-ea"/>
                <a:ea typeface="+mj-ea"/>
              </a:rPr>
              <a:t>年短期贷款增加</a:t>
            </a:r>
            <a:r>
              <a:rPr lang="en-US" altLang="zh-CN" dirty="0" smtClean="0">
                <a:latin typeface="+mj-ea"/>
                <a:ea typeface="+mj-ea"/>
              </a:rPr>
              <a:t>335</a:t>
            </a:r>
            <a:r>
              <a:rPr lang="zh-CN" altLang="en-US" dirty="0" smtClean="0">
                <a:latin typeface="+mj-ea"/>
                <a:ea typeface="+mj-ea"/>
              </a:rPr>
              <a:t>万元，而</a:t>
            </a:r>
            <a:r>
              <a:rPr lang="en-US" altLang="zh-CN" dirty="0" smtClean="0">
                <a:latin typeface="+mj-ea"/>
                <a:ea typeface="+mj-ea"/>
              </a:rPr>
              <a:t>2010</a:t>
            </a:r>
            <a:r>
              <a:rPr lang="zh-CN" altLang="en-US" dirty="0" smtClean="0">
                <a:latin typeface="+mj-ea"/>
                <a:ea typeface="+mj-ea"/>
              </a:rPr>
              <a:t>年销售收入仅增加</a:t>
            </a:r>
            <a:r>
              <a:rPr lang="en-US" altLang="zh-CN" dirty="0" smtClean="0">
                <a:latin typeface="+mj-ea"/>
                <a:ea typeface="+mj-ea"/>
              </a:rPr>
              <a:t>120</a:t>
            </a:r>
            <a:r>
              <a:rPr lang="zh-CN" altLang="en-US" dirty="0" smtClean="0">
                <a:latin typeface="+mj-ea"/>
                <a:ea typeface="+mj-ea"/>
              </a:rPr>
              <a:t>万元</a:t>
            </a:r>
            <a:r>
              <a:rPr lang="zh-CN" altLang="en-US" dirty="0" smtClean="0">
                <a:solidFill>
                  <a:srgbClr val="FF0000"/>
                </a:solidFill>
                <a:latin typeface="+mj-ea"/>
                <a:ea typeface="+mj-ea"/>
              </a:rPr>
              <a:t>（新增的银行贷款对销售的贡献不大）</a:t>
            </a:r>
            <a:endParaRPr lang="en-US" altLang="zh-CN" dirty="0" smtClean="0">
              <a:solidFill>
                <a:srgbClr val="FF0000"/>
              </a:solidFill>
              <a:latin typeface="+mj-ea"/>
              <a:ea typeface="+mj-ea"/>
            </a:endParaRPr>
          </a:p>
          <a:p>
            <a:r>
              <a:rPr lang="zh-CN" altLang="en-US" dirty="0" smtClean="0">
                <a:latin typeface="+mj-ea"/>
                <a:ea typeface="+mj-ea"/>
              </a:rPr>
              <a:t>该企业为私营企业，股东为夫妻双方，企业一方面增加银行贷款，说明有现金流的需求，在这种情况下，企业不可能进行分红的，因此可以判定企业实际上是亏损的。</a:t>
            </a:r>
            <a:endParaRPr lang="en-US" altLang="zh-CN" dirty="0" smtClean="0">
              <a:latin typeface="+mj-ea"/>
              <a:ea typeface="+mj-e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552" y="-531440"/>
            <a:ext cx="8219256" cy="1586440"/>
          </a:xfrm>
        </p:spPr>
        <p:txBody>
          <a:bodyPr/>
          <a:lstStyle/>
          <a:p>
            <a:r>
              <a:rPr lang="zh-CN" altLang="en-US" dirty="0" smtClean="0"/>
              <a:t>案例分析三</a:t>
            </a:r>
            <a:endParaRPr lang="zh-CN" altLang="en-US" dirty="0"/>
          </a:p>
        </p:txBody>
      </p:sp>
      <p:graphicFrame>
        <p:nvGraphicFramePr>
          <p:cNvPr id="4" name="表格 3"/>
          <p:cNvGraphicFramePr>
            <a:graphicFrameLocks noGrp="1"/>
          </p:cNvGraphicFramePr>
          <p:nvPr/>
        </p:nvGraphicFramePr>
        <p:xfrm>
          <a:off x="1691680" y="1052736"/>
          <a:ext cx="5328591" cy="5551651"/>
        </p:xfrm>
        <a:graphic>
          <a:graphicData uri="http://schemas.openxmlformats.org/drawingml/2006/table">
            <a:tbl>
              <a:tblPr/>
              <a:tblGrid>
                <a:gridCol w="1705149"/>
                <a:gridCol w="879218"/>
                <a:gridCol w="879218"/>
                <a:gridCol w="905860"/>
                <a:gridCol w="959146"/>
              </a:tblGrid>
              <a:tr h="334925">
                <a:tc>
                  <a:txBody>
                    <a:bodyPr/>
                    <a:lstStyle/>
                    <a:p>
                      <a:pPr algn="ctr">
                        <a:spcAft>
                          <a:spcPts val="0"/>
                        </a:spcAft>
                      </a:pPr>
                      <a:r>
                        <a:rPr lang="zh-CN" sz="1200" b="1" kern="100" dirty="0">
                          <a:solidFill>
                            <a:srgbClr val="FF0000"/>
                          </a:solidFill>
                          <a:latin typeface="+mn-ea"/>
                          <a:ea typeface="+mn-ea"/>
                          <a:cs typeface="Times New Roman"/>
                        </a:rPr>
                        <a:t>主要指标</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2008</a:t>
                      </a:r>
                      <a:r>
                        <a:rPr lang="zh-CN" sz="1200" b="1" kern="100">
                          <a:solidFill>
                            <a:srgbClr val="FF0000"/>
                          </a:solidFill>
                          <a:latin typeface="+mn-ea"/>
                          <a:ea typeface="+mn-ea"/>
                          <a:cs typeface="Times New Roman"/>
                        </a:rPr>
                        <a:t>年度</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2009 </a:t>
                      </a:r>
                      <a:r>
                        <a:rPr lang="zh-CN" sz="1200" b="1" kern="100">
                          <a:solidFill>
                            <a:srgbClr val="FF0000"/>
                          </a:solidFill>
                          <a:latin typeface="+mn-ea"/>
                          <a:ea typeface="+mn-ea"/>
                          <a:cs typeface="Times New Roman"/>
                        </a:rPr>
                        <a:t>年度</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 2010</a:t>
                      </a:r>
                      <a:r>
                        <a:rPr lang="zh-CN" sz="1200" b="1" kern="100">
                          <a:solidFill>
                            <a:srgbClr val="FF0000"/>
                          </a:solidFill>
                          <a:latin typeface="+mn-ea"/>
                          <a:ea typeface="+mn-ea"/>
                          <a:cs typeface="Times New Roman"/>
                        </a:rPr>
                        <a:t>年度</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 2011</a:t>
                      </a:r>
                      <a:r>
                        <a:rPr lang="zh-CN" sz="1200" b="1" kern="100">
                          <a:solidFill>
                            <a:srgbClr val="FF0000"/>
                          </a:solidFill>
                          <a:latin typeface="+mn-ea"/>
                          <a:ea typeface="+mn-ea"/>
                          <a:cs typeface="Times New Roman"/>
                        </a:rPr>
                        <a:t>年</a:t>
                      </a:r>
                      <a:r>
                        <a:rPr lang="en-US" sz="1200" b="1" kern="100">
                          <a:solidFill>
                            <a:srgbClr val="FF0000"/>
                          </a:solidFill>
                          <a:latin typeface="+mn-ea"/>
                          <a:ea typeface="+mn-ea"/>
                          <a:cs typeface="Times New Roman"/>
                        </a:rPr>
                        <a:t> 6</a:t>
                      </a:r>
                      <a:r>
                        <a:rPr lang="zh-CN" sz="1200" b="1" kern="100">
                          <a:solidFill>
                            <a:srgbClr val="FF0000"/>
                          </a:solidFill>
                          <a:latin typeface="+mn-ea"/>
                          <a:ea typeface="+mn-ea"/>
                          <a:cs typeface="Times New Roman"/>
                        </a:rPr>
                        <a:t>月</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054">
                <a:tc>
                  <a:txBody>
                    <a:bodyPr/>
                    <a:lstStyle/>
                    <a:p>
                      <a:pPr algn="ctr">
                        <a:spcAft>
                          <a:spcPts val="0"/>
                        </a:spcAft>
                      </a:pPr>
                      <a:r>
                        <a:rPr lang="zh-CN" sz="1200" b="1" kern="100" dirty="0">
                          <a:solidFill>
                            <a:srgbClr val="FF0000"/>
                          </a:solidFill>
                          <a:latin typeface="+mn-ea"/>
                          <a:ea typeface="+mn-ea"/>
                          <a:cs typeface="Times New Roman"/>
                        </a:rPr>
                        <a:t>一、资产总额</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8239</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10855</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15630</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23633</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054">
                <a:tc>
                  <a:txBody>
                    <a:bodyPr/>
                    <a:lstStyle/>
                    <a:p>
                      <a:pPr algn="ctr">
                        <a:spcAft>
                          <a:spcPts val="0"/>
                        </a:spcAft>
                      </a:pPr>
                      <a:r>
                        <a:rPr lang="en-US" sz="1200" b="1" kern="100" dirty="0">
                          <a:solidFill>
                            <a:srgbClr val="FF0000"/>
                          </a:solidFill>
                          <a:latin typeface="+mn-ea"/>
                          <a:ea typeface="+mn-ea"/>
                          <a:cs typeface="Times New Roman"/>
                        </a:rPr>
                        <a:t> 1</a:t>
                      </a:r>
                      <a:r>
                        <a:rPr lang="zh-CN" sz="1200" b="1" kern="100" dirty="0">
                          <a:solidFill>
                            <a:srgbClr val="FF0000"/>
                          </a:solidFill>
                          <a:latin typeface="+mn-ea"/>
                          <a:ea typeface="+mn-ea"/>
                          <a:cs typeface="Times New Roman"/>
                        </a:rPr>
                        <a:t>．流动资产</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4549</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4278</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7960</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16043</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054">
                <a:tc>
                  <a:txBody>
                    <a:bodyPr/>
                    <a:lstStyle/>
                    <a:p>
                      <a:pPr algn="ctr">
                        <a:spcAft>
                          <a:spcPts val="0"/>
                        </a:spcAft>
                      </a:pPr>
                      <a:r>
                        <a:rPr lang="en-US" sz="1200" b="1" kern="100" dirty="0">
                          <a:solidFill>
                            <a:srgbClr val="FF0000"/>
                          </a:solidFill>
                          <a:latin typeface="+mn-ea"/>
                          <a:ea typeface="+mn-ea"/>
                          <a:cs typeface="Times New Roman"/>
                        </a:rPr>
                        <a:t>    </a:t>
                      </a:r>
                      <a:r>
                        <a:rPr lang="zh-CN" sz="1200" b="1" kern="100" dirty="0">
                          <a:solidFill>
                            <a:srgbClr val="FF0000"/>
                          </a:solidFill>
                          <a:latin typeface="+mn-ea"/>
                          <a:ea typeface="+mn-ea"/>
                          <a:cs typeface="Times New Roman"/>
                        </a:rPr>
                        <a:t>货币资金</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1916</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838</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1448</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2479</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054">
                <a:tc>
                  <a:txBody>
                    <a:bodyPr/>
                    <a:lstStyle/>
                    <a:p>
                      <a:pPr algn="ctr">
                        <a:spcAft>
                          <a:spcPts val="0"/>
                        </a:spcAft>
                      </a:pPr>
                      <a:r>
                        <a:rPr lang="en-US" sz="1200" b="1" kern="100">
                          <a:solidFill>
                            <a:srgbClr val="FF0000"/>
                          </a:solidFill>
                          <a:latin typeface="+mn-ea"/>
                          <a:ea typeface="+mn-ea"/>
                          <a:cs typeface="Times New Roman"/>
                        </a:rPr>
                        <a:t>    </a:t>
                      </a:r>
                      <a:r>
                        <a:rPr lang="zh-CN" sz="1200" b="1" kern="100">
                          <a:solidFill>
                            <a:srgbClr val="FF0000"/>
                          </a:solidFill>
                          <a:latin typeface="+mn-ea"/>
                          <a:ea typeface="+mn-ea"/>
                          <a:cs typeface="Times New Roman"/>
                        </a:rPr>
                        <a:t>存货</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mn-ea"/>
                          <a:ea typeface="+mn-ea"/>
                          <a:cs typeface="Times New Roman"/>
                        </a:rPr>
                        <a:t>495</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1362</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3612</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5285</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925">
                <a:tc>
                  <a:txBody>
                    <a:bodyPr/>
                    <a:lstStyle/>
                    <a:p>
                      <a:pPr algn="ctr">
                        <a:spcAft>
                          <a:spcPts val="0"/>
                        </a:spcAft>
                      </a:pPr>
                      <a:r>
                        <a:rPr lang="en-US" sz="1200" b="1" kern="100">
                          <a:solidFill>
                            <a:srgbClr val="FF0000"/>
                          </a:solidFill>
                          <a:latin typeface="+mn-ea"/>
                          <a:ea typeface="+mn-ea"/>
                          <a:cs typeface="Times New Roman"/>
                        </a:rPr>
                        <a:t>    </a:t>
                      </a:r>
                      <a:r>
                        <a:rPr lang="zh-CN" sz="1200" b="1" kern="100">
                          <a:solidFill>
                            <a:srgbClr val="FF0000"/>
                          </a:solidFill>
                          <a:latin typeface="+mn-ea"/>
                          <a:ea typeface="+mn-ea"/>
                          <a:cs typeface="Times New Roman"/>
                        </a:rPr>
                        <a:t>应收帐款（应收票据）</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mn-ea"/>
                          <a:ea typeface="+mn-ea"/>
                          <a:cs typeface="Times New Roman"/>
                        </a:rPr>
                        <a:t>1458</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1056</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1119</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3327</a:t>
                      </a:r>
                      <a:r>
                        <a:rPr lang="zh-CN" sz="1200" b="1" kern="100">
                          <a:solidFill>
                            <a:srgbClr val="FF0000"/>
                          </a:solidFill>
                          <a:latin typeface="+mn-ea"/>
                          <a:ea typeface="+mn-ea"/>
                          <a:cs typeface="Times New Roman"/>
                        </a:rPr>
                        <a:t>（</a:t>
                      </a:r>
                      <a:r>
                        <a:rPr lang="en-US" sz="1200" b="1" kern="100">
                          <a:solidFill>
                            <a:srgbClr val="FF0000"/>
                          </a:solidFill>
                          <a:latin typeface="+mn-ea"/>
                          <a:ea typeface="+mn-ea"/>
                          <a:cs typeface="Times New Roman"/>
                        </a:rPr>
                        <a:t>20</a:t>
                      </a:r>
                      <a:r>
                        <a:rPr lang="zh-CN" sz="1200" b="1" kern="100">
                          <a:solidFill>
                            <a:srgbClr val="FF0000"/>
                          </a:solidFill>
                          <a:latin typeface="+mn-ea"/>
                          <a:ea typeface="+mn-ea"/>
                          <a:cs typeface="Times New Roman"/>
                        </a:rPr>
                        <a:t>）</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054">
                <a:tc>
                  <a:txBody>
                    <a:bodyPr/>
                    <a:lstStyle/>
                    <a:p>
                      <a:pPr algn="ctr">
                        <a:spcAft>
                          <a:spcPts val="0"/>
                        </a:spcAft>
                      </a:pPr>
                      <a:r>
                        <a:rPr lang="en-US" sz="1200" b="1" kern="100">
                          <a:solidFill>
                            <a:srgbClr val="FF0000"/>
                          </a:solidFill>
                          <a:latin typeface="+mn-ea"/>
                          <a:ea typeface="+mn-ea"/>
                          <a:cs typeface="Times New Roman"/>
                        </a:rPr>
                        <a:t>    </a:t>
                      </a:r>
                      <a:r>
                        <a:rPr lang="zh-CN" sz="1200" b="1" kern="100">
                          <a:solidFill>
                            <a:srgbClr val="FF0000"/>
                          </a:solidFill>
                          <a:latin typeface="+mn-ea"/>
                          <a:ea typeface="+mn-ea"/>
                          <a:cs typeface="Times New Roman"/>
                        </a:rPr>
                        <a:t>其他应收款</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mn-ea"/>
                          <a:ea typeface="+mn-ea"/>
                          <a:cs typeface="Times New Roman"/>
                        </a:rPr>
                        <a:t>621</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mn-ea"/>
                          <a:ea typeface="+mn-ea"/>
                          <a:cs typeface="Times New Roman"/>
                        </a:rPr>
                        <a:t>770</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1500</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4766</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054">
                <a:tc>
                  <a:txBody>
                    <a:bodyPr/>
                    <a:lstStyle/>
                    <a:p>
                      <a:pPr algn="ctr">
                        <a:spcAft>
                          <a:spcPts val="0"/>
                        </a:spcAft>
                      </a:pPr>
                      <a:r>
                        <a:rPr lang="en-US" sz="1200" b="1" kern="100">
                          <a:solidFill>
                            <a:srgbClr val="FF0000"/>
                          </a:solidFill>
                          <a:latin typeface="+mn-ea"/>
                          <a:ea typeface="+mn-ea"/>
                          <a:cs typeface="Times New Roman"/>
                        </a:rPr>
                        <a:t> 2</a:t>
                      </a:r>
                      <a:r>
                        <a:rPr lang="zh-CN" sz="1200" b="1" kern="100">
                          <a:solidFill>
                            <a:srgbClr val="FF0000"/>
                          </a:solidFill>
                          <a:latin typeface="+mn-ea"/>
                          <a:ea typeface="+mn-ea"/>
                          <a:cs typeface="Times New Roman"/>
                        </a:rPr>
                        <a:t>．固定资产</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3190</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mn-ea"/>
                          <a:ea typeface="+mn-ea"/>
                          <a:cs typeface="Times New Roman"/>
                        </a:rPr>
                        <a:t>5868</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6963</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6946</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054">
                <a:tc>
                  <a:txBody>
                    <a:bodyPr/>
                    <a:lstStyle/>
                    <a:p>
                      <a:pPr algn="ctr">
                        <a:spcAft>
                          <a:spcPts val="0"/>
                        </a:spcAft>
                      </a:pPr>
                      <a:r>
                        <a:rPr lang="en-US" sz="1200" b="1" kern="100">
                          <a:solidFill>
                            <a:srgbClr val="FF0000"/>
                          </a:solidFill>
                          <a:latin typeface="+mn-ea"/>
                          <a:ea typeface="+mn-ea"/>
                          <a:cs typeface="Times New Roman"/>
                        </a:rPr>
                        <a:t> 3</a:t>
                      </a:r>
                      <a:r>
                        <a:rPr lang="zh-CN" sz="1200" b="1" kern="100">
                          <a:solidFill>
                            <a:srgbClr val="FF0000"/>
                          </a:solidFill>
                          <a:latin typeface="+mn-ea"/>
                          <a:ea typeface="+mn-ea"/>
                          <a:cs typeface="Times New Roman"/>
                        </a:rPr>
                        <a:t>．长期投资</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282</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mn-ea"/>
                          <a:ea typeface="+mn-ea"/>
                          <a:cs typeface="Times New Roman"/>
                        </a:rPr>
                        <a:t>282</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282</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282</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054">
                <a:tc>
                  <a:txBody>
                    <a:bodyPr/>
                    <a:lstStyle/>
                    <a:p>
                      <a:pPr algn="ctr">
                        <a:spcAft>
                          <a:spcPts val="0"/>
                        </a:spcAft>
                      </a:pPr>
                      <a:r>
                        <a:rPr lang="en-US" sz="1200" b="1" kern="100">
                          <a:solidFill>
                            <a:srgbClr val="FF0000"/>
                          </a:solidFill>
                          <a:latin typeface="+mn-ea"/>
                          <a:ea typeface="+mn-ea"/>
                          <a:cs typeface="Times New Roman"/>
                        </a:rPr>
                        <a:t> 4</a:t>
                      </a:r>
                      <a:r>
                        <a:rPr lang="zh-CN" sz="1200" b="1" kern="100">
                          <a:solidFill>
                            <a:srgbClr val="FF0000"/>
                          </a:solidFill>
                          <a:latin typeface="+mn-ea"/>
                          <a:ea typeface="+mn-ea"/>
                          <a:cs typeface="Times New Roman"/>
                        </a:rPr>
                        <a:t>．无形资产</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218</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mn-ea"/>
                          <a:ea typeface="+mn-ea"/>
                          <a:cs typeface="Times New Roman"/>
                        </a:rPr>
                        <a:t>426</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425</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362</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054">
                <a:tc>
                  <a:txBody>
                    <a:bodyPr/>
                    <a:lstStyle/>
                    <a:p>
                      <a:pPr algn="ctr">
                        <a:spcAft>
                          <a:spcPts val="0"/>
                        </a:spcAft>
                      </a:pPr>
                      <a:r>
                        <a:rPr lang="zh-CN" sz="1200" b="1" kern="100">
                          <a:solidFill>
                            <a:srgbClr val="FF0000"/>
                          </a:solidFill>
                          <a:latin typeface="+mn-ea"/>
                          <a:ea typeface="+mn-ea"/>
                          <a:cs typeface="Times New Roman"/>
                        </a:rPr>
                        <a:t>二、负债总额</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4485</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mn-ea"/>
                          <a:ea typeface="+mn-ea"/>
                          <a:cs typeface="Times New Roman"/>
                        </a:rPr>
                        <a:t>5418</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mn-ea"/>
                          <a:ea typeface="+mn-ea"/>
                          <a:cs typeface="Times New Roman"/>
                        </a:rPr>
                        <a:t>7995</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13668</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054">
                <a:tc>
                  <a:txBody>
                    <a:bodyPr/>
                    <a:lstStyle/>
                    <a:p>
                      <a:pPr algn="ctr">
                        <a:spcAft>
                          <a:spcPts val="0"/>
                        </a:spcAft>
                      </a:pPr>
                      <a:r>
                        <a:rPr lang="en-US" sz="1200" b="1" kern="100">
                          <a:solidFill>
                            <a:srgbClr val="FF0000"/>
                          </a:solidFill>
                          <a:latin typeface="+mn-ea"/>
                          <a:ea typeface="+mn-ea"/>
                          <a:cs typeface="Times New Roman"/>
                        </a:rPr>
                        <a:t> 1</a:t>
                      </a:r>
                      <a:r>
                        <a:rPr lang="zh-CN" sz="1200" b="1" kern="100">
                          <a:solidFill>
                            <a:srgbClr val="FF0000"/>
                          </a:solidFill>
                          <a:latin typeface="+mn-ea"/>
                          <a:ea typeface="+mn-ea"/>
                          <a:cs typeface="Times New Roman"/>
                        </a:rPr>
                        <a:t>．流动负债</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4485</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5418</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mn-ea"/>
                          <a:ea typeface="+mn-ea"/>
                          <a:cs typeface="Times New Roman"/>
                        </a:rPr>
                        <a:t>7995</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13668</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054">
                <a:tc>
                  <a:txBody>
                    <a:bodyPr/>
                    <a:lstStyle/>
                    <a:p>
                      <a:pPr algn="ctr">
                        <a:spcAft>
                          <a:spcPts val="0"/>
                        </a:spcAft>
                      </a:pPr>
                      <a:r>
                        <a:rPr lang="en-US" sz="1200" b="1" kern="100">
                          <a:solidFill>
                            <a:srgbClr val="FF0000"/>
                          </a:solidFill>
                          <a:latin typeface="+mn-ea"/>
                          <a:ea typeface="+mn-ea"/>
                          <a:cs typeface="Times New Roman"/>
                        </a:rPr>
                        <a:t>    </a:t>
                      </a:r>
                      <a:r>
                        <a:rPr lang="zh-CN" sz="1200" b="1" kern="100">
                          <a:solidFill>
                            <a:srgbClr val="FF0000"/>
                          </a:solidFill>
                          <a:latin typeface="+mn-ea"/>
                          <a:ea typeface="+mn-ea"/>
                          <a:cs typeface="Times New Roman"/>
                        </a:rPr>
                        <a:t>短期借款</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2600</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4600</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mn-ea"/>
                          <a:ea typeface="+mn-ea"/>
                          <a:cs typeface="Times New Roman"/>
                        </a:rPr>
                        <a:t>6840</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8540</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054">
                <a:tc>
                  <a:txBody>
                    <a:bodyPr/>
                    <a:lstStyle/>
                    <a:p>
                      <a:pPr algn="ctr">
                        <a:spcAft>
                          <a:spcPts val="0"/>
                        </a:spcAft>
                      </a:pPr>
                      <a:r>
                        <a:rPr lang="en-US" sz="1200" b="1" kern="100">
                          <a:solidFill>
                            <a:srgbClr val="FF0000"/>
                          </a:solidFill>
                          <a:latin typeface="+mn-ea"/>
                          <a:ea typeface="+mn-ea"/>
                          <a:cs typeface="Times New Roman"/>
                        </a:rPr>
                        <a:t>    </a:t>
                      </a:r>
                      <a:r>
                        <a:rPr lang="zh-CN" sz="1200" b="1" kern="100">
                          <a:solidFill>
                            <a:srgbClr val="FF0000"/>
                          </a:solidFill>
                          <a:latin typeface="+mn-ea"/>
                          <a:ea typeface="+mn-ea"/>
                          <a:cs typeface="Times New Roman"/>
                        </a:rPr>
                        <a:t>预收账款</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0</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0</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mn-ea"/>
                          <a:ea typeface="+mn-ea"/>
                          <a:cs typeface="Times New Roman"/>
                        </a:rPr>
                        <a:t>0</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3</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925">
                <a:tc>
                  <a:txBody>
                    <a:bodyPr/>
                    <a:lstStyle/>
                    <a:p>
                      <a:pPr algn="ctr">
                        <a:spcAft>
                          <a:spcPts val="0"/>
                        </a:spcAft>
                      </a:pPr>
                      <a:r>
                        <a:rPr lang="en-US" sz="1200" b="1" kern="100">
                          <a:solidFill>
                            <a:srgbClr val="FF0000"/>
                          </a:solidFill>
                          <a:latin typeface="+mn-ea"/>
                          <a:ea typeface="+mn-ea"/>
                          <a:cs typeface="Times New Roman"/>
                        </a:rPr>
                        <a:t>    </a:t>
                      </a:r>
                      <a:r>
                        <a:rPr lang="zh-CN" sz="1200" b="1" kern="100">
                          <a:solidFill>
                            <a:srgbClr val="FF0000"/>
                          </a:solidFill>
                          <a:latin typeface="+mn-ea"/>
                          <a:ea typeface="+mn-ea"/>
                          <a:cs typeface="Times New Roman"/>
                        </a:rPr>
                        <a:t>应付帐款（应付票据）</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31</a:t>
                      </a:r>
                      <a:r>
                        <a:rPr lang="zh-CN" sz="1200" b="1" kern="100">
                          <a:solidFill>
                            <a:srgbClr val="FF0000"/>
                          </a:solidFill>
                          <a:latin typeface="+mn-ea"/>
                          <a:ea typeface="+mn-ea"/>
                          <a:cs typeface="Times New Roman"/>
                        </a:rPr>
                        <a:t>（</a:t>
                      </a:r>
                      <a:r>
                        <a:rPr lang="en-US" sz="1200" b="1" kern="100">
                          <a:solidFill>
                            <a:srgbClr val="FF0000"/>
                          </a:solidFill>
                          <a:latin typeface="+mn-ea"/>
                          <a:ea typeface="+mn-ea"/>
                          <a:cs typeface="Times New Roman"/>
                        </a:rPr>
                        <a:t>1770</a:t>
                      </a:r>
                      <a:r>
                        <a:rPr lang="zh-CN" sz="1200" b="1" kern="100">
                          <a:solidFill>
                            <a:srgbClr val="FF0000"/>
                          </a:solidFill>
                          <a:latin typeface="+mn-ea"/>
                          <a:ea typeface="+mn-ea"/>
                          <a:cs typeface="Times New Roman"/>
                        </a:rPr>
                        <a:t>）</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156</a:t>
                      </a:r>
                      <a:r>
                        <a:rPr lang="zh-CN" sz="1200" b="1" kern="100">
                          <a:solidFill>
                            <a:srgbClr val="FF0000"/>
                          </a:solidFill>
                          <a:latin typeface="+mn-ea"/>
                          <a:ea typeface="+mn-ea"/>
                          <a:cs typeface="Times New Roman"/>
                        </a:rPr>
                        <a:t>（</a:t>
                      </a:r>
                      <a:r>
                        <a:rPr lang="en-US" sz="1200" b="1" kern="100">
                          <a:solidFill>
                            <a:srgbClr val="FF0000"/>
                          </a:solidFill>
                          <a:latin typeface="+mn-ea"/>
                          <a:ea typeface="+mn-ea"/>
                          <a:cs typeface="Times New Roman"/>
                        </a:rPr>
                        <a:t>352</a:t>
                      </a:r>
                      <a:r>
                        <a:rPr lang="zh-CN" sz="1200" b="1" kern="100">
                          <a:solidFill>
                            <a:srgbClr val="FF0000"/>
                          </a:solidFill>
                          <a:latin typeface="+mn-ea"/>
                          <a:ea typeface="+mn-ea"/>
                          <a:cs typeface="Times New Roman"/>
                        </a:rPr>
                        <a:t>）</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mn-ea"/>
                          <a:ea typeface="+mn-ea"/>
                          <a:cs typeface="Times New Roman"/>
                        </a:rPr>
                        <a:t>381</a:t>
                      </a:r>
                      <a:r>
                        <a:rPr lang="zh-CN" sz="1200" b="1" kern="100" dirty="0">
                          <a:solidFill>
                            <a:srgbClr val="FF0000"/>
                          </a:solidFill>
                          <a:latin typeface="+mn-ea"/>
                          <a:ea typeface="+mn-ea"/>
                          <a:cs typeface="Times New Roman"/>
                        </a:rPr>
                        <a:t>（</a:t>
                      </a:r>
                      <a:r>
                        <a:rPr lang="en-US" sz="1200" b="1" kern="100" dirty="0">
                          <a:solidFill>
                            <a:srgbClr val="FF0000"/>
                          </a:solidFill>
                          <a:latin typeface="+mn-ea"/>
                          <a:ea typeface="+mn-ea"/>
                          <a:cs typeface="Times New Roman"/>
                        </a:rPr>
                        <a:t>343</a:t>
                      </a:r>
                      <a:r>
                        <a:rPr lang="zh-CN" sz="1200" b="1" kern="100" dirty="0">
                          <a:solidFill>
                            <a:srgbClr val="FF0000"/>
                          </a:solidFill>
                          <a:latin typeface="+mn-ea"/>
                          <a:ea typeface="+mn-ea"/>
                          <a:cs typeface="Times New Roman"/>
                        </a:rPr>
                        <a:t>）</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537</a:t>
                      </a:r>
                      <a:r>
                        <a:rPr lang="zh-CN" sz="1200" b="1" kern="100">
                          <a:solidFill>
                            <a:srgbClr val="FF0000"/>
                          </a:solidFill>
                          <a:latin typeface="+mn-ea"/>
                          <a:ea typeface="+mn-ea"/>
                          <a:cs typeface="Times New Roman"/>
                        </a:rPr>
                        <a:t>（</a:t>
                      </a:r>
                      <a:r>
                        <a:rPr lang="en-US" sz="1200" b="1" kern="100">
                          <a:solidFill>
                            <a:srgbClr val="FF0000"/>
                          </a:solidFill>
                          <a:latin typeface="+mn-ea"/>
                          <a:ea typeface="+mn-ea"/>
                          <a:cs typeface="Times New Roman"/>
                        </a:rPr>
                        <a:t>2529</a:t>
                      </a:r>
                      <a:r>
                        <a:rPr lang="zh-CN" sz="1200" b="1" kern="100">
                          <a:solidFill>
                            <a:srgbClr val="FF0000"/>
                          </a:solidFill>
                          <a:latin typeface="+mn-ea"/>
                          <a:ea typeface="+mn-ea"/>
                          <a:cs typeface="Times New Roman"/>
                        </a:rPr>
                        <a:t>）</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054">
                <a:tc>
                  <a:txBody>
                    <a:bodyPr/>
                    <a:lstStyle/>
                    <a:p>
                      <a:pPr algn="ctr">
                        <a:spcAft>
                          <a:spcPts val="0"/>
                        </a:spcAft>
                      </a:pPr>
                      <a:r>
                        <a:rPr lang="en-US" sz="1200" b="1" kern="100">
                          <a:solidFill>
                            <a:srgbClr val="FF0000"/>
                          </a:solidFill>
                          <a:latin typeface="+mn-ea"/>
                          <a:ea typeface="+mn-ea"/>
                          <a:cs typeface="Times New Roman"/>
                        </a:rPr>
                        <a:t>    </a:t>
                      </a:r>
                      <a:r>
                        <a:rPr lang="zh-CN" sz="1200" b="1" kern="100">
                          <a:solidFill>
                            <a:srgbClr val="FF0000"/>
                          </a:solidFill>
                          <a:latin typeface="+mn-ea"/>
                          <a:ea typeface="+mn-ea"/>
                          <a:cs typeface="Times New Roman"/>
                        </a:rPr>
                        <a:t>其他应付款</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40</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98</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21</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mn-ea"/>
                          <a:ea typeface="+mn-ea"/>
                          <a:cs typeface="Times New Roman"/>
                        </a:rPr>
                        <a:t>1290</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925">
                <a:tc>
                  <a:txBody>
                    <a:bodyPr/>
                    <a:lstStyle/>
                    <a:p>
                      <a:pPr algn="ctr">
                        <a:spcAft>
                          <a:spcPts val="0"/>
                        </a:spcAft>
                      </a:pPr>
                      <a:r>
                        <a:rPr lang="en-US" sz="1200" b="1" kern="100">
                          <a:solidFill>
                            <a:srgbClr val="FF0000"/>
                          </a:solidFill>
                          <a:latin typeface="+mn-ea"/>
                          <a:ea typeface="+mn-ea"/>
                          <a:cs typeface="Times New Roman"/>
                        </a:rPr>
                        <a:t> 2</a:t>
                      </a:r>
                      <a:r>
                        <a:rPr lang="zh-CN" sz="1200" b="1" kern="100">
                          <a:solidFill>
                            <a:srgbClr val="FF0000"/>
                          </a:solidFill>
                          <a:latin typeface="+mn-ea"/>
                          <a:ea typeface="+mn-ea"/>
                          <a:cs typeface="Times New Roman"/>
                        </a:rPr>
                        <a:t>．长期负债（借款）</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0</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0</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0</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mn-ea"/>
                          <a:ea typeface="+mn-ea"/>
                          <a:cs typeface="Times New Roman"/>
                        </a:rPr>
                        <a:t>0</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054">
                <a:tc>
                  <a:txBody>
                    <a:bodyPr/>
                    <a:lstStyle/>
                    <a:p>
                      <a:pPr algn="ctr">
                        <a:spcAft>
                          <a:spcPts val="0"/>
                        </a:spcAft>
                      </a:pPr>
                      <a:r>
                        <a:rPr lang="zh-CN" sz="1200" b="1" kern="100">
                          <a:solidFill>
                            <a:srgbClr val="FF0000"/>
                          </a:solidFill>
                          <a:latin typeface="+mn-ea"/>
                          <a:ea typeface="+mn-ea"/>
                          <a:cs typeface="Times New Roman"/>
                        </a:rPr>
                        <a:t>三、净资产</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3754</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5437</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7635</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mn-ea"/>
                          <a:ea typeface="+mn-ea"/>
                          <a:cs typeface="Times New Roman"/>
                        </a:rPr>
                        <a:t>9965</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054">
                <a:tc>
                  <a:txBody>
                    <a:bodyPr/>
                    <a:lstStyle/>
                    <a:p>
                      <a:pPr algn="ctr">
                        <a:spcAft>
                          <a:spcPts val="0"/>
                        </a:spcAft>
                      </a:pPr>
                      <a:r>
                        <a:rPr lang="zh-CN" sz="1200" b="1" kern="100">
                          <a:solidFill>
                            <a:srgbClr val="FF0000"/>
                          </a:solidFill>
                          <a:latin typeface="+mn-ea"/>
                          <a:ea typeface="+mn-ea"/>
                          <a:cs typeface="Times New Roman"/>
                        </a:rPr>
                        <a:t>实收资本</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2000</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2000</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2000</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mn-ea"/>
                          <a:ea typeface="+mn-ea"/>
                          <a:cs typeface="Times New Roman"/>
                        </a:rPr>
                        <a:t>7300</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054">
                <a:tc>
                  <a:txBody>
                    <a:bodyPr/>
                    <a:lstStyle/>
                    <a:p>
                      <a:pPr algn="ctr">
                        <a:spcAft>
                          <a:spcPts val="0"/>
                        </a:spcAft>
                      </a:pPr>
                      <a:r>
                        <a:rPr lang="zh-CN" sz="1200" b="1" kern="100">
                          <a:solidFill>
                            <a:srgbClr val="FF0000"/>
                          </a:solidFill>
                          <a:latin typeface="+mn-ea"/>
                          <a:ea typeface="+mn-ea"/>
                          <a:cs typeface="Times New Roman"/>
                        </a:rPr>
                        <a:t>资本公积</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0</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0</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0</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mn-ea"/>
                          <a:ea typeface="+mn-ea"/>
                          <a:cs typeface="Times New Roman"/>
                        </a:rPr>
                        <a:t>0</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054">
                <a:tc>
                  <a:txBody>
                    <a:bodyPr/>
                    <a:lstStyle/>
                    <a:p>
                      <a:pPr algn="ctr">
                        <a:spcAft>
                          <a:spcPts val="0"/>
                        </a:spcAft>
                      </a:pPr>
                      <a:r>
                        <a:rPr lang="en-US" sz="1200" b="1" kern="100">
                          <a:solidFill>
                            <a:srgbClr val="FF0000"/>
                          </a:solidFill>
                          <a:latin typeface="+mn-ea"/>
                          <a:ea typeface="+mn-ea"/>
                          <a:cs typeface="Times New Roman"/>
                        </a:rPr>
                        <a:t>    </a:t>
                      </a:r>
                      <a:r>
                        <a:rPr lang="zh-CN" sz="1200" b="1" kern="100">
                          <a:solidFill>
                            <a:srgbClr val="FF0000"/>
                          </a:solidFill>
                          <a:latin typeface="+mn-ea"/>
                          <a:ea typeface="+mn-ea"/>
                          <a:cs typeface="Times New Roman"/>
                        </a:rPr>
                        <a:t>未分配利润</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1754</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3437</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5635</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mn-ea"/>
                          <a:ea typeface="+mn-ea"/>
                          <a:cs typeface="Times New Roman"/>
                        </a:rPr>
                        <a:t>2665</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925">
                <a:tc>
                  <a:txBody>
                    <a:bodyPr/>
                    <a:lstStyle/>
                    <a:p>
                      <a:pPr algn="ctr">
                        <a:spcAft>
                          <a:spcPts val="0"/>
                        </a:spcAft>
                      </a:pPr>
                      <a:r>
                        <a:rPr lang="zh-CN" sz="1200" b="1" kern="100">
                          <a:solidFill>
                            <a:srgbClr val="FF0000"/>
                          </a:solidFill>
                          <a:latin typeface="+mn-ea"/>
                          <a:ea typeface="+mn-ea"/>
                          <a:cs typeface="Times New Roman"/>
                        </a:rPr>
                        <a:t>四、主营业务收入</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11029</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15011</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20320</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mn-ea"/>
                          <a:ea typeface="+mn-ea"/>
                          <a:cs typeface="Times New Roman"/>
                        </a:rPr>
                        <a:t>11080</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054">
                <a:tc>
                  <a:txBody>
                    <a:bodyPr/>
                    <a:lstStyle/>
                    <a:p>
                      <a:pPr algn="ctr">
                        <a:spcAft>
                          <a:spcPts val="0"/>
                        </a:spcAft>
                      </a:pPr>
                      <a:r>
                        <a:rPr lang="zh-CN" sz="1200" b="1" kern="100">
                          <a:solidFill>
                            <a:srgbClr val="FF0000"/>
                          </a:solidFill>
                          <a:latin typeface="+mn-ea"/>
                          <a:ea typeface="+mn-ea"/>
                          <a:cs typeface="Times New Roman"/>
                        </a:rPr>
                        <a:t>五、利润总额</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1254</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1980</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2284</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dirty="0">
                          <a:solidFill>
                            <a:srgbClr val="FF0000"/>
                          </a:solidFill>
                          <a:latin typeface="+mn-ea"/>
                          <a:ea typeface="+mn-ea"/>
                          <a:cs typeface="Times New Roman"/>
                        </a:rPr>
                        <a:t>1542</a:t>
                      </a:r>
                      <a:endParaRPr lang="zh-CN" sz="1200" b="1" kern="100" dirty="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4054">
                <a:tc>
                  <a:txBody>
                    <a:bodyPr/>
                    <a:lstStyle/>
                    <a:p>
                      <a:pPr algn="ctr">
                        <a:spcAft>
                          <a:spcPts val="0"/>
                        </a:spcAft>
                      </a:pPr>
                      <a:r>
                        <a:rPr lang="zh-CN" sz="1200" b="1" kern="100">
                          <a:solidFill>
                            <a:srgbClr val="FF0000"/>
                          </a:solidFill>
                          <a:latin typeface="+mn-ea"/>
                          <a:ea typeface="+mn-ea"/>
                          <a:cs typeface="Times New Roman"/>
                        </a:rPr>
                        <a:t>六、上缴所得税</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b="1" kern="100">
                        <a:solidFill>
                          <a:srgbClr val="FF0000"/>
                        </a:solidFill>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296</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b="1" kern="100">
                          <a:solidFill>
                            <a:srgbClr val="FF0000"/>
                          </a:solidFill>
                          <a:latin typeface="+mn-ea"/>
                          <a:ea typeface="+mn-ea"/>
                          <a:cs typeface="Times New Roman"/>
                        </a:rPr>
                        <a:t>86</a:t>
                      </a:r>
                      <a:endParaRPr lang="zh-CN" sz="1200" b="1" kern="100">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200" b="1" kern="100" dirty="0">
                        <a:solidFill>
                          <a:srgbClr val="FF0000"/>
                        </a:solidFill>
                        <a:latin typeface="+mn-ea"/>
                        <a:ea typeface="+mn-ea"/>
                        <a:cs typeface="Times New Roman"/>
                      </a:endParaRPr>
                    </a:p>
                  </a:txBody>
                  <a:tcPr marL="40282" marR="4028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704088"/>
            <a:ext cx="8291264" cy="636680"/>
          </a:xfrm>
        </p:spPr>
        <p:txBody>
          <a:bodyPr>
            <a:normAutofit fontScale="90000"/>
          </a:bodyPr>
          <a:lstStyle/>
          <a:p>
            <a:r>
              <a:rPr lang="zh-CN" altLang="en-US" dirty="0" smtClean="0"/>
              <a:t>案例分析三</a:t>
            </a:r>
            <a:endParaRPr lang="zh-CN" altLang="en-US" dirty="0"/>
          </a:p>
        </p:txBody>
      </p:sp>
      <p:sp>
        <p:nvSpPr>
          <p:cNvPr id="3" name="内容占位符 2"/>
          <p:cNvSpPr>
            <a:spLocks noGrp="1"/>
          </p:cNvSpPr>
          <p:nvPr>
            <p:ph idx="1"/>
          </p:nvPr>
        </p:nvSpPr>
        <p:spPr>
          <a:xfrm>
            <a:off x="395536" y="1556792"/>
            <a:ext cx="8229600" cy="5037192"/>
          </a:xfrm>
        </p:spPr>
        <p:txBody>
          <a:bodyPr/>
          <a:lstStyle/>
          <a:p>
            <a:r>
              <a:rPr lang="zh-CN" altLang="en-US" dirty="0" smtClean="0">
                <a:latin typeface="+mj-ea"/>
                <a:ea typeface="+mj-ea"/>
              </a:rPr>
              <a:t>这是一家建材生产企业</a:t>
            </a:r>
            <a:endParaRPr lang="en-US" altLang="zh-CN" dirty="0" smtClean="0">
              <a:latin typeface="+mj-ea"/>
              <a:ea typeface="+mj-ea"/>
            </a:endParaRPr>
          </a:p>
          <a:p>
            <a:r>
              <a:rPr lang="zh-CN" altLang="en-US" dirty="0" smtClean="0">
                <a:latin typeface="+mj-ea"/>
                <a:ea typeface="+mj-ea"/>
              </a:rPr>
              <a:t>从报表来看，</a:t>
            </a:r>
            <a:r>
              <a:rPr lang="en-US" altLang="zh-CN" dirty="0" smtClean="0">
                <a:latin typeface="+mj-ea"/>
                <a:ea typeface="+mj-ea"/>
              </a:rPr>
              <a:t>2008</a:t>
            </a:r>
            <a:r>
              <a:rPr lang="zh-CN" altLang="en-US" dirty="0" smtClean="0">
                <a:latin typeface="+mj-ea"/>
                <a:ea typeface="+mj-ea"/>
              </a:rPr>
              <a:t>年到</a:t>
            </a:r>
            <a:r>
              <a:rPr lang="en-US" altLang="zh-CN" dirty="0" smtClean="0">
                <a:latin typeface="+mj-ea"/>
                <a:ea typeface="+mj-ea"/>
              </a:rPr>
              <a:t>2011</a:t>
            </a:r>
            <a:r>
              <a:rPr lang="zh-CN" altLang="en-US" dirty="0" smtClean="0">
                <a:latin typeface="+mj-ea"/>
                <a:ea typeface="+mj-ea"/>
              </a:rPr>
              <a:t>年，企业短期贷款从</a:t>
            </a:r>
            <a:r>
              <a:rPr lang="en-US" altLang="zh-CN" dirty="0" smtClean="0">
                <a:latin typeface="+mj-ea"/>
                <a:ea typeface="+mj-ea"/>
              </a:rPr>
              <a:t>2600</a:t>
            </a:r>
            <a:r>
              <a:rPr lang="zh-CN" altLang="en-US" dirty="0" smtClean="0">
                <a:latin typeface="+mj-ea"/>
                <a:ea typeface="+mj-ea"/>
              </a:rPr>
              <a:t>万元增加到</a:t>
            </a:r>
            <a:r>
              <a:rPr lang="en-US" altLang="zh-CN" dirty="0" smtClean="0">
                <a:latin typeface="+mj-ea"/>
                <a:ea typeface="+mj-ea"/>
              </a:rPr>
              <a:t>8540</a:t>
            </a:r>
            <a:r>
              <a:rPr lang="zh-CN" altLang="en-US" dirty="0" smtClean="0">
                <a:latin typeface="+mj-ea"/>
                <a:ea typeface="+mj-ea"/>
              </a:rPr>
              <a:t>万元，增加</a:t>
            </a:r>
            <a:r>
              <a:rPr lang="en-US" altLang="zh-CN" dirty="0" smtClean="0">
                <a:latin typeface="+mj-ea"/>
                <a:ea typeface="+mj-ea"/>
              </a:rPr>
              <a:t>5940</a:t>
            </a:r>
            <a:r>
              <a:rPr lang="zh-CN" altLang="en-US" dirty="0" smtClean="0">
                <a:latin typeface="+mj-ea"/>
                <a:ea typeface="+mj-ea"/>
              </a:rPr>
              <a:t>万元；固定资产从</a:t>
            </a:r>
            <a:r>
              <a:rPr lang="en-US" altLang="zh-CN" dirty="0" smtClean="0">
                <a:latin typeface="+mj-ea"/>
                <a:ea typeface="+mj-ea"/>
              </a:rPr>
              <a:t>3190</a:t>
            </a:r>
            <a:r>
              <a:rPr lang="zh-CN" altLang="en-US" dirty="0" smtClean="0">
                <a:latin typeface="+mj-ea"/>
                <a:ea typeface="+mj-ea"/>
              </a:rPr>
              <a:t>万元增加到</a:t>
            </a:r>
            <a:r>
              <a:rPr lang="en-US" altLang="zh-CN" dirty="0" smtClean="0">
                <a:latin typeface="+mj-ea"/>
                <a:ea typeface="+mj-ea"/>
              </a:rPr>
              <a:t>6946</a:t>
            </a:r>
            <a:r>
              <a:rPr lang="zh-CN" altLang="en-US" dirty="0" smtClean="0">
                <a:latin typeface="+mj-ea"/>
                <a:ea typeface="+mj-ea"/>
              </a:rPr>
              <a:t>万元，增加</a:t>
            </a:r>
            <a:r>
              <a:rPr lang="en-US" altLang="zh-CN" dirty="0" smtClean="0">
                <a:latin typeface="+mj-ea"/>
                <a:ea typeface="+mj-ea"/>
              </a:rPr>
              <a:t>3756</a:t>
            </a:r>
            <a:r>
              <a:rPr lang="zh-CN" altLang="en-US" dirty="0" smtClean="0">
                <a:latin typeface="+mj-ea"/>
                <a:ea typeface="+mj-ea"/>
              </a:rPr>
              <a:t>万元，存货从</a:t>
            </a:r>
            <a:r>
              <a:rPr lang="en-US" altLang="zh-CN" dirty="0" smtClean="0">
                <a:latin typeface="+mj-ea"/>
                <a:ea typeface="+mj-ea"/>
              </a:rPr>
              <a:t>495</a:t>
            </a:r>
            <a:r>
              <a:rPr lang="zh-CN" altLang="en-US" dirty="0" smtClean="0">
                <a:latin typeface="+mj-ea"/>
                <a:ea typeface="+mj-ea"/>
              </a:rPr>
              <a:t>万元增加到</a:t>
            </a:r>
            <a:r>
              <a:rPr lang="en-US" altLang="zh-CN" dirty="0" smtClean="0">
                <a:latin typeface="+mj-ea"/>
                <a:ea typeface="+mj-ea"/>
              </a:rPr>
              <a:t>5285</a:t>
            </a:r>
            <a:r>
              <a:rPr lang="zh-CN" altLang="en-US" dirty="0" smtClean="0">
                <a:latin typeface="+mj-ea"/>
                <a:ea typeface="+mj-ea"/>
              </a:rPr>
              <a:t>万元，增加</a:t>
            </a:r>
            <a:r>
              <a:rPr lang="en-US" altLang="zh-CN" dirty="0" smtClean="0">
                <a:latin typeface="+mj-ea"/>
                <a:ea typeface="+mj-ea"/>
              </a:rPr>
              <a:t>4790</a:t>
            </a:r>
            <a:r>
              <a:rPr lang="zh-CN" altLang="en-US" dirty="0" smtClean="0">
                <a:latin typeface="+mj-ea"/>
                <a:ea typeface="+mj-ea"/>
              </a:rPr>
              <a:t>万元；企业销售收入从</a:t>
            </a:r>
            <a:r>
              <a:rPr lang="en-US" altLang="zh-CN" dirty="0" smtClean="0">
                <a:latin typeface="+mj-ea"/>
                <a:ea typeface="+mj-ea"/>
              </a:rPr>
              <a:t>11029</a:t>
            </a:r>
            <a:r>
              <a:rPr lang="zh-CN" altLang="en-US" dirty="0" smtClean="0">
                <a:latin typeface="+mj-ea"/>
                <a:ea typeface="+mj-ea"/>
              </a:rPr>
              <a:t>万元增加到</a:t>
            </a:r>
            <a:r>
              <a:rPr lang="en-US" altLang="zh-CN" dirty="0" smtClean="0">
                <a:latin typeface="+mj-ea"/>
                <a:ea typeface="+mj-ea"/>
              </a:rPr>
              <a:t>20320</a:t>
            </a:r>
            <a:r>
              <a:rPr lang="zh-CN" altLang="en-US" dirty="0" smtClean="0">
                <a:latin typeface="+mj-ea"/>
                <a:ea typeface="+mj-ea"/>
              </a:rPr>
              <a:t>万元，增加</a:t>
            </a:r>
            <a:r>
              <a:rPr lang="en-US" altLang="zh-CN" dirty="0" smtClean="0">
                <a:latin typeface="+mj-ea"/>
                <a:ea typeface="+mj-ea"/>
              </a:rPr>
              <a:t>9291</a:t>
            </a:r>
            <a:r>
              <a:rPr lang="zh-CN" altLang="en-US" dirty="0" smtClean="0">
                <a:latin typeface="+mj-ea"/>
                <a:ea typeface="+mj-ea"/>
              </a:rPr>
              <a:t>万元。单纯从报表来看，企业是处于上升期，企业负债及资产扩张较快，而当时的经济环境是萧条的，而且行业内其他同类型的企业生产基本是处于亏损状态，所以基本上可以怀疑报表的真实性</a:t>
            </a:r>
            <a:endParaRPr lang="en-US" altLang="zh-CN" dirty="0" smtClean="0">
              <a:latin typeface="+mj-ea"/>
              <a:ea typeface="+mj-ea"/>
            </a:endParaRPr>
          </a:p>
          <a:p>
            <a:r>
              <a:rPr lang="zh-CN" altLang="en-US" dirty="0" smtClean="0">
                <a:latin typeface="+mj-ea"/>
                <a:ea typeface="+mj-ea"/>
              </a:rPr>
              <a:t>经过到企业用倒推法反复核查，发现企业实际上是处于亏损状态</a:t>
            </a:r>
            <a:endParaRPr lang="en-US" altLang="zh-CN" dirty="0" smtClean="0">
              <a:latin typeface="+mj-ea"/>
              <a:ea typeface="+mj-ea"/>
            </a:endParaRPr>
          </a:p>
          <a:p>
            <a:endParaRPr lang="zh-CN" altLang="en-US" dirty="0">
              <a:latin typeface="+mj-ea"/>
              <a:ea typeface="+mj-e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normAutofit/>
          </a:bodyPr>
          <a:lstStyle/>
          <a:p>
            <a:pPr algn="ctr">
              <a:buNone/>
            </a:pPr>
            <a:r>
              <a:rPr lang="zh-CN" altLang="en-US" sz="8800" dirty="0" smtClean="0"/>
              <a:t>谢    谢！</a:t>
            </a:r>
            <a:endParaRPr lang="zh-CN" altLang="en-US" sz="8800" dirty="0"/>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t>调查前期的准备阶段</a:t>
            </a:r>
            <a:endParaRPr lang="zh-CN" altLang="en-US" sz="3600" dirty="0"/>
          </a:p>
        </p:txBody>
      </p:sp>
      <p:sp>
        <p:nvSpPr>
          <p:cNvPr id="3" name="内容占位符 2"/>
          <p:cNvSpPr>
            <a:spLocks noGrp="1"/>
          </p:cNvSpPr>
          <p:nvPr>
            <p:ph idx="1"/>
          </p:nvPr>
        </p:nvSpPr>
        <p:spPr/>
        <p:txBody>
          <a:bodyPr>
            <a:normAutofit/>
          </a:bodyPr>
          <a:lstStyle/>
          <a:p>
            <a:pPr>
              <a:buNone/>
            </a:pPr>
            <a:r>
              <a:rPr lang="zh-CN" altLang="en-US" sz="3600" dirty="0" smtClean="0">
                <a:latin typeface="+mj-ea"/>
                <a:ea typeface="+mj-ea"/>
              </a:rPr>
              <a:t>    一、思想理念上的准备</a:t>
            </a:r>
            <a:endParaRPr lang="en-US" altLang="zh-CN" sz="3600" dirty="0" smtClean="0">
              <a:latin typeface="+mj-ea"/>
              <a:ea typeface="+mj-ea"/>
            </a:endParaRPr>
          </a:p>
          <a:p>
            <a:pPr>
              <a:buNone/>
            </a:pPr>
            <a:r>
              <a:rPr lang="en-US" altLang="zh-CN" sz="3600" dirty="0">
                <a:latin typeface="+mj-ea"/>
                <a:ea typeface="+mj-ea"/>
              </a:rPr>
              <a:t> </a:t>
            </a:r>
            <a:r>
              <a:rPr lang="en-US" altLang="zh-CN" sz="3600" dirty="0" smtClean="0">
                <a:latin typeface="+mj-ea"/>
                <a:ea typeface="+mj-ea"/>
              </a:rPr>
              <a:t>      </a:t>
            </a:r>
            <a:r>
              <a:rPr lang="zh-CN" altLang="en-US" sz="3600" dirty="0" smtClean="0">
                <a:latin typeface="+mj-ea"/>
                <a:ea typeface="+mj-ea"/>
              </a:rPr>
              <a:t>（一）跳出企业看企业</a:t>
            </a:r>
            <a:endParaRPr lang="en-US" altLang="zh-CN" sz="3600" dirty="0">
              <a:latin typeface="+mj-ea"/>
              <a:ea typeface="+mj-ea"/>
            </a:endParaRPr>
          </a:p>
          <a:p>
            <a:pPr>
              <a:buNone/>
            </a:pPr>
            <a:r>
              <a:rPr lang="zh-CN" altLang="en-US" sz="3600" dirty="0" smtClean="0">
                <a:latin typeface="+mj-ea"/>
                <a:ea typeface="+mj-ea"/>
              </a:rPr>
              <a:t>       （二）有着高度的责任心</a:t>
            </a:r>
            <a:endParaRPr lang="en-US" altLang="zh-CN" sz="3600" dirty="0" smtClean="0">
              <a:latin typeface="+mj-ea"/>
              <a:ea typeface="+mj-ea"/>
            </a:endParaRPr>
          </a:p>
          <a:p>
            <a:pPr>
              <a:buNone/>
            </a:pPr>
            <a:r>
              <a:rPr lang="en-US" altLang="zh-CN" sz="3600" dirty="0">
                <a:latin typeface="+mj-ea"/>
                <a:ea typeface="+mj-ea"/>
              </a:rPr>
              <a:t> </a:t>
            </a:r>
            <a:r>
              <a:rPr lang="en-US" altLang="zh-CN" sz="3600" dirty="0" smtClean="0">
                <a:latin typeface="+mj-ea"/>
                <a:ea typeface="+mj-ea"/>
              </a:rPr>
              <a:t>      </a:t>
            </a:r>
            <a:r>
              <a:rPr lang="zh-CN" altLang="en-US" sz="3600" dirty="0" smtClean="0">
                <a:latin typeface="+mj-ea"/>
                <a:ea typeface="+mj-ea"/>
              </a:rPr>
              <a:t>（三）善于多角度、多方位思考</a:t>
            </a:r>
            <a:endParaRPr lang="en-US" altLang="zh-CN" sz="3600" dirty="0" smtClean="0">
              <a:latin typeface="+mj-ea"/>
              <a:ea typeface="+mj-ea"/>
            </a:endParaRPr>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t>调查前期的准备阶段</a:t>
            </a:r>
            <a:endParaRPr lang="zh-CN" altLang="en-US" sz="3600" dirty="0"/>
          </a:p>
        </p:txBody>
      </p:sp>
      <p:sp>
        <p:nvSpPr>
          <p:cNvPr id="3" name="内容占位符 2"/>
          <p:cNvSpPr>
            <a:spLocks noGrp="1"/>
          </p:cNvSpPr>
          <p:nvPr>
            <p:ph idx="1"/>
          </p:nvPr>
        </p:nvSpPr>
        <p:spPr/>
        <p:txBody>
          <a:bodyPr>
            <a:normAutofit/>
          </a:bodyPr>
          <a:lstStyle/>
          <a:p>
            <a:pPr>
              <a:buNone/>
            </a:pPr>
            <a:r>
              <a:rPr lang="zh-CN" altLang="en-US" dirty="0" smtClean="0">
                <a:latin typeface="+mj-ea"/>
                <a:ea typeface="+mj-ea"/>
              </a:rPr>
              <a:t>二、了解企业的基本信息</a:t>
            </a:r>
            <a:endParaRPr lang="en-US" altLang="zh-CN" dirty="0" smtClean="0">
              <a:latin typeface="+mj-ea"/>
              <a:ea typeface="+mj-ea"/>
            </a:endParaRPr>
          </a:p>
          <a:p>
            <a:pPr>
              <a:buNone/>
            </a:pPr>
            <a:r>
              <a:rPr lang="zh-CN" altLang="en-US" dirty="0" smtClean="0">
                <a:latin typeface="+mj-ea"/>
                <a:ea typeface="+mj-ea"/>
              </a:rPr>
              <a:t>    根据企业提供的资料，了解基本信息（主要包括企业成立时间、注册资金、注册资金的构成以及资金的到位情况，股东构成、历史沿革、经营模式、竞争优势及关联企业等</a:t>
            </a:r>
            <a:endParaRPr lang="en-US" altLang="zh-CN" dirty="0" smtClean="0">
              <a:latin typeface="+mj-ea"/>
              <a:ea typeface="+mj-ea"/>
            </a:endParaRPr>
          </a:p>
          <a:p>
            <a:pPr>
              <a:buNone/>
            </a:pPr>
            <a:r>
              <a:rPr lang="en-US" altLang="zh-CN" dirty="0" smtClean="0">
                <a:latin typeface="+mj-ea"/>
                <a:ea typeface="+mj-ea"/>
              </a:rPr>
              <a:t>    </a:t>
            </a:r>
            <a:r>
              <a:rPr lang="zh-CN" altLang="en-US" dirty="0" smtClean="0">
                <a:latin typeface="+mj-ea"/>
                <a:ea typeface="+mj-ea"/>
              </a:rPr>
              <a:t>根据企业提供的税票、用电度数初步核算销售收入</a:t>
            </a:r>
            <a:endParaRPr lang="en-US" altLang="zh-CN" dirty="0" smtClean="0">
              <a:latin typeface="+mj-ea"/>
              <a:ea typeface="+mj-ea"/>
            </a:endParaRPr>
          </a:p>
          <a:p>
            <a:pPr>
              <a:buNone/>
            </a:pPr>
            <a:r>
              <a:rPr lang="en-US" altLang="zh-CN" dirty="0" smtClean="0">
                <a:latin typeface="+mj-ea"/>
                <a:ea typeface="+mj-ea"/>
              </a:rPr>
              <a:t>    </a:t>
            </a:r>
            <a:r>
              <a:rPr lang="zh-CN" altLang="en-US" dirty="0" smtClean="0">
                <a:latin typeface="+mj-ea"/>
                <a:ea typeface="+mj-ea"/>
              </a:rPr>
              <a:t>了解企业申请资金的用途，初步判断企业申请资金的合理性</a:t>
            </a:r>
            <a:endParaRPr lang="en-US" altLang="zh-CN" dirty="0" smtClean="0">
              <a:latin typeface="+mj-ea"/>
              <a:ea typeface="+mj-ea"/>
            </a:endParaRPr>
          </a:p>
          <a:p>
            <a:pPr>
              <a:buNone/>
            </a:pPr>
            <a:r>
              <a:rPr lang="en-US" altLang="zh-CN" dirty="0">
                <a:latin typeface="+mj-ea"/>
                <a:ea typeface="+mj-ea"/>
              </a:rPr>
              <a:t> </a:t>
            </a:r>
            <a:r>
              <a:rPr lang="en-US" altLang="zh-CN" dirty="0" smtClean="0">
                <a:latin typeface="+mj-ea"/>
                <a:ea typeface="+mj-ea"/>
              </a:rPr>
              <a:t>  </a:t>
            </a:r>
            <a:endParaRPr lang="zh-CN" altLang="en-US" dirty="0">
              <a:latin typeface="+mj-ea"/>
              <a:ea typeface="+mj-ea"/>
            </a:endParaRPr>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t>调查前期的准备阶段</a:t>
            </a:r>
            <a:endParaRPr lang="zh-CN" altLang="en-US" sz="3600" dirty="0"/>
          </a:p>
        </p:txBody>
      </p:sp>
      <p:sp>
        <p:nvSpPr>
          <p:cNvPr id="3" name="内容占位符 2"/>
          <p:cNvSpPr>
            <a:spLocks noGrp="1"/>
          </p:cNvSpPr>
          <p:nvPr>
            <p:ph idx="1"/>
          </p:nvPr>
        </p:nvSpPr>
        <p:spPr/>
        <p:txBody>
          <a:bodyPr>
            <a:normAutofit/>
          </a:bodyPr>
          <a:lstStyle/>
          <a:p>
            <a:pPr>
              <a:buNone/>
            </a:pPr>
            <a:r>
              <a:rPr lang="zh-CN" altLang="en-US" dirty="0" smtClean="0">
                <a:latin typeface="+mj-ea"/>
                <a:ea typeface="+mj-ea"/>
              </a:rPr>
              <a:t>三、利用公共资源平台，查询企业的相关信息</a:t>
            </a:r>
            <a:endParaRPr lang="en-US" altLang="zh-CN" dirty="0" smtClean="0">
              <a:latin typeface="+mj-ea"/>
              <a:ea typeface="+mj-ea"/>
            </a:endParaRPr>
          </a:p>
          <a:p>
            <a:pPr>
              <a:buNone/>
            </a:pPr>
            <a:r>
              <a:rPr lang="en-US" altLang="zh-CN" dirty="0" smtClean="0">
                <a:latin typeface="+mj-ea"/>
                <a:ea typeface="+mj-ea"/>
              </a:rPr>
              <a:t>    </a:t>
            </a:r>
            <a:r>
              <a:rPr lang="zh-CN" altLang="en-US" dirty="0" smtClean="0">
                <a:latin typeface="+mj-ea"/>
                <a:ea typeface="+mj-ea"/>
              </a:rPr>
              <a:t>登陆</a:t>
            </a:r>
            <a:r>
              <a:rPr lang="en-US" altLang="zh-CN" dirty="0" smtClean="0">
                <a:latin typeface="+mj-ea"/>
                <a:ea typeface="+mj-ea"/>
              </a:rPr>
              <a:t>《</a:t>
            </a:r>
            <a:r>
              <a:rPr lang="zh-CN" altLang="en-US" dirty="0" smtClean="0">
                <a:latin typeface="+mj-ea"/>
                <a:ea typeface="+mj-ea"/>
              </a:rPr>
              <a:t>企信保</a:t>
            </a:r>
            <a:r>
              <a:rPr lang="en-US" altLang="zh-CN" dirty="0" smtClean="0">
                <a:latin typeface="+mj-ea"/>
                <a:ea typeface="+mj-ea"/>
              </a:rPr>
              <a:t>》</a:t>
            </a:r>
            <a:r>
              <a:rPr lang="zh-CN" altLang="en-US" dirty="0" smtClean="0">
                <a:latin typeface="+mj-ea"/>
                <a:ea typeface="+mj-ea"/>
              </a:rPr>
              <a:t>、</a:t>
            </a:r>
            <a:r>
              <a:rPr lang="en-US" altLang="zh-CN" dirty="0" smtClean="0">
                <a:latin typeface="+mj-ea"/>
                <a:ea typeface="+mj-ea"/>
              </a:rPr>
              <a:t>《</a:t>
            </a:r>
            <a:r>
              <a:rPr lang="zh-CN" altLang="en-US" dirty="0" smtClean="0">
                <a:latin typeface="+mj-ea"/>
                <a:ea typeface="+mj-ea"/>
              </a:rPr>
              <a:t>企查查</a:t>
            </a:r>
            <a:r>
              <a:rPr lang="en-US" altLang="zh-CN" dirty="0" smtClean="0">
                <a:latin typeface="+mj-ea"/>
                <a:ea typeface="+mj-ea"/>
              </a:rPr>
              <a:t>》</a:t>
            </a:r>
            <a:r>
              <a:rPr lang="zh-CN" altLang="en-US" dirty="0" smtClean="0">
                <a:latin typeface="+mj-ea"/>
                <a:ea typeface="+mj-ea"/>
              </a:rPr>
              <a:t>、</a:t>
            </a:r>
            <a:r>
              <a:rPr lang="en-US" altLang="zh-CN" dirty="0" smtClean="0">
                <a:latin typeface="+mj-ea"/>
                <a:ea typeface="+mj-ea"/>
              </a:rPr>
              <a:t>《</a:t>
            </a:r>
            <a:r>
              <a:rPr lang="zh-CN" altLang="en-US" dirty="0" smtClean="0">
                <a:latin typeface="+mj-ea"/>
                <a:ea typeface="+mj-ea"/>
              </a:rPr>
              <a:t>裁判文书网</a:t>
            </a:r>
            <a:r>
              <a:rPr lang="en-US" altLang="zh-CN" dirty="0" smtClean="0">
                <a:latin typeface="+mj-ea"/>
                <a:ea typeface="+mj-ea"/>
              </a:rPr>
              <a:t>》</a:t>
            </a:r>
            <a:r>
              <a:rPr lang="zh-CN" altLang="en-US" dirty="0" smtClean="0">
                <a:latin typeface="+mj-ea"/>
                <a:ea typeface="+mj-ea"/>
              </a:rPr>
              <a:t>查询相关信息，通过查询可以了解企业的基本信息，有无诉讼、纠纷或其他的负面信息</a:t>
            </a:r>
            <a:endParaRPr lang="en-US" altLang="zh-CN" dirty="0" smtClean="0">
              <a:latin typeface="+mj-ea"/>
              <a:ea typeface="+mj-ea"/>
            </a:endParaRPr>
          </a:p>
        </p:txBody>
      </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t>调查前期的准备阶段</a:t>
            </a:r>
            <a:endParaRPr lang="zh-CN" altLang="en-US" sz="3600" dirty="0"/>
          </a:p>
        </p:txBody>
      </p:sp>
      <p:sp>
        <p:nvSpPr>
          <p:cNvPr id="3" name="内容占位符 2"/>
          <p:cNvSpPr>
            <a:spLocks noGrp="1"/>
          </p:cNvSpPr>
          <p:nvPr>
            <p:ph idx="1"/>
          </p:nvPr>
        </p:nvSpPr>
        <p:spPr/>
        <p:txBody>
          <a:bodyPr>
            <a:normAutofit/>
          </a:bodyPr>
          <a:lstStyle/>
          <a:p>
            <a:pPr>
              <a:buNone/>
            </a:pPr>
            <a:r>
              <a:rPr lang="zh-CN" altLang="en-US" dirty="0" smtClean="0">
                <a:latin typeface="+mj-ea"/>
                <a:ea typeface="+mj-ea"/>
              </a:rPr>
              <a:t>四、对企业提供的审计报告进行初步分析</a:t>
            </a:r>
            <a:endParaRPr lang="en-US" altLang="zh-CN" dirty="0" smtClean="0">
              <a:latin typeface="+mj-ea"/>
              <a:ea typeface="+mj-ea"/>
            </a:endParaRPr>
          </a:p>
          <a:p>
            <a:pPr>
              <a:buNone/>
            </a:pPr>
            <a:r>
              <a:rPr lang="en-US" altLang="zh-CN" dirty="0" smtClean="0">
                <a:latin typeface="+mj-ea"/>
                <a:ea typeface="+mj-ea"/>
              </a:rPr>
              <a:t>    </a:t>
            </a:r>
            <a:r>
              <a:rPr lang="zh-CN" altLang="en-US" dirty="0" smtClean="0">
                <a:latin typeface="+mj-ea"/>
                <a:ea typeface="+mj-ea"/>
              </a:rPr>
              <a:t>（一）主营业务分析</a:t>
            </a:r>
            <a:endParaRPr lang="en-US" altLang="zh-CN" dirty="0" smtClean="0">
              <a:latin typeface="+mj-ea"/>
              <a:ea typeface="+mj-ea"/>
            </a:endParaRPr>
          </a:p>
          <a:p>
            <a:pPr>
              <a:buNone/>
            </a:pPr>
            <a:r>
              <a:rPr lang="en-US" altLang="zh-CN" dirty="0" smtClean="0">
                <a:latin typeface="+mj-ea"/>
                <a:ea typeface="+mj-ea"/>
              </a:rPr>
              <a:t>    </a:t>
            </a:r>
            <a:r>
              <a:rPr lang="zh-CN" altLang="en-US" dirty="0" smtClean="0">
                <a:latin typeface="+mj-ea"/>
                <a:ea typeface="+mj-ea"/>
              </a:rPr>
              <a:t>（二）期间费用分析</a:t>
            </a:r>
            <a:endParaRPr lang="en-US" altLang="zh-CN" dirty="0" smtClean="0">
              <a:latin typeface="+mj-ea"/>
              <a:ea typeface="+mj-ea"/>
            </a:endParaRPr>
          </a:p>
          <a:p>
            <a:pPr>
              <a:buNone/>
            </a:pPr>
            <a:r>
              <a:rPr lang="en-US" altLang="zh-CN" dirty="0" smtClean="0">
                <a:latin typeface="+mj-ea"/>
                <a:ea typeface="+mj-ea"/>
              </a:rPr>
              <a:t>    </a:t>
            </a:r>
            <a:r>
              <a:rPr lang="zh-CN" altLang="en-US" dirty="0" smtClean="0">
                <a:latin typeface="+mj-ea"/>
                <a:ea typeface="+mj-ea"/>
              </a:rPr>
              <a:t>（三）现金流量分析</a:t>
            </a:r>
            <a:endParaRPr lang="en-US" altLang="zh-CN" dirty="0" smtClean="0">
              <a:latin typeface="+mj-ea"/>
              <a:ea typeface="+mj-ea"/>
            </a:endParaRPr>
          </a:p>
          <a:p>
            <a:pPr>
              <a:buNone/>
            </a:pPr>
            <a:r>
              <a:rPr lang="en-US" altLang="zh-CN" dirty="0" smtClean="0">
                <a:latin typeface="+mj-ea"/>
                <a:ea typeface="+mj-ea"/>
              </a:rPr>
              <a:t>    </a:t>
            </a:r>
            <a:r>
              <a:rPr lang="zh-CN" altLang="en-US" dirty="0" smtClean="0">
                <a:latin typeface="+mj-ea"/>
                <a:ea typeface="+mj-ea"/>
              </a:rPr>
              <a:t>（四）资产负债结构分析</a:t>
            </a:r>
            <a:endParaRPr lang="en-US" altLang="zh-CN" dirty="0" smtClean="0">
              <a:latin typeface="+mj-ea"/>
              <a:ea typeface="+mj-ea"/>
            </a:endParaRPr>
          </a:p>
          <a:p>
            <a:pPr>
              <a:buNone/>
            </a:pPr>
            <a:r>
              <a:rPr lang="en-US" altLang="zh-CN" dirty="0" smtClean="0">
                <a:latin typeface="+mj-ea"/>
                <a:ea typeface="+mj-ea"/>
              </a:rPr>
              <a:t>    </a:t>
            </a:r>
            <a:r>
              <a:rPr lang="zh-CN" altLang="en-US" dirty="0" smtClean="0">
                <a:latin typeface="+mj-ea"/>
                <a:ea typeface="+mj-ea"/>
              </a:rPr>
              <a:t>（五）资产负债表主要科目分析</a:t>
            </a:r>
            <a:endParaRPr lang="en-US" altLang="zh-CN" dirty="0" smtClean="0">
              <a:latin typeface="+mj-ea"/>
              <a:ea typeface="+mj-ea"/>
            </a:endParaRPr>
          </a:p>
          <a:p>
            <a:pPr>
              <a:buNone/>
            </a:pPr>
            <a:r>
              <a:rPr lang="en-US" altLang="zh-CN" dirty="0" smtClean="0">
                <a:latin typeface="+mj-ea"/>
                <a:ea typeface="+mj-ea"/>
              </a:rPr>
              <a:t>    </a:t>
            </a:r>
            <a:r>
              <a:rPr lang="zh-CN" altLang="en-US" dirty="0" smtClean="0">
                <a:latin typeface="+mj-ea"/>
                <a:ea typeface="+mj-ea"/>
              </a:rPr>
              <a:t>（六）财务比率分析</a:t>
            </a:r>
            <a:endParaRPr lang="en-US" altLang="zh-CN" dirty="0" smtClean="0">
              <a:latin typeface="+mj-ea"/>
              <a:ea typeface="+mj-ea"/>
            </a:endParaRPr>
          </a:p>
          <a:p>
            <a:pPr>
              <a:buNone/>
            </a:pPr>
            <a:r>
              <a:rPr lang="en-US" altLang="zh-CN" dirty="0">
                <a:latin typeface="+mj-ea"/>
                <a:ea typeface="+mj-ea"/>
              </a:rPr>
              <a:t> </a:t>
            </a:r>
            <a:r>
              <a:rPr lang="en-US" altLang="zh-CN" dirty="0" smtClean="0">
                <a:latin typeface="+mj-ea"/>
                <a:ea typeface="+mj-ea"/>
              </a:rPr>
              <a:t>  </a:t>
            </a:r>
            <a:endParaRPr lang="zh-CN" altLang="en-US" dirty="0">
              <a:latin typeface="+mj-ea"/>
              <a:ea typeface="+mj-ea"/>
            </a:endParaRPr>
          </a:p>
        </p:txBody>
      </p:sp>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smtClean="0"/>
              <a:t>调查前期的准备阶段</a:t>
            </a:r>
            <a:endParaRPr lang="zh-CN" altLang="en-US" sz="3600" dirty="0"/>
          </a:p>
        </p:txBody>
      </p:sp>
      <p:sp>
        <p:nvSpPr>
          <p:cNvPr id="3" name="内容占位符 2"/>
          <p:cNvSpPr>
            <a:spLocks noGrp="1"/>
          </p:cNvSpPr>
          <p:nvPr>
            <p:ph idx="1"/>
          </p:nvPr>
        </p:nvSpPr>
        <p:spPr/>
        <p:txBody>
          <a:bodyPr>
            <a:normAutofit lnSpcReduction="10000"/>
          </a:bodyPr>
          <a:lstStyle/>
          <a:p>
            <a:pPr>
              <a:buNone/>
            </a:pPr>
            <a:r>
              <a:rPr lang="zh-CN" altLang="en-US" dirty="0" smtClean="0">
                <a:latin typeface="+mj-ea"/>
                <a:ea typeface="+mj-ea"/>
              </a:rPr>
              <a:t>五、企业所处的行业状况分析</a:t>
            </a:r>
            <a:endParaRPr lang="en-US" altLang="zh-CN" dirty="0" smtClean="0">
              <a:latin typeface="+mj-ea"/>
              <a:ea typeface="+mj-ea"/>
            </a:endParaRPr>
          </a:p>
          <a:p>
            <a:pPr>
              <a:buNone/>
            </a:pPr>
            <a:r>
              <a:rPr lang="zh-CN" altLang="en-US" dirty="0" smtClean="0">
                <a:latin typeface="+mj-ea"/>
                <a:ea typeface="+mj-ea"/>
              </a:rPr>
              <a:t>    （一）国家有关产业政策和发展纲要，以及产业政策对行业的影响</a:t>
            </a:r>
            <a:endParaRPr lang="en-US" altLang="zh-CN" dirty="0" smtClean="0">
              <a:latin typeface="+mj-ea"/>
              <a:ea typeface="+mj-ea"/>
            </a:endParaRPr>
          </a:p>
          <a:p>
            <a:pPr>
              <a:buNone/>
            </a:pPr>
            <a:r>
              <a:rPr lang="en-US" altLang="zh-CN" dirty="0" smtClean="0">
                <a:latin typeface="+mj-ea"/>
                <a:ea typeface="+mj-ea"/>
              </a:rPr>
              <a:t>    </a:t>
            </a:r>
            <a:r>
              <a:rPr lang="zh-CN" altLang="en-US" dirty="0" smtClean="0">
                <a:latin typeface="+mj-ea"/>
                <a:ea typeface="+mj-ea"/>
              </a:rPr>
              <a:t>（二）行业的总体情况（包括技术水平、进入壁垒、发展趋势及有利与不利的因素）</a:t>
            </a:r>
            <a:endParaRPr lang="en-US" altLang="zh-CN" dirty="0" smtClean="0">
              <a:latin typeface="+mj-ea"/>
              <a:ea typeface="+mj-ea"/>
            </a:endParaRPr>
          </a:p>
          <a:p>
            <a:pPr>
              <a:buNone/>
            </a:pPr>
            <a:r>
              <a:rPr lang="en-US" altLang="zh-CN" dirty="0" smtClean="0">
                <a:latin typeface="+mj-ea"/>
                <a:ea typeface="+mj-ea"/>
              </a:rPr>
              <a:t>    </a:t>
            </a:r>
            <a:r>
              <a:rPr lang="zh-CN" altLang="en-US" dirty="0" smtClean="0">
                <a:latin typeface="+mj-ea"/>
                <a:ea typeface="+mj-ea"/>
              </a:rPr>
              <a:t>（三）企业在行业中所处的地位、竞争优势和劣势的分析，采取的竞争策略和应对措施</a:t>
            </a:r>
            <a:endParaRPr lang="en-US" altLang="zh-CN" dirty="0" smtClean="0">
              <a:latin typeface="+mj-ea"/>
              <a:ea typeface="+mj-ea"/>
            </a:endParaRPr>
          </a:p>
          <a:p>
            <a:pPr>
              <a:buNone/>
            </a:pPr>
            <a:r>
              <a:rPr lang="en-US" altLang="zh-CN" dirty="0" smtClean="0">
                <a:latin typeface="+mj-ea"/>
                <a:ea typeface="+mj-ea"/>
              </a:rPr>
              <a:t>    </a:t>
            </a:r>
            <a:r>
              <a:rPr lang="zh-CN" altLang="en-US" dirty="0" smtClean="0">
                <a:latin typeface="+mj-ea"/>
                <a:ea typeface="+mj-ea"/>
              </a:rPr>
              <a:t>（四）收入与利润的变化是否与行业近年发展趋势相一致</a:t>
            </a:r>
            <a:endParaRPr lang="en-US" altLang="zh-CN" dirty="0" smtClean="0">
              <a:latin typeface="+mj-ea"/>
              <a:ea typeface="+mj-ea"/>
            </a:endParaRPr>
          </a:p>
          <a:p>
            <a:pPr>
              <a:buNone/>
            </a:pPr>
            <a:r>
              <a:rPr lang="zh-CN" altLang="en-US" dirty="0" smtClean="0">
                <a:latin typeface="+mj-ea"/>
                <a:ea typeface="+mj-ea"/>
              </a:rPr>
              <a:t>六、提出调查重点、调查方法并列出调查提纲</a:t>
            </a:r>
            <a:endParaRPr lang="zh-CN" altLang="en-US" dirty="0">
              <a:latin typeface="+mj-ea"/>
              <a:ea typeface="+mj-ea"/>
            </a:endParaRPr>
          </a:p>
        </p:txBody>
      </p:sp>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现场尽职调查阶段</a:t>
            </a:r>
            <a:endParaRPr lang="zh-CN" altLang="en-US" dirty="0"/>
          </a:p>
        </p:txBody>
      </p:sp>
      <p:sp>
        <p:nvSpPr>
          <p:cNvPr id="3" name="内容占位符 2"/>
          <p:cNvSpPr>
            <a:spLocks noGrp="1"/>
          </p:cNvSpPr>
          <p:nvPr>
            <p:ph idx="1"/>
          </p:nvPr>
        </p:nvSpPr>
        <p:spPr/>
        <p:txBody>
          <a:bodyPr>
            <a:normAutofit fontScale="85000" lnSpcReduction="20000"/>
          </a:bodyPr>
          <a:lstStyle/>
          <a:p>
            <a:r>
              <a:rPr lang="zh-CN" altLang="en-US" sz="3800" dirty="0" smtClean="0">
                <a:latin typeface="+mj-ea"/>
                <a:ea typeface="+mj-ea"/>
              </a:rPr>
              <a:t>一、访谈企业的法定代表人（实际控制人）</a:t>
            </a:r>
            <a:endParaRPr lang="en-US" altLang="zh-CN" sz="3800" dirty="0" smtClean="0">
              <a:latin typeface="+mj-ea"/>
              <a:ea typeface="+mj-ea"/>
            </a:endParaRPr>
          </a:p>
          <a:p>
            <a:r>
              <a:rPr lang="en-US" altLang="zh-CN" sz="3800" dirty="0" smtClean="0">
                <a:latin typeface="+mj-ea"/>
                <a:ea typeface="+mj-ea"/>
              </a:rPr>
              <a:t>    </a:t>
            </a:r>
            <a:r>
              <a:rPr lang="zh-CN" altLang="en-US" sz="3800" dirty="0" smtClean="0">
                <a:solidFill>
                  <a:srgbClr val="FF0000"/>
                </a:solidFill>
                <a:latin typeface="+mj-ea"/>
                <a:ea typeface="+mj-ea"/>
              </a:rPr>
              <a:t>主要了解企业的生产模式、采购模式、销售模式、研发和服务模式等公司主要环节</a:t>
            </a:r>
            <a:endParaRPr lang="en-US" altLang="zh-CN" sz="3800" dirty="0" smtClean="0">
              <a:solidFill>
                <a:srgbClr val="FF0000"/>
              </a:solidFill>
              <a:latin typeface="+mj-ea"/>
              <a:ea typeface="+mj-ea"/>
            </a:endParaRPr>
          </a:p>
          <a:p>
            <a:r>
              <a:rPr lang="zh-CN" altLang="en-US" sz="3800" dirty="0" smtClean="0">
                <a:latin typeface="+mj-ea"/>
                <a:ea typeface="+mj-ea"/>
              </a:rPr>
              <a:t>二、访谈财务总监（分管财务的副总）</a:t>
            </a:r>
            <a:endParaRPr lang="en-US" altLang="zh-CN" sz="3800" dirty="0" smtClean="0">
              <a:latin typeface="+mj-ea"/>
              <a:ea typeface="+mj-ea"/>
            </a:endParaRPr>
          </a:p>
          <a:p>
            <a:r>
              <a:rPr lang="en-US" altLang="zh-CN" sz="3800" dirty="0" smtClean="0">
                <a:latin typeface="+mj-ea"/>
                <a:ea typeface="+mj-ea"/>
              </a:rPr>
              <a:t>    </a:t>
            </a:r>
            <a:r>
              <a:rPr lang="zh-CN" altLang="en-US" sz="3800" dirty="0" smtClean="0">
                <a:solidFill>
                  <a:srgbClr val="FF0000"/>
                </a:solidFill>
                <a:latin typeface="+mj-ea"/>
                <a:ea typeface="+mj-ea"/>
              </a:rPr>
              <a:t>主要了解企业近年收入情况、现金流情况、企业资产负债情况、期间费用情况等，并与已掌握企业财务情况相比对，并对差异地方进行追问，寻求合理解释</a:t>
            </a:r>
            <a:endParaRPr lang="en-US" altLang="zh-CN" sz="3800" dirty="0" smtClean="0">
              <a:solidFill>
                <a:srgbClr val="FF0000"/>
              </a:solidFill>
              <a:latin typeface="+mj-ea"/>
              <a:ea typeface="+mj-ea"/>
            </a:endParaRPr>
          </a:p>
          <a:p>
            <a:pPr>
              <a:buNone/>
            </a:pPr>
            <a:r>
              <a:rPr lang="en-US" altLang="zh-CN" sz="2800" dirty="0" smtClean="0">
                <a:latin typeface="+mj-ea"/>
                <a:ea typeface="+mj-ea"/>
              </a:rPr>
              <a:t>               </a:t>
            </a:r>
          </a:p>
          <a:p>
            <a:pPr>
              <a:buNone/>
            </a:pPr>
            <a:r>
              <a:rPr lang="en-US" altLang="zh-CN" dirty="0">
                <a:latin typeface="+mj-ea"/>
                <a:ea typeface="+mj-ea"/>
              </a:rPr>
              <a:t> </a:t>
            </a:r>
            <a:r>
              <a:rPr lang="en-US" altLang="zh-CN" dirty="0" smtClean="0">
                <a:latin typeface="+mj-ea"/>
                <a:ea typeface="+mj-ea"/>
              </a:rPr>
              <a:t>            </a:t>
            </a:r>
            <a:endParaRPr lang="zh-CN" altLang="en-US" dirty="0">
              <a:latin typeface="+mj-ea"/>
              <a:ea typeface="+mj-ea"/>
            </a:endParaRPr>
          </a:p>
        </p:txBody>
      </p:sp>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现场尽职调查阶段</a:t>
            </a:r>
            <a:endParaRPr lang="zh-CN" altLang="en-US" dirty="0"/>
          </a:p>
        </p:txBody>
      </p:sp>
      <p:sp>
        <p:nvSpPr>
          <p:cNvPr id="3" name="内容占位符 2"/>
          <p:cNvSpPr>
            <a:spLocks noGrp="1"/>
          </p:cNvSpPr>
          <p:nvPr>
            <p:ph idx="1"/>
          </p:nvPr>
        </p:nvSpPr>
        <p:spPr/>
        <p:txBody>
          <a:bodyPr>
            <a:normAutofit fontScale="70000" lnSpcReduction="20000"/>
          </a:bodyPr>
          <a:lstStyle/>
          <a:p>
            <a:r>
              <a:rPr lang="zh-CN" altLang="en-US" sz="3800" dirty="0" smtClean="0">
                <a:latin typeface="+mj-ea"/>
                <a:ea typeface="+mj-ea"/>
              </a:rPr>
              <a:t>三、现场调查</a:t>
            </a:r>
            <a:endParaRPr lang="en-US" altLang="zh-CN" sz="3800" dirty="0" smtClean="0">
              <a:latin typeface="+mj-ea"/>
              <a:ea typeface="+mj-ea"/>
            </a:endParaRPr>
          </a:p>
          <a:p>
            <a:pPr>
              <a:buNone/>
            </a:pPr>
            <a:r>
              <a:rPr lang="en-US" altLang="zh-CN" sz="3100" dirty="0" smtClean="0">
                <a:latin typeface="+mj-ea"/>
                <a:ea typeface="+mj-ea"/>
              </a:rPr>
              <a:t>     </a:t>
            </a:r>
            <a:r>
              <a:rPr lang="zh-CN" altLang="en-US" sz="3100" dirty="0" smtClean="0">
                <a:solidFill>
                  <a:srgbClr val="FF0000"/>
                </a:solidFill>
                <a:latin typeface="+mj-ea"/>
                <a:ea typeface="+mj-ea"/>
              </a:rPr>
              <a:t>（一）查看现场管理、内部制度</a:t>
            </a:r>
            <a:endParaRPr lang="en-US" altLang="zh-CN" sz="3100" dirty="0" smtClean="0">
              <a:solidFill>
                <a:srgbClr val="FF0000"/>
              </a:solidFill>
              <a:latin typeface="+mj-ea"/>
              <a:ea typeface="+mj-ea"/>
            </a:endParaRPr>
          </a:p>
          <a:p>
            <a:pPr>
              <a:buNone/>
            </a:pPr>
            <a:r>
              <a:rPr lang="en-US" altLang="zh-CN" sz="3100" dirty="0">
                <a:solidFill>
                  <a:srgbClr val="FF0000"/>
                </a:solidFill>
                <a:latin typeface="+mj-ea"/>
                <a:ea typeface="+mj-ea"/>
              </a:rPr>
              <a:t> </a:t>
            </a:r>
            <a:r>
              <a:rPr lang="en-US" altLang="zh-CN" sz="3100" dirty="0" smtClean="0">
                <a:solidFill>
                  <a:srgbClr val="FF0000"/>
                </a:solidFill>
                <a:latin typeface="+mj-ea"/>
                <a:ea typeface="+mj-ea"/>
              </a:rPr>
              <a:t>    </a:t>
            </a:r>
            <a:r>
              <a:rPr lang="zh-CN" altLang="en-US" sz="3100" dirty="0" smtClean="0">
                <a:solidFill>
                  <a:srgbClr val="FF0000"/>
                </a:solidFill>
                <a:latin typeface="+mj-ea"/>
                <a:ea typeface="+mj-ea"/>
              </a:rPr>
              <a:t>（二）查看机器设备生产能力的饱和度</a:t>
            </a:r>
            <a:endParaRPr lang="en-US" altLang="zh-CN" sz="3100" dirty="0" smtClean="0">
              <a:solidFill>
                <a:srgbClr val="FF0000"/>
              </a:solidFill>
              <a:latin typeface="+mj-ea"/>
              <a:ea typeface="+mj-ea"/>
            </a:endParaRPr>
          </a:p>
          <a:p>
            <a:pPr>
              <a:buNone/>
            </a:pPr>
            <a:r>
              <a:rPr lang="en-US" altLang="zh-CN" sz="3100" dirty="0">
                <a:solidFill>
                  <a:srgbClr val="FF0000"/>
                </a:solidFill>
                <a:latin typeface="+mj-ea"/>
                <a:ea typeface="+mj-ea"/>
              </a:rPr>
              <a:t> </a:t>
            </a:r>
            <a:r>
              <a:rPr lang="en-US" altLang="zh-CN" sz="3100" dirty="0" smtClean="0">
                <a:solidFill>
                  <a:srgbClr val="FF0000"/>
                </a:solidFill>
                <a:latin typeface="+mj-ea"/>
                <a:ea typeface="+mj-ea"/>
              </a:rPr>
              <a:t>    </a:t>
            </a:r>
            <a:r>
              <a:rPr lang="zh-CN" altLang="en-US" sz="3100" dirty="0" smtClean="0">
                <a:solidFill>
                  <a:srgbClr val="FF0000"/>
                </a:solidFill>
                <a:latin typeface="+mj-ea"/>
                <a:ea typeface="+mj-ea"/>
              </a:rPr>
              <a:t>（三）观察企业员工的精神面貌</a:t>
            </a:r>
            <a:endParaRPr lang="en-US" altLang="zh-CN" sz="3100" dirty="0" smtClean="0">
              <a:solidFill>
                <a:srgbClr val="FF0000"/>
              </a:solidFill>
              <a:latin typeface="+mj-ea"/>
              <a:ea typeface="+mj-ea"/>
            </a:endParaRPr>
          </a:p>
          <a:p>
            <a:pPr>
              <a:buNone/>
            </a:pPr>
            <a:r>
              <a:rPr lang="en-US" altLang="zh-CN" sz="3100" dirty="0" smtClean="0">
                <a:solidFill>
                  <a:srgbClr val="FF0000"/>
                </a:solidFill>
                <a:latin typeface="+mj-ea"/>
                <a:ea typeface="+mj-ea"/>
              </a:rPr>
              <a:t>     </a:t>
            </a:r>
            <a:r>
              <a:rPr lang="zh-CN" altLang="en-US" sz="3100" dirty="0" smtClean="0">
                <a:solidFill>
                  <a:srgbClr val="FF0000"/>
                </a:solidFill>
                <a:latin typeface="+mj-ea"/>
                <a:ea typeface="+mj-ea"/>
              </a:rPr>
              <a:t>（四）按照供应</a:t>
            </a:r>
            <a:r>
              <a:rPr lang="en-US" altLang="zh-CN" sz="3100" dirty="0" smtClean="0">
                <a:solidFill>
                  <a:srgbClr val="FF0000"/>
                </a:solidFill>
                <a:latin typeface="+mj-ea"/>
                <a:ea typeface="+mj-ea"/>
              </a:rPr>
              <a:t>—</a:t>
            </a:r>
            <a:r>
              <a:rPr lang="zh-CN" altLang="en-US" sz="3100" dirty="0" smtClean="0">
                <a:solidFill>
                  <a:srgbClr val="FF0000"/>
                </a:solidFill>
                <a:latin typeface="+mj-ea"/>
                <a:ea typeface="+mj-ea"/>
              </a:rPr>
              <a:t>生产</a:t>
            </a:r>
            <a:r>
              <a:rPr lang="en-US" altLang="zh-CN" sz="3100" dirty="0" smtClean="0">
                <a:solidFill>
                  <a:srgbClr val="FF0000"/>
                </a:solidFill>
                <a:latin typeface="+mj-ea"/>
                <a:ea typeface="+mj-ea"/>
              </a:rPr>
              <a:t>—</a:t>
            </a:r>
            <a:r>
              <a:rPr lang="zh-CN" altLang="en-US" sz="3100" dirty="0" smtClean="0">
                <a:solidFill>
                  <a:srgbClr val="FF0000"/>
                </a:solidFill>
                <a:latin typeface="+mj-ea"/>
                <a:ea typeface="+mj-ea"/>
              </a:rPr>
              <a:t>销售流程，查看进货、出货记录，抽查一个月的出库记录与当月销售收入比对，若差异较大，寻求合理的解释</a:t>
            </a:r>
            <a:endParaRPr lang="en-US" altLang="zh-CN" sz="3100" dirty="0" smtClean="0">
              <a:solidFill>
                <a:srgbClr val="FF0000"/>
              </a:solidFill>
              <a:latin typeface="+mj-ea"/>
              <a:ea typeface="+mj-ea"/>
            </a:endParaRPr>
          </a:p>
          <a:p>
            <a:pPr>
              <a:buNone/>
            </a:pPr>
            <a:r>
              <a:rPr lang="en-US" altLang="zh-CN" sz="3100" dirty="0">
                <a:solidFill>
                  <a:srgbClr val="FF0000"/>
                </a:solidFill>
                <a:latin typeface="+mj-ea"/>
                <a:ea typeface="+mj-ea"/>
              </a:rPr>
              <a:t> </a:t>
            </a:r>
            <a:r>
              <a:rPr lang="en-US" altLang="zh-CN" sz="3100" dirty="0" smtClean="0">
                <a:solidFill>
                  <a:srgbClr val="FF0000"/>
                </a:solidFill>
                <a:latin typeface="+mj-ea"/>
                <a:ea typeface="+mj-ea"/>
              </a:rPr>
              <a:t>    </a:t>
            </a:r>
            <a:r>
              <a:rPr lang="zh-CN" altLang="en-US" sz="3100" dirty="0" smtClean="0">
                <a:solidFill>
                  <a:srgbClr val="FF0000"/>
                </a:solidFill>
                <a:latin typeface="+mj-ea"/>
                <a:ea typeface="+mj-ea"/>
              </a:rPr>
              <a:t>（五）现场核查存货</a:t>
            </a:r>
            <a:endParaRPr lang="en-US" altLang="zh-CN" sz="3100" dirty="0" smtClean="0">
              <a:solidFill>
                <a:srgbClr val="FF0000"/>
              </a:solidFill>
              <a:latin typeface="+mj-ea"/>
              <a:ea typeface="+mj-ea"/>
            </a:endParaRPr>
          </a:p>
          <a:p>
            <a:pPr>
              <a:buNone/>
            </a:pPr>
            <a:r>
              <a:rPr lang="en-US" altLang="zh-CN" sz="3100" dirty="0" smtClean="0">
                <a:solidFill>
                  <a:srgbClr val="FF0000"/>
                </a:solidFill>
                <a:latin typeface="+mj-ea"/>
                <a:ea typeface="+mj-ea"/>
              </a:rPr>
              <a:t>      </a:t>
            </a:r>
            <a:r>
              <a:rPr lang="zh-CN" altLang="en-US" sz="3100" dirty="0" smtClean="0">
                <a:solidFill>
                  <a:srgbClr val="FF0000"/>
                </a:solidFill>
                <a:latin typeface="+mj-ea"/>
                <a:ea typeface="+mj-ea"/>
              </a:rPr>
              <a:t>查看存货日期，判断是否存在滞销或退货情况；查看货物进出的频繁程度，判断生产经营是否正常</a:t>
            </a:r>
            <a:endParaRPr lang="en-US" altLang="zh-CN" sz="3100" dirty="0" smtClean="0">
              <a:solidFill>
                <a:srgbClr val="FF0000"/>
              </a:solidFill>
              <a:latin typeface="+mj-ea"/>
              <a:ea typeface="+mj-ea"/>
            </a:endParaRPr>
          </a:p>
          <a:p>
            <a:pPr>
              <a:buNone/>
            </a:pPr>
            <a:r>
              <a:rPr lang="en-US" altLang="zh-CN" sz="3100" dirty="0">
                <a:latin typeface="+mj-ea"/>
                <a:ea typeface="+mj-ea"/>
              </a:rPr>
              <a:t> </a:t>
            </a:r>
            <a:r>
              <a:rPr lang="en-US" altLang="zh-CN" sz="3100" dirty="0" smtClean="0">
                <a:latin typeface="+mj-ea"/>
                <a:ea typeface="+mj-ea"/>
              </a:rPr>
              <a:t>      </a:t>
            </a:r>
          </a:p>
          <a:p>
            <a:pPr>
              <a:buNone/>
            </a:pPr>
            <a:r>
              <a:rPr lang="en-US" altLang="zh-CN" sz="2800" dirty="0">
                <a:latin typeface="+mj-ea"/>
                <a:ea typeface="+mj-ea"/>
              </a:rPr>
              <a:t> </a:t>
            </a:r>
            <a:r>
              <a:rPr lang="en-US" altLang="zh-CN" sz="2800" dirty="0" smtClean="0">
                <a:latin typeface="+mj-ea"/>
                <a:ea typeface="+mj-ea"/>
              </a:rPr>
              <a:t>              </a:t>
            </a:r>
          </a:p>
          <a:p>
            <a:pPr>
              <a:buNone/>
            </a:pPr>
            <a:r>
              <a:rPr lang="en-US" altLang="zh-CN" dirty="0">
                <a:latin typeface="+mj-ea"/>
                <a:ea typeface="+mj-ea"/>
              </a:rPr>
              <a:t> </a:t>
            </a:r>
            <a:r>
              <a:rPr lang="en-US" altLang="zh-CN" dirty="0" smtClean="0">
                <a:latin typeface="+mj-ea"/>
                <a:ea typeface="+mj-ea"/>
              </a:rPr>
              <a:t>            </a:t>
            </a:r>
            <a:endParaRPr lang="zh-CN" altLang="en-US" dirty="0">
              <a:latin typeface="+mj-ea"/>
              <a:ea typeface="+mj-ea"/>
            </a:endParaRPr>
          </a:p>
        </p:txBody>
      </p:sp>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流畅">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流畅">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1023</TotalTime>
  <Words>2625</Words>
  <Application>Microsoft Office PowerPoint</Application>
  <PresentationFormat>全屏显示(4:3)</PresentationFormat>
  <Paragraphs>477</Paragraphs>
  <Slides>29</Slides>
  <Notes>1</Notes>
  <HiddenSlides>0</HiddenSlides>
  <MMClips>0</MMClips>
  <ScaleCrop>false</ScaleCrop>
  <HeadingPairs>
    <vt:vector size="4" baseType="variant">
      <vt:variant>
        <vt:lpstr>主题</vt:lpstr>
      </vt:variant>
      <vt:variant>
        <vt:i4>1</vt:i4>
      </vt:variant>
      <vt:variant>
        <vt:lpstr>幻灯片标题</vt:lpstr>
      </vt:variant>
      <vt:variant>
        <vt:i4>29</vt:i4>
      </vt:variant>
    </vt:vector>
  </HeadingPairs>
  <TitlesOfParts>
    <vt:vector size="30" baseType="lpstr">
      <vt:lpstr>流畅</vt:lpstr>
      <vt:lpstr>尽调指引及案例分析</vt:lpstr>
      <vt:lpstr>尽调指引及案例分析</vt:lpstr>
      <vt:lpstr>调查前期的准备阶段</vt:lpstr>
      <vt:lpstr>调查前期的准备阶段</vt:lpstr>
      <vt:lpstr>调查前期的准备阶段</vt:lpstr>
      <vt:lpstr>调查前期的准备阶段</vt:lpstr>
      <vt:lpstr>调查前期的准备阶段</vt:lpstr>
      <vt:lpstr>现场尽职调查阶段</vt:lpstr>
      <vt:lpstr>现场尽职调查阶段</vt:lpstr>
      <vt:lpstr>现场尽职调查阶段</vt:lpstr>
      <vt:lpstr>企业财务数据的深入分析</vt:lpstr>
      <vt:lpstr>企业财务数据的深入分析</vt:lpstr>
      <vt:lpstr>企业财务数据的深入分析</vt:lpstr>
      <vt:lpstr>企业财务数据的深入分析</vt:lpstr>
      <vt:lpstr>资产负债表重要科目关注事项</vt:lpstr>
      <vt:lpstr>资产负债表重要科目关注事项</vt:lpstr>
      <vt:lpstr>资产负债表重要科目关注事项</vt:lpstr>
      <vt:lpstr>资产负债表重要科目关注事项</vt:lpstr>
      <vt:lpstr>资产负债表重要科目关注事项</vt:lpstr>
      <vt:lpstr>资产负债表重要科目关注事项</vt:lpstr>
      <vt:lpstr>企业财务数据的深入分析</vt:lpstr>
      <vt:lpstr>关键风险点的防控</vt:lpstr>
      <vt:lpstr>案例分析一</vt:lpstr>
      <vt:lpstr>幻灯片 24</vt:lpstr>
      <vt:lpstr>案例分析二</vt:lpstr>
      <vt:lpstr>案例分析二</vt:lpstr>
      <vt:lpstr>案例分析三</vt:lpstr>
      <vt:lpstr>案例分析三</vt:lpstr>
      <vt:lpstr>幻灯片 29</vt:lpstr>
    </vt:vector>
  </TitlesOfParts>
  <Company>http:/sdwm.org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王娟</dc:creator>
  <cp:lastModifiedBy>王娟</cp:lastModifiedBy>
  <cp:revision>145</cp:revision>
  <dcterms:created xsi:type="dcterms:W3CDTF">2017-03-13T00:22:47Z</dcterms:created>
  <dcterms:modified xsi:type="dcterms:W3CDTF">2018-09-11T00:40:18Z</dcterms:modified>
</cp:coreProperties>
</file>