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1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diagrams/colors10.xml" ContentType="application/vnd.openxmlformats-officedocument.drawingml.diagramColors+xml"/>
  <Override PartName="/ppt/diagrams/data14.xml" ContentType="application/vnd.openxmlformats-officedocument.drawingml.diagramData+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diagrams/quickStyle16.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drawing13.xml" ContentType="application/vnd.ms-office.drawingml.diagramDrawing+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drawing6.xml" ContentType="application/vnd.ms-office.drawingml.diagramDrawing+xml"/>
  <Override PartName="/ppt/diagrams/drawing1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drawing9.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42" r:id="rId3"/>
    <p:sldId id="315" r:id="rId4"/>
    <p:sldId id="355" r:id="rId5"/>
    <p:sldId id="340" r:id="rId6"/>
    <p:sldId id="341" r:id="rId7"/>
    <p:sldId id="316" r:id="rId8"/>
    <p:sldId id="343" r:id="rId9"/>
    <p:sldId id="317" r:id="rId10"/>
    <p:sldId id="346" r:id="rId11"/>
    <p:sldId id="344" r:id="rId12"/>
    <p:sldId id="345" r:id="rId13"/>
    <p:sldId id="319" r:id="rId14"/>
    <p:sldId id="320" r:id="rId15"/>
    <p:sldId id="318" r:id="rId16"/>
    <p:sldId id="339" r:id="rId17"/>
    <p:sldId id="347" r:id="rId18"/>
    <p:sldId id="348" r:id="rId19"/>
    <p:sldId id="349" r:id="rId20"/>
    <p:sldId id="351" r:id="rId21"/>
    <p:sldId id="350" r:id="rId22"/>
    <p:sldId id="353" r:id="rId23"/>
    <p:sldId id="354" r:id="rId24"/>
    <p:sldId id="265" r:id="rId25"/>
    <p:sldId id="321" r:id="rId26"/>
    <p:sldId id="292" r:id="rId27"/>
    <p:sldId id="323" r:id="rId28"/>
    <p:sldId id="327" r:id="rId29"/>
    <p:sldId id="328" r:id="rId30"/>
    <p:sldId id="329" r:id="rId31"/>
    <p:sldId id="330" r:id="rId32"/>
    <p:sldId id="332" r:id="rId33"/>
    <p:sldId id="333" r:id="rId34"/>
    <p:sldId id="334" r:id="rId35"/>
    <p:sldId id="335" r:id="rId36"/>
    <p:sldId id="336" r:id="rId37"/>
    <p:sldId id="261" r:id="rId38"/>
    <p:sldId id="337" r:id="rId39"/>
    <p:sldId id="322" r:id="rId40"/>
    <p:sldId id="275" r:id="rId41"/>
    <p:sldId id="293" r:id="rId42"/>
    <p:sldId id="294" r:id="rId43"/>
    <p:sldId id="295" r:id="rId44"/>
    <p:sldId id="296" r:id="rId45"/>
    <p:sldId id="297" r:id="rId46"/>
    <p:sldId id="290" r:id="rId47"/>
  </p:sldIdLst>
  <p:sldSz cx="9144000" cy="5143500" type="screen16x9"/>
  <p:notesSz cx="6794500" cy="99187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483" autoAdjust="0"/>
    <p:restoredTop sz="88386" autoAdjust="0"/>
  </p:normalViewPr>
  <p:slideViewPr>
    <p:cSldViewPr>
      <p:cViewPr varScale="1">
        <p:scale>
          <a:sx n="93" d="100"/>
          <a:sy n="93" d="100"/>
        </p:scale>
        <p:origin x="-828" y="-90"/>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1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1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1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1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1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1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1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92A89D-F844-48A9-8F57-80B5A29B7625}" type="doc">
      <dgm:prSet loTypeId="urn:microsoft.com/office/officeart/2005/8/layout/vList2" loCatId="list" qsTypeId="urn:microsoft.com/office/officeart/2005/8/quickstyle/simple1#3" qsCatId="simple" csTypeId="urn:microsoft.com/office/officeart/2005/8/colors/accent1_2#3" csCatId="accent1" phldr="1"/>
      <dgm:spPr/>
      <dgm:t>
        <a:bodyPr/>
        <a:lstStyle/>
        <a:p>
          <a:endParaRPr lang="zh-CN" altLang="en-US"/>
        </a:p>
      </dgm:t>
    </dgm:pt>
    <dgm:pt modelId="{853C9939-8815-4EDC-BB19-2175FA491FDF}">
      <dgm:prSet/>
      <dgm:spPr/>
      <dgm:t>
        <a:bodyPr/>
        <a:lstStyle/>
        <a:p>
          <a:pPr rtl="0"/>
          <a:r>
            <a:rPr lang="en-US" altLang="zh-CN" dirty="0" smtClean="0"/>
            <a:t>   </a:t>
          </a:r>
          <a:r>
            <a:rPr lang="zh-CN" dirty="0" smtClean="0"/>
            <a:t>科大讯飞</a:t>
          </a:r>
          <a:endParaRPr lang="zh-CN" dirty="0"/>
        </a:p>
      </dgm:t>
    </dgm:pt>
    <dgm:pt modelId="{B1F7D8FD-971E-430B-B740-9EF37A8D4CE8}" type="parTrans" cxnId="{4C24C5BE-C055-479B-9AF6-4C7F46C2478D}">
      <dgm:prSet/>
      <dgm:spPr/>
      <dgm:t>
        <a:bodyPr/>
        <a:lstStyle/>
        <a:p>
          <a:endParaRPr lang="zh-CN" altLang="en-US"/>
        </a:p>
      </dgm:t>
    </dgm:pt>
    <dgm:pt modelId="{C736125B-B5A9-4C2C-A3BB-A3A4DB8C7AF3}" type="sibTrans" cxnId="{4C24C5BE-C055-479B-9AF6-4C7F46C2478D}">
      <dgm:prSet/>
      <dgm:spPr/>
      <dgm:t>
        <a:bodyPr/>
        <a:lstStyle/>
        <a:p>
          <a:endParaRPr lang="zh-CN" altLang="en-US"/>
        </a:p>
      </dgm:t>
    </dgm:pt>
    <dgm:pt modelId="{F1EA9D68-5E79-4EBD-933F-A15B913C9CB1}" type="pres">
      <dgm:prSet presAssocID="{A192A89D-F844-48A9-8F57-80B5A29B7625}" presName="linear" presStyleCnt="0">
        <dgm:presLayoutVars>
          <dgm:animLvl val="lvl"/>
          <dgm:resizeHandles val="exact"/>
        </dgm:presLayoutVars>
      </dgm:prSet>
      <dgm:spPr/>
      <dgm:t>
        <a:bodyPr/>
        <a:lstStyle/>
        <a:p>
          <a:endParaRPr lang="zh-CN" altLang="en-US"/>
        </a:p>
      </dgm:t>
    </dgm:pt>
    <dgm:pt modelId="{FA7CD95E-4134-4C80-9578-8E5BDDF155B8}" type="pres">
      <dgm:prSet presAssocID="{853C9939-8815-4EDC-BB19-2175FA491FDF}" presName="parentText" presStyleLbl="node1" presStyleIdx="0" presStyleCnt="1" custLinFactNeighborX="7192" custLinFactNeighborY="32143">
        <dgm:presLayoutVars>
          <dgm:chMax val="0"/>
          <dgm:bulletEnabled val="1"/>
        </dgm:presLayoutVars>
      </dgm:prSet>
      <dgm:spPr/>
      <dgm:t>
        <a:bodyPr/>
        <a:lstStyle/>
        <a:p>
          <a:endParaRPr lang="zh-CN" altLang="en-US"/>
        </a:p>
      </dgm:t>
    </dgm:pt>
  </dgm:ptLst>
  <dgm:cxnLst>
    <dgm:cxn modelId="{AB5C5BFA-4CDC-4BDA-AE69-57505A861CC7}" type="presOf" srcId="{853C9939-8815-4EDC-BB19-2175FA491FDF}" destId="{FA7CD95E-4134-4C80-9578-8E5BDDF155B8}" srcOrd="0" destOrd="0" presId="urn:microsoft.com/office/officeart/2005/8/layout/vList2"/>
    <dgm:cxn modelId="{9D0AA73F-E264-40C5-AF54-270F021618DA}" type="presOf" srcId="{A192A89D-F844-48A9-8F57-80B5A29B7625}" destId="{F1EA9D68-5E79-4EBD-933F-A15B913C9CB1}" srcOrd="0" destOrd="0" presId="urn:microsoft.com/office/officeart/2005/8/layout/vList2"/>
    <dgm:cxn modelId="{4C24C5BE-C055-479B-9AF6-4C7F46C2478D}" srcId="{A192A89D-F844-48A9-8F57-80B5A29B7625}" destId="{853C9939-8815-4EDC-BB19-2175FA491FDF}" srcOrd="0" destOrd="0" parTransId="{B1F7D8FD-971E-430B-B740-9EF37A8D4CE8}" sibTransId="{C736125B-B5A9-4C2C-A3BB-A3A4DB8C7AF3}"/>
    <dgm:cxn modelId="{0E98C735-AB9C-4BB2-B2B0-137B914B9778}" type="presParOf" srcId="{F1EA9D68-5E79-4EBD-933F-A15B913C9CB1}" destId="{FA7CD95E-4134-4C80-9578-8E5BDDF155B8}" srcOrd="0" destOrd="0" presId="urn:microsoft.com/office/officeart/2005/8/layout/vList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F811E6A-D19C-4CB2-B827-8A03A85127FE}" type="doc">
      <dgm:prSet loTypeId="urn:microsoft.com/office/officeart/2005/8/layout/vList2" loCatId="list" qsTypeId="urn:microsoft.com/office/officeart/2005/8/quickstyle/simple1#12" qsCatId="simple" csTypeId="urn:microsoft.com/office/officeart/2005/8/colors/accent1_2#12" csCatId="accent1" phldr="1"/>
      <dgm:spPr/>
      <dgm:t>
        <a:bodyPr/>
        <a:lstStyle/>
        <a:p>
          <a:endParaRPr lang="zh-CN" altLang="en-US"/>
        </a:p>
      </dgm:t>
    </dgm:pt>
    <dgm:pt modelId="{B9BEEE5F-5C5A-49BC-872B-07E2A0BB5B63}">
      <dgm:prSet/>
      <dgm:spPr/>
      <dgm:t>
        <a:bodyPr/>
        <a:lstStyle/>
        <a:p>
          <a:pPr rtl="0"/>
          <a:r>
            <a:rPr lang="en-US" altLang="zh-CN" dirty="0" smtClean="0"/>
            <a:t>   </a:t>
          </a:r>
          <a:r>
            <a:rPr lang="zh-CN" dirty="0" smtClean="0"/>
            <a:t>华恒生物</a:t>
          </a:r>
          <a:endParaRPr lang="zh-CN" dirty="0"/>
        </a:p>
      </dgm:t>
    </dgm:pt>
    <dgm:pt modelId="{1F11240F-315A-410C-B71F-8D34F45DE624}" type="parTrans" cxnId="{00F30B25-A642-487A-A114-D112C9098EA5}">
      <dgm:prSet/>
      <dgm:spPr/>
      <dgm:t>
        <a:bodyPr/>
        <a:lstStyle/>
        <a:p>
          <a:endParaRPr lang="zh-CN" altLang="en-US"/>
        </a:p>
      </dgm:t>
    </dgm:pt>
    <dgm:pt modelId="{43BB23FE-DFC7-4B14-A729-D87C0FF0A92A}" type="sibTrans" cxnId="{00F30B25-A642-487A-A114-D112C9098EA5}">
      <dgm:prSet/>
      <dgm:spPr/>
      <dgm:t>
        <a:bodyPr/>
        <a:lstStyle/>
        <a:p>
          <a:endParaRPr lang="zh-CN" altLang="en-US"/>
        </a:p>
      </dgm:t>
    </dgm:pt>
    <dgm:pt modelId="{71CD8AE8-D0E2-4582-8753-6CD9D5F2655D}" type="pres">
      <dgm:prSet presAssocID="{6F811E6A-D19C-4CB2-B827-8A03A85127FE}" presName="linear" presStyleCnt="0">
        <dgm:presLayoutVars>
          <dgm:animLvl val="lvl"/>
          <dgm:resizeHandles val="exact"/>
        </dgm:presLayoutVars>
      </dgm:prSet>
      <dgm:spPr/>
      <dgm:t>
        <a:bodyPr/>
        <a:lstStyle/>
        <a:p>
          <a:endParaRPr lang="zh-CN" altLang="en-US"/>
        </a:p>
      </dgm:t>
    </dgm:pt>
    <dgm:pt modelId="{AFE1A2B4-5DD1-481A-856B-6B088D2A521D}" type="pres">
      <dgm:prSet presAssocID="{B9BEEE5F-5C5A-49BC-872B-07E2A0BB5B63}" presName="parentText" presStyleLbl="node1" presStyleIdx="0" presStyleCnt="1" custLinFactNeighborX="14774" custLinFactNeighborY="8190">
        <dgm:presLayoutVars>
          <dgm:chMax val="0"/>
          <dgm:bulletEnabled val="1"/>
        </dgm:presLayoutVars>
      </dgm:prSet>
      <dgm:spPr/>
      <dgm:t>
        <a:bodyPr/>
        <a:lstStyle/>
        <a:p>
          <a:endParaRPr lang="zh-CN" altLang="en-US"/>
        </a:p>
      </dgm:t>
    </dgm:pt>
  </dgm:ptLst>
  <dgm:cxnLst>
    <dgm:cxn modelId="{00F30B25-A642-487A-A114-D112C9098EA5}" srcId="{6F811E6A-D19C-4CB2-B827-8A03A85127FE}" destId="{B9BEEE5F-5C5A-49BC-872B-07E2A0BB5B63}" srcOrd="0" destOrd="0" parTransId="{1F11240F-315A-410C-B71F-8D34F45DE624}" sibTransId="{43BB23FE-DFC7-4B14-A729-D87C0FF0A92A}"/>
    <dgm:cxn modelId="{AF691B15-5C52-4DD7-887E-3D687F0D3C72}" type="presOf" srcId="{B9BEEE5F-5C5A-49BC-872B-07E2A0BB5B63}" destId="{AFE1A2B4-5DD1-481A-856B-6B088D2A521D}" srcOrd="0" destOrd="0" presId="urn:microsoft.com/office/officeart/2005/8/layout/vList2"/>
    <dgm:cxn modelId="{392859D3-0ED0-4487-A57F-98E5FA0C7BD3}" type="presOf" srcId="{6F811E6A-D19C-4CB2-B827-8A03A85127FE}" destId="{71CD8AE8-D0E2-4582-8753-6CD9D5F2655D}" srcOrd="0" destOrd="0" presId="urn:microsoft.com/office/officeart/2005/8/layout/vList2"/>
    <dgm:cxn modelId="{E53CC384-7784-49A6-B5FF-7D5A09C8D0AF}" type="presParOf" srcId="{71CD8AE8-D0E2-4582-8753-6CD9D5F2655D}" destId="{AFE1A2B4-5DD1-481A-856B-6B088D2A521D}" srcOrd="0" destOrd="0" presId="urn:microsoft.com/office/officeart/2005/8/layout/vList2"/>
  </dgm:cxnLst>
  <dgm:bg/>
  <dgm:whole/>
  <dgm:extLst>
    <a:ext uri="http://schemas.microsoft.com/office/drawing/2008/diagram">
      <dsp:dataModelExt xmlns="" xmlns:dsp="http://schemas.microsoft.com/office/drawing/2008/diagram" relId="rId5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81D37FD-1687-437F-8B11-4A80B2182206}" type="doc">
      <dgm:prSet loTypeId="urn:microsoft.com/office/officeart/2005/8/layout/vList2" loCatId="list" qsTypeId="urn:microsoft.com/office/officeart/2005/8/quickstyle/simple1#13" qsCatId="simple" csTypeId="urn:microsoft.com/office/officeart/2005/8/colors/accent1_2#13" csCatId="accent1"/>
      <dgm:spPr/>
      <dgm:t>
        <a:bodyPr/>
        <a:lstStyle/>
        <a:p>
          <a:endParaRPr lang="zh-CN" altLang="en-US"/>
        </a:p>
      </dgm:t>
    </dgm:pt>
    <dgm:pt modelId="{5D718240-9257-4151-A57D-9716FAF26955}" type="pres">
      <dgm:prSet presAssocID="{D81D37FD-1687-437F-8B11-4A80B2182206}" presName="linear" presStyleCnt="0">
        <dgm:presLayoutVars>
          <dgm:animLvl val="lvl"/>
          <dgm:resizeHandles val="exact"/>
        </dgm:presLayoutVars>
      </dgm:prSet>
      <dgm:spPr/>
      <dgm:t>
        <a:bodyPr/>
        <a:lstStyle/>
        <a:p>
          <a:endParaRPr lang="zh-CN" altLang="en-US"/>
        </a:p>
      </dgm:t>
    </dgm:pt>
  </dgm:ptLst>
  <dgm:cxnLst>
    <dgm:cxn modelId="{6CE31BD9-52F6-4B9D-A8F9-9A2213630E94}" type="presOf" srcId="{D81D37FD-1687-437F-8B11-4A80B2182206}" destId="{5D718240-9257-4151-A57D-9716FAF26955}" srcOrd="0" destOrd="0" presId="urn:microsoft.com/office/officeart/2005/8/layout/vList2"/>
  </dgm:cxnLst>
  <dgm:bg/>
  <dgm:whole/>
  <dgm:extLst>
    <a:ext uri="http://schemas.microsoft.com/office/drawing/2008/diagram">
      <dsp:dataModelExt xmlns="" xmlns:dsp="http://schemas.microsoft.com/office/drawing/2008/diagram" relId="rId5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67A082F-BDC4-4B8E-80E0-98F5ADFD8A09}" type="doc">
      <dgm:prSet loTypeId="urn:microsoft.com/office/officeart/2005/8/layout/vList2" loCatId="list" qsTypeId="urn:microsoft.com/office/officeart/2005/8/quickstyle/simple1#14" qsCatId="simple" csTypeId="urn:microsoft.com/office/officeart/2005/8/colors/accent1_2#14" csCatId="accent1" phldr="1"/>
      <dgm:spPr/>
      <dgm:t>
        <a:bodyPr/>
        <a:lstStyle/>
        <a:p>
          <a:endParaRPr lang="zh-CN" altLang="en-US"/>
        </a:p>
      </dgm:t>
    </dgm:pt>
    <dgm:pt modelId="{21940437-9056-45DD-9BA7-CDC39A0E3A18}">
      <dgm:prSet/>
      <dgm:spPr/>
      <dgm:t>
        <a:bodyPr/>
        <a:lstStyle/>
        <a:p>
          <a:pPr rtl="0"/>
          <a:r>
            <a:rPr lang="en-US" altLang="zh-CN" dirty="0" smtClean="0"/>
            <a:t>  </a:t>
          </a:r>
          <a:r>
            <a:rPr lang="zh-CN" dirty="0" smtClean="0"/>
            <a:t>高科科技</a:t>
          </a:r>
          <a:endParaRPr lang="zh-CN" dirty="0"/>
        </a:p>
      </dgm:t>
    </dgm:pt>
    <dgm:pt modelId="{0D0F2E21-2FA2-4110-9619-84146961D06F}" type="parTrans" cxnId="{0E5C5A8F-9048-47B2-9AC0-9E99327C84F4}">
      <dgm:prSet/>
      <dgm:spPr/>
      <dgm:t>
        <a:bodyPr/>
        <a:lstStyle/>
        <a:p>
          <a:endParaRPr lang="zh-CN" altLang="en-US"/>
        </a:p>
      </dgm:t>
    </dgm:pt>
    <dgm:pt modelId="{D11A9F14-0CC6-43FA-B37E-F8A565D0F7D0}" type="sibTrans" cxnId="{0E5C5A8F-9048-47B2-9AC0-9E99327C84F4}">
      <dgm:prSet/>
      <dgm:spPr/>
      <dgm:t>
        <a:bodyPr/>
        <a:lstStyle/>
        <a:p>
          <a:endParaRPr lang="zh-CN" altLang="en-US"/>
        </a:p>
      </dgm:t>
    </dgm:pt>
    <dgm:pt modelId="{00EBBDF6-26B0-403C-89E7-E718EEC0AC2A}" type="pres">
      <dgm:prSet presAssocID="{867A082F-BDC4-4B8E-80E0-98F5ADFD8A09}" presName="linear" presStyleCnt="0">
        <dgm:presLayoutVars>
          <dgm:animLvl val="lvl"/>
          <dgm:resizeHandles val="exact"/>
        </dgm:presLayoutVars>
      </dgm:prSet>
      <dgm:spPr/>
      <dgm:t>
        <a:bodyPr/>
        <a:lstStyle/>
        <a:p>
          <a:endParaRPr lang="zh-CN" altLang="en-US"/>
        </a:p>
      </dgm:t>
    </dgm:pt>
    <dgm:pt modelId="{A0B60D60-2128-41C0-B982-508B9C82D491}" type="pres">
      <dgm:prSet presAssocID="{21940437-9056-45DD-9BA7-CDC39A0E3A18}" presName="parentText" presStyleLbl="node1" presStyleIdx="0" presStyleCnt="1" custLinFactNeighborX="-7976" custLinFactNeighborY="2227">
        <dgm:presLayoutVars>
          <dgm:chMax val="0"/>
          <dgm:bulletEnabled val="1"/>
        </dgm:presLayoutVars>
      </dgm:prSet>
      <dgm:spPr/>
      <dgm:t>
        <a:bodyPr/>
        <a:lstStyle/>
        <a:p>
          <a:endParaRPr lang="zh-CN" altLang="en-US"/>
        </a:p>
      </dgm:t>
    </dgm:pt>
  </dgm:ptLst>
  <dgm:cxnLst>
    <dgm:cxn modelId="{5171E3C7-089D-4792-8F61-3E1FA44B8F2F}" type="presOf" srcId="{21940437-9056-45DD-9BA7-CDC39A0E3A18}" destId="{A0B60D60-2128-41C0-B982-508B9C82D491}" srcOrd="0" destOrd="0" presId="urn:microsoft.com/office/officeart/2005/8/layout/vList2"/>
    <dgm:cxn modelId="{0E5C5A8F-9048-47B2-9AC0-9E99327C84F4}" srcId="{867A082F-BDC4-4B8E-80E0-98F5ADFD8A09}" destId="{21940437-9056-45DD-9BA7-CDC39A0E3A18}" srcOrd="0" destOrd="0" parTransId="{0D0F2E21-2FA2-4110-9619-84146961D06F}" sibTransId="{D11A9F14-0CC6-43FA-B37E-F8A565D0F7D0}"/>
    <dgm:cxn modelId="{C757220D-EB64-4A03-8C7D-8B072C2613AF}" type="presOf" srcId="{867A082F-BDC4-4B8E-80E0-98F5ADFD8A09}" destId="{00EBBDF6-26B0-403C-89E7-E718EEC0AC2A}" srcOrd="0" destOrd="0" presId="urn:microsoft.com/office/officeart/2005/8/layout/vList2"/>
    <dgm:cxn modelId="{3DD84378-836C-4BF1-A99C-8BB2419EADD8}" type="presParOf" srcId="{00EBBDF6-26B0-403C-89E7-E718EEC0AC2A}" destId="{A0B60D60-2128-41C0-B982-508B9C82D491}" srcOrd="0" destOrd="0" presId="urn:microsoft.com/office/officeart/2005/8/layout/vList2"/>
  </dgm:cxnLst>
  <dgm:bg/>
  <dgm:whole/>
  <dgm:extLst>
    <a:ext uri="http://schemas.microsoft.com/office/drawing/2008/diagram">
      <dsp:dataModelExt xmlns="" xmlns:dsp="http://schemas.microsoft.com/office/drawing/2008/diagram" relId="rId6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ABDF4F0-569F-4F09-949F-BC59A40D1CB7}" type="doc">
      <dgm:prSet loTypeId="urn:microsoft.com/office/officeart/2005/8/layout/vList2" loCatId="list" qsTypeId="urn:microsoft.com/office/officeart/2005/8/quickstyle/simple1#15" qsCatId="simple" csTypeId="urn:microsoft.com/office/officeart/2005/8/colors/accent1_2#15" csCatId="accent1" phldr="1"/>
      <dgm:spPr/>
      <dgm:t>
        <a:bodyPr/>
        <a:lstStyle/>
        <a:p>
          <a:endParaRPr lang="zh-CN" altLang="en-US"/>
        </a:p>
      </dgm:t>
    </dgm:pt>
    <dgm:pt modelId="{EFA21EF5-0712-426D-98A3-B0BAB7094353}">
      <dgm:prSet/>
      <dgm:spPr/>
      <dgm:t>
        <a:bodyPr/>
        <a:lstStyle/>
        <a:p>
          <a:pPr rtl="0"/>
          <a:r>
            <a:rPr lang="en-US" altLang="zh-CN" dirty="0" smtClean="0"/>
            <a:t>   </a:t>
          </a:r>
          <a:r>
            <a:rPr lang="zh-CN" dirty="0" smtClean="0"/>
            <a:t>华艺园林</a:t>
          </a:r>
          <a:endParaRPr lang="zh-CN" dirty="0"/>
        </a:p>
      </dgm:t>
    </dgm:pt>
    <dgm:pt modelId="{D3541EFE-7FA3-4008-9B72-9E57992D0AF9}" type="parTrans" cxnId="{E5789F6A-C917-4E3A-AD85-F9E7EE06569D}">
      <dgm:prSet/>
      <dgm:spPr/>
      <dgm:t>
        <a:bodyPr/>
        <a:lstStyle/>
        <a:p>
          <a:endParaRPr lang="zh-CN" altLang="en-US"/>
        </a:p>
      </dgm:t>
    </dgm:pt>
    <dgm:pt modelId="{3D501B14-6F67-4873-9D41-B361EE6D5C99}" type="sibTrans" cxnId="{E5789F6A-C917-4E3A-AD85-F9E7EE06569D}">
      <dgm:prSet/>
      <dgm:spPr/>
      <dgm:t>
        <a:bodyPr/>
        <a:lstStyle/>
        <a:p>
          <a:endParaRPr lang="zh-CN" altLang="en-US"/>
        </a:p>
      </dgm:t>
    </dgm:pt>
    <dgm:pt modelId="{80E9A6F0-6CA6-4F55-A4DF-F16F969C7C5E}" type="pres">
      <dgm:prSet presAssocID="{1ABDF4F0-569F-4F09-949F-BC59A40D1CB7}" presName="linear" presStyleCnt="0">
        <dgm:presLayoutVars>
          <dgm:animLvl val="lvl"/>
          <dgm:resizeHandles val="exact"/>
        </dgm:presLayoutVars>
      </dgm:prSet>
      <dgm:spPr/>
      <dgm:t>
        <a:bodyPr/>
        <a:lstStyle/>
        <a:p>
          <a:endParaRPr lang="zh-CN" altLang="en-US"/>
        </a:p>
      </dgm:t>
    </dgm:pt>
    <dgm:pt modelId="{FB8712B0-CA76-4DBB-9B6F-C82254EB71FB}" type="pres">
      <dgm:prSet presAssocID="{EFA21EF5-0712-426D-98A3-B0BAB7094353}" presName="parentText" presStyleLbl="node1" presStyleIdx="0" presStyleCnt="1" custLinFactNeighborX="23928" custLinFactNeighborY="-10946">
        <dgm:presLayoutVars>
          <dgm:chMax val="0"/>
          <dgm:bulletEnabled val="1"/>
        </dgm:presLayoutVars>
      </dgm:prSet>
      <dgm:spPr/>
      <dgm:t>
        <a:bodyPr/>
        <a:lstStyle/>
        <a:p>
          <a:endParaRPr lang="zh-CN" altLang="en-US"/>
        </a:p>
      </dgm:t>
    </dgm:pt>
  </dgm:ptLst>
  <dgm:cxnLst>
    <dgm:cxn modelId="{E5789F6A-C917-4E3A-AD85-F9E7EE06569D}" srcId="{1ABDF4F0-569F-4F09-949F-BC59A40D1CB7}" destId="{EFA21EF5-0712-426D-98A3-B0BAB7094353}" srcOrd="0" destOrd="0" parTransId="{D3541EFE-7FA3-4008-9B72-9E57992D0AF9}" sibTransId="{3D501B14-6F67-4873-9D41-B361EE6D5C99}"/>
    <dgm:cxn modelId="{539BE485-6602-4537-8C16-6DC803E6D08B}" type="presOf" srcId="{1ABDF4F0-569F-4F09-949F-BC59A40D1CB7}" destId="{80E9A6F0-6CA6-4F55-A4DF-F16F969C7C5E}" srcOrd="0" destOrd="0" presId="urn:microsoft.com/office/officeart/2005/8/layout/vList2"/>
    <dgm:cxn modelId="{499921C3-620B-4CF4-84F9-CE6E0267C079}" type="presOf" srcId="{EFA21EF5-0712-426D-98A3-B0BAB7094353}" destId="{FB8712B0-CA76-4DBB-9B6F-C82254EB71FB}" srcOrd="0" destOrd="0" presId="urn:microsoft.com/office/officeart/2005/8/layout/vList2"/>
    <dgm:cxn modelId="{E8B45B63-941D-4E59-8A6D-4DA06492A893}" type="presParOf" srcId="{80E9A6F0-6CA6-4F55-A4DF-F16F969C7C5E}" destId="{FB8712B0-CA76-4DBB-9B6F-C82254EB71FB}" srcOrd="0" destOrd="0" presId="urn:microsoft.com/office/officeart/2005/8/layout/vList2"/>
  </dgm:cxnLst>
  <dgm:bg/>
  <dgm:whole/>
  <dgm:extLst>
    <a:ext uri="http://schemas.microsoft.com/office/drawing/2008/diagram">
      <dsp:dataModelExt xmlns="" xmlns:dsp="http://schemas.microsoft.com/office/drawing/2008/diagram" relId="rId6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75C04DA-2842-4D1E-9362-1A7A12327CB0}" type="doc">
      <dgm:prSet loTypeId="urn:microsoft.com/office/officeart/2005/8/layout/vList2" loCatId="list" qsTypeId="urn:microsoft.com/office/officeart/2005/8/quickstyle/simple1#16" qsCatId="simple" csTypeId="urn:microsoft.com/office/officeart/2005/8/colors/accent1_2#16" csCatId="accent1" phldr="1"/>
      <dgm:spPr/>
      <dgm:t>
        <a:bodyPr/>
        <a:lstStyle/>
        <a:p>
          <a:endParaRPr lang="zh-CN" altLang="en-US"/>
        </a:p>
      </dgm:t>
    </dgm:pt>
    <dgm:pt modelId="{4EDE99DA-7C41-4C62-A2EB-55652F6E887B}">
      <dgm:prSet/>
      <dgm:spPr/>
      <dgm:t>
        <a:bodyPr/>
        <a:lstStyle/>
        <a:p>
          <a:pPr rtl="0"/>
          <a:r>
            <a:rPr lang="en-US" altLang="zh-CN" dirty="0" smtClean="0"/>
            <a:t>  </a:t>
          </a:r>
          <a:r>
            <a:rPr lang="zh-CN" dirty="0" smtClean="0"/>
            <a:t>徽电科技</a:t>
          </a:r>
          <a:endParaRPr lang="zh-CN" dirty="0"/>
        </a:p>
      </dgm:t>
    </dgm:pt>
    <dgm:pt modelId="{09AA1AFA-E020-4DA6-A1DF-F07E05BFABEF}" type="parTrans" cxnId="{E63B213D-5847-496A-9644-DDF09E51E0CD}">
      <dgm:prSet/>
      <dgm:spPr/>
      <dgm:t>
        <a:bodyPr/>
        <a:lstStyle/>
        <a:p>
          <a:endParaRPr lang="zh-CN" altLang="en-US"/>
        </a:p>
      </dgm:t>
    </dgm:pt>
    <dgm:pt modelId="{360362CF-E02E-4BED-B82A-E878DA729745}" type="sibTrans" cxnId="{E63B213D-5847-496A-9644-DDF09E51E0CD}">
      <dgm:prSet/>
      <dgm:spPr/>
      <dgm:t>
        <a:bodyPr/>
        <a:lstStyle/>
        <a:p>
          <a:endParaRPr lang="zh-CN" altLang="en-US"/>
        </a:p>
      </dgm:t>
    </dgm:pt>
    <dgm:pt modelId="{C7554120-3372-4A21-B2ED-435538D5A4B0}" type="pres">
      <dgm:prSet presAssocID="{575C04DA-2842-4D1E-9362-1A7A12327CB0}" presName="linear" presStyleCnt="0">
        <dgm:presLayoutVars>
          <dgm:animLvl val="lvl"/>
          <dgm:resizeHandles val="exact"/>
        </dgm:presLayoutVars>
      </dgm:prSet>
      <dgm:spPr/>
      <dgm:t>
        <a:bodyPr/>
        <a:lstStyle/>
        <a:p>
          <a:endParaRPr lang="zh-CN" altLang="en-US"/>
        </a:p>
      </dgm:t>
    </dgm:pt>
    <dgm:pt modelId="{BC5126DD-5AB5-4538-8146-D691884A35FF}" type="pres">
      <dgm:prSet presAssocID="{4EDE99DA-7C41-4C62-A2EB-55652F6E887B}" presName="parentText" presStyleLbl="node1" presStyleIdx="0" presStyleCnt="1" custLinFactY="200000" custLinFactNeighborX="41293" custLinFactNeighborY="248063">
        <dgm:presLayoutVars>
          <dgm:chMax val="0"/>
          <dgm:bulletEnabled val="1"/>
        </dgm:presLayoutVars>
      </dgm:prSet>
      <dgm:spPr/>
      <dgm:t>
        <a:bodyPr/>
        <a:lstStyle/>
        <a:p>
          <a:endParaRPr lang="zh-CN" altLang="en-US"/>
        </a:p>
      </dgm:t>
    </dgm:pt>
  </dgm:ptLst>
  <dgm:cxnLst>
    <dgm:cxn modelId="{E63B213D-5847-496A-9644-DDF09E51E0CD}" srcId="{575C04DA-2842-4D1E-9362-1A7A12327CB0}" destId="{4EDE99DA-7C41-4C62-A2EB-55652F6E887B}" srcOrd="0" destOrd="0" parTransId="{09AA1AFA-E020-4DA6-A1DF-F07E05BFABEF}" sibTransId="{360362CF-E02E-4BED-B82A-E878DA729745}"/>
    <dgm:cxn modelId="{8812850C-0936-4FF5-A601-E256DC83D9BA}" type="presOf" srcId="{575C04DA-2842-4D1E-9362-1A7A12327CB0}" destId="{C7554120-3372-4A21-B2ED-435538D5A4B0}" srcOrd="0" destOrd="0" presId="urn:microsoft.com/office/officeart/2005/8/layout/vList2"/>
    <dgm:cxn modelId="{F6CA2D63-440A-4E04-8701-BAA2F319564E}" type="presOf" srcId="{4EDE99DA-7C41-4C62-A2EB-55652F6E887B}" destId="{BC5126DD-5AB5-4538-8146-D691884A35FF}" srcOrd="0" destOrd="0" presId="urn:microsoft.com/office/officeart/2005/8/layout/vList2"/>
    <dgm:cxn modelId="{AEEB0840-97F2-495B-85C0-C7F65C8AABEE}" type="presParOf" srcId="{C7554120-3372-4A21-B2ED-435538D5A4B0}" destId="{BC5126DD-5AB5-4538-8146-D691884A35FF}" srcOrd="0" destOrd="0" presId="urn:microsoft.com/office/officeart/2005/8/layout/vList2"/>
  </dgm:cxnLst>
  <dgm:bg/>
  <dgm:whole/>
  <dgm:extLst>
    <a:ext uri="http://schemas.microsoft.com/office/drawing/2008/diagram">
      <dsp:dataModelExt xmlns="" xmlns:dsp="http://schemas.microsoft.com/office/drawing/2008/diagram" relId="rId7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1859DAA-C283-4962-9E0C-5D84293EF4C4}" type="doc">
      <dgm:prSet loTypeId="urn:microsoft.com/office/officeart/2005/8/layout/vList2" loCatId="list" qsTypeId="urn:microsoft.com/office/officeart/2005/8/quickstyle/simple1#17" qsCatId="simple" csTypeId="urn:microsoft.com/office/officeart/2005/8/colors/accent1_2#17" csCatId="accent1" phldr="1"/>
      <dgm:spPr/>
      <dgm:t>
        <a:bodyPr/>
        <a:lstStyle/>
        <a:p>
          <a:endParaRPr lang="zh-CN" altLang="en-US"/>
        </a:p>
      </dgm:t>
    </dgm:pt>
    <dgm:pt modelId="{892CCED3-7727-45A3-9C7B-75D1D5334B42}">
      <dgm:prSet/>
      <dgm:spPr/>
      <dgm:t>
        <a:bodyPr/>
        <a:lstStyle/>
        <a:p>
          <a:pPr rtl="0"/>
          <a:r>
            <a:rPr lang="en-US" altLang="zh-CN" dirty="0" smtClean="0"/>
            <a:t>  </a:t>
          </a:r>
          <a:r>
            <a:rPr lang="zh-CN" dirty="0" smtClean="0"/>
            <a:t>华博胜讯</a:t>
          </a:r>
          <a:endParaRPr lang="zh-CN" dirty="0"/>
        </a:p>
      </dgm:t>
    </dgm:pt>
    <dgm:pt modelId="{7D88A3FD-B25B-44DD-ADF8-CE13A9C64623}" type="parTrans" cxnId="{85EC9D5F-2355-45C6-87A7-7D9E7F643C4A}">
      <dgm:prSet/>
      <dgm:spPr/>
      <dgm:t>
        <a:bodyPr/>
        <a:lstStyle/>
        <a:p>
          <a:endParaRPr lang="zh-CN" altLang="en-US"/>
        </a:p>
      </dgm:t>
    </dgm:pt>
    <dgm:pt modelId="{5E92C8E8-A112-45D0-92CE-B649DD383C05}" type="sibTrans" cxnId="{85EC9D5F-2355-45C6-87A7-7D9E7F643C4A}">
      <dgm:prSet/>
      <dgm:spPr/>
      <dgm:t>
        <a:bodyPr/>
        <a:lstStyle/>
        <a:p>
          <a:endParaRPr lang="zh-CN" altLang="en-US"/>
        </a:p>
      </dgm:t>
    </dgm:pt>
    <dgm:pt modelId="{254B11D9-591F-474D-88DC-CF5F30F72E38}" type="pres">
      <dgm:prSet presAssocID="{41859DAA-C283-4962-9E0C-5D84293EF4C4}" presName="linear" presStyleCnt="0">
        <dgm:presLayoutVars>
          <dgm:animLvl val="lvl"/>
          <dgm:resizeHandles val="exact"/>
        </dgm:presLayoutVars>
      </dgm:prSet>
      <dgm:spPr/>
      <dgm:t>
        <a:bodyPr/>
        <a:lstStyle/>
        <a:p>
          <a:endParaRPr lang="zh-CN" altLang="en-US"/>
        </a:p>
      </dgm:t>
    </dgm:pt>
    <dgm:pt modelId="{379042C1-AFC8-4D03-A03A-50314A8BDDB2}" type="pres">
      <dgm:prSet presAssocID="{892CCED3-7727-45A3-9C7B-75D1D5334B42}" presName="parentText" presStyleLbl="node1" presStyleIdx="0" presStyleCnt="1" custLinFactY="142044" custLinFactNeighborX="42294" custLinFactNeighborY="200000">
        <dgm:presLayoutVars>
          <dgm:chMax val="0"/>
          <dgm:bulletEnabled val="1"/>
        </dgm:presLayoutVars>
      </dgm:prSet>
      <dgm:spPr/>
      <dgm:t>
        <a:bodyPr/>
        <a:lstStyle/>
        <a:p>
          <a:endParaRPr lang="zh-CN" altLang="en-US"/>
        </a:p>
      </dgm:t>
    </dgm:pt>
  </dgm:ptLst>
  <dgm:cxnLst>
    <dgm:cxn modelId="{614BB74F-86E3-4FC5-B2D3-55774ECA7F0A}" type="presOf" srcId="{41859DAA-C283-4962-9E0C-5D84293EF4C4}" destId="{254B11D9-591F-474D-88DC-CF5F30F72E38}" srcOrd="0" destOrd="0" presId="urn:microsoft.com/office/officeart/2005/8/layout/vList2"/>
    <dgm:cxn modelId="{85EC9D5F-2355-45C6-87A7-7D9E7F643C4A}" srcId="{41859DAA-C283-4962-9E0C-5D84293EF4C4}" destId="{892CCED3-7727-45A3-9C7B-75D1D5334B42}" srcOrd="0" destOrd="0" parTransId="{7D88A3FD-B25B-44DD-ADF8-CE13A9C64623}" sibTransId="{5E92C8E8-A112-45D0-92CE-B649DD383C05}"/>
    <dgm:cxn modelId="{CF8DA76C-5A17-42FA-A423-C5CCACB7089A}" type="presOf" srcId="{892CCED3-7727-45A3-9C7B-75D1D5334B42}" destId="{379042C1-AFC8-4D03-A03A-50314A8BDDB2}" srcOrd="0" destOrd="0" presId="urn:microsoft.com/office/officeart/2005/8/layout/vList2"/>
    <dgm:cxn modelId="{4320EA47-B155-4ED6-A83C-8E135496735D}" type="presParOf" srcId="{254B11D9-591F-474D-88DC-CF5F30F72E38}" destId="{379042C1-AFC8-4D03-A03A-50314A8BDDB2}" srcOrd="0" destOrd="0" presId="urn:microsoft.com/office/officeart/2005/8/layout/vList2"/>
  </dgm:cxnLst>
  <dgm:bg/>
  <dgm:whole/>
  <dgm:extLst>
    <a:ext uri="http://schemas.microsoft.com/office/drawing/2008/diagram">
      <dsp:dataModelExt xmlns="" xmlns:dsp="http://schemas.microsoft.com/office/drawing/2008/diagram" relId="rId7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669124B-344F-40AF-BB3B-5E7953FCB136}" type="doc">
      <dgm:prSet loTypeId="urn:microsoft.com/office/officeart/2005/8/layout/vList2" loCatId="list" qsTypeId="urn:microsoft.com/office/officeart/2005/8/quickstyle/simple1#18" qsCatId="simple" csTypeId="urn:microsoft.com/office/officeart/2005/8/colors/accent1_2#18" csCatId="accent1" phldr="1"/>
      <dgm:spPr/>
      <dgm:t>
        <a:bodyPr/>
        <a:lstStyle/>
        <a:p>
          <a:endParaRPr lang="zh-CN" altLang="en-US"/>
        </a:p>
      </dgm:t>
    </dgm:pt>
    <dgm:pt modelId="{CAEDA7A9-CEEF-4391-935E-5E0DAFB015C8}">
      <dgm:prSet/>
      <dgm:spPr/>
      <dgm:t>
        <a:bodyPr/>
        <a:lstStyle/>
        <a:p>
          <a:pPr rtl="0"/>
          <a:r>
            <a:rPr lang="en-US" altLang="zh-CN" dirty="0" smtClean="0"/>
            <a:t>  </a:t>
          </a:r>
          <a:r>
            <a:rPr lang="zh-CN" dirty="0" smtClean="0"/>
            <a:t>美兰农业</a:t>
          </a:r>
          <a:endParaRPr lang="zh-CN" dirty="0"/>
        </a:p>
      </dgm:t>
    </dgm:pt>
    <dgm:pt modelId="{7C98A2FB-D6F9-4087-A44A-66AEAF8A08CA}" type="parTrans" cxnId="{F5574F3B-1594-4EB8-AEF9-C438C4343A03}">
      <dgm:prSet/>
      <dgm:spPr/>
      <dgm:t>
        <a:bodyPr/>
        <a:lstStyle/>
        <a:p>
          <a:endParaRPr lang="zh-CN" altLang="en-US"/>
        </a:p>
      </dgm:t>
    </dgm:pt>
    <dgm:pt modelId="{44F254C4-898A-4AB0-BF90-FF80603DEFB9}" type="sibTrans" cxnId="{F5574F3B-1594-4EB8-AEF9-C438C4343A03}">
      <dgm:prSet/>
      <dgm:spPr/>
      <dgm:t>
        <a:bodyPr/>
        <a:lstStyle/>
        <a:p>
          <a:endParaRPr lang="zh-CN" altLang="en-US"/>
        </a:p>
      </dgm:t>
    </dgm:pt>
    <dgm:pt modelId="{3F3CE2B2-A6F6-46A9-BC92-645B8C08FEA0}" type="pres">
      <dgm:prSet presAssocID="{E669124B-344F-40AF-BB3B-5E7953FCB136}" presName="linear" presStyleCnt="0">
        <dgm:presLayoutVars>
          <dgm:animLvl val="lvl"/>
          <dgm:resizeHandles val="exact"/>
        </dgm:presLayoutVars>
      </dgm:prSet>
      <dgm:spPr/>
      <dgm:t>
        <a:bodyPr/>
        <a:lstStyle/>
        <a:p>
          <a:endParaRPr lang="zh-CN" altLang="en-US"/>
        </a:p>
      </dgm:t>
    </dgm:pt>
    <dgm:pt modelId="{407CFF27-BECA-4BCA-9551-0E1A8BE9291C}" type="pres">
      <dgm:prSet presAssocID="{CAEDA7A9-CEEF-4391-935E-5E0DAFB015C8}" presName="parentText" presStyleLbl="node1" presStyleIdx="0" presStyleCnt="1" custLinFactNeighborX="23928" custLinFactNeighborY="5512">
        <dgm:presLayoutVars>
          <dgm:chMax val="0"/>
          <dgm:bulletEnabled val="1"/>
        </dgm:presLayoutVars>
      </dgm:prSet>
      <dgm:spPr/>
      <dgm:t>
        <a:bodyPr/>
        <a:lstStyle/>
        <a:p>
          <a:endParaRPr lang="zh-CN" altLang="en-US"/>
        </a:p>
      </dgm:t>
    </dgm:pt>
  </dgm:ptLst>
  <dgm:cxnLst>
    <dgm:cxn modelId="{D4D5A3C3-4B7B-481E-8E9A-AB6C9E2A35BE}" type="presOf" srcId="{E669124B-344F-40AF-BB3B-5E7953FCB136}" destId="{3F3CE2B2-A6F6-46A9-BC92-645B8C08FEA0}" srcOrd="0" destOrd="0" presId="urn:microsoft.com/office/officeart/2005/8/layout/vList2"/>
    <dgm:cxn modelId="{944568D9-A92B-489F-80C3-9639B5B61B13}" type="presOf" srcId="{CAEDA7A9-CEEF-4391-935E-5E0DAFB015C8}" destId="{407CFF27-BECA-4BCA-9551-0E1A8BE9291C}" srcOrd="0" destOrd="0" presId="urn:microsoft.com/office/officeart/2005/8/layout/vList2"/>
    <dgm:cxn modelId="{F5574F3B-1594-4EB8-AEF9-C438C4343A03}" srcId="{E669124B-344F-40AF-BB3B-5E7953FCB136}" destId="{CAEDA7A9-CEEF-4391-935E-5E0DAFB015C8}" srcOrd="0" destOrd="0" parTransId="{7C98A2FB-D6F9-4087-A44A-66AEAF8A08CA}" sibTransId="{44F254C4-898A-4AB0-BF90-FF80603DEFB9}"/>
    <dgm:cxn modelId="{42CEA5C1-92E1-4FDE-BE24-8E4854D384F1}" type="presParOf" srcId="{3F3CE2B2-A6F6-46A9-BC92-645B8C08FEA0}" destId="{407CFF27-BECA-4BCA-9551-0E1A8BE9291C}" srcOrd="0" destOrd="0" presId="urn:microsoft.com/office/officeart/2005/8/layout/vList2"/>
  </dgm:cxnLst>
  <dgm:bg/>
  <dgm:whole/>
  <dgm:extLst>
    <a:ext uri="http://schemas.microsoft.com/office/drawing/2008/diagram">
      <dsp:dataModelExt xmlns="" xmlns:dsp="http://schemas.microsoft.com/office/drawing/2008/diagram" relId="rId8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ACDF1D-4886-4C6E-9C7A-61E24261133A}" type="doc">
      <dgm:prSet loTypeId="urn:microsoft.com/office/officeart/2005/8/layout/vList2" loCatId="list" qsTypeId="urn:microsoft.com/office/officeart/2005/8/quickstyle/simple1#4" qsCatId="simple" csTypeId="urn:microsoft.com/office/officeart/2005/8/colors/accent1_2#4" csCatId="accent1" phldr="1"/>
      <dgm:spPr/>
      <dgm:t>
        <a:bodyPr/>
        <a:lstStyle/>
        <a:p>
          <a:endParaRPr lang="zh-CN" altLang="en-US"/>
        </a:p>
      </dgm:t>
    </dgm:pt>
    <dgm:pt modelId="{55119782-EEF6-4AED-84B0-7370559BF643}">
      <dgm:prSet/>
      <dgm:spPr/>
      <dgm:t>
        <a:bodyPr/>
        <a:lstStyle/>
        <a:p>
          <a:pPr rtl="0"/>
          <a:r>
            <a:rPr lang="en-US" altLang="zh-CN" dirty="0" smtClean="0"/>
            <a:t>   </a:t>
          </a:r>
          <a:r>
            <a:rPr lang="zh-CN" dirty="0" smtClean="0"/>
            <a:t>阳光电源</a:t>
          </a:r>
          <a:endParaRPr lang="zh-CN" dirty="0"/>
        </a:p>
      </dgm:t>
    </dgm:pt>
    <dgm:pt modelId="{D981A780-8C82-4682-BAAB-8E7D2447BD28}" type="parTrans" cxnId="{7D6E803B-2F37-49A4-BAE8-63267F29A8EB}">
      <dgm:prSet/>
      <dgm:spPr/>
      <dgm:t>
        <a:bodyPr/>
        <a:lstStyle/>
        <a:p>
          <a:endParaRPr lang="zh-CN" altLang="en-US"/>
        </a:p>
      </dgm:t>
    </dgm:pt>
    <dgm:pt modelId="{83788B90-2143-4111-8FC4-7FF99FCAC630}" type="sibTrans" cxnId="{7D6E803B-2F37-49A4-BAE8-63267F29A8EB}">
      <dgm:prSet/>
      <dgm:spPr/>
      <dgm:t>
        <a:bodyPr/>
        <a:lstStyle/>
        <a:p>
          <a:endParaRPr lang="zh-CN" altLang="en-US"/>
        </a:p>
      </dgm:t>
    </dgm:pt>
    <dgm:pt modelId="{9807A8C0-1C78-4585-AAF1-A4BB4C13C3D7}" type="pres">
      <dgm:prSet presAssocID="{C1ACDF1D-4886-4C6E-9C7A-61E24261133A}" presName="linear" presStyleCnt="0">
        <dgm:presLayoutVars>
          <dgm:animLvl val="lvl"/>
          <dgm:resizeHandles val="exact"/>
        </dgm:presLayoutVars>
      </dgm:prSet>
      <dgm:spPr/>
      <dgm:t>
        <a:bodyPr/>
        <a:lstStyle/>
        <a:p>
          <a:endParaRPr lang="zh-CN" altLang="en-US"/>
        </a:p>
      </dgm:t>
    </dgm:pt>
    <dgm:pt modelId="{B05D458D-B3B9-49D5-925F-D4D55DFCFF4F}" type="pres">
      <dgm:prSet presAssocID="{55119782-EEF6-4AED-84B0-7370559BF643}" presName="parentText" presStyleLbl="node1" presStyleIdx="0" presStyleCnt="1" custLinFactNeighborY="19328">
        <dgm:presLayoutVars>
          <dgm:chMax val="0"/>
          <dgm:bulletEnabled val="1"/>
        </dgm:presLayoutVars>
      </dgm:prSet>
      <dgm:spPr/>
      <dgm:t>
        <a:bodyPr/>
        <a:lstStyle/>
        <a:p>
          <a:endParaRPr lang="zh-CN" altLang="en-US"/>
        </a:p>
      </dgm:t>
    </dgm:pt>
  </dgm:ptLst>
  <dgm:cxnLst>
    <dgm:cxn modelId="{B1672E4D-A945-4BAC-B743-BC72AED71567}" type="presOf" srcId="{C1ACDF1D-4886-4C6E-9C7A-61E24261133A}" destId="{9807A8C0-1C78-4585-AAF1-A4BB4C13C3D7}" srcOrd="0" destOrd="0" presId="urn:microsoft.com/office/officeart/2005/8/layout/vList2"/>
    <dgm:cxn modelId="{C3FAE311-6A22-4D51-88F6-95AE94695EEF}" type="presOf" srcId="{55119782-EEF6-4AED-84B0-7370559BF643}" destId="{B05D458D-B3B9-49D5-925F-D4D55DFCFF4F}" srcOrd="0" destOrd="0" presId="urn:microsoft.com/office/officeart/2005/8/layout/vList2"/>
    <dgm:cxn modelId="{7D6E803B-2F37-49A4-BAE8-63267F29A8EB}" srcId="{C1ACDF1D-4886-4C6E-9C7A-61E24261133A}" destId="{55119782-EEF6-4AED-84B0-7370559BF643}" srcOrd="0" destOrd="0" parTransId="{D981A780-8C82-4682-BAAB-8E7D2447BD28}" sibTransId="{83788B90-2143-4111-8FC4-7FF99FCAC630}"/>
    <dgm:cxn modelId="{0C2D9D53-13E3-4957-8B89-7D851CE358B6}" type="presParOf" srcId="{9807A8C0-1C78-4585-AAF1-A4BB4C13C3D7}" destId="{B05D458D-B3B9-49D5-925F-D4D55DFCFF4F}" srcOrd="0" destOrd="0" presId="urn:microsoft.com/office/officeart/2005/8/layout/vList2"/>
  </dgm:cxnLst>
  <dgm:bg/>
  <dgm:whole/>
  <dgm:extLst>
    <a:ext uri="http://schemas.microsoft.com/office/drawing/2008/diagram">
      <dsp:dataModelExt xmlns=""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D91204-AB60-4FB5-A264-FD9DAAD3D7E0}" type="doc">
      <dgm:prSet loTypeId="urn:microsoft.com/office/officeart/2005/8/layout/vList2" loCatId="list" qsTypeId="urn:microsoft.com/office/officeart/2005/8/quickstyle/simple1#5" qsCatId="simple" csTypeId="urn:microsoft.com/office/officeart/2005/8/colors/accent1_2#5" csCatId="accent1" phldr="1"/>
      <dgm:spPr/>
      <dgm:t>
        <a:bodyPr/>
        <a:lstStyle/>
        <a:p>
          <a:endParaRPr lang="zh-CN" altLang="en-US"/>
        </a:p>
      </dgm:t>
    </dgm:pt>
    <dgm:pt modelId="{AA407959-677F-4108-8F63-0103E7EF4C16}">
      <dgm:prSet/>
      <dgm:spPr/>
      <dgm:t>
        <a:bodyPr/>
        <a:lstStyle/>
        <a:p>
          <a:pPr rtl="0"/>
          <a:r>
            <a:rPr lang="en-US" altLang="zh-CN" dirty="0" smtClean="0"/>
            <a:t>   </a:t>
          </a:r>
          <a:r>
            <a:rPr lang="zh-CN" dirty="0" smtClean="0"/>
            <a:t>隆平高科</a:t>
          </a:r>
          <a:endParaRPr lang="zh-CN" dirty="0"/>
        </a:p>
      </dgm:t>
    </dgm:pt>
    <dgm:pt modelId="{10124297-F6BD-4C39-9BA6-FE55DDF21951}" type="parTrans" cxnId="{A982E6C9-94DE-45F6-9B93-199343195E0B}">
      <dgm:prSet/>
      <dgm:spPr/>
      <dgm:t>
        <a:bodyPr/>
        <a:lstStyle/>
        <a:p>
          <a:endParaRPr lang="zh-CN" altLang="en-US"/>
        </a:p>
      </dgm:t>
    </dgm:pt>
    <dgm:pt modelId="{B7DC923A-AC0C-42E0-ACB2-33D0E0F5CCE9}" type="sibTrans" cxnId="{A982E6C9-94DE-45F6-9B93-199343195E0B}">
      <dgm:prSet/>
      <dgm:spPr/>
      <dgm:t>
        <a:bodyPr/>
        <a:lstStyle/>
        <a:p>
          <a:endParaRPr lang="zh-CN" altLang="en-US"/>
        </a:p>
      </dgm:t>
    </dgm:pt>
    <dgm:pt modelId="{C8143223-81CD-47C9-9A84-52EED09C0585}" type="pres">
      <dgm:prSet presAssocID="{39D91204-AB60-4FB5-A264-FD9DAAD3D7E0}" presName="linear" presStyleCnt="0">
        <dgm:presLayoutVars>
          <dgm:animLvl val="lvl"/>
          <dgm:resizeHandles val="exact"/>
        </dgm:presLayoutVars>
      </dgm:prSet>
      <dgm:spPr/>
      <dgm:t>
        <a:bodyPr/>
        <a:lstStyle/>
        <a:p>
          <a:endParaRPr lang="zh-CN" altLang="en-US"/>
        </a:p>
      </dgm:t>
    </dgm:pt>
    <dgm:pt modelId="{45EDEABD-B08B-4FC8-86B4-CBE9354B0028}" type="pres">
      <dgm:prSet presAssocID="{AA407959-677F-4108-8F63-0103E7EF4C16}" presName="parentText" presStyleLbl="node1" presStyleIdx="0" presStyleCnt="1" custLinFactNeighborY="20895">
        <dgm:presLayoutVars>
          <dgm:chMax val="0"/>
          <dgm:bulletEnabled val="1"/>
        </dgm:presLayoutVars>
      </dgm:prSet>
      <dgm:spPr/>
      <dgm:t>
        <a:bodyPr/>
        <a:lstStyle/>
        <a:p>
          <a:endParaRPr lang="zh-CN" altLang="en-US"/>
        </a:p>
      </dgm:t>
    </dgm:pt>
  </dgm:ptLst>
  <dgm:cxnLst>
    <dgm:cxn modelId="{11893144-E0C9-4D6C-A49C-5B43E0754DF2}" type="presOf" srcId="{39D91204-AB60-4FB5-A264-FD9DAAD3D7E0}" destId="{C8143223-81CD-47C9-9A84-52EED09C0585}" srcOrd="0" destOrd="0" presId="urn:microsoft.com/office/officeart/2005/8/layout/vList2"/>
    <dgm:cxn modelId="{A982E6C9-94DE-45F6-9B93-199343195E0B}" srcId="{39D91204-AB60-4FB5-A264-FD9DAAD3D7E0}" destId="{AA407959-677F-4108-8F63-0103E7EF4C16}" srcOrd="0" destOrd="0" parTransId="{10124297-F6BD-4C39-9BA6-FE55DDF21951}" sibTransId="{B7DC923A-AC0C-42E0-ACB2-33D0E0F5CCE9}"/>
    <dgm:cxn modelId="{E70A6D72-5E25-4734-BD82-C71956E9A31A}" type="presOf" srcId="{AA407959-677F-4108-8F63-0103E7EF4C16}" destId="{45EDEABD-B08B-4FC8-86B4-CBE9354B0028}" srcOrd="0" destOrd="0" presId="urn:microsoft.com/office/officeart/2005/8/layout/vList2"/>
    <dgm:cxn modelId="{A2317737-98C8-47EA-AF17-2C6836789A19}" type="presParOf" srcId="{C8143223-81CD-47C9-9A84-52EED09C0585}" destId="{45EDEABD-B08B-4FC8-86B4-CBE9354B0028}" srcOrd="0" destOrd="0" presId="urn:microsoft.com/office/officeart/2005/8/layout/vList2"/>
  </dgm:cxnLst>
  <dgm:bg/>
  <dgm:whole/>
  <dgm:extLst>
    <a:ext uri="http://schemas.microsoft.com/office/drawing/2008/diagram">
      <dsp:dataModelExt xmlns=""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BF194E-6342-40E9-BDF2-6CAA1F1444C9}" type="doc">
      <dgm:prSet loTypeId="urn:microsoft.com/office/officeart/2005/8/layout/vList2" loCatId="list" qsTypeId="urn:microsoft.com/office/officeart/2005/8/quickstyle/simple1#6" qsCatId="simple" csTypeId="urn:microsoft.com/office/officeart/2005/8/colors/accent1_2#6" csCatId="accent1" phldr="1"/>
      <dgm:spPr/>
      <dgm:t>
        <a:bodyPr/>
        <a:lstStyle/>
        <a:p>
          <a:endParaRPr lang="zh-CN" altLang="en-US"/>
        </a:p>
      </dgm:t>
    </dgm:pt>
    <dgm:pt modelId="{ECFC9447-06E6-4E93-B751-15214A5EC676}">
      <dgm:prSet/>
      <dgm:spPr/>
      <dgm:t>
        <a:bodyPr/>
        <a:lstStyle/>
        <a:p>
          <a:pPr rtl="0"/>
          <a:r>
            <a:rPr lang="en-US" altLang="zh-CN" dirty="0" smtClean="0"/>
            <a:t>  </a:t>
          </a:r>
          <a:r>
            <a:rPr lang="zh-CN" dirty="0" smtClean="0"/>
            <a:t>皖通科技</a:t>
          </a:r>
          <a:endParaRPr lang="zh-CN" dirty="0"/>
        </a:p>
      </dgm:t>
    </dgm:pt>
    <dgm:pt modelId="{8B16A3B4-0422-498E-B7B1-DFA4895627AD}" type="parTrans" cxnId="{8C2BD01B-95D7-485B-A704-956FE6268CFF}">
      <dgm:prSet/>
      <dgm:spPr/>
      <dgm:t>
        <a:bodyPr/>
        <a:lstStyle/>
        <a:p>
          <a:endParaRPr lang="zh-CN" altLang="en-US"/>
        </a:p>
      </dgm:t>
    </dgm:pt>
    <dgm:pt modelId="{EACB72D4-99DE-49A1-813B-F341EC698FB6}" type="sibTrans" cxnId="{8C2BD01B-95D7-485B-A704-956FE6268CFF}">
      <dgm:prSet/>
      <dgm:spPr/>
      <dgm:t>
        <a:bodyPr/>
        <a:lstStyle/>
        <a:p>
          <a:endParaRPr lang="zh-CN" altLang="en-US"/>
        </a:p>
      </dgm:t>
    </dgm:pt>
    <dgm:pt modelId="{484A0941-EC74-4CEA-B019-06C4614DDA6F}" type="pres">
      <dgm:prSet presAssocID="{C3BF194E-6342-40E9-BDF2-6CAA1F1444C9}" presName="linear" presStyleCnt="0">
        <dgm:presLayoutVars>
          <dgm:animLvl val="lvl"/>
          <dgm:resizeHandles val="exact"/>
        </dgm:presLayoutVars>
      </dgm:prSet>
      <dgm:spPr/>
      <dgm:t>
        <a:bodyPr/>
        <a:lstStyle/>
        <a:p>
          <a:endParaRPr lang="zh-CN" altLang="en-US"/>
        </a:p>
      </dgm:t>
    </dgm:pt>
    <dgm:pt modelId="{ED114A08-618B-4CCF-9D93-B8025ADF9B7C}" type="pres">
      <dgm:prSet presAssocID="{ECFC9447-06E6-4E93-B751-15214A5EC676}" presName="parentText" presStyleLbl="node1" presStyleIdx="0" presStyleCnt="1" custLinFactNeighborX="4866" custLinFactNeighborY="-6295">
        <dgm:presLayoutVars>
          <dgm:chMax val="0"/>
          <dgm:bulletEnabled val="1"/>
        </dgm:presLayoutVars>
      </dgm:prSet>
      <dgm:spPr/>
      <dgm:t>
        <a:bodyPr/>
        <a:lstStyle/>
        <a:p>
          <a:endParaRPr lang="zh-CN" altLang="en-US"/>
        </a:p>
      </dgm:t>
    </dgm:pt>
  </dgm:ptLst>
  <dgm:cxnLst>
    <dgm:cxn modelId="{8C2BD01B-95D7-485B-A704-956FE6268CFF}" srcId="{C3BF194E-6342-40E9-BDF2-6CAA1F1444C9}" destId="{ECFC9447-06E6-4E93-B751-15214A5EC676}" srcOrd="0" destOrd="0" parTransId="{8B16A3B4-0422-498E-B7B1-DFA4895627AD}" sibTransId="{EACB72D4-99DE-49A1-813B-F341EC698FB6}"/>
    <dgm:cxn modelId="{6B476AAF-AC78-4797-8736-B7C9BADC34FE}" type="presOf" srcId="{ECFC9447-06E6-4E93-B751-15214A5EC676}" destId="{ED114A08-618B-4CCF-9D93-B8025ADF9B7C}" srcOrd="0" destOrd="0" presId="urn:microsoft.com/office/officeart/2005/8/layout/vList2"/>
    <dgm:cxn modelId="{266172A7-27C9-4459-A841-D16F4C8E953A}" type="presOf" srcId="{C3BF194E-6342-40E9-BDF2-6CAA1F1444C9}" destId="{484A0941-EC74-4CEA-B019-06C4614DDA6F}" srcOrd="0" destOrd="0" presId="urn:microsoft.com/office/officeart/2005/8/layout/vList2"/>
    <dgm:cxn modelId="{8117327A-A1EA-42F5-83EE-1C58DE99645E}" type="presParOf" srcId="{484A0941-EC74-4CEA-B019-06C4614DDA6F}" destId="{ED114A08-618B-4CCF-9D93-B8025ADF9B7C}" srcOrd="0" destOrd="0" presId="urn:microsoft.com/office/officeart/2005/8/layout/vList2"/>
  </dgm:cxnLst>
  <dgm:bg/>
  <dgm:whole/>
  <dgm:extLst>
    <a:ext uri="http://schemas.microsoft.com/office/drawing/2008/diagram">
      <dsp:dataModelExt xmlns=""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8E528BC-8E9E-49CB-816B-FBAD0A407123}" type="doc">
      <dgm:prSet loTypeId="urn:microsoft.com/office/officeart/2005/8/layout/vList2" loCatId="list" qsTypeId="urn:microsoft.com/office/officeart/2005/8/quickstyle/simple1#7" qsCatId="simple" csTypeId="urn:microsoft.com/office/officeart/2005/8/colors/accent1_2#7" csCatId="accent1" phldr="1"/>
      <dgm:spPr/>
      <dgm:t>
        <a:bodyPr/>
        <a:lstStyle/>
        <a:p>
          <a:endParaRPr lang="zh-CN" altLang="en-US"/>
        </a:p>
      </dgm:t>
    </dgm:pt>
    <dgm:pt modelId="{141274C9-9CAF-4946-A8D9-07F0F10FE028}">
      <dgm:prSet/>
      <dgm:spPr/>
      <dgm:t>
        <a:bodyPr/>
        <a:lstStyle/>
        <a:p>
          <a:pPr rtl="0"/>
          <a:r>
            <a:rPr lang="en-US" altLang="zh-CN" dirty="0" smtClean="0"/>
            <a:t>  </a:t>
          </a:r>
          <a:r>
            <a:rPr lang="zh-CN" dirty="0" smtClean="0"/>
            <a:t>乐金健康</a:t>
          </a:r>
          <a:endParaRPr lang="zh-CN" dirty="0"/>
        </a:p>
      </dgm:t>
    </dgm:pt>
    <dgm:pt modelId="{275140B0-782D-4B7D-AE8D-3047ECCD36AA}" type="parTrans" cxnId="{EC2AABA4-C90D-4187-976E-7442C5790E16}">
      <dgm:prSet/>
      <dgm:spPr/>
      <dgm:t>
        <a:bodyPr/>
        <a:lstStyle/>
        <a:p>
          <a:endParaRPr lang="zh-CN" altLang="en-US"/>
        </a:p>
      </dgm:t>
    </dgm:pt>
    <dgm:pt modelId="{6E65062A-A39D-4C23-9020-6136125A2EB7}" type="sibTrans" cxnId="{EC2AABA4-C90D-4187-976E-7442C5790E16}">
      <dgm:prSet/>
      <dgm:spPr/>
      <dgm:t>
        <a:bodyPr/>
        <a:lstStyle/>
        <a:p>
          <a:endParaRPr lang="zh-CN" altLang="en-US"/>
        </a:p>
      </dgm:t>
    </dgm:pt>
    <dgm:pt modelId="{3544D2BE-91E7-4427-BF1D-CFA12C851E54}" type="pres">
      <dgm:prSet presAssocID="{58E528BC-8E9E-49CB-816B-FBAD0A407123}" presName="linear" presStyleCnt="0">
        <dgm:presLayoutVars>
          <dgm:animLvl val="lvl"/>
          <dgm:resizeHandles val="exact"/>
        </dgm:presLayoutVars>
      </dgm:prSet>
      <dgm:spPr/>
      <dgm:t>
        <a:bodyPr/>
        <a:lstStyle/>
        <a:p>
          <a:endParaRPr lang="zh-CN" altLang="en-US"/>
        </a:p>
      </dgm:t>
    </dgm:pt>
    <dgm:pt modelId="{96C63B39-6C17-4C9A-8EE3-9EC71CDBFF0D}" type="pres">
      <dgm:prSet presAssocID="{141274C9-9CAF-4946-A8D9-07F0F10FE028}" presName="parentText" presStyleLbl="node1" presStyleIdx="0" presStyleCnt="1" custLinFactNeighborX="44" custLinFactNeighborY="86374">
        <dgm:presLayoutVars>
          <dgm:chMax val="0"/>
          <dgm:bulletEnabled val="1"/>
        </dgm:presLayoutVars>
      </dgm:prSet>
      <dgm:spPr/>
      <dgm:t>
        <a:bodyPr/>
        <a:lstStyle/>
        <a:p>
          <a:endParaRPr lang="zh-CN" altLang="en-US"/>
        </a:p>
      </dgm:t>
    </dgm:pt>
  </dgm:ptLst>
  <dgm:cxnLst>
    <dgm:cxn modelId="{3D810ABD-3C0F-4DD7-9B20-745CBA966DF6}" type="presOf" srcId="{58E528BC-8E9E-49CB-816B-FBAD0A407123}" destId="{3544D2BE-91E7-4427-BF1D-CFA12C851E54}" srcOrd="0" destOrd="0" presId="urn:microsoft.com/office/officeart/2005/8/layout/vList2"/>
    <dgm:cxn modelId="{2C842DCB-BAB0-462C-9C31-0B39D82409E4}" type="presOf" srcId="{141274C9-9CAF-4946-A8D9-07F0F10FE028}" destId="{96C63B39-6C17-4C9A-8EE3-9EC71CDBFF0D}" srcOrd="0" destOrd="0" presId="urn:microsoft.com/office/officeart/2005/8/layout/vList2"/>
    <dgm:cxn modelId="{EC2AABA4-C90D-4187-976E-7442C5790E16}" srcId="{58E528BC-8E9E-49CB-816B-FBAD0A407123}" destId="{141274C9-9CAF-4946-A8D9-07F0F10FE028}" srcOrd="0" destOrd="0" parTransId="{275140B0-782D-4B7D-AE8D-3047ECCD36AA}" sibTransId="{6E65062A-A39D-4C23-9020-6136125A2EB7}"/>
    <dgm:cxn modelId="{8A22C4AC-C4F2-43F9-99EB-26349A4291DB}" type="presParOf" srcId="{3544D2BE-91E7-4427-BF1D-CFA12C851E54}" destId="{96C63B39-6C17-4C9A-8EE3-9EC71CDBFF0D}" srcOrd="0" destOrd="0" presId="urn:microsoft.com/office/officeart/2005/8/layout/vList2"/>
  </dgm:cxnLst>
  <dgm:bg/>
  <dgm:whole/>
  <dgm:extLst>
    <a:ext uri="http://schemas.microsoft.com/office/drawing/2008/diagram">
      <dsp:dataModelExt xmlns="" xmlns:dsp="http://schemas.microsoft.com/office/drawing/2008/diagram"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18D4378-E95D-4BA2-B791-859DC75F86B2}" type="doc">
      <dgm:prSet loTypeId="urn:microsoft.com/office/officeart/2005/8/layout/vList2" loCatId="list" qsTypeId="urn:microsoft.com/office/officeart/2005/8/quickstyle/simple1#8" qsCatId="simple" csTypeId="urn:microsoft.com/office/officeart/2005/8/colors/accent1_2#8" csCatId="accent1" phldr="1"/>
      <dgm:spPr/>
      <dgm:t>
        <a:bodyPr/>
        <a:lstStyle/>
        <a:p>
          <a:endParaRPr lang="zh-CN" altLang="en-US"/>
        </a:p>
      </dgm:t>
    </dgm:pt>
    <dgm:pt modelId="{88AD29C8-F236-4D30-B3AE-B6478C00C818}" type="pres">
      <dgm:prSet presAssocID="{C18D4378-E95D-4BA2-B791-859DC75F86B2}" presName="linear" presStyleCnt="0">
        <dgm:presLayoutVars>
          <dgm:animLvl val="lvl"/>
          <dgm:resizeHandles val="exact"/>
        </dgm:presLayoutVars>
      </dgm:prSet>
      <dgm:spPr/>
      <dgm:t>
        <a:bodyPr/>
        <a:lstStyle/>
        <a:p>
          <a:endParaRPr lang="zh-CN" altLang="en-US"/>
        </a:p>
      </dgm:t>
    </dgm:pt>
  </dgm:ptLst>
  <dgm:cxnLst>
    <dgm:cxn modelId="{52CB4A79-7908-4241-8ECE-1AF0F084BF18}" type="presOf" srcId="{C18D4378-E95D-4BA2-B791-859DC75F86B2}" destId="{88AD29C8-F236-4D30-B3AE-B6478C00C818}" srcOrd="0" destOrd="0" presId="urn:microsoft.com/office/officeart/2005/8/layout/vList2"/>
  </dgm:cxnLst>
  <dgm:bg/>
  <dgm:whole/>
  <dgm:extLst>
    <a:ext uri="http://schemas.microsoft.com/office/drawing/2008/diagram">
      <dsp:dataModelExt xmlns="" xmlns:dsp="http://schemas.microsoft.com/office/drawing/2008/diagram" relId="rId3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F01DD84-FC2E-430D-ADA5-DCE081F59EA0}" type="doc">
      <dgm:prSet loTypeId="urn:microsoft.com/office/officeart/2005/8/layout/vList2" loCatId="list" qsTypeId="urn:microsoft.com/office/officeart/2005/8/quickstyle/simple1#9" qsCatId="simple" csTypeId="urn:microsoft.com/office/officeart/2005/8/colors/accent1_2#9" csCatId="accent1"/>
      <dgm:spPr/>
      <dgm:t>
        <a:bodyPr/>
        <a:lstStyle/>
        <a:p>
          <a:endParaRPr lang="zh-CN" altLang="en-US"/>
        </a:p>
      </dgm:t>
    </dgm:pt>
    <dgm:pt modelId="{0885A8E5-F515-4E66-A9BE-026D29439AAE}" type="pres">
      <dgm:prSet presAssocID="{FF01DD84-FC2E-430D-ADA5-DCE081F59EA0}" presName="linear" presStyleCnt="0">
        <dgm:presLayoutVars>
          <dgm:animLvl val="lvl"/>
          <dgm:resizeHandles val="exact"/>
        </dgm:presLayoutVars>
      </dgm:prSet>
      <dgm:spPr/>
      <dgm:t>
        <a:bodyPr/>
        <a:lstStyle/>
        <a:p>
          <a:endParaRPr lang="zh-CN" altLang="en-US"/>
        </a:p>
      </dgm:t>
    </dgm:pt>
  </dgm:ptLst>
  <dgm:cxnLst>
    <dgm:cxn modelId="{C5BF075F-5503-4A28-B9B1-2586FA3E9E5E}" type="presOf" srcId="{FF01DD84-FC2E-430D-ADA5-DCE081F59EA0}" destId="{0885A8E5-F515-4E66-A9BE-026D29439AAE}" srcOrd="0" destOrd="0" presId="urn:microsoft.com/office/officeart/2005/8/layout/vList2"/>
  </dgm:cxnLst>
  <dgm:bg/>
  <dgm:whole/>
  <dgm:extLst>
    <a:ext uri="http://schemas.microsoft.com/office/drawing/2008/diagram">
      <dsp:dataModelExt xmlns="" xmlns:dsp="http://schemas.microsoft.com/office/drawing/2008/diagram" relId="rId3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34A1C9E-13C4-406B-9A1C-CBC074BE668A}" type="doc">
      <dgm:prSet loTypeId="urn:microsoft.com/office/officeart/2005/8/layout/vList2" loCatId="list" qsTypeId="urn:microsoft.com/office/officeart/2005/8/quickstyle/simple1#10" qsCatId="simple" csTypeId="urn:microsoft.com/office/officeart/2005/8/colors/accent1_2#10" csCatId="accent1" phldr="1"/>
      <dgm:spPr/>
      <dgm:t>
        <a:bodyPr/>
        <a:lstStyle/>
        <a:p>
          <a:endParaRPr lang="zh-CN" altLang="en-US"/>
        </a:p>
      </dgm:t>
    </dgm:pt>
    <dgm:pt modelId="{62E97279-0C9F-4A18-86B4-56D3CE3552B6}">
      <dgm:prSet/>
      <dgm:spPr/>
      <dgm:t>
        <a:bodyPr/>
        <a:lstStyle/>
        <a:p>
          <a:pPr rtl="0"/>
          <a:r>
            <a:rPr lang="en-US" altLang="zh-CN" dirty="0" smtClean="0"/>
            <a:t>  </a:t>
          </a:r>
          <a:r>
            <a:rPr lang="zh-CN" dirty="0" smtClean="0"/>
            <a:t>国通亿创</a:t>
          </a:r>
          <a:endParaRPr lang="zh-CN" dirty="0"/>
        </a:p>
      </dgm:t>
    </dgm:pt>
    <dgm:pt modelId="{E04A642A-B264-432E-9C37-B0B7EC90C641}" type="parTrans" cxnId="{A9613768-B2B2-43E7-BC20-ED26399BAFDE}">
      <dgm:prSet/>
      <dgm:spPr/>
      <dgm:t>
        <a:bodyPr/>
        <a:lstStyle/>
        <a:p>
          <a:endParaRPr lang="zh-CN" altLang="en-US"/>
        </a:p>
      </dgm:t>
    </dgm:pt>
    <dgm:pt modelId="{A06E0C05-54C6-4C3E-A6A7-44A86588694A}" type="sibTrans" cxnId="{A9613768-B2B2-43E7-BC20-ED26399BAFDE}">
      <dgm:prSet/>
      <dgm:spPr/>
      <dgm:t>
        <a:bodyPr/>
        <a:lstStyle/>
        <a:p>
          <a:endParaRPr lang="zh-CN" altLang="en-US"/>
        </a:p>
      </dgm:t>
    </dgm:pt>
    <dgm:pt modelId="{2A0786A4-67D5-4F97-9CBF-EB7A7675058E}" type="pres">
      <dgm:prSet presAssocID="{634A1C9E-13C4-406B-9A1C-CBC074BE668A}" presName="linear" presStyleCnt="0">
        <dgm:presLayoutVars>
          <dgm:animLvl val="lvl"/>
          <dgm:resizeHandles val="exact"/>
        </dgm:presLayoutVars>
      </dgm:prSet>
      <dgm:spPr/>
      <dgm:t>
        <a:bodyPr/>
        <a:lstStyle/>
        <a:p>
          <a:endParaRPr lang="zh-CN" altLang="en-US"/>
        </a:p>
      </dgm:t>
    </dgm:pt>
    <dgm:pt modelId="{CC69C3E1-C2D2-4DC5-BDF1-B95924521F3B}" type="pres">
      <dgm:prSet presAssocID="{62E97279-0C9F-4A18-86B4-56D3CE3552B6}" presName="parentText" presStyleLbl="node1" presStyleIdx="0" presStyleCnt="1">
        <dgm:presLayoutVars>
          <dgm:chMax val="0"/>
          <dgm:bulletEnabled val="1"/>
        </dgm:presLayoutVars>
      </dgm:prSet>
      <dgm:spPr/>
      <dgm:t>
        <a:bodyPr/>
        <a:lstStyle/>
        <a:p>
          <a:endParaRPr lang="zh-CN" altLang="en-US"/>
        </a:p>
      </dgm:t>
    </dgm:pt>
  </dgm:ptLst>
  <dgm:cxnLst>
    <dgm:cxn modelId="{F2C4CED7-4DCC-436E-9E5B-E3CFE78AB6BD}" type="presOf" srcId="{634A1C9E-13C4-406B-9A1C-CBC074BE668A}" destId="{2A0786A4-67D5-4F97-9CBF-EB7A7675058E}" srcOrd="0" destOrd="0" presId="urn:microsoft.com/office/officeart/2005/8/layout/vList2"/>
    <dgm:cxn modelId="{A9613768-B2B2-43E7-BC20-ED26399BAFDE}" srcId="{634A1C9E-13C4-406B-9A1C-CBC074BE668A}" destId="{62E97279-0C9F-4A18-86B4-56D3CE3552B6}" srcOrd="0" destOrd="0" parTransId="{E04A642A-B264-432E-9C37-B0B7EC90C641}" sibTransId="{A06E0C05-54C6-4C3E-A6A7-44A86588694A}"/>
    <dgm:cxn modelId="{2656CA65-E304-484B-8D3A-205C69403CCB}" type="presOf" srcId="{62E97279-0C9F-4A18-86B4-56D3CE3552B6}" destId="{CC69C3E1-C2D2-4DC5-BDF1-B95924521F3B}" srcOrd="0" destOrd="0" presId="urn:microsoft.com/office/officeart/2005/8/layout/vList2"/>
    <dgm:cxn modelId="{92147908-F7D8-46B2-A4A0-7476A48E91A2}" type="presParOf" srcId="{2A0786A4-67D5-4F97-9CBF-EB7A7675058E}" destId="{CC69C3E1-C2D2-4DC5-BDF1-B95924521F3B}" srcOrd="0" destOrd="0" presId="urn:microsoft.com/office/officeart/2005/8/layout/vList2"/>
  </dgm:cxnLst>
  <dgm:bg/>
  <dgm:whole/>
  <dgm:extLst>
    <a:ext uri="http://schemas.microsoft.com/office/drawing/2008/diagram">
      <dsp:dataModelExt xmlns="" xmlns:dsp="http://schemas.microsoft.com/office/drawing/2008/diagram" relId="rId4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59CDF3C-83B7-48B1-8A56-9A662D69ECF7}" type="doc">
      <dgm:prSet loTypeId="urn:microsoft.com/office/officeart/2005/8/layout/vList2" loCatId="list" qsTypeId="urn:microsoft.com/office/officeart/2005/8/quickstyle/simple1#11" qsCatId="simple" csTypeId="urn:microsoft.com/office/officeart/2005/8/colors/accent1_2#11" csCatId="accent1"/>
      <dgm:spPr/>
      <dgm:t>
        <a:bodyPr/>
        <a:lstStyle/>
        <a:p>
          <a:endParaRPr lang="zh-CN" altLang="en-US"/>
        </a:p>
      </dgm:t>
    </dgm:pt>
    <dgm:pt modelId="{5147C435-EC21-4B7C-B1AA-B8B6F38D12E5}" type="pres">
      <dgm:prSet presAssocID="{C59CDF3C-83B7-48B1-8A56-9A662D69ECF7}" presName="linear" presStyleCnt="0">
        <dgm:presLayoutVars>
          <dgm:animLvl val="lvl"/>
          <dgm:resizeHandles val="exact"/>
        </dgm:presLayoutVars>
      </dgm:prSet>
      <dgm:spPr/>
      <dgm:t>
        <a:bodyPr/>
        <a:lstStyle/>
        <a:p>
          <a:endParaRPr lang="zh-CN" altLang="en-US"/>
        </a:p>
      </dgm:t>
    </dgm:pt>
  </dgm:ptLst>
  <dgm:cxnLst>
    <dgm:cxn modelId="{6854DF65-5312-4603-8AF3-4468653BC79B}" type="presOf" srcId="{C59CDF3C-83B7-48B1-8A56-9A662D69ECF7}" destId="{5147C435-EC21-4B7C-B1AA-B8B6F38D12E5}" srcOrd="0" destOrd="0" presId="urn:microsoft.com/office/officeart/2005/8/layout/vList2"/>
  </dgm:cxnLst>
  <dgm:bg/>
  <dgm:whole/>
  <dgm:extLst>
    <a:ext uri="http://schemas.microsoft.com/office/drawing/2008/diagram">
      <dsp:dataModelExt xmlns="" xmlns:dsp="http://schemas.microsoft.com/office/drawing/2008/diagram" relId="rId4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816EAC8B-3418-4D35-B952-542887108779}" type="datetimeFigureOut">
              <a:rPr lang="zh-CN" altLang="en-US"/>
              <a:pPr>
                <a:defRPr/>
              </a:pPr>
              <a:t>2016/12/22</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0081BD43-B41A-4727-93B4-AE9BA9062C9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F932B009-9540-4143-AB1D-F66743CC77C6}" type="datetimeFigureOut">
              <a:rPr lang="zh-CN" altLang="en-US"/>
              <a:pPr>
                <a:defRPr/>
              </a:pPr>
              <a:t>2016/12/22</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5ADFC402-3D37-4EC2-AEDF-25D082EA76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97E0D0D3-A410-4A5F-A10E-DC37A74AA1FA}" type="datetimeFigureOut">
              <a:rPr lang="zh-CN" altLang="en-US"/>
              <a:pPr>
                <a:defRPr/>
              </a:pPr>
              <a:t>2016/12/22</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3B7F16E4-9051-4AF6-9408-2893DC1DF51A}"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FD58763E-710E-4E92-99D3-9C251AE1E403}" type="datetimeFigureOut">
              <a:rPr lang="zh-CN" altLang="en-US"/>
              <a:pPr>
                <a:defRPr/>
              </a:pPr>
              <a:t>2016/12/22</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B93BD1F0-C660-4713-8CC4-693E1A2EAF4C}"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9FFAC2D6-37AE-4018-B3A8-72FD9E2A9320}" type="datetimeFigureOut">
              <a:rPr lang="zh-CN" altLang="en-US"/>
              <a:pPr>
                <a:defRPr/>
              </a:pPr>
              <a:t>2016/12/22</a:t>
            </a:fld>
            <a:endParaRPr lang="zh-CN" altLang="en-US"/>
          </a:p>
        </p:txBody>
      </p:sp>
      <p:sp>
        <p:nvSpPr>
          <p:cNvPr id="8" name="页脚占位符 7"/>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3EE5BB88-6B92-4667-8DD4-49DC86EDF29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8AE07052-7368-451D-B0A7-33C8EFB88A1E}" type="datetimeFigureOut">
              <a:rPr lang="zh-CN" altLang="en-US"/>
              <a:pPr>
                <a:defRPr/>
              </a:pPr>
              <a:t>2016/12/22</a:t>
            </a:fld>
            <a:endParaRPr lang="zh-CN" altLang="en-US"/>
          </a:p>
        </p:txBody>
      </p:sp>
      <p:sp>
        <p:nvSpPr>
          <p:cNvPr id="4" name="页脚占位符 3"/>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18A4F1F2-633A-4166-9970-EA3E527B8F38}"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D4772C3A-E79B-46D3-A669-E3B423C6640D}" type="datetimeFigureOut">
              <a:rPr lang="zh-CN" altLang="en-US"/>
              <a:pPr>
                <a:defRPr/>
              </a:pPr>
              <a:t>2016/12/22</a:t>
            </a:fld>
            <a:endParaRPr lang="zh-CN" altLang="en-US"/>
          </a:p>
        </p:txBody>
      </p:sp>
      <p:sp>
        <p:nvSpPr>
          <p:cNvPr id="3" name="页脚占位符 2"/>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03ACE509-76EF-4805-B821-2D17AE530549}"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5816D50B-E258-4741-BA0E-4A2109EB8FB6}" type="datetimeFigureOut">
              <a:rPr lang="zh-CN" altLang="en-US"/>
              <a:pPr>
                <a:defRPr/>
              </a:pPr>
              <a:t>2016/12/22</a:t>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9EB653D6-6ACA-41DF-84ED-2EB72AE3348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EA10E0CE-5654-4651-A588-AAABDAB25FCC}" type="datetimeFigureOut">
              <a:rPr lang="zh-CN" altLang="en-US"/>
              <a:pPr>
                <a:defRPr/>
              </a:pPr>
              <a:t>2016/12/22</a:t>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B9377DB1-61C6-4128-AF9F-08AD05EFB975}"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7F9506C6-F145-413C-A89A-4F8D89E3C4E4}" type="datetimeFigureOut">
              <a:rPr lang="zh-CN" altLang="en-US"/>
              <a:pPr>
                <a:defRPr/>
              </a:pPr>
              <a:t>2016/12/22</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B59624F0-AA65-48D1-A9E0-04E3BF563189}"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7"/>
          <p:cNvPicPr>
            <a:picLocks noChangeAspect="1"/>
          </p:cNvPicPr>
          <p:nvPr userDrawn="1"/>
        </p:nvPicPr>
        <p:blipFill>
          <a:blip r:embed="rId15"/>
          <a:srcRect/>
          <a:stretch>
            <a:fillRect/>
          </a:stretch>
        </p:blipFill>
        <p:spPr bwMode="auto">
          <a:xfrm>
            <a:off x="0" y="0"/>
            <a:ext cx="9144000" cy="5143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3" Type="http://schemas.openxmlformats.org/officeDocument/2006/relationships/diagramColors" Target="../diagrams/colors3.xml"/><Relationship Id="rId18" Type="http://schemas.openxmlformats.org/officeDocument/2006/relationships/diagramData" Target="../diagrams/data5.xml"/><Relationship Id="rId26" Type="http://schemas.openxmlformats.org/officeDocument/2006/relationships/diagramData" Target="../diagrams/data7.xml"/><Relationship Id="rId39" Type="http://schemas.openxmlformats.org/officeDocument/2006/relationships/diagramLayout" Target="../diagrams/layout10.xml"/><Relationship Id="rId21" Type="http://schemas.openxmlformats.org/officeDocument/2006/relationships/diagramColors" Target="../diagrams/colors5.xml"/><Relationship Id="rId34" Type="http://schemas.openxmlformats.org/officeDocument/2006/relationships/diagramData" Target="../diagrams/data9.xml"/><Relationship Id="rId42" Type="http://schemas.openxmlformats.org/officeDocument/2006/relationships/diagramData" Target="../diagrams/data11.xml"/><Relationship Id="rId47" Type="http://schemas.openxmlformats.org/officeDocument/2006/relationships/diagramLayout" Target="../diagrams/layout12.xml"/><Relationship Id="rId50" Type="http://schemas.openxmlformats.org/officeDocument/2006/relationships/diagramData" Target="../diagrams/data13.xml"/><Relationship Id="rId55" Type="http://schemas.openxmlformats.org/officeDocument/2006/relationships/diagramLayout" Target="../diagrams/layout14.xml"/><Relationship Id="rId63" Type="http://schemas.openxmlformats.org/officeDocument/2006/relationships/diagramLayout" Target="../diagrams/layout16.xml"/><Relationship Id="rId76" Type="http://schemas.microsoft.com/office/2007/relationships/diagramDrawing" Target="../diagrams/drawing15.xml"/><Relationship Id="rId84" Type="http://schemas.microsoft.com/office/2007/relationships/diagramDrawing" Target="../diagrams/drawing10.xml"/><Relationship Id="rId7" Type="http://schemas.openxmlformats.org/officeDocument/2006/relationships/diagramLayout" Target="../diagrams/layout2.xml"/><Relationship Id="rId71" Type="http://schemas.microsoft.com/office/2007/relationships/diagramDrawing" Target="../diagrams/drawing14.xml"/><Relationship Id="rId2" Type="http://schemas.openxmlformats.org/officeDocument/2006/relationships/diagramData" Target="../diagrams/data1.xml"/><Relationship Id="rId16" Type="http://schemas.openxmlformats.org/officeDocument/2006/relationships/diagramQuickStyle" Target="../diagrams/quickStyle4.xml"/><Relationship Id="rId29" Type="http://schemas.openxmlformats.org/officeDocument/2006/relationships/diagramColors" Target="../diagrams/colors7.xml"/><Relationship Id="rId11" Type="http://schemas.openxmlformats.org/officeDocument/2006/relationships/diagramLayout" Target="../diagrams/layout3.xml"/><Relationship Id="rId24" Type="http://schemas.openxmlformats.org/officeDocument/2006/relationships/diagramQuickStyle" Target="../diagrams/quickStyle6.xml"/><Relationship Id="rId32" Type="http://schemas.openxmlformats.org/officeDocument/2006/relationships/diagramQuickStyle" Target="../diagrams/quickStyle8.xml"/><Relationship Id="rId37" Type="http://schemas.openxmlformats.org/officeDocument/2006/relationships/diagramColors" Target="../diagrams/colors9.xml"/><Relationship Id="rId40" Type="http://schemas.openxmlformats.org/officeDocument/2006/relationships/diagramQuickStyle" Target="../diagrams/quickStyle10.xml"/><Relationship Id="rId45" Type="http://schemas.openxmlformats.org/officeDocument/2006/relationships/diagramColors" Target="../diagrams/colors11.xml"/><Relationship Id="rId53" Type="http://schemas.openxmlformats.org/officeDocument/2006/relationships/diagramColors" Target="../diagrams/colors13.xml"/><Relationship Id="rId58" Type="http://schemas.openxmlformats.org/officeDocument/2006/relationships/diagramData" Target="../diagrams/data15.xml"/><Relationship Id="rId66" Type="http://schemas.microsoft.com/office/2007/relationships/diagramDrawing" Target="../diagrams/drawing5.xml"/><Relationship Id="rId79" Type="http://schemas.microsoft.com/office/2007/relationships/diagramDrawing" Target="../diagrams/drawing13.xml"/><Relationship Id="rId87" Type="http://schemas.microsoft.com/office/2007/relationships/diagramDrawing" Target="../diagrams/drawing1.xml"/><Relationship Id="rId5" Type="http://schemas.openxmlformats.org/officeDocument/2006/relationships/diagramColors" Target="../diagrams/colors1.xml"/><Relationship Id="rId61" Type="http://schemas.openxmlformats.org/officeDocument/2006/relationships/diagramColors" Target="../diagrams/colors15.xml"/><Relationship Id="rId82" Type="http://schemas.microsoft.com/office/2007/relationships/diagramDrawing" Target="../diagrams/drawing16.xml"/><Relationship Id="rId10" Type="http://schemas.openxmlformats.org/officeDocument/2006/relationships/diagramData" Target="../diagrams/data3.xml"/><Relationship Id="rId19" Type="http://schemas.openxmlformats.org/officeDocument/2006/relationships/diagramLayout" Target="../diagrams/layout5.xml"/><Relationship Id="rId31" Type="http://schemas.openxmlformats.org/officeDocument/2006/relationships/diagramLayout" Target="../diagrams/layout8.xml"/><Relationship Id="rId44" Type="http://schemas.openxmlformats.org/officeDocument/2006/relationships/diagramQuickStyle" Target="../diagrams/quickStyle11.xml"/><Relationship Id="rId52" Type="http://schemas.openxmlformats.org/officeDocument/2006/relationships/diagramQuickStyle" Target="../diagrams/quickStyle13.xml"/><Relationship Id="rId60" Type="http://schemas.openxmlformats.org/officeDocument/2006/relationships/diagramQuickStyle" Target="../diagrams/quickStyle15.xml"/><Relationship Id="rId65" Type="http://schemas.openxmlformats.org/officeDocument/2006/relationships/diagramColors" Target="../diagrams/colors16.xml"/><Relationship Id="rId78" Type="http://schemas.microsoft.com/office/2007/relationships/diagramDrawing" Target="../diagrams/drawing2.xml"/><Relationship Id="rId81" Type="http://schemas.microsoft.com/office/2007/relationships/diagramDrawing" Target="../diagrams/drawing6.xml"/><Relationship Id="rId86" Type="http://schemas.microsoft.com/office/2007/relationships/diagramDrawing" Target="../diagrams/drawing8.xml"/><Relationship Id="rId4" Type="http://schemas.openxmlformats.org/officeDocument/2006/relationships/diagramQuickStyle" Target="../diagrams/quickStyle1.xml"/><Relationship Id="rId9" Type="http://schemas.openxmlformats.org/officeDocument/2006/relationships/diagramColors" Target="../diagrams/colors2.xml"/><Relationship Id="rId14" Type="http://schemas.openxmlformats.org/officeDocument/2006/relationships/diagramData" Target="../diagrams/data4.xml"/><Relationship Id="rId22" Type="http://schemas.openxmlformats.org/officeDocument/2006/relationships/diagramData" Target="../diagrams/data6.xml"/><Relationship Id="rId27" Type="http://schemas.openxmlformats.org/officeDocument/2006/relationships/diagramLayout" Target="../diagrams/layout7.xml"/><Relationship Id="rId30" Type="http://schemas.openxmlformats.org/officeDocument/2006/relationships/diagramData" Target="../diagrams/data8.xml"/><Relationship Id="rId35" Type="http://schemas.openxmlformats.org/officeDocument/2006/relationships/diagramLayout" Target="../diagrams/layout9.xml"/><Relationship Id="rId43" Type="http://schemas.openxmlformats.org/officeDocument/2006/relationships/diagramLayout" Target="../diagrams/layout11.xml"/><Relationship Id="rId48" Type="http://schemas.openxmlformats.org/officeDocument/2006/relationships/diagramQuickStyle" Target="../diagrams/quickStyle12.xml"/><Relationship Id="rId56" Type="http://schemas.openxmlformats.org/officeDocument/2006/relationships/diagramQuickStyle" Target="../diagrams/quickStyle14.xml"/><Relationship Id="rId64" Type="http://schemas.openxmlformats.org/officeDocument/2006/relationships/diagramQuickStyle" Target="../diagrams/quickStyle16.xml"/><Relationship Id="rId77" Type="http://schemas.microsoft.com/office/2007/relationships/diagramDrawing" Target="../diagrams/drawing3.xml"/><Relationship Id="rId8" Type="http://schemas.openxmlformats.org/officeDocument/2006/relationships/diagramQuickStyle" Target="../diagrams/quickStyle2.xml"/><Relationship Id="rId51" Type="http://schemas.openxmlformats.org/officeDocument/2006/relationships/diagramLayout" Target="../diagrams/layout13.xml"/><Relationship Id="rId80" Type="http://schemas.microsoft.com/office/2007/relationships/diagramDrawing" Target="../diagrams/drawing12.xml"/><Relationship Id="rId85" Type="http://schemas.microsoft.com/office/2007/relationships/diagramDrawing" Target="../diagrams/drawing9.xml"/><Relationship Id="rId3" Type="http://schemas.openxmlformats.org/officeDocument/2006/relationships/diagramLayout" Target="../diagrams/layout1.xml"/><Relationship Id="rId12" Type="http://schemas.openxmlformats.org/officeDocument/2006/relationships/diagramQuickStyle" Target="../diagrams/quickStyle3.xml"/><Relationship Id="rId17" Type="http://schemas.openxmlformats.org/officeDocument/2006/relationships/diagramColors" Target="../diagrams/colors4.xml"/><Relationship Id="rId25" Type="http://schemas.openxmlformats.org/officeDocument/2006/relationships/diagramColors" Target="../diagrams/colors6.xml"/><Relationship Id="rId33" Type="http://schemas.openxmlformats.org/officeDocument/2006/relationships/diagramColors" Target="../diagrams/colors8.xml"/><Relationship Id="rId38" Type="http://schemas.openxmlformats.org/officeDocument/2006/relationships/diagramData" Target="../diagrams/data10.xml"/><Relationship Id="rId46" Type="http://schemas.openxmlformats.org/officeDocument/2006/relationships/diagramData" Target="../diagrams/data12.xml"/><Relationship Id="rId59" Type="http://schemas.openxmlformats.org/officeDocument/2006/relationships/diagramLayout" Target="../diagrams/layout15.xml"/><Relationship Id="rId67" Type="http://schemas.microsoft.com/office/2007/relationships/diagramDrawing" Target="../diagrams/drawing4.xml"/><Relationship Id="rId20" Type="http://schemas.openxmlformats.org/officeDocument/2006/relationships/diagramQuickStyle" Target="../diagrams/quickStyle5.xml"/><Relationship Id="rId41" Type="http://schemas.openxmlformats.org/officeDocument/2006/relationships/diagramColors" Target="../diagrams/colors10.xml"/><Relationship Id="rId54" Type="http://schemas.openxmlformats.org/officeDocument/2006/relationships/diagramData" Target="../diagrams/data14.xml"/><Relationship Id="rId62" Type="http://schemas.openxmlformats.org/officeDocument/2006/relationships/diagramData" Target="../diagrams/data16.xml"/><Relationship Id="rId83" Type="http://schemas.microsoft.com/office/2007/relationships/diagramDrawing" Target="../diagrams/drawing11.xml"/><Relationship Id="rId88" Type="http://schemas.microsoft.com/office/2007/relationships/diagramDrawing" Target="../diagrams/drawing7.xml"/><Relationship Id="rId1" Type="http://schemas.openxmlformats.org/officeDocument/2006/relationships/slideLayout" Target="../slideLayouts/slideLayout11.xml"/><Relationship Id="rId6" Type="http://schemas.openxmlformats.org/officeDocument/2006/relationships/diagramData" Target="../diagrams/data2.xml"/><Relationship Id="rId15" Type="http://schemas.openxmlformats.org/officeDocument/2006/relationships/diagramLayout" Target="../diagrams/layout4.xml"/><Relationship Id="rId23" Type="http://schemas.openxmlformats.org/officeDocument/2006/relationships/diagramLayout" Target="../diagrams/layout6.xml"/><Relationship Id="rId28" Type="http://schemas.openxmlformats.org/officeDocument/2006/relationships/diagramQuickStyle" Target="../diagrams/quickStyle7.xml"/><Relationship Id="rId36" Type="http://schemas.openxmlformats.org/officeDocument/2006/relationships/diagramQuickStyle" Target="../diagrams/quickStyle9.xml"/><Relationship Id="rId49" Type="http://schemas.openxmlformats.org/officeDocument/2006/relationships/diagramColors" Target="../diagrams/colors12.xml"/><Relationship Id="rId57" Type="http://schemas.openxmlformats.org/officeDocument/2006/relationships/diagramColors" Target="../diagrams/colors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担保PPT底图-11"/>
          <p:cNvPicPr>
            <a:picLocks noChangeAspect="1" noChangeArrowheads="1"/>
          </p:cNvPicPr>
          <p:nvPr/>
        </p:nvPicPr>
        <p:blipFill>
          <a:blip r:embed="rId2" cstate="print"/>
          <a:srcRect/>
          <a:stretch>
            <a:fillRect/>
          </a:stretch>
        </p:blipFill>
        <p:spPr bwMode="auto">
          <a:xfrm>
            <a:off x="1928794" y="-1071588"/>
            <a:ext cx="9144000" cy="5221288"/>
          </a:xfrm>
          <a:prstGeom prst="rect">
            <a:avLst/>
          </a:prstGeom>
          <a:noFill/>
          <a:ln w="9525">
            <a:noFill/>
            <a:miter lim="800000"/>
            <a:headEnd/>
            <a:tailEnd/>
          </a:ln>
        </p:spPr>
      </p:pic>
      <p:sp>
        <p:nvSpPr>
          <p:cNvPr id="15362" name="Text Box 2"/>
          <p:cNvSpPr txBox="1">
            <a:spLocks noChangeArrowheads="1"/>
          </p:cNvSpPr>
          <p:nvPr/>
        </p:nvSpPr>
        <p:spPr bwMode="auto">
          <a:xfrm>
            <a:off x="4643438" y="1563688"/>
            <a:ext cx="3529012" cy="946150"/>
          </a:xfrm>
          <a:prstGeom prst="rect">
            <a:avLst/>
          </a:prstGeom>
          <a:noFill/>
          <a:ln w="9525">
            <a:noFill/>
            <a:miter lim="800000"/>
            <a:headEnd/>
            <a:tailEnd/>
          </a:ln>
        </p:spPr>
        <p:txBody>
          <a:bodyPr>
            <a:spAutoFit/>
          </a:bodyPr>
          <a:lstStyle/>
          <a:p>
            <a:pPr algn="ctr">
              <a:spcBef>
                <a:spcPct val="50000"/>
              </a:spcBef>
            </a:pPr>
            <a:r>
              <a:rPr lang="zh-CN" altLang="en-US" sz="2800" b="1">
                <a:solidFill>
                  <a:schemeClr val="accent1"/>
                </a:solidFill>
              </a:rPr>
              <a:t>担保公司风险管理  与行业评价</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3"/>
          <p:cNvSpPr txBox="1">
            <a:spLocks noChangeArrowheads="1"/>
          </p:cNvSpPr>
          <p:nvPr/>
        </p:nvSpPr>
        <p:spPr bwMode="auto">
          <a:xfrm>
            <a:off x="900113" y="1058863"/>
            <a:ext cx="4032250"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rPr>
              <a:t>担保业务分类：</a:t>
            </a:r>
            <a:r>
              <a:rPr lang="zh-CN" altLang="en-US" sz="2000" b="1">
                <a:solidFill>
                  <a:schemeClr val="accent1"/>
                </a:solidFill>
              </a:rPr>
              <a:t>担保投资业务</a:t>
            </a:r>
          </a:p>
        </p:txBody>
      </p:sp>
      <p:sp>
        <p:nvSpPr>
          <p:cNvPr id="24578" name="Text Box 4"/>
          <p:cNvSpPr txBox="1">
            <a:spLocks noChangeArrowheads="1"/>
          </p:cNvSpPr>
          <p:nvPr/>
        </p:nvSpPr>
        <p:spPr bwMode="auto">
          <a:xfrm>
            <a:off x="2484438" y="1708150"/>
            <a:ext cx="4464050" cy="2152650"/>
          </a:xfrm>
          <a:prstGeom prst="rect">
            <a:avLst/>
          </a:prstGeom>
          <a:noFill/>
          <a:ln w="9525">
            <a:noFill/>
            <a:miter lim="800000"/>
            <a:headEnd/>
            <a:tailEnd/>
          </a:ln>
        </p:spPr>
        <p:txBody>
          <a:bodyPr>
            <a:spAutoFit/>
          </a:bodyPr>
          <a:lstStyle/>
          <a:p>
            <a:pPr>
              <a:spcBef>
                <a:spcPct val="50000"/>
              </a:spcBef>
            </a:pPr>
            <a:r>
              <a:rPr lang="zh-CN" altLang="en-US" b="1"/>
              <a:t>     （</a:t>
            </a:r>
            <a:r>
              <a:rPr lang="en-US" altLang="zh-CN" b="1"/>
              <a:t>4</a:t>
            </a:r>
            <a:r>
              <a:rPr lang="zh-CN" altLang="en-US" b="1"/>
              <a:t>）将直接投资的风险投资资金部分转为担保基金，利用担保的放大功能为投资项目融取银行贷款，以扩大投资面，分散投资风险，提高投资成功率。</a:t>
            </a:r>
          </a:p>
          <a:p>
            <a:pPr>
              <a:spcBef>
                <a:spcPct val="50000"/>
              </a:spcBef>
            </a:pPr>
            <a:r>
              <a:rPr lang="zh-CN" altLang="en-US" b="1"/>
              <a:t>      目前中小企业融资方式大致可分为 </a:t>
            </a:r>
            <a:r>
              <a:rPr lang="en-US" altLang="zh-CN" b="1"/>
              <a:t>3 </a:t>
            </a:r>
            <a:r>
              <a:rPr lang="zh-CN" altLang="en-US" b="1"/>
              <a:t>种，一是银行或担保贷款，二是引入风险资本， 三是 </a:t>
            </a:r>
            <a:r>
              <a:rPr lang="en-US" altLang="zh-CN" b="1"/>
              <a:t>IPO</a:t>
            </a:r>
            <a:r>
              <a:rPr lang="zh-CN" altLang="en-US" b="1"/>
              <a:t>（首次公开募股）。</a:t>
            </a:r>
            <a:r>
              <a:rPr lang="zh-CN" altLang="en-US"/>
              <a:t> </a:t>
            </a:r>
          </a:p>
        </p:txBody>
      </p:sp>
      <p:grpSp>
        <p:nvGrpSpPr>
          <p:cNvPr id="19481" name="Group 25"/>
          <p:cNvGrpSpPr>
            <a:grpSpLocks/>
          </p:cNvGrpSpPr>
          <p:nvPr/>
        </p:nvGrpSpPr>
        <p:grpSpPr bwMode="auto">
          <a:xfrm>
            <a:off x="1116013" y="2139950"/>
            <a:ext cx="863600" cy="936625"/>
            <a:chOff x="1632" y="1248"/>
            <a:chExt cx="2682" cy="2286"/>
          </a:xfrm>
        </p:grpSpPr>
        <p:sp>
          <p:nvSpPr>
            <p:cNvPr id="24581"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4582"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4583"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4580"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3"/>
          <p:cNvSpPr txBox="1">
            <a:spLocks noChangeArrowheads="1"/>
          </p:cNvSpPr>
          <p:nvPr/>
        </p:nvSpPr>
        <p:spPr bwMode="auto">
          <a:xfrm>
            <a:off x="900113" y="1058863"/>
            <a:ext cx="4032250"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rPr>
              <a:t>担保业务分类：</a:t>
            </a:r>
            <a:r>
              <a:rPr lang="zh-CN" altLang="en-US" sz="2000" b="1">
                <a:solidFill>
                  <a:schemeClr val="accent1"/>
                </a:solidFill>
              </a:rPr>
              <a:t>担保理财业务</a:t>
            </a:r>
          </a:p>
        </p:txBody>
      </p:sp>
      <p:sp>
        <p:nvSpPr>
          <p:cNvPr id="25602" name="Text Box 4"/>
          <p:cNvSpPr txBox="1">
            <a:spLocks noChangeArrowheads="1"/>
          </p:cNvSpPr>
          <p:nvPr/>
        </p:nvSpPr>
        <p:spPr bwMode="auto">
          <a:xfrm>
            <a:off x="2627313" y="1563688"/>
            <a:ext cx="5111750" cy="2705100"/>
          </a:xfrm>
          <a:prstGeom prst="rect">
            <a:avLst/>
          </a:prstGeom>
          <a:noFill/>
          <a:ln w="9525">
            <a:noFill/>
            <a:miter lim="800000"/>
            <a:headEnd/>
            <a:tailEnd/>
          </a:ln>
        </p:spPr>
        <p:txBody>
          <a:bodyPr>
            <a:spAutoFit/>
          </a:bodyPr>
          <a:lstStyle/>
          <a:p>
            <a:pPr>
              <a:spcBef>
                <a:spcPct val="50000"/>
              </a:spcBef>
            </a:pPr>
            <a:r>
              <a:rPr lang="zh-CN" altLang="en-US" b="1"/>
              <a:t>       担保公司充分利用公司的资源优势和管理优势，为优质的被担保企业提供以下业务产品：</a:t>
            </a:r>
          </a:p>
          <a:p>
            <a:pPr>
              <a:spcBef>
                <a:spcPct val="50000"/>
              </a:spcBef>
            </a:pPr>
            <a:r>
              <a:rPr lang="zh-CN" altLang="en-US" b="1"/>
              <a:t>   （</a:t>
            </a:r>
            <a:r>
              <a:rPr lang="en-US" altLang="zh-CN" b="1"/>
              <a:t>1</a:t>
            </a:r>
            <a:r>
              <a:rPr lang="zh-CN" altLang="en-US" b="1"/>
              <a:t>）企业资本运营财务顾问；</a:t>
            </a:r>
          </a:p>
          <a:p>
            <a:pPr>
              <a:spcBef>
                <a:spcPct val="50000"/>
              </a:spcBef>
            </a:pPr>
            <a:r>
              <a:rPr lang="zh-CN" altLang="en-US" b="1"/>
              <a:t>   （</a:t>
            </a:r>
            <a:r>
              <a:rPr lang="en-US" altLang="zh-CN" b="1"/>
              <a:t>2</a:t>
            </a:r>
            <a:r>
              <a:rPr lang="zh-CN" altLang="en-US" b="1"/>
              <a:t>）企业产权交易财务顾问；</a:t>
            </a:r>
          </a:p>
          <a:p>
            <a:pPr>
              <a:spcBef>
                <a:spcPct val="50000"/>
              </a:spcBef>
            </a:pPr>
            <a:r>
              <a:rPr lang="zh-CN" altLang="en-US" b="1"/>
              <a:t>   （</a:t>
            </a:r>
            <a:r>
              <a:rPr lang="en-US" altLang="zh-CN" b="1"/>
              <a:t>3</a:t>
            </a:r>
            <a:r>
              <a:rPr lang="zh-CN" altLang="en-US" b="1"/>
              <a:t>）收购兼并业务；</a:t>
            </a:r>
          </a:p>
          <a:p>
            <a:pPr>
              <a:spcBef>
                <a:spcPct val="50000"/>
              </a:spcBef>
            </a:pPr>
            <a:r>
              <a:rPr lang="zh-CN" altLang="en-US" b="1"/>
              <a:t>   （</a:t>
            </a:r>
            <a:r>
              <a:rPr lang="en-US" altLang="zh-CN" b="1"/>
              <a:t>4</a:t>
            </a:r>
            <a:r>
              <a:rPr lang="zh-CN" altLang="en-US" b="1"/>
              <a:t>）资产管理业务（合营、托管等）；</a:t>
            </a:r>
          </a:p>
          <a:p>
            <a:pPr>
              <a:spcBef>
                <a:spcPct val="50000"/>
              </a:spcBef>
            </a:pPr>
            <a:r>
              <a:rPr lang="zh-CN" altLang="en-US" b="1"/>
              <a:t>   （</a:t>
            </a:r>
            <a:r>
              <a:rPr lang="en-US" altLang="zh-CN" b="1"/>
              <a:t>5</a:t>
            </a:r>
            <a:r>
              <a:rPr lang="zh-CN" altLang="en-US" b="1"/>
              <a:t>）其他投资银行业务。</a:t>
            </a:r>
            <a:r>
              <a:rPr lang="zh-CN" altLang="en-US"/>
              <a:t> </a:t>
            </a:r>
          </a:p>
        </p:txBody>
      </p:sp>
      <p:grpSp>
        <p:nvGrpSpPr>
          <p:cNvPr id="19481" name="Group 25"/>
          <p:cNvGrpSpPr>
            <a:grpSpLocks/>
          </p:cNvGrpSpPr>
          <p:nvPr/>
        </p:nvGrpSpPr>
        <p:grpSpPr bwMode="auto">
          <a:xfrm>
            <a:off x="1116013" y="2139950"/>
            <a:ext cx="863600" cy="936625"/>
            <a:chOff x="1632" y="1248"/>
            <a:chExt cx="2682" cy="2286"/>
          </a:xfrm>
        </p:grpSpPr>
        <p:sp>
          <p:nvSpPr>
            <p:cNvPr id="25605"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5606"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5607"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5604"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3"/>
          <p:cNvSpPr txBox="1">
            <a:spLocks noChangeArrowheads="1"/>
          </p:cNvSpPr>
          <p:nvPr/>
        </p:nvSpPr>
        <p:spPr bwMode="auto">
          <a:xfrm>
            <a:off x="900113" y="1058863"/>
            <a:ext cx="4032250"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rPr>
              <a:t>担保业务分类：</a:t>
            </a:r>
            <a:r>
              <a:rPr lang="zh-CN" altLang="en-US" sz="2000" b="1">
                <a:solidFill>
                  <a:schemeClr val="accent1"/>
                </a:solidFill>
              </a:rPr>
              <a:t>担保配套服务</a:t>
            </a:r>
            <a:r>
              <a:rPr lang="zh-CN" altLang="en-US"/>
              <a:t> </a:t>
            </a:r>
          </a:p>
        </p:txBody>
      </p:sp>
      <p:sp>
        <p:nvSpPr>
          <p:cNvPr id="26626" name="Text Box 4"/>
          <p:cNvSpPr txBox="1">
            <a:spLocks noChangeArrowheads="1"/>
          </p:cNvSpPr>
          <p:nvPr/>
        </p:nvSpPr>
        <p:spPr bwMode="auto">
          <a:xfrm>
            <a:off x="2771775" y="1492250"/>
            <a:ext cx="4464050" cy="641350"/>
          </a:xfrm>
          <a:prstGeom prst="rect">
            <a:avLst/>
          </a:prstGeom>
          <a:noFill/>
          <a:ln w="9525">
            <a:noFill/>
            <a:miter lim="800000"/>
            <a:headEnd/>
            <a:tailEnd/>
          </a:ln>
        </p:spPr>
        <p:txBody>
          <a:bodyPr>
            <a:spAutoFit/>
          </a:bodyPr>
          <a:lstStyle/>
          <a:p>
            <a:pPr>
              <a:spcBef>
                <a:spcPct val="50000"/>
              </a:spcBef>
            </a:pPr>
            <a:r>
              <a:rPr lang="zh-CN" altLang="en-US" b="1"/>
              <a:t>       是指围绕担保项目由担保公司提供的一系列中介服务，主要包括：</a:t>
            </a:r>
            <a:endParaRPr lang="zh-CN" altLang="en-US"/>
          </a:p>
        </p:txBody>
      </p:sp>
      <p:grpSp>
        <p:nvGrpSpPr>
          <p:cNvPr id="19481" name="Group 25"/>
          <p:cNvGrpSpPr>
            <a:grpSpLocks/>
          </p:cNvGrpSpPr>
          <p:nvPr/>
        </p:nvGrpSpPr>
        <p:grpSpPr bwMode="auto">
          <a:xfrm>
            <a:off x="1187450" y="2211388"/>
            <a:ext cx="863600" cy="936625"/>
            <a:chOff x="1632" y="1248"/>
            <a:chExt cx="2682" cy="2286"/>
          </a:xfrm>
        </p:grpSpPr>
        <p:sp>
          <p:nvSpPr>
            <p:cNvPr id="26633"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6634"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6635"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6628" name="Text Box 4"/>
          <p:cNvSpPr txBox="1">
            <a:spLocks noChangeArrowheads="1"/>
          </p:cNvSpPr>
          <p:nvPr/>
        </p:nvSpPr>
        <p:spPr bwMode="auto">
          <a:xfrm>
            <a:off x="2987675" y="3795713"/>
            <a:ext cx="4679950" cy="641350"/>
          </a:xfrm>
          <a:prstGeom prst="rect">
            <a:avLst/>
          </a:prstGeom>
          <a:noFill/>
          <a:ln w="9525">
            <a:noFill/>
            <a:miter lim="800000"/>
            <a:headEnd/>
            <a:tailEnd/>
          </a:ln>
        </p:spPr>
        <p:txBody>
          <a:bodyPr>
            <a:spAutoFit/>
          </a:bodyPr>
          <a:lstStyle/>
          <a:p>
            <a:pPr>
              <a:spcBef>
                <a:spcPct val="50000"/>
              </a:spcBef>
            </a:pPr>
            <a:r>
              <a:rPr lang="zh-CN" altLang="en-US" b="1"/>
              <a:t>    代理服务（</a:t>
            </a:r>
            <a:r>
              <a:rPr lang="en-US" altLang="zh-CN" b="1"/>
              <a:t>1</a:t>
            </a:r>
            <a:r>
              <a:rPr lang="zh-CN" altLang="en-US" b="1"/>
              <a:t>）政府或民间担保基金的委托管理；（</a:t>
            </a:r>
            <a:r>
              <a:rPr lang="en-US" altLang="zh-CN" b="1"/>
              <a:t>2</a:t>
            </a:r>
            <a:r>
              <a:rPr lang="zh-CN" altLang="en-US" b="1"/>
              <a:t>）资产委托管理业务。</a:t>
            </a:r>
            <a:r>
              <a:rPr lang="zh-CN" altLang="en-US"/>
              <a:t> </a:t>
            </a:r>
          </a:p>
        </p:txBody>
      </p:sp>
      <p:sp>
        <p:nvSpPr>
          <p:cNvPr id="26629" name="Text Box 4"/>
          <p:cNvSpPr txBox="1">
            <a:spLocks noChangeArrowheads="1"/>
          </p:cNvSpPr>
          <p:nvPr/>
        </p:nvSpPr>
        <p:spPr bwMode="auto">
          <a:xfrm>
            <a:off x="2916238" y="3219450"/>
            <a:ext cx="4535487" cy="641350"/>
          </a:xfrm>
          <a:prstGeom prst="rect">
            <a:avLst/>
          </a:prstGeom>
          <a:noFill/>
          <a:ln w="9525">
            <a:noFill/>
            <a:miter lim="800000"/>
            <a:headEnd/>
            <a:tailEnd/>
          </a:ln>
        </p:spPr>
        <p:txBody>
          <a:bodyPr>
            <a:spAutoFit/>
          </a:bodyPr>
          <a:lstStyle/>
          <a:p>
            <a:pPr>
              <a:spcBef>
                <a:spcPct val="50000"/>
              </a:spcBef>
            </a:pPr>
            <a:r>
              <a:rPr lang="zh-CN" altLang="en-US" b="1"/>
              <a:t>     抵押资产处置服务（</a:t>
            </a:r>
            <a:r>
              <a:rPr lang="en-US" altLang="zh-CN" b="1"/>
              <a:t>1</a:t>
            </a:r>
            <a:r>
              <a:rPr lang="zh-CN" altLang="en-US" b="1"/>
              <a:t>）典当业务；（</a:t>
            </a:r>
            <a:r>
              <a:rPr lang="en-US" altLang="zh-CN" b="1"/>
              <a:t>2</a:t>
            </a:r>
            <a:r>
              <a:rPr lang="zh-CN" altLang="en-US" b="1"/>
              <a:t>）拍卖业务；（</a:t>
            </a:r>
            <a:r>
              <a:rPr lang="en-US" altLang="zh-CN" b="1"/>
              <a:t>3</a:t>
            </a:r>
            <a:r>
              <a:rPr lang="zh-CN" altLang="en-US" b="1"/>
              <a:t>）企业重组兼并业务。 </a:t>
            </a:r>
          </a:p>
        </p:txBody>
      </p:sp>
      <p:sp>
        <p:nvSpPr>
          <p:cNvPr id="26630" name="Text Box 4"/>
          <p:cNvSpPr txBox="1">
            <a:spLocks noChangeArrowheads="1"/>
          </p:cNvSpPr>
          <p:nvPr/>
        </p:nvSpPr>
        <p:spPr bwMode="auto">
          <a:xfrm>
            <a:off x="2843213" y="2643188"/>
            <a:ext cx="4392612" cy="641350"/>
          </a:xfrm>
          <a:prstGeom prst="rect">
            <a:avLst/>
          </a:prstGeom>
          <a:noFill/>
          <a:ln w="9525">
            <a:noFill/>
            <a:miter lim="800000"/>
            <a:headEnd/>
            <a:tailEnd/>
          </a:ln>
        </p:spPr>
        <p:txBody>
          <a:bodyPr>
            <a:spAutoFit/>
          </a:bodyPr>
          <a:lstStyle/>
          <a:p>
            <a:pPr>
              <a:spcBef>
                <a:spcPct val="50000"/>
              </a:spcBef>
            </a:pPr>
            <a:r>
              <a:rPr lang="zh-CN" altLang="en-US" b="1"/>
              <a:t>      项目论证服务（</a:t>
            </a:r>
            <a:r>
              <a:rPr lang="en-US" altLang="zh-CN" b="1"/>
              <a:t>1</a:t>
            </a:r>
            <a:r>
              <a:rPr lang="zh-CN" altLang="en-US" b="1"/>
              <a:t>）投资担保项目可行性研究与项目评估；（</a:t>
            </a:r>
            <a:r>
              <a:rPr lang="en-US" altLang="zh-CN" b="1"/>
              <a:t>2</a:t>
            </a:r>
            <a:r>
              <a:rPr lang="zh-CN" altLang="en-US" b="1"/>
              <a:t>）资产评估业务。</a:t>
            </a:r>
            <a:endParaRPr lang="zh-CN" altLang="en-US"/>
          </a:p>
        </p:txBody>
      </p:sp>
      <p:sp>
        <p:nvSpPr>
          <p:cNvPr id="26631" name="Text Box 4"/>
          <p:cNvSpPr txBox="1">
            <a:spLocks noChangeArrowheads="1"/>
          </p:cNvSpPr>
          <p:nvPr/>
        </p:nvSpPr>
        <p:spPr bwMode="auto">
          <a:xfrm>
            <a:off x="2843213" y="2066925"/>
            <a:ext cx="4321175" cy="641350"/>
          </a:xfrm>
          <a:prstGeom prst="rect">
            <a:avLst/>
          </a:prstGeom>
          <a:noFill/>
          <a:ln w="9525">
            <a:noFill/>
            <a:miter lim="800000"/>
            <a:headEnd/>
            <a:tailEnd/>
          </a:ln>
        </p:spPr>
        <p:txBody>
          <a:bodyPr>
            <a:spAutoFit/>
          </a:bodyPr>
          <a:lstStyle/>
          <a:p>
            <a:pPr>
              <a:spcBef>
                <a:spcPct val="50000"/>
              </a:spcBef>
            </a:pPr>
            <a:r>
              <a:rPr lang="zh-CN" altLang="en-US" b="1"/>
              <a:t>      咨询服务（</a:t>
            </a:r>
            <a:r>
              <a:rPr lang="en-US" altLang="zh-CN" b="1"/>
              <a:t>1</a:t>
            </a:r>
            <a:r>
              <a:rPr lang="zh-CN" altLang="en-US" b="1"/>
              <a:t>）企业理财与资本运作顾问</a:t>
            </a:r>
            <a:r>
              <a:rPr lang="en-US" altLang="zh-CN" b="1"/>
              <a:t>;</a:t>
            </a:r>
            <a:r>
              <a:rPr lang="zh-CN" altLang="en-US" b="1"/>
              <a:t>（</a:t>
            </a:r>
            <a:r>
              <a:rPr lang="en-US" altLang="zh-CN" b="1"/>
              <a:t>2</a:t>
            </a:r>
            <a:r>
              <a:rPr lang="zh-CN" altLang="en-US" b="1"/>
              <a:t>）企业管理顾问。 </a:t>
            </a:r>
          </a:p>
        </p:txBody>
      </p:sp>
      <p:sp>
        <p:nvSpPr>
          <p:cNvPr id="26632"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3"/>
          <p:cNvSpPr txBox="1">
            <a:spLocks noChangeArrowheads="1"/>
          </p:cNvSpPr>
          <p:nvPr/>
        </p:nvSpPr>
        <p:spPr bwMode="auto">
          <a:xfrm>
            <a:off x="900113" y="1058863"/>
            <a:ext cx="5040312" cy="427037"/>
          </a:xfrm>
          <a:prstGeom prst="rect">
            <a:avLst/>
          </a:prstGeom>
          <a:noFill/>
          <a:ln w="9525">
            <a:noFill/>
            <a:miter lim="800000"/>
            <a:headEnd/>
            <a:tailEnd/>
          </a:ln>
        </p:spPr>
        <p:txBody>
          <a:bodyPr>
            <a:spAutoFit/>
          </a:bodyPr>
          <a:lstStyle/>
          <a:p>
            <a:r>
              <a:rPr lang="zh-CN" altLang="en-US" sz="2200" b="1">
                <a:solidFill>
                  <a:schemeClr val="accent1"/>
                </a:solidFill>
              </a:rPr>
              <a:t>担保公司主要存在的问题</a:t>
            </a:r>
          </a:p>
        </p:txBody>
      </p:sp>
      <p:sp>
        <p:nvSpPr>
          <p:cNvPr id="27650" name="Text Box 4"/>
          <p:cNvSpPr txBox="1">
            <a:spLocks noChangeArrowheads="1"/>
          </p:cNvSpPr>
          <p:nvPr/>
        </p:nvSpPr>
        <p:spPr bwMode="auto">
          <a:xfrm>
            <a:off x="2411413" y="1492250"/>
            <a:ext cx="6048375" cy="2857500"/>
          </a:xfrm>
          <a:prstGeom prst="rect">
            <a:avLst/>
          </a:prstGeom>
          <a:noFill/>
          <a:ln w="9525">
            <a:noFill/>
            <a:miter lim="800000"/>
            <a:headEnd/>
            <a:tailEnd/>
          </a:ln>
        </p:spPr>
        <p:txBody>
          <a:bodyPr>
            <a:spAutoFit/>
          </a:bodyPr>
          <a:lstStyle/>
          <a:p>
            <a:pPr>
              <a:spcBef>
                <a:spcPct val="50000"/>
              </a:spcBef>
            </a:pPr>
            <a:r>
              <a:rPr lang="zh-CN" altLang="en-US" b="1">
                <a:solidFill>
                  <a:schemeClr val="accent1"/>
                </a:solidFill>
              </a:rPr>
              <a:t> 自身问题：</a:t>
            </a:r>
          </a:p>
          <a:p>
            <a:pPr>
              <a:spcBef>
                <a:spcPct val="50000"/>
              </a:spcBef>
            </a:pPr>
            <a:r>
              <a:rPr lang="en-US" altLang="zh-CN" b="1">
                <a:solidFill>
                  <a:schemeClr val="accent1"/>
                </a:solidFill>
              </a:rPr>
              <a:t>       </a:t>
            </a:r>
            <a:r>
              <a:rPr lang="en-US" altLang="zh-CN" sz="1600" b="1">
                <a:solidFill>
                  <a:schemeClr val="accent1"/>
                </a:solidFill>
              </a:rPr>
              <a:t>1</a:t>
            </a:r>
            <a:r>
              <a:rPr lang="zh-CN" altLang="en-US" sz="1600" b="1">
                <a:solidFill>
                  <a:schemeClr val="accent1"/>
                </a:solidFill>
              </a:rPr>
              <a:t>、业务集中度高：</a:t>
            </a:r>
            <a:r>
              <a:rPr lang="zh-CN" altLang="en-US" sz="1600" b="1"/>
              <a:t>部分担保公司担保业务的行业集中度过高</a:t>
            </a:r>
            <a:r>
              <a:rPr lang="en-US" altLang="zh-CN" sz="1600" b="1"/>
              <a:t>,</a:t>
            </a:r>
            <a:r>
              <a:rPr lang="zh-CN" altLang="en-US" sz="1600" b="1"/>
              <a:t>一旦发生行业性系统风险</a:t>
            </a:r>
            <a:r>
              <a:rPr lang="en-US" altLang="zh-CN" sz="1600" b="1"/>
              <a:t>,</a:t>
            </a:r>
            <a:r>
              <a:rPr lang="zh-CN" altLang="en-US" sz="1600" b="1"/>
              <a:t>根本无法履行保证责任。</a:t>
            </a:r>
            <a:r>
              <a:rPr lang="zh-CN" altLang="en-US" sz="1600"/>
              <a:t> </a:t>
            </a:r>
            <a:endParaRPr lang="zh-CN" altLang="en-US" sz="1600" b="1">
              <a:solidFill>
                <a:schemeClr val="accent1"/>
              </a:solidFill>
            </a:endParaRPr>
          </a:p>
          <a:p>
            <a:pPr>
              <a:spcBef>
                <a:spcPct val="50000"/>
              </a:spcBef>
            </a:pPr>
            <a:r>
              <a:rPr lang="en-US" altLang="zh-CN" sz="1600" b="1">
                <a:solidFill>
                  <a:schemeClr val="accent1"/>
                </a:solidFill>
              </a:rPr>
              <a:t>        2</a:t>
            </a:r>
            <a:r>
              <a:rPr lang="zh-CN" altLang="en-US" sz="1600" b="1">
                <a:solidFill>
                  <a:schemeClr val="accent1"/>
                </a:solidFill>
              </a:rPr>
              <a:t>、风险意识不够：</a:t>
            </a:r>
            <a:r>
              <a:rPr lang="zh-CN" altLang="en-US" sz="1600" b="1"/>
              <a:t>部分担保公司信用比例过大，没有抵质押物。</a:t>
            </a:r>
          </a:p>
          <a:p>
            <a:pPr>
              <a:spcBef>
                <a:spcPct val="50000"/>
              </a:spcBef>
            </a:pPr>
            <a:r>
              <a:rPr lang="en-US" altLang="zh-CN" sz="1600" b="1">
                <a:solidFill>
                  <a:schemeClr val="accent1"/>
                </a:solidFill>
              </a:rPr>
              <a:t>        3</a:t>
            </a:r>
            <a:r>
              <a:rPr lang="zh-CN" altLang="en-US" sz="1600" b="1">
                <a:solidFill>
                  <a:schemeClr val="accent1"/>
                </a:solidFill>
              </a:rPr>
              <a:t>、业务人员素质参差不全：</a:t>
            </a:r>
            <a:r>
              <a:rPr lang="zh-CN" altLang="en-US" sz="1600" b="1"/>
              <a:t>担保是各类知识的综合，既要会看账、又要会看人、再要会看行业发展。</a:t>
            </a:r>
          </a:p>
          <a:p>
            <a:pPr>
              <a:spcBef>
                <a:spcPct val="50000"/>
              </a:spcBef>
            </a:pPr>
            <a:r>
              <a:rPr lang="zh-CN" altLang="en-US" sz="1600" b="1">
                <a:solidFill>
                  <a:schemeClr val="accent1"/>
                </a:solidFill>
              </a:rPr>
              <a:t>        </a:t>
            </a:r>
            <a:r>
              <a:rPr lang="en-US" altLang="zh-CN" sz="1600" b="1">
                <a:solidFill>
                  <a:schemeClr val="accent1"/>
                </a:solidFill>
              </a:rPr>
              <a:t>4</a:t>
            </a:r>
            <a:r>
              <a:rPr lang="zh-CN" altLang="en-US" sz="1600" b="1">
                <a:solidFill>
                  <a:schemeClr val="accent1"/>
                </a:solidFill>
              </a:rPr>
              <a:t>、</a:t>
            </a:r>
            <a:r>
              <a:rPr lang="zh-CN" altLang="en-US" sz="1600" b="1"/>
              <a:t>少数业务人员搞违规操作，存在人情担保、有的甚至串通勾结骗保，加大担保公司的风险。</a:t>
            </a:r>
            <a:endParaRPr lang="zh-CN" altLang="en-US" sz="1600" b="1">
              <a:solidFill>
                <a:schemeClr val="accent1"/>
              </a:solidFill>
            </a:endParaRPr>
          </a:p>
        </p:txBody>
      </p:sp>
      <p:grpSp>
        <p:nvGrpSpPr>
          <p:cNvPr id="19481" name="Group 25"/>
          <p:cNvGrpSpPr>
            <a:grpSpLocks/>
          </p:cNvGrpSpPr>
          <p:nvPr/>
        </p:nvGrpSpPr>
        <p:grpSpPr bwMode="auto">
          <a:xfrm>
            <a:off x="971550" y="2139950"/>
            <a:ext cx="863600" cy="936625"/>
            <a:chOff x="1632" y="1248"/>
            <a:chExt cx="2682" cy="2286"/>
          </a:xfrm>
        </p:grpSpPr>
        <p:sp>
          <p:nvSpPr>
            <p:cNvPr id="27653"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7654"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7655"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7652"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3"/>
          <p:cNvSpPr txBox="1">
            <a:spLocks noChangeArrowheads="1"/>
          </p:cNvSpPr>
          <p:nvPr/>
        </p:nvSpPr>
        <p:spPr bwMode="auto">
          <a:xfrm>
            <a:off x="900113" y="1058863"/>
            <a:ext cx="6192837" cy="427037"/>
          </a:xfrm>
          <a:prstGeom prst="rect">
            <a:avLst/>
          </a:prstGeom>
          <a:noFill/>
          <a:ln w="9525">
            <a:noFill/>
            <a:miter lim="800000"/>
            <a:headEnd/>
            <a:tailEnd/>
          </a:ln>
        </p:spPr>
        <p:txBody>
          <a:bodyPr>
            <a:spAutoFit/>
          </a:bodyPr>
          <a:lstStyle/>
          <a:p>
            <a:r>
              <a:rPr lang="zh-CN" altLang="en-US" sz="2200" b="1">
                <a:solidFill>
                  <a:schemeClr val="accent1"/>
                </a:solidFill>
              </a:rPr>
              <a:t>担保公司主要存在的问题</a:t>
            </a:r>
          </a:p>
        </p:txBody>
      </p:sp>
      <p:sp>
        <p:nvSpPr>
          <p:cNvPr id="28674" name="Text Box 4"/>
          <p:cNvSpPr txBox="1">
            <a:spLocks noChangeArrowheads="1"/>
          </p:cNvSpPr>
          <p:nvPr/>
        </p:nvSpPr>
        <p:spPr bwMode="auto">
          <a:xfrm>
            <a:off x="2411413" y="1563688"/>
            <a:ext cx="5113337" cy="2703512"/>
          </a:xfrm>
          <a:prstGeom prst="rect">
            <a:avLst/>
          </a:prstGeom>
          <a:noFill/>
          <a:ln w="9525">
            <a:noFill/>
            <a:miter lim="800000"/>
            <a:headEnd/>
            <a:tailEnd/>
          </a:ln>
        </p:spPr>
        <p:txBody>
          <a:bodyPr>
            <a:spAutoFit/>
          </a:bodyPr>
          <a:lstStyle/>
          <a:p>
            <a:pPr>
              <a:spcBef>
                <a:spcPct val="50000"/>
              </a:spcBef>
            </a:pPr>
            <a:r>
              <a:rPr lang="zh-CN" altLang="en-US" b="1">
                <a:solidFill>
                  <a:schemeClr val="accent1"/>
                </a:solidFill>
              </a:rPr>
              <a:t> 行业问题：</a:t>
            </a:r>
          </a:p>
          <a:p>
            <a:pPr>
              <a:spcBef>
                <a:spcPct val="50000"/>
              </a:spcBef>
            </a:pPr>
            <a:r>
              <a:rPr lang="en-US" altLang="zh-CN" b="1">
                <a:solidFill>
                  <a:schemeClr val="accent1"/>
                </a:solidFill>
              </a:rPr>
              <a:t>       1</a:t>
            </a:r>
            <a:r>
              <a:rPr lang="zh-CN" altLang="en-US" b="1">
                <a:solidFill>
                  <a:schemeClr val="accent1"/>
                </a:solidFill>
              </a:rPr>
              <a:t>、行业地位弱。</a:t>
            </a:r>
            <a:r>
              <a:rPr lang="zh-CN" altLang="en-US" b="1"/>
              <a:t>相较于银行，担保公司话语权少，一旦发生贷款逾期，必须即刻、足额代偿，无喘息时间。</a:t>
            </a:r>
          </a:p>
          <a:p>
            <a:pPr>
              <a:spcBef>
                <a:spcPct val="50000"/>
              </a:spcBef>
            </a:pPr>
            <a:r>
              <a:rPr lang="zh-CN" altLang="en-US" b="1">
                <a:solidFill>
                  <a:schemeClr val="accent1"/>
                </a:solidFill>
              </a:rPr>
              <a:t>       </a:t>
            </a:r>
            <a:r>
              <a:rPr lang="en-US" altLang="zh-CN" b="1">
                <a:solidFill>
                  <a:schemeClr val="accent1"/>
                </a:solidFill>
              </a:rPr>
              <a:t>2</a:t>
            </a:r>
            <a:r>
              <a:rPr lang="zh-CN" altLang="en-US" b="1">
                <a:solidFill>
                  <a:schemeClr val="accent1"/>
                </a:solidFill>
              </a:rPr>
              <a:t>、不够团结：</a:t>
            </a:r>
            <a:r>
              <a:rPr lang="zh-CN" altLang="en-US" b="1"/>
              <a:t>一旦有企业出问题，各家担保公司第一想法就是抽贷</a:t>
            </a:r>
          </a:p>
          <a:p>
            <a:pPr>
              <a:spcBef>
                <a:spcPct val="50000"/>
              </a:spcBef>
            </a:pPr>
            <a:r>
              <a:rPr lang="zh-CN" altLang="en-US" b="1">
                <a:solidFill>
                  <a:schemeClr val="accent1"/>
                </a:solidFill>
              </a:rPr>
              <a:t>       </a:t>
            </a:r>
            <a:r>
              <a:rPr lang="en-US" altLang="zh-CN" b="1">
                <a:solidFill>
                  <a:schemeClr val="accent1"/>
                </a:solidFill>
              </a:rPr>
              <a:t>3</a:t>
            </a:r>
            <a:r>
              <a:rPr lang="zh-CN" altLang="en-US" b="1">
                <a:solidFill>
                  <a:schemeClr val="accent1"/>
                </a:solidFill>
              </a:rPr>
              <a:t>、司法追偿慢：</a:t>
            </a:r>
            <a:r>
              <a:rPr lang="zh-CN" altLang="en-US" b="1"/>
              <a:t>国内信用体系建设不完善及司法程序时间长、抵押资产无法及时变现</a:t>
            </a:r>
            <a:endParaRPr lang="zh-CN" altLang="en-US" b="1">
              <a:solidFill>
                <a:schemeClr val="accent1"/>
              </a:solidFill>
            </a:endParaRPr>
          </a:p>
        </p:txBody>
      </p:sp>
      <p:grpSp>
        <p:nvGrpSpPr>
          <p:cNvPr id="19481" name="Group 25"/>
          <p:cNvGrpSpPr>
            <a:grpSpLocks/>
          </p:cNvGrpSpPr>
          <p:nvPr/>
        </p:nvGrpSpPr>
        <p:grpSpPr bwMode="auto">
          <a:xfrm>
            <a:off x="971550" y="2066925"/>
            <a:ext cx="863600" cy="936625"/>
            <a:chOff x="1632" y="1248"/>
            <a:chExt cx="2682" cy="2286"/>
          </a:xfrm>
        </p:grpSpPr>
        <p:sp>
          <p:nvSpPr>
            <p:cNvPr id="28677"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8678"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8679"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8676"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3"/>
          <p:cNvSpPr txBox="1">
            <a:spLocks noChangeArrowheads="1"/>
          </p:cNvSpPr>
          <p:nvPr/>
        </p:nvSpPr>
        <p:spPr bwMode="auto">
          <a:xfrm>
            <a:off x="971550" y="915988"/>
            <a:ext cx="6840538" cy="427037"/>
          </a:xfrm>
          <a:prstGeom prst="rect">
            <a:avLst/>
          </a:prstGeom>
          <a:noFill/>
          <a:ln w="9525">
            <a:noFill/>
            <a:miter lim="800000"/>
            <a:headEnd/>
            <a:tailEnd/>
          </a:ln>
        </p:spPr>
        <p:txBody>
          <a:bodyPr>
            <a:spAutoFit/>
          </a:bodyPr>
          <a:lstStyle/>
          <a:p>
            <a:r>
              <a:rPr lang="zh-CN" altLang="en-US" sz="2200" b="1">
                <a:solidFill>
                  <a:schemeClr val="accent1"/>
                </a:solidFill>
              </a:rPr>
              <a:t>盈利问题：</a:t>
            </a:r>
            <a:r>
              <a:rPr lang="zh-CN" altLang="en-US" sz="2000" b="1">
                <a:solidFill>
                  <a:schemeClr val="accent1"/>
                </a:solidFill>
              </a:rPr>
              <a:t>主要盈利来源于业务收费，难以覆盖风险敞口</a:t>
            </a:r>
          </a:p>
        </p:txBody>
      </p:sp>
      <p:sp>
        <p:nvSpPr>
          <p:cNvPr id="29698" name="Text Box 4"/>
          <p:cNvSpPr txBox="1">
            <a:spLocks noChangeArrowheads="1"/>
          </p:cNvSpPr>
          <p:nvPr/>
        </p:nvSpPr>
        <p:spPr bwMode="auto">
          <a:xfrm>
            <a:off x="2555875" y="1419225"/>
            <a:ext cx="5400675" cy="2933700"/>
          </a:xfrm>
          <a:prstGeom prst="rect">
            <a:avLst/>
          </a:prstGeom>
          <a:noFill/>
          <a:ln w="9525">
            <a:noFill/>
            <a:miter lim="800000"/>
            <a:headEnd/>
            <a:tailEnd/>
          </a:ln>
        </p:spPr>
        <p:txBody>
          <a:bodyPr>
            <a:spAutoFit/>
          </a:bodyPr>
          <a:lstStyle/>
          <a:p>
            <a:pPr>
              <a:spcBef>
                <a:spcPct val="50000"/>
              </a:spcBef>
            </a:pPr>
            <a:r>
              <a:rPr lang="zh-CN" altLang="en-US" sz="1600" b="1"/>
              <a:t>       主要原因是担保公司单一的担保收入收益太低：按规定，担保机构收取的担保费用，不得超过同期银行贷款利率的 </a:t>
            </a:r>
            <a:r>
              <a:rPr lang="en-US" altLang="zh-CN" sz="1600" b="1"/>
              <a:t>50</a:t>
            </a:r>
            <a:r>
              <a:rPr lang="zh-CN" altLang="en-US" sz="1600" b="1"/>
              <a:t>％。以年息 </a:t>
            </a:r>
            <a:r>
              <a:rPr lang="en-US" altLang="zh-CN" sz="1600" b="1"/>
              <a:t>4.35</a:t>
            </a:r>
            <a:r>
              <a:rPr lang="zh-CN" altLang="en-US" sz="1600" b="1"/>
              <a:t>％，放大倍数 </a:t>
            </a:r>
            <a:r>
              <a:rPr lang="en-US" altLang="zh-CN" sz="1600" b="1"/>
              <a:t>5 </a:t>
            </a:r>
            <a:r>
              <a:rPr lang="zh-CN" altLang="en-US" sz="1600" b="1"/>
              <a:t>倍计算，担保公司每年的担保收入仅有资本金的 </a:t>
            </a:r>
            <a:r>
              <a:rPr lang="en-US" altLang="zh-CN" sz="1600" b="1"/>
              <a:t>10.87</a:t>
            </a:r>
            <a:r>
              <a:rPr lang="zh-CN" altLang="en-US" sz="1600" b="1"/>
              <a:t>％。若注册资本</a:t>
            </a:r>
            <a:r>
              <a:rPr lang="en-US" altLang="zh-CN" sz="1600" b="1"/>
              <a:t>2</a:t>
            </a:r>
            <a:r>
              <a:rPr lang="zh-CN" altLang="en-US" sz="1600" b="1"/>
              <a:t>亿元，年保费收入</a:t>
            </a:r>
            <a:r>
              <a:rPr lang="en-US" altLang="zh-CN" sz="1600" b="1"/>
              <a:t>2000</a:t>
            </a:r>
            <a:r>
              <a:rPr lang="zh-CN" altLang="en-US" sz="1600" b="1"/>
              <a:t>多万，目前担保费率平均</a:t>
            </a:r>
            <a:r>
              <a:rPr lang="en-US" altLang="zh-CN" sz="1600" b="1"/>
              <a:t>1.5%/</a:t>
            </a:r>
            <a:r>
              <a:rPr lang="zh-CN" altLang="en-US" sz="1600" b="1"/>
              <a:t>年，年担保收入约</a:t>
            </a:r>
            <a:r>
              <a:rPr lang="en-US" altLang="zh-CN" sz="1600" b="1"/>
              <a:t>1500</a:t>
            </a:r>
            <a:r>
              <a:rPr lang="zh-CN" altLang="en-US" sz="1600" b="1"/>
              <a:t>万元，再扣除掉运营成本、税费等开支，所剩利润无法覆盖风险。 因此，以担保费作为主要收入来源的担保公司，基本注定了难以得到长足发展。</a:t>
            </a:r>
          </a:p>
          <a:p>
            <a:pPr>
              <a:spcBef>
                <a:spcPct val="50000"/>
              </a:spcBef>
            </a:pPr>
            <a:r>
              <a:rPr lang="zh-CN" altLang="en-US" sz="1600" b="1"/>
              <a:t>      其次，担保公司在运营思路、经营手法、人才储备等各方面都在摸索前进；无法在某一领域打造出核心研发力，难以形成类似银行的经营特色</a:t>
            </a:r>
            <a:r>
              <a:rPr lang="zh-CN" altLang="en-US"/>
              <a:t> 。</a:t>
            </a:r>
            <a:r>
              <a:rPr lang="zh-CN" altLang="en-US" sz="1600"/>
              <a:t> </a:t>
            </a:r>
            <a:r>
              <a:rPr lang="zh-CN" altLang="en-US" sz="1600" b="1">
                <a:solidFill>
                  <a:schemeClr val="accent1"/>
                </a:solidFill>
              </a:rPr>
              <a:t>      </a:t>
            </a:r>
          </a:p>
        </p:txBody>
      </p:sp>
      <p:grpSp>
        <p:nvGrpSpPr>
          <p:cNvPr id="19481" name="Group 25"/>
          <p:cNvGrpSpPr>
            <a:grpSpLocks/>
          </p:cNvGrpSpPr>
          <p:nvPr/>
        </p:nvGrpSpPr>
        <p:grpSpPr bwMode="auto">
          <a:xfrm>
            <a:off x="971550" y="2066925"/>
            <a:ext cx="863600" cy="936625"/>
            <a:chOff x="1632" y="1248"/>
            <a:chExt cx="2682" cy="2286"/>
          </a:xfrm>
        </p:grpSpPr>
        <p:sp>
          <p:nvSpPr>
            <p:cNvPr id="29701"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9702"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9703"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9700"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3"/>
          <p:cNvSpPr txBox="1">
            <a:spLocks noChangeArrowheads="1"/>
          </p:cNvSpPr>
          <p:nvPr/>
        </p:nvSpPr>
        <p:spPr bwMode="auto">
          <a:xfrm>
            <a:off x="971550" y="915988"/>
            <a:ext cx="7056438" cy="427037"/>
          </a:xfrm>
          <a:prstGeom prst="rect">
            <a:avLst/>
          </a:prstGeom>
          <a:noFill/>
          <a:ln w="9525">
            <a:noFill/>
            <a:miter lim="800000"/>
            <a:headEnd/>
            <a:tailEnd/>
          </a:ln>
        </p:spPr>
        <p:txBody>
          <a:bodyPr>
            <a:spAutoFit/>
          </a:bodyPr>
          <a:lstStyle/>
          <a:p>
            <a:r>
              <a:rPr lang="zh-CN" altLang="en-US" sz="2200" b="1">
                <a:solidFill>
                  <a:schemeClr val="accent1"/>
                </a:solidFill>
              </a:rPr>
              <a:t>盈利问题：</a:t>
            </a:r>
            <a:r>
              <a:rPr lang="zh-CN" altLang="en-US" sz="2000" b="1">
                <a:solidFill>
                  <a:schemeClr val="accent1"/>
                </a:solidFill>
              </a:rPr>
              <a:t>投资公司与担保公司战略合作模式探索</a:t>
            </a:r>
            <a:r>
              <a:rPr lang="zh-CN" altLang="en-US"/>
              <a:t> </a:t>
            </a:r>
          </a:p>
        </p:txBody>
      </p:sp>
      <p:sp>
        <p:nvSpPr>
          <p:cNvPr id="30722" name="Text Box 4"/>
          <p:cNvSpPr txBox="1">
            <a:spLocks noChangeArrowheads="1"/>
          </p:cNvSpPr>
          <p:nvPr/>
        </p:nvSpPr>
        <p:spPr bwMode="auto">
          <a:xfrm>
            <a:off x="2339975" y="1419225"/>
            <a:ext cx="5400675" cy="2976563"/>
          </a:xfrm>
          <a:prstGeom prst="rect">
            <a:avLst/>
          </a:prstGeom>
          <a:noFill/>
          <a:ln w="9525">
            <a:noFill/>
            <a:miter lim="800000"/>
            <a:headEnd/>
            <a:tailEnd/>
          </a:ln>
        </p:spPr>
        <p:txBody>
          <a:bodyPr>
            <a:spAutoFit/>
          </a:bodyPr>
          <a:lstStyle/>
          <a:p>
            <a:pPr>
              <a:spcBef>
                <a:spcPct val="50000"/>
              </a:spcBef>
            </a:pPr>
            <a:r>
              <a:rPr lang="zh-CN" altLang="en-US" b="1"/>
              <a:t>       担保公司探索选择合适的投资公司为合作伙伴。投资公司对欲投资企业的行业背景、市场前景、技术现状、政策法规等进行研究并判断是否适合投资。担保公司通过为企业担保获取银行资金，以股份形式投入企业。担保公司的优势在于风险控制，投资公司的优势在于具体运作，二者配合相得益彰。</a:t>
            </a:r>
          </a:p>
          <a:p>
            <a:pPr>
              <a:spcBef>
                <a:spcPct val="50000"/>
              </a:spcBef>
            </a:pPr>
            <a:r>
              <a:rPr lang="zh-CN" altLang="en-US" b="1"/>
              <a:t>      判断一个公司是否有投资价值的标准有：</a:t>
            </a:r>
            <a:r>
              <a:rPr lang="en-US" altLang="zh-CN" b="1"/>
              <a:t>1</a:t>
            </a:r>
            <a:r>
              <a:rPr lang="zh-CN" altLang="en-US" b="1"/>
              <a:t>）是否有规范健全的财务制度 </a:t>
            </a:r>
            <a:r>
              <a:rPr lang="en-US" altLang="zh-CN" b="1"/>
              <a:t>2</a:t>
            </a:r>
            <a:r>
              <a:rPr lang="zh-CN" altLang="en-US" b="1"/>
              <a:t>） 是否有一支优秀的管理团队 </a:t>
            </a:r>
            <a:r>
              <a:rPr lang="en-US" altLang="zh-CN" b="1"/>
              <a:t>3)</a:t>
            </a:r>
            <a:r>
              <a:rPr lang="zh-CN" altLang="en-US" b="1"/>
              <a:t>是否切实可行的发展规划 </a:t>
            </a:r>
            <a:r>
              <a:rPr lang="en-US" altLang="zh-CN" b="1"/>
              <a:t>4</a:t>
            </a:r>
            <a:r>
              <a:rPr lang="zh-CN" altLang="en-US" b="1"/>
              <a:t>）是否有技术领先、市场前景广阔的产品。</a:t>
            </a:r>
            <a:r>
              <a:rPr lang="zh-CN" altLang="en-US"/>
              <a:t> </a:t>
            </a:r>
          </a:p>
        </p:txBody>
      </p:sp>
      <p:grpSp>
        <p:nvGrpSpPr>
          <p:cNvPr id="19481" name="Group 25"/>
          <p:cNvGrpSpPr>
            <a:grpSpLocks/>
          </p:cNvGrpSpPr>
          <p:nvPr/>
        </p:nvGrpSpPr>
        <p:grpSpPr bwMode="auto">
          <a:xfrm>
            <a:off x="971550" y="2066925"/>
            <a:ext cx="863600" cy="936625"/>
            <a:chOff x="1632" y="1248"/>
            <a:chExt cx="2682" cy="2286"/>
          </a:xfrm>
        </p:grpSpPr>
        <p:sp>
          <p:nvSpPr>
            <p:cNvPr id="30725"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30726"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30727"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30724"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3"/>
          <p:cNvSpPr txBox="1">
            <a:spLocks noChangeArrowheads="1"/>
          </p:cNvSpPr>
          <p:nvPr/>
        </p:nvSpPr>
        <p:spPr bwMode="auto">
          <a:xfrm>
            <a:off x="971550" y="915988"/>
            <a:ext cx="7056438" cy="427037"/>
          </a:xfrm>
          <a:prstGeom prst="rect">
            <a:avLst/>
          </a:prstGeom>
          <a:noFill/>
          <a:ln w="9525">
            <a:noFill/>
            <a:miter lim="800000"/>
            <a:headEnd/>
            <a:tailEnd/>
          </a:ln>
        </p:spPr>
        <p:txBody>
          <a:bodyPr>
            <a:spAutoFit/>
          </a:bodyPr>
          <a:lstStyle/>
          <a:p>
            <a:r>
              <a:rPr lang="zh-CN" altLang="en-US" sz="2200" b="1">
                <a:solidFill>
                  <a:schemeClr val="accent1"/>
                </a:solidFill>
              </a:rPr>
              <a:t>盈利问题：</a:t>
            </a:r>
            <a:r>
              <a:rPr lang="zh-CN" altLang="en-US" sz="2000" b="1">
                <a:solidFill>
                  <a:schemeClr val="accent1"/>
                </a:solidFill>
              </a:rPr>
              <a:t>投资公司与担保公司战略合作模式探索</a:t>
            </a:r>
            <a:r>
              <a:rPr lang="zh-CN" altLang="en-US"/>
              <a:t> </a:t>
            </a:r>
          </a:p>
        </p:txBody>
      </p:sp>
      <p:sp>
        <p:nvSpPr>
          <p:cNvPr id="31746" name="Text Box 4"/>
          <p:cNvSpPr txBox="1">
            <a:spLocks noChangeArrowheads="1"/>
          </p:cNvSpPr>
          <p:nvPr/>
        </p:nvSpPr>
        <p:spPr bwMode="auto">
          <a:xfrm>
            <a:off x="2339975" y="1492250"/>
            <a:ext cx="5111750" cy="2427288"/>
          </a:xfrm>
          <a:prstGeom prst="rect">
            <a:avLst/>
          </a:prstGeom>
          <a:noFill/>
          <a:ln w="9525">
            <a:noFill/>
            <a:miter lim="800000"/>
            <a:headEnd/>
            <a:tailEnd/>
          </a:ln>
        </p:spPr>
        <p:txBody>
          <a:bodyPr>
            <a:spAutoFit/>
          </a:bodyPr>
          <a:lstStyle/>
          <a:p>
            <a:pPr>
              <a:spcBef>
                <a:spcPct val="50000"/>
              </a:spcBef>
            </a:pPr>
            <a:r>
              <a:rPr lang="zh-CN" altLang="en-US" b="1">
                <a:solidFill>
                  <a:schemeClr val="accent1"/>
                </a:solidFill>
              </a:rPr>
              <a:t>投资公司与担保公司合作的现实意义</a:t>
            </a:r>
          </a:p>
          <a:p>
            <a:pPr>
              <a:spcBef>
                <a:spcPct val="50000"/>
              </a:spcBef>
            </a:pPr>
            <a:r>
              <a:rPr lang="zh-CN" altLang="en-US" b="1"/>
              <a:t>      目前，中小企业但由于资信等级低，缺乏抵押资产等诸多原因，难以获取银行贷款支持。同时缺乏直接融资渠道，中小企业发展往往依赖自身积累，发展缓慢。 投资公司与担保公司联手合作，无疑是促进中小企业发展的一种积极尝试。这与国务院办公厅下 发的</a:t>
            </a:r>
            <a:r>
              <a:rPr lang="en-US" altLang="zh-CN" b="1"/>
              <a:t>《</a:t>
            </a:r>
            <a:r>
              <a:rPr lang="zh-CN" altLang="en-US" b="1"/>
              <a:t>关于鼓励和促进中小企业发展的若干政策意见</a:t>
            </a:r>
            <a:r>
              <a:rPr lang="en-US" altLang="zh-CN" b="1"/>
              <a:t>》</a:t>
            </a:r>
            <a:r>
              <a:rPr lang="zh-CN" altLang="en-US" b="1"/>
              <a:t>不谋而合。</a:t>
            </a:r>
            <a:r>
              <a:rPr lang="zh-CN" altLang="en-US"/>
              <a:t> </a:t>
            </a:r>
          </a:p>
        </p:txBody>
      </p:sp>
      <p:grpSp>
        <p:nvGrpSpPr>
          <p:cNvPr id="19481" name="Group 25"/>
          <p:cNvGrpSpPr>
            <a:grpSpLocks/>
          </p:cNvGrpSpPr>
          <p:nvPr/>
        </p:nvGrpSpPr>
        <p:grpSpPr bwMode="auto">
          <a:xfrm>
            <a:off x="971550" y="2066925"/>
            <a:ext cx="863600" cy="936625"/>
            <a:chOff x="1632" y="1248"/>
            <a:chExt cx="2682" cy="2286"/>
          </a:xfrm>
        </p:grpSpPr>
        <p:sp>
          <p:nvSpPr>
            <p:cNvPr id="31749"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31750"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31751"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31748"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3"/>
          <p:cNvSpPr txBox="1">
            <a:spLocks noChangeArrowheads="1"/>
          </p:cNvSpPr>
          <p:nvPr/>
        </p:nvSpPr>
        <p:spPr bwMode="auto">
          <a:xfrm>
            <a:off x="971550" y="915988"/>
            <a:ext cx="7056438" cy="427037"/>
          </a:xfrm>
          <a:prstGeom prst="rect">
            <a:avLst/>
          </a:prstGeom>
          <a:noFill/>
          <a:ln w="9525">
            <a:noFill/>
            <a:miter lim="800000"/>
            <a:headEnd/>
            <a:tailEnd/>
          </a:ln>
        </p:spPr>
        <p:txBody>
          <a:bodyPr>
            <a:spAutoFit/>
          </a:bodyPr>
          <a:lstStyle/>
          <a:p>
            <a:r>
              <a:rPr lang="zh-CN" altLang="en-US" sz="2200" b="1">
                <a:solidFill>
                  <a:schemeClr val="accent1"/>
                </a:solidFill>
              </a:rPr>
              <a:t>担保公司与银行合作博弈地位分析</a:t>
            </a:r>
          </a:p>
        </p:txBody>
      </p:sp>
      <p:sp>
        <p:nvSpPr>
          <p:cNvPr id="32770" name="Text Box 4"/>
          <p:cNvSpPr txBox="1">
            <a:spLocks noChangeArrowheads="1"/>
          </p:cNvSpPr>
          <p:nvPr/>
        </p:nvSpPr>
        <p:spPr bwMode="auto">
          <a:xfrm>
            <a:off x="2339975" y="1492250"/>
            <a:ext cx="5111750" cy="3113088"/>
          </a:xfrm>
          <a:prstGeom prst="rect">
            <a:avLst/>
          </a:prstGeom>
          <a:noFill/>
          <a:ln w="9525">
            <a:noFill/>
            <a:miter lim="800000"/>
            <a:headEnd/>
            <a:tailEnd/>
          </a:ln>
        </p:spPr>
        <p:txBody>
          <a:bodyPr>
            <a:spAutoFit/>
          </a:bodyPr>
          <a:lstStyle/>
          <a:p>
            <a:pPr>
              <a:spcBef>
                <a:spcPct val="50000"/>
              </a:spcBef>
            </a:pPr>
            <a:r>
              <a:rPr lang="zh-CN" altLang="en-US" b="1"/>
              <a:t>       双方在博弈中的地位决定双方的风险分担比例，而风险分担比例将最终决定两者合作关系的发展。商业银行分散风险越多，发放中小企业贷款的积极性越高。假设在担保业务合作中，风险是可以量化的，并可以在担保公司与商业银行之间量化分配；假设商业银行的收益可根据所获取收益的大小划分为 </a:t>
            </a:r>
            <a:r>
              <a:rPr lang="en-US" altLang="zh-CN" b="1"/>
              <a:t>0</a:t>
            </a:r>
            <a:r>
              <a:rPr lang="zh-CN" altLang="en-US" b="1"/>
              <a:t>（收益最小）、 </a:t>
            </a:r>
            <a:r>
              <a:rPr lang="en-US" altLang="zh-CN" b="1"/>
              <a:t>1</a:t>
            </a:r>
            <a:r>
              <a:rPr lang="zh-CN" altLang="en-US" b="1"/>
              <a:t>（一般收益）、</a:t>
            </a:r>
            <a:r>
              <a:rPr lang="en-US" altLang="zh-CN" b="1"/>
              <a:t>2</a:t>
            </a:r>
            <a:r>
              <a:rPr lang="zh-CN" altLang="en-US" b="1"/>
              <a:t>（较大收益）和 </a:t>
            </a:r>
            <a:r>
              <a:rPr lang="en-US" altLang="zh-CN" b="1"/>
              <a:t>3</a:t>
            </a:r>
            <a:r>
              <a:rPr lang="zh-CN" altLang="en-US" b="1"/>
              <a:t>（最大收益）四个档次；假设有担保公司参与，则商业银行发放中小企业贷款的风险选择及其对应收益情况如下表所示：</a:t>
            </a:r>
            <a:r>
              <a:rPr lang="zh-CN" altLang="en-US"/>
              <a:t> </a:t>
            </a:r>
          </a:p>
        </p:txBody>
      </p:sp>
      <p:grpSp>
        <p:nvGrpSpPr>
          <p:cNvPr id="19481" name="Group 25"/>
          <p:cNvGrpSpPr>
            <a:grpSpLocks/>
          </p:cNvGrpSpPr>
          <p:nvPr/>
        </p:nvGrpSpPr>
        <p:grpSpPr bwMode="auto">
          <a:xfrm>
            <a:off x="971550" y="2066925"/>
            <a:ext cx="863600" cy="936625"/>
            <a:chOff x="1632" y="1248"/>
            <a:chExt cx="2682" cy="2286"/>
          </a:xfrm>
        </p:grpSpPr>
        <p:sp>
          <p:nvSpPr>
            <p:cNvPr id="32773"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32774"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32775"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32772"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Box 3"/>
          <p:cNvSpPr txBox="1">
            <a:spLocks noChangeArrowheads="1"/>
          </p:cNvSpPr>
          <p:nvPr/>
        </p:nvSpPr>
        <p:spPr bwMode="auto">
          <a:xfrm>
            <a:off x="971550" y="915988"/>
            <a:ext cx="7056438" cy="427037"/>
          </a:xfrm>
          <a:prstGeom prst="rect">
            <a:avLst/>
          </a:prstGeom>
          <a:noFill/>
          <a:ln w="9525">
            <a:noFill/>
            <a:miter lim="800000"/>
            <a:headEnd/>
            <a:tailEnd/>
          </a:ln>
        </p:spPr>
        <p:txBody>
          <a:bodyPr>
            <a:spAutoFit/>
          </a:bodyPr>
          <a:lstStyle/>
          <a:p>
            <a:r>
              <a:rPr lang="zh-CN" altLang="en-US" sz="2200" b="1">
                <a:solidFill>
                  <a:schemeClr val="accent1"/>
                </a:solidFill>
              </a:rPr>
              <a:t>担保公司与银行合作博弈地位分析</a:t>
            </a:r>
          </a:p>
        </p:txBody>
      </p:sp>
      <p:grpSp>
        <p:nvGrpSpPr>
          <p:cNvPr id="19481" name="Group 25"/>
          <p:cNvGrpSpPr>
            <a:grpSpLocks/>
          </p:cNvGrpSpPr>
          <p:nvPr/>
        </p:nvGrpSpPr>
        <p:grpSpPr bwMode="auto">
          <a:xfrm>
            <a:off x="971550" y="2066925"/>
            <a:ext cx="863600" cy="936625"/>
            <a:chOff x="1632" y="1248"/>
            <a:chExt cx="2682" cy="2286"/>
          </a:xfrm>
        </p:grpSpPr>
        <p:sp>
          <p:nvSpPr>
            <p:cNvPr id="33819"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33820"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33821"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33795" name="Line 17"/>
          <p:cNvSpPr>
            <a:spLocks noChangeShapeType="1"/>
          </p:cNvSpPr>
          <p:nvPr/>
        </p:nvSpPr>
        <p:spPr bwMode="auto">
          <a:xfrm>
            <a:off x="2411413" y="1708150"/>
            <a:ext cx="4537075" cy="0"/>
          </a:xfrm>
          <a:prstGeom prst="line">
            <a:avLst/>
          </a:prstGeom>
          <a:noFill/>
          <a:ln w="15875">
            <a:solidFill>
              <a:schemeClr val="tx1"/>
            </a:solidFill>
            <a:round/>
            <a:headEnd/>
            <a:tailEnd/>
          </a:ln>
        </p:spPr>
        <p:txBody>
          <a:bodyPr/>
          <a:lstStyle/>
          <a:p>
            <a:endParaRPr lang="zh-CN" altLang="en-US"/>
          </a:p>
        </p:txBody>
      </p:sp>
      <p:sp>
        <p:nvSpPr>
          <p:cNvPr id="33796" name="Text Box 4"/>
          <p:cNvSpPr txBox="1">
            <a:spLocks noChangeArrowheads="1"/>
          </p:cNvSpPr>
          <p:nvPr/>
        </p:nvSpPr>
        <p:spPr bwMode="auto">
          <a:xfrm>
            <a:off x="2484438" y="1276350"/>
            <a:ext cx="4464050" cy="366713"/>
          </a:xfrm>
          <a:prstGeom prst="rect">
            <a:avLst/>
          </a:prstGeom>
          <a:noFill/>
          <a:ln w="9525">
            <a:noFill/>
            <a:miter lim="800000"/>
            <a:headEnd/>
            <a:tailEnd/>
          </a:ln>
        </p:spPr>
        <p:txBody>
          <a:bodyPr>
            <a:spAutoFit/>
          </a:bodyPr>
          <a:lstStyle/>
          <a:p>
            <a:pPr algn="ctr">
              <a:spcBef>
                <a:spcPct val="50000"/>
              </a:spcBef>
            </a:pPr>
            <a:r>
              <a:rPr lang="zh-CN" altLang="en-US" b="1"/>
              <a:t>商业银行贷款风险选择及其对应收益</a:t>
            </a:r>
            <a:r>
              <a:rPr lang="zh-CN" altLang="en-US"/>
              <a:t>  </a:t>
            </a:r>
          </a:p>
        </p:txBody>
      </p:sp>
      <p:sp>
        <p:nvSpPr>
          <p:cNvPr id="33797" name="Line 19"/>
          <p:cNvSpPr>
            <a:spLocks noChangeShapeType="1"/>
          </p:cNvSpPr>
          <p:nvPr/>
        </p:nvSpPr>
        <p:spPr bwMode="auto">
          <a:xfrm>
            <a:off x="2411413" y="1995488"/>
            <a:ext cx="4537075" cy="0"/>
          </a:xfrm>
          <a:prstGeom prst="line">
            <a:avLst/>
          </a:prstGeom>
          <a:noFill/>
          <a:ln w="15875">
            <a:solidFill>
              <a:schemeClr val="tx1"/>
            </a:solidFill>
            <a:round/>
            <a:headEnd/>
            <a:tailEnd/>
          </a:ln>
        </p:spPr>
        <p:txBody>
          <a:bodyPr/>
          <a:lstStyle/>
          <a:p>
            <a:endParaRPr lang="zh-CN" altLang="en-US"/>
          </a:p>
        </p:txBody>
      </p:sp>
      <p:sp>
        <p:nvSpPr>
          <p:cNvPr id="33798" name="Line 20"/>
          <p:cNvSpPr>
            <a:spLocks noChangeShapeType="1"/>
          </p:cNvSpPr>
          <p:nvPr/>
        </p:nvSpPr>
        <p:spPr bwMode="auto">
          <a:xfrm>
            <a:off x="2411413" y="2500313"/>
            <a:ext cx="4537075" cy="0"/>
          </a:xfrm>
          <a:prstGeom prst="line">
            <a:avLst/>
          </a:prstGeom>
          <a:noFill/>
          <a:ln w="15875">
            <a:solidFill>
              <a:schemeClr val="tx1"/>
            </a:solidFill>
            <a:round/>
            <a:headEnd/>
            <a:tailEnd/>
          </a:ln>
        </p:spPr>
        <p:txBody>
          <a:bodyPr/>
          <a:lstStyle/>
          <a:p>
            <a:endParaRPr lang="zh-CN" altLang="en-US"/>
          </a:p>
        </p:txBody>
      </p:sp>
      <p:sp>
        <p:nvSpPr>
          <p:cNvPr id="33799" name="Line 21"/>
          <p:cNvSpPr>
            <a:spLocks noChangeShapeType="1"/>
          </p:cNvSpPr>
          <p:nvPr/>
        </p:nvSpPr>
        <p:spPr bwMode="auto">
          <a:xfrm>
            <a:off x="2411413" y="3003550"/>
            <a:ext cx="4537075" cy="0"/>
          </a:xfrm>
          <a:prstGeom prst="line">
            <a:avLst/>
          </a:prstGeom>
          <a:noFill/>
          <a:ln w="15875">
            <a:solidFill>
              <a:schemeClr val="tx1"/>
            </a:solidFill>
            <a:round/>
            <a:headEnd/>
            <a:tailEnd/>
          </a:ln>
        </p:spPr>
        <p:txBody>
          <a:bodyPr/>
          <a:lstStyle/>
          <a:p>
            <a:endParaRPr lang="zh-CN" altLang="en-US"/>
          </a:p>
        </p:txBody>
      </p:sp>
      <p:sp>
        <p:nvSpPr>
          <p:cNvPr id="33800" name="Line 22"/>
          <p:cNvSpPr>
            <a:spLocks noChangeShapeType="1"/>
          </p:cNvSpPr>
          <p:nvPr/>
        </p:nvSpPr>
        <p:spPr bwMode="auto">
          <a:xfrm>
            <a:off x="2411413" y="3508375"/>
            <a:ext cx="4537075" cy="0"/>
          </a:xfrm>
          <a:prstGeom prst="line">
            <a:avLst/>
          </a:prstGeom>
          <a:noFill/>
          <a:ln w="15875">
            <a:solidFill>
              <a:schemeClr val="tx1"/>
            </a:solidFill>
            <a:round/>
            <a:headEnd/>
            <a:tailEnd/>
          </a:ln>
        </p:spPr>
        <p:txBody>
          <a:bodyPr/>
          <a:lstStyle/>
          <a:p>
            <a:endParaRPr lang="zh-CN" altLang="en-US"/>
          </a:p>
        </p:txBody>
      </p:sp>
      <p:sp>
        <p:nvSpPr>
          <p:cNvPr id="33801" name="Line 24"/>
          <p:cNvSpPr>
            <a:spLocks noChangeShapeType="1"/>
          </p:cNvSpPr>
          <p:nvPr/>
        </p:nvSpPr>
        <p:spPr bwMode="auto">
          <a:xfrm>
            <a:off x="2411413" y="4011613"/>
            <a:ext cx="4537075" cy="0"/>
          </a:xfrm>
          <a:prstGeom prst="line">
            <a:avLst/>
          </a:prstGeom>
          <a:noFill/>
          <a:ln w="15875">
            <a:solidFill>
              <a:schemeClr val="tx1"/>
            </a:solidFill>
            <a:round/>
            <a:headEnd/>
            <a:tailEnd/>
          </a:ln>
        </p:spPr>
        <p:txBody>
          <a:bodyPr/>
          <a:lstStyle/>
          <a:p>
            <a:endParaRPr lang="zh-CN" altLang="en-US"/>
          </a:p>
        </p:txBody>
      </p:sp>
      <p:sp>
        <p:nvSpPr>
          <p:cNvPr id="33802" name="Line 25"/>
          <p:cNvSpPr>
            <a:spLocks noChangeShapeType="1"/>
          </p:cNvSpPr>
          <p:nvPr/>
        </p:nvSpPr>
        <p:spPr bwMode="auto">
          <a:xfrm>
            <a:off x="4427538" y="1708150"/>
            <a:ext cx="0" cy="2305050"/>
          </a:xfrm>
          <a:prstGeom prst="line">
            <a:avLst/>
          </a:prstGeom>
          <a:noFill/>
          <a:ln w="15875">
            <a:solidFill>
              <a:schemeClr val="tx1"/>
            </a:solidFill>
            <a:round/>
            <a:headEnd/>
            <a:tailEnd/>
          </a:ln>
        </p:spPr>
        <p:txBody>
          <a:bodyPr/>
          <a:lstStyle/>
          <a:p>
            <a:endParaRPr lang="zh-CN" altLang="en-US"/>
          </a:p>
        </p:txBody>
      </p:sp>
      <p:sp>
        <p:nvSpPr>
          <p:cNvPr id="33803" name="Line 28"/>
          <p:cNvSpPr>
            <a:spLocks noChangeShapeType="1"/>
          </p:cNvSpPr>
          <p:nvPr/>
        </p:nvSpPr>
        <p:spPr bwMode="auto">
          <a:xfrm>
            <a:off x="4859338" y="1708150"/>
            <a:ext cx="0" cy="2305050"/>
          </a:xfrm>
          <a:prstGeom prst="line">
            <a:avLst/>
          </a:prstGeom>
          <a:noFill/>
          <a:ln w="15875">
            <a:solidFill>
              <a:schemeClr val="tx1"/>
            </a:solidFill>
            <a:round/>
            <a:headEnd/>
            <a:tailEnd/>
          </a:ln>
        </p:spPr>
        <p:txBody>
          <a:bodyPr/>
          <a:lstStyle/>
          <a:p>
            <a:endParaRPr lang="zh-CN" altLang="en-US"/>
          </a:p>
        </p:txBody>
      </p:sp>
      <p:sp>
        <p:nvSpPr>
          <p:cNvPr id="33804" name="Text Box 30"/>
          <p:cNvSpPr txBox="1">
            <a:spLocks noChangeArrowheads="1"/>
          </p:cNvSpPr>
          <p:nvPr/>
        </p:nvSpPr>
        <p:spPr bwMode="auto">
          <a:xfrm>
            <a:off x="2268538" y="2066925"/>
            <a:ext cx="2232025" cy="274638"/>
          </a:xfrm>
          <a:prstGeom prst="rect">
            <a:avLst/>
          </a:prstGeom>
          <a:noFill/>
          <a:ln w="9525">
            <a:noFill/>
            <a:miter lim="800000"/>
            <a:headEnd/>
            <a:tailEnd/>
          </a:ln>
        </p:spPr>
        <p:txBody>
          <a:bodyPr>
            <a:spAutoFit/>
          </a:bodyPr>
          <a:lstStyle/>
          <a:p>
            <a:pPr>
              <a:spcBef>
                <a:spcPct val="50000"/>
              </a:spcBef>
            </a:pPr>
            <a:r>
              <a:rPr lang="zh-CN" altLang="en-US" sz="1200" b="1"/>
              <a:t>发放贷款，承担全部风险（甲）</a:t>
            </a:r>
          </a:p>
        </p:txBody>
      </p:sp>
      <p:sp>
        <p:nvSpPr>
          <p:cNvPr id="33805" name="Text Box 31"/>
          <p:cNvSpPr txBox="1">
            <a:spLocks noChangeArrowheads="1"/>
          </p:cNvSpPr>
          <p:nvPr/>
        </p:nvSpPr>
        <p:spPr bwMode="auto">
          <a:xfrm>
            <a:off x="2268538" y="2571750"/>
            <a:ext cx="2087562" cy="274638"/>
          </a:xfrm>
          <a:prstGeom prst="rect">
            <a:avLst/>
          </a:prstGeom>
          <a:noFill/>
          <a:ln w="9525">
            <a:noFill/>
            <a:miter lim="800000"/>
            <a:headEnd/>
            <a:tailEnd/>
          </a:ln>
        </p:spPr>
        <p:txBody>
          <a:bodyPr>
            <a:spAutoFit/>
          </a:bodyPr>
          <a:lstStyle/>
          <a:p>
            <a:pPr>
              <a:spcBef>
                <a:spcPct val="50000"/>
              </a:spcBef>
            </a:pPr>
            <a:r>
              <a:rPr lang="zh-CN" altLang="en-US" sz="1200" b="1"/>
              <a:t>发放贷款，不承担风险（乙）</a:t>
            </a:r>
          </a:p>
        </p:txBody>
      </p:sp>
      <p:sp>
        <p:nvSpPr>
          <p:cNvPr id="33806" name="Text Box 32"/>
          <p:cNvSpPr txBox="1">
            <a:spLocks noChangeArrowheads="1"/>
          </p:cNvSpPr>
          <p:nvPr/>
        </p:nvSpPr>
        <p:spPr bwMode="auto">
          <a:xfrm>
            <a:off x="2268538" y="3076575"/>
            <a:ext cx="2232025" cy="274638"/>
          </a:xfrm>
          <a:prstGeom prst="rect">
            <a:avLst/>
          </a:prstGeom>
          <a:noFill/>
          <a:ln w="9525">
            <a:noFill/>
            <a:miter lim="800000"/>
            <a:headEnd/>
            <a:tailEnd/>
          </a:ln>
        </p:spPr>
        <p:txBody>
          <a:bodyPr>
            <a:spAutoFit/>
          </a:bodyPr>
          <a:lstStyle/>
          <a:p>
            <a:pPr>
              <a:spcBef>
                <a:spcPct val="50000"/>
              </a:spcBef>
            </a:pPr>
            <a:r>
              <a:rPr lang="zh-CN" altLang="en-US" sz="1200" b="1"/>
              <a:t>发放贷款，承担</a:t>
            </a:r>
            <a:r>
              <a:rPr lang="en-US" altLang="zh-CN" sz="1200" b="1"/>
              <a:t>1/4</a:t>
            </a:r>
            <a:r>
              <a:rPr lang="zh-CN" altLang="en-US" sz="1200" b="1"/>
              <a:t>风险（丙）</a:t>
            </a:r>
          </a:p>
        </p:txBody>
      </p:sp>
      <p:sp>
        <p:nvSpPr>
          <p:cNvPr id="33807" name="Text Box 33"/>
          <p:cNvSpPr txBox="1">
            <a:spLocks noChangeArrowheads="1"/>
          </p:cNvSpPr>
          <p:nvPr/>
        </p:nvSpPr>
        <p:spPr bwMode="auto">
          <a:xfrm>
            <a:off x="2268538" y="3579813"/>
            <a:ext cx="2160587" cy="274637"/>
          </a:xfrm>
          <a:prstGeom prst="rect">
            <a:avLst/>
          </a:prstGeom>
          <a:noFill/>
          <a:ln w="9525">
            <a:noFill/>
            <a:miter lim="800000"/>
            <a:headEnd/>
            <a:tailEnd/>
          </a:ln>
        </p:spPr>
        <p:txBody>
          <a:bodyPr>
            <a:spAutoFit/>
          </a:bodyPr>
          <a:lstStyle/>
          <a:p>
            <a:pPr>
              <a:spcBef>
                <a:spcPct val="50000"/>
              </a:spcBef>
            </a:pPr>
            <a:r>
              <a:rPr lang="zh-CN" altLang="en-US" sz="1200" b="1"/>
              <a:t>发放贷款，承担</a:t>
            </a:r>
            <a:r>
              <a:rPr lang="en-US" altLang="zh-CN" sz="1200" b="1"/>
              <a:t>1/2</a:t>
            </a:r>
            <a:r>
              <a:rPr lang="zh-CN" altLang="en-US" sz="1200" b="1"/>
              <a:t>风险（丁）</a:t>
            </a:r>
          </a:p>
        </p:txBody>
      </p:sp>
      <p:sp>
        <p:nvSpPr>
          <p:cNvPr id="33808" name="Text Box 34"/>
          <p:cNvSpPr txBox="1">
            <a:spLocks noChangeArrowheads="1"/>
          </p:cNvSpPr>
          <p:nvPr/>
        </p:nvSpPr>
        <p:spPr bwMode="auto">
          <a:xfrm>
            <a:off x="4427538" y="1708150"/>
            <a:ext cx="504825" cy="274638"/>
          </a:xfrm>
          <a:prstGeom prst="rect">
            <a:avLst/>
          </a:prstGeom>
          <a:noFill/>
          <a:ln w="9525">
            <a:noFill/>
            <a:miter lim="800000"/>
            <a:headEnd/>
            <a:tailEnd/>
          </a:ln>
        </p:spPr>
        <p:txBody>
          <a:bodyPr>
            <a:spAutoFit/>
          </a:bodyPr>
          <a:lstStyle/>
          <a:p>
            <a:pPr>
              <a:spcBef>
                <a:spcPct val="50000"/>
              </a:spcBef>
            </a:pPr>
            <a:r>
              <a:rPr lang="zh-CN" altLang="en-US" sz="1200" b="1"/>
              <a:t>收益</a:t>
            </a:r>
          </a:p>
        </p:txBody>
      </p:sp>
      <p:sp>
        <p:nvSpPr>
          <p:cNvPr id="33809" name="Text Box 35"/>
          <p:cNvSpPr txBox="1">
            <a:spLocks noChangeArrowheads="1"/>
          </p:cNvSpPr>
          <p:nvPr/>
        </p:nvSpPr>
        <p:spPr bwMode="auto">
          <a:xfrm>
            <a:off x="4500563" y="2066925"/>
            <a:ext cx="287337" cy="274638"/>
          </a:xfrm>
          <a:prstGeom prst="rect">
            <a:avLst/>
          </a:prstGeom>
          <a:noFill/>
          <a:ln w="9525">
            <a:noFill/>
            <a:miter lim="800000"/>
            <a:headEnd/>
            <a:tailEnd/>
          </a:ln>
        </p:spPr>
        <p:txBody>
          <a:bodyPr>
            <a:spAutoFit/>
          </a:bodyPr>
          <a:lstStyle/>
          <a:p>
            <a:pPr algn="ctr">
              <a:spcBef>
                <a:spcPct val="50000"/>
              </a:spcBef>
            </a:pPr>
            <a:r>
              <a:rPr lang="en-US" altLang="zh-CN" sz="1200" b="1"/>
              <a:t>0</a:t>
            </a:r>
          </a:p>
        </p:txBody>
      </p:sp>
      <p:sp>
        <p:nvSpPr>
          <p:cNvPr id="33810" name="Text Box 36"/>
          <p:cNvSpPr txBox="1">
            <a:spLocks noChangeArrowheads="1"/>
          </p:cNvSpPr>
          <p:nvPr/>
        </p:nvSpPr>
        <p:spPr bwMode="auto">
          <a:xfrm>
            <a:off x="4500563" y="2571750"/>
            <a:ext cx="288925" cy="274638"/>
          </a:xfrm>
          <a:prstGeom prst="rect">
            <a:avLst/>
          </a:prstGeom>
          <a:noFill/>
          <a:ln w="9525">
            <a:noFill/>
            <a:miter lim="800000"/>
            <a:headEnd/>
            <a:tailEnd/>
          </a:ln>
        </p:spPr>
        <p:txBody>
          <a:bodyPr>
            <a:spAutoFit/>
          </a:bodyPr>
          <a:lstStyle/>
          <a:p>
            <a:pPr>
              <a:spcBef>
                <a:spcPct val="50000"/>
              </a:spcBef>
            </a:pPr>
            <a:r>
              <a:rPr lang="en-US" altLang="zh-CN" sz="1200" b="1"/>
              <a:t>3</a:t>
            </a:r>
          </a:p>
        </p:txBody>
      </p:sp>
      <p:sp>
        <p:nvSpPr>
          <p:cNvPr id="33811" name="Text Box 37"/>
          <p:cNvSpPr txBox="1">
            <a:spLocks noChangeArrowheads="1"/>
          </p:cNvSpPr>
          <p:nvPr/>
        </p:nvSpPr>
        <p:spPr bwMode="auto">
          <a:xfrm>
            <a:off x="4500563" y="3076575"/>
            <a:ext cx="288925" cy="274638"/>
          </a:xfrm>
          <a:prstGeom prst="rect">
            <a:avLst/>
          </a:prstGeom>
          <a:noFill/>
          <a:ln w="9525">
            <a:noFill/>
            <a:miter lim="800000"/>
            <a:headEnd/>
            <a:tailEnd/>
          </a:ln>
        </p:spPr>
        <p:txBody>
          <a:bodyPr>
            <a:spAutoFit/>
          </a:bodyPr>
          <a:lstStyle/>
          <a:p>
            <a:pPr>
              <a:spcBef>
                <a:spcPct val="50000"/>
              </a:spcBef>
            </a:pPr>
            <a:r>
              <a:rPr lang="en-US" altLang="zh-CN" sz="1200" b="1"/>
              <a:t>2</a:t>
            </a:r>
          </a:p>
        </p:txBody>
      </p:sp>
      <p:sp>
        <p:nvSpPr>
          <p:cNvPr id="33812" name="Text Box 38"/>
          <p:cNvSpPr txBox="1">
            <a:spLocks noChangeArrowheads="1"/>
          </p:cNvSpPr>
          <p:nvPr/>
        </p:nvSpPr>
        <p:spPr bwMode="auto">
          <a:xfrm>
            <a:off x="4500563" y="3579813"/>
            <a:ext cx="288925" cy="274637"/>
          </a:xfrm>
          <a:prstGeom prst="rect">
            <a:avLst/>
          </a:prstGeom>
          <a:noFill/>
          <a:ln w="9525">
            <a:noFill/>
            <a:miter lim="800000"/>
            <a:headEnd/>
            <a:tailEnd/>
          </a:ln>
        </p:spPr>
        <p:txBody>
          <a:bodyPr>
            <a:spAutoFit/>
          </a:bodyPr>
          <a:lstStyle/>
          <a:p>
            <a:pPr>
              <a:spcBef>
                <a:spcPct val="50000"/>
              </a:spcBef>
            </a:pPr>
            <a:r>
              <a:rPr lang="en-US" altLang="zh-CN" sz="1200" b="1"/>
              <a:t>1</a:t>
            </a:r>
          </a:p>
        </p:txBody>
      </p:sp>
      <p:sp>
        <p:nvSpPr>
          <p:cNvPr id="33813" name="Text Box 39"/>
          <p:cNvSpPr txBox="1">
            <a:spLocks noChangeArrowheads="1"/>
          </p:cNvSpPr>
          <p:nvPr/>
        </p:nvSpPr>
        <p:spPr bwMode="auto">
          <a:xfrm>
            <a:off x="5508625" y="1708150"/>
            <a:ext cx="504825" cy="274638"/>
          </a:xfrm>
          <a:prstGeom prst="rect">
            <a:avLst/>
          </a:prstGeom>
          <a:noFill/>
          <a:ln w="9525">
            <a:noFill/>
            <a:miter lim="800000"/>
            <a:headEnd/>
            <a:tailEnd/>
          </a:ln>
        </p:spPr>
        <p:txBody>
          <a:bodyPr>
            <a:spAutoFit/>
          </a:bodyPr>
          <a:lstStyle/>
          <a:p>
            <a:pPr>
              <a:spcBef>
                <a:spcPct val="50000"/>
              </a:spcBef>
            </a:pPr>
            <a:r>
              <a:rPr lang="zh-CN" altLang="en-US" sz="1200" b="1"/>
              <a:t>备注</a:t>
            </a:r>
          </a:p>
        </p:txBody>
      </p:sp>
      <p:sp>
        <p:nvSpPr>
          <p:cNvPr id="33814" name="Text Box 40"/>
          <p:cNvSpPr txBox="1">
            <a:spLocks noChangeArrowheads="1"/>
          </p:cNvSpPr>
          <p:nvPr/>
        </p:nvSpPr>
        <p:spPr bwMode="auto">
          <a:xfrm>
            <a:off x="4859338" y="1995488"/>
            <a:ext cx="2232025" cy="457200"/>
          </a:xfrm>
          <a:prstGeom prst="rect">
            <a:avLst/>
          </a:prstGeom>
          <a:noFill/>
          <a:ln w="9525">
            <a:noFill/>
            <a:miter lim="800000"/>
            <a:headEnd/>
            <a:tailEnd/>
          </a:ln>
        </p:spPr>
        <p:txBody>
          <a:bodyPr>
            <a:spAutoFit/>
          </a:bodyPr>
          <a:lstStyle/>
          <a:p>
            <a:pPr>
              <a:spcBef>
                <a:spcPct val="50000"/>
              </a:spcBef>
            </a:pPr>
            <a:r>
              <a:rPr lang="zh-CN" altLang="en-US" sz="1200" b="1"/>
              <a:t>没有担保公司提供担保，收益最小</a:t>
            </a:r>
          </a:p>
        </p:txBody>
      </p:sp>
      <p:sp>
        <p:nvSpPr>
          <p:cNvPr id="33815" name="Text Box 41"/>
          <p:cNvSpPr txBox="1">
            <a:spLocks noChangeArrowheads="1"/>
          </p:cNvSpPr>
          <p:nvPr/>
        </p:nvSpPr>
        <p:spPr bwMode="auto">
          <a:xfrm>
            <a:off x="4859338" y="2500313"/>
            <a:ext cx="2232025" cy="457200"/>
          </a:xfrm>
          <a:prstGeom prst="rect">
            <a:avLst/>
          </a:prstGeom>
          <a:noFill/>
          <a:ln w="9525">
            <a:noFill/>
            <a:miter lim="800000"/>
            <a:headEnd/>
            <a:tailEnd/>
          </a:ln>
        </p:spPr>
        <p:txBody>
          <a:bodyPr>
            <a:spAutoFit/>
          </a:bodyPr>
          <a:lstStyle/>
          <a:p>
            <a:pPr>
              <a:spcBef>
                <a:spcPct val="50000"/>
              </a:spcBef>
            </a:pPr>
            <a:r>
              <a:rPr lang="zh-CN" altLang="en-US" sz="1200" b="1"/>
              <a:t>担保公司提供全额担保，商业银行收益最大</a:t>
            </a:r>
          </a:p>
        </p:txBody>
      </p:sp>
      <p:sp>
        <p:nvSpPr>
          <p:cNvPr id="33816" name="Text Box 42"/>
          <p:cNvSpPr txBox="1">
            <a:spLocks noChangeArrowheads="1"/>
          </p:cNvSpPr>
          <p:nvPr/>
        </p:nvSpPr>
        <p:spPr bwMode="auto">
          <a:xfrm>
            <a:off x="4859338" y="3003550"/>
            <a:ext cx="2232025" cy="457200"/>
          </a:xfrm>
          <a:prstGeom prst="rect">
            <a:avLst/>
          </a:prstGeom>
          <a:noFill/>
          <a:ln w="9525">
            <a:noFill/>
            <a:miter lim="800000"/>
            <a:headEnd/>
            <a:tailEnd/>
          </a:ln>
        </p:spPr>
        <p:txBody>
          <a:bodyPr>
            <a:spAutoFit/>
          </a:bodyPr>
          <a:lstStyle/>
          <a:p>
            <a:pPr>
              <a:spcBef>
                <a:spcPct val="50000"/>
              </a:spcBef>
            </a:pPr>
            <a:r>
              <a:rPr lang="zh-CN" altLang="en-US" sz="1200" b="1"/>
              <a:t>担保公司提供</a:t>
            </a:r>
            <a:r>
              <a:rPr lang="en-US" altLang="zh-CN" sz="1200" b="1"/>
              <a:t>3/4</a:t>
            </a:r>
            <a:r>
              <a:rPr lang="zh-CN" altLang="en-US" sz="1200" b="1"/>
              <a:t>担保，商业银行收益较大</a:t>
            </a:r>
          </a:p>
        </p:txBody>
      </p:sp>
      <p:sp>
        <p:nvSpPr>
          <p:cNvPr id="33817" name="Text Box 43"/>
          <p:cNvSpPr txBox="1">
            <a:spLocks noChangeArrowheads="1"/>
          </p:cNvSpPr>
          <p:nvPr/>
        </p:nvSpPr>
        <p:spPr bwMode="auto">
          <a:xfrm>
            <a:off x="4859338" y="3508375"/>
            <a:ext cx="2232025" cy="457200"/>
          </a:xfrm>
          <a:prstGeom prst="rect">
            <a:avLst/>
          </a:prstGeom>
          <a:noFill/>
          <a:ln w="9525">
            <a:noFill/>
            <a:miter lim="800000"/>
            <a:headEnd/>
            <a:tailEnd/>
          </a:ln>
        </p:spPr>
        <p:txBody>
          <a:bodyPr>
            <a:spAutoFit/>
          </a:bodyPr>
          <a:lstStyle/>
          <a:p>
            <a:pPr>
              <a:spcBef>
                <a:spcPct val="50000"/>
              </a:spcBef>
            </a:pPr>
            <a:r>
              <a:rPr lang="zh-CN" altLang="en-US" sz="1200" b="1"/>
              <a:t>担保公司提供</a:t>
            </a:r>
            <a:r>
              <a:rPr lang="en-US" altLang="zh-CN" sz="1200" b="1"/>
              <a:t>1/2</a:t>
            </a:r>
            <a:r>
              <a:rPr lang="zh-CN" altLang="en-US" sz="1200" b="1"/>
              <a:t>担保，商业银行收益一般</a:t>
            </a:r>
          </a:p>
        </p:txBody>
      </p:sp>
      <p:sp>
        <p:nvSpPr>
          <p:cNvPr id="33818"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81" name="Group 25"/>
          <p:cNvGrpSpPr>
            <a:grpSpLocks/>
          </p:cNvGrpSpPr>
          <p:nvPr/>
        </p:nvGrpSpPr>
        <p:grpSpPr bwMode="auto">
          <a:xfrm>
            <a:off x="971550" y="2066925"/>
            <a:ext cx="863600" cy="936625"/>
            <a:chOff x="1632" y="1248"/>
            <a:chExt cx="2682" cy="2286"/>
          </a:xfrm>
        </p:grpSpPr>
        <p:sp>
          <p:nvSpPr>
            <p:cNvPr id="16391"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16392"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16393"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16386" name="Text Box 3"/>
          <p:cNvSpPr txBox="1">
            <a:spLocks noChangeArrowheads="1"/>
          </p:cNvSpPr>
          <p:nvPr/>
        </p:nvSpPr>
        <p:spPr bwMode="auto">
          <a:xfrm>
            <a:off x="3995738" y="1419225"/>
            <a:ext cx="2160587" cy="457200"/>
          </a:xfrm>
          <a:prstGeom prst="rect">
            <a:avLst/>
          </a:prstGeom>
          <a:noFill/>
          <a:ln w="9525">
            <a:noFill/>
            <a:miter lim="800000"/>
            <a:headEnd/>
            <a:tailEnd/>
          </a:ln>
        </p:spPr>
        <p:txBody>
          <a:bodyPr>
            <a:spAutoFit/>
          </a:bodyPr>
          <a:lstStyle/>
          <a:p>
            <a:pPr>
              <a:spcBef>
                <a:spcPct val="50000"/>
              </a:spcBef>
            </a:pPr>
            <a:r>
              <a:rPr lang="zh-CN" altLang="en-US" sz="2400" b="1">
                <a:solidFill>
                  <a:schemeClr val="accent1"/>
                </a:solidFill>
              </a:rPr>
              <a:t>政策性担保</a:t>
            </a:r>
          </a:p>
        </p:txBody>
      </p:sp>
      <p:sp>
        <p:nvSpPr>
          <p:cNvPr id="16387" name="Text Box 3"/>
          <p:cNvSpPr txBox="1">
            <a:spLocks noChangeArrowheads="1"/>
          </p:cNvSpPr>
          <p:nvPr/>
        </p:nvSpPr>
        <p:spPr bwMode="auto">
          <a:xfrm>
            <a:off x="3995738" y="2139950"/>
            <a:ext cx="1727200" cy="457200"/>
          </a:xfrm>
          <a:prstGeom prst="rect">
            <a:avLst/>
          </a:prstGeom>
          <a:noFill/>
          <a:ln w="9525">
            <a:noFill/>
            <a:miter lim="800000"/>
            <a:headEnd/>
            <a:tailEnd/>
          </a:ln>
        </p:spPr>
        <p:txBody>
          <a:bodyPr>
            <a:spAutoFit/>
          </a:bodyPr>
          <a:lstStyle/>
          <a:p>
            <a:pPr>
              <a:spcBef>
                <a:spcPct val="50000"/>
              </a:spcBef>
            </a:pPr>
            <a:r>
              <a:rPr lang="zh-CN" altLang="en-US" sz="2400" b="1">
                <a:solidFill>
                  <a:schemeClr val="accent1"/>
                </a:solidFill>
              </a:rPr>
              <a:t>互助性担保</a:t>
            </a:r>
          </a:p>
        </p:txBody>
      </p:sp>
      <p:sp>
        <p:nvSpPr>
          <p:cNvPr id="16388" name="Text Box 3"/>
          <p:cNvSpPr txBox="1">
            <a:spLocks noChangeArrowheads="1"/>
          </p:cNvSpPr>
          <p:nvPr/>
        </p:nvSpPr>
        <p:spPr bwMode="auto">
          <a:xfrm>
            <a:off x="3995738" y="2932113"/>
            <a:ext cx="1871662" cy="457200"/>
          </a:xfrm>
          <a:prstGeom prst="rect">
            <a:avLst/>
          </a:prstGeom>
          <a:noFill/>
          <a:ln w="9525">
            <a:noFill/>
            <a:miter lim="800000"/>
            <a:headEnd/>
            <a:tailEnd/>
          </a:ln>
        </p:spPr>
        <p:txBody>
          <a:bodyPr>
            <a:spAutoFit/>
          </a:bodyPr>
          <a:lstStyle/>
          <a:p>
            <a:pPr>
              <a:spcBef>
                <a:spcPct val="50000"/>
              </a:spcBef>
            </a:pPr>
            <a:r>
              <a:rPr lang="zh-CN" altLang="en-US" sz="2400" b="1">
                <a:solidFill>
                  <a:schemeClr val="accent1"/>
                </a:solidFill>
              </a:rPr>
              <a:t>商业性担保</a:t>
            </a:r>
          </a:p>
        </p:txBody>
      </p:sp>
      <p:sp>
        <p:nvSpPr>
          <p:cNvPr id="16389" name="Text Box 12"/>
          <p:cNvSpPr txBox="1">
            <a:spLocks noChangeArrowheads="1"/>
          </p:cNvSpPr>
          <p:nvPr/>
        </p:nvSpPr>
        <p:spPr bwMode="auto">
          <a:xfrm>
            <a:off x="2771775" y="1276350"/>
            <a:ext cx="549275" cy="2590800"/>
          </a:xfrm>
          <a:prstGeom prst="rect">
            <a:avLst/>
          </a:prstGeom>
          <a:solidFill>
            <a:schemeClr val="accent1"/>
          </a:solidFill>
          <a:ln w="9525">
            <a:noFill/>
            <a:miter lim="800000"/>
            <a:headEnd/>
            <a:tailEnd/>
          </a:ln>
        </p:spPr>
        <p:txBody>
          <a:bodyPr vert="eaVert">
            <a:spAutoFit/>
          </a:bodyPr>
          <a:lstStyle/>
          <a:p>
            <a:pPr algn="ctr">
              <a:spcBef>
                <a:spcPct val="50000"/>
              </a:spcBef>
            </a:pPr>
            <a:r>
              <a:rPr lang="zh-CN" altLang="en-US" sz="2400" b="1">
                <a:solidFill>
                  <a:schemeClr val="bg1"/>
                </a:solidFill>
              </a:rPr>
              <a:t>担保企业性质分类</a:t>
            </a:r>
            <a:endParaRPr lang="zh-CN" altLang="en-US" sz="2400">
              <a:solidFill>
                <a:schemeClr val="bg1"/>
              </a:solidFill>
            </a:endParaRPr>
          </a:p>
        </p:txBody>
      </p:sp>
      <p:sp>
        <p:nvSpPr>
          <p:cNvPr id="16390"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3"/>
          <p:cNvSpPr txBox="1">
            <a:spLocks noChangeArrowheads="1"/>
          </p:cNvSpPr>
          <p:nvPr/>
        </p:nvSpPr>
        <p:spPr bwMode="auto">
          <a:xfrm>
            <a:off x="971550" y="915988"/>
            <a:ext cx="7056438" cy="427037"/>
          </a:xfrm>
          <a:prstGeom prst="rect">
            <a:avLst/>
          </a:prstGeom>
          <a:noFill/>
          <a:ln w="9525">
            <a:noFill/>
            <a:miter lim="800000"/>
            <a:headEnd/>
            <a:tailEnd/>
          </a:ln>
        </p:spPr>
        <p:txBody>
          <a:bodyPr>
            <a:spAutoFit/>
          </a:bodyPr>
          <a:lstStyle/>
          <a:p>
            <a:r>
              <a:rPr lang="zh-CN" altLang="en-US" sz="2200" b="1">
                <a:solidFill>
                  <a:schemeClr val="accent1"/>
                </a:solidFill>
              </a:rPr>
              <a:t>担保公司与银行合作博弈地位分析</a:t>
            </a:r>
          </a:p>
        </p:txBody>
      </p:sp>
      <p:sp>
        <p:nvSpPr>
          <p:cNvPr id="34818" name="Text Box 4"/>
          <p:cNvSpPr txBox="1">
            <a:spLocks noChangeArrowheads="1"/>
          </p:cNvSpPr>
          <p:nvPr/>
        </p:nvSpPr>
        <p:spPr bwMode="auto">
          <a:xfrm>
            <a:off x="2339975" y="1492250"/>
            <a:ext cx="4895850" cy="2563813"/>
          </a:xfrm>
          <a:prstGeom prst="rect">
            <a:avLst/>
          </a:prstGeom>
          <a:noFill/>
          <a:ln w="9525">
            <a:noFill/>
            <a:miter lim="800000"/>
            <a:headEnd/>
            <a:tailEnd/>
          </a:ln>
        </p:spPr>
        <p:txBody>
          <a:bodyPr>
            <a:spAutoFit/>
          </a:bodyPr>
          <a:lstStyle/>
          <a:p>
            <a:pPr>
              <a:spcBef>
                <a:spcPct val="50000"/>
              </a:spcBef>
            </a:pPr>
            <a:r>
              <a:rPr lang="zh-CN" altLang="en-US" b="1"/>
              <a:t>      担保公司的担保收益取决于所承担中小企业担保风险的比例，担保收益等于担保费收入减去风险损失与监督成本之和。假设担保公司保费收入为 </a:t>
            </a:r>
            <a:r>
              <a:rPr lang="en-US" altLang="zh-CN" b="1"/>
              <a:t>3</a:t>
            </a:r>
            <a:r>
              <a:rPr lang="zh-CN" altLang="en-US" b="1"/>
              <a:t>（只要提供担保就可获得最大收益），全 部风险损失为 </a:t>
            </a:r>
            <a:r>
              <a:rPr lang="en-US" altLang="zh-CN" b="1"/>
              <a:t>2</a:t>
            </a:r>
            <a:r>
              <a:rPr lang="zh-CN" altLang="en-US" b="1"/>
              <a:t>（按风险分担比例确定风险损失值），监督成本为 </a:t>
            </a:r>
            <a:r>
              <a:rPr lang="en-US" altLang="zh-CN" b="1"/>
              <a:t>1</a:t>
            </a:r>
            <a:r>
              <a:rPr lang="zh-CN" altLang="en-US" b="1"/>
              <a:t>（监督成本不随承担风险大小而改变），对应商业银行贷款风险选择，担保公司有四种风险选择，见下表所示：</a:t>
            </a:r>
            <a:r>
              <a:rPr lang="zh-CN" altLang="en-US"/>
              <a:t> </a:t>
            </a:r>
          </a:p>
        </p:txBody>
      </p:sp>
      <p:grpSp>
        <p:nvGrpSpPr>
          <p:cNvPr id="19481" name="Group 25"/>
          <p:cNvGrpSpPr>
            <a:grpSpLocks/>
          </p:cNvGrpSpPr>
          <p:nvPr/>
        </p:nvGrpSpPr>
        <p:grpSpPr bwMode="auto">
          <a:xfrm>
            <a:off x="971550" y="2066925"/>
            <a:ext cx="863600" cy="936625"/>
            <a:chOff x="1632" y="1248"/>
            <a:chExt cx="2682" cy="2286"/>
          </a:xfrm>
        </p:grpSpPr>
        <p:sp>
          <p:nvSpPr>
            <p:cNvPr id="34821"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34822"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34823"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34820"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3"/>
          <p:cNvSpPr txBox="1">
            <a:spLocks noChangeArrowheads="1"/>
          </p:cNvSpPr>
          <p:nvPr/>
        </p:nvSpPr>
        <p:spPr bwMode="auto">
          <a:xfrm>
            <a:off x="971550" y="915988"/>
            <a:ext cx="7056438" cy="427037"/>
          </a:xfrm>
          <a:prstGeom prst="rect">
            <a:avLst/>
          </a:prstGeom>
          <a:noFill/>
          <a:ln w="9525">
            <a:noFill/>
            <a:miter lim="800000"/>
            <a:headEnd/>
            <a:tailEnd/>
          </a:ln>
        </p:spPr>
        <p:txBody>
          <a:bodyPr>
            <a:spAutoFit/>
          </a:bodyPr>
          <a:lstStyle/>
          <a:p>
            <a:r>
              <a:rPr lang="zh-CN" altLang="en-US" sz="2200" b="1">
                <a:solidFill>
                  <a:schemeClr val="accent1"/>
                </a:solidFill>
              </a:rPr>
              <a:t>担保公司与银行合作博弈地位分析</a:t>
            </a:r>
          </a:p>
        </p:txBody>
      </p:sp>
      <p:grpSp>
        <p:nvGrpSpPr>
          <p:cNvPr id="19481" name="Group 25"/>
          <p:cNvGrpSpPr>
            <a:grpSpLocks/>
          </p:cNvGrpSpPr>
          <p:nvPr/>
        </p:nvGrpSpPr>
        <p:grpSpPr bwMode="auto">
          <a:xfrm>
            <a:off x="971550" y="2066925"/>
            <a:ext cx="863600" cy="936625"/>
            <a:chOff x="1632" y="1248"/>
            <a:chExt cx="2682" cy="2286"/>
          </a:xfrm>
        </p:grpSpPr>
        <p:sp>
          <p:nvSpPr>
            <p:cNvPr id="35867"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35868"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35869"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35843" name="Line 8"/>
          <p:cNvSpPr>
            <a:spLocks noChangeShapeType="1"/>
          </p:cNvSpPr>
          <p:nvPr/>
        </p:nvSpPr>
        <p:spPr bwMode="auto">
          <a:xfrm>
            <a:off x="2411413" y="1779588"/>
            <a:ext cx="4537075" cy="0"/>
          </a:xfrm>
          <a:prstGeom prst="line">
            <a:avLst/>
          </a:prstGeom>
          <a:noFill/>
          <a:ln w="15875">
            <a:solidFill>
              <a:schemeClr val="tx1"/>
            </a:solidFill>
            <a:round/>
            <a:headEnd/>
            <a:tailEnd/>
          </a:ln>
        </p:spPr>
        <p:txBody>
          <a:bodyPr/>
          <a:lstStyle/>
          <a:p>
            <a:endParaRPr lang="zh-CN" altLang="en-US"/>
          </a:p>
        </p:txBody>
      </p:sp>
      <p:sp>
        <p:nvSpPr>
          <p:cNvPr id="35844" name="Text Box 4"/>
          <p:cNvSpPr txBox="1">
            <a:spLocks noChangeArrowheads="1"/>
          </p:cNvSpPr>
          <p:nvPr/>
        </p:nvSpPr>
        <p:spPr bwMode="auto">
          <a:xfrm>
            <a:off x="2771775" y="1347788"/>
            <a:ext cx="3960813" cy="366712"/>
          </a:xfrm>
          <a:prstGeom prst="rect">
            <a:avLst/>
          </a:prstGeom>
          <a:noFill/>
          <a:ln w="9525">
            <a:noFill/>
            <a:miter lim="800000"/>
            <a:headEnd/>
            <a:tailEnd/>
          </a:ln>
        </p:spPr>
        <p:txBody>
          <a:bodyPr>
            <a:spAutoFit/>
          </a:bodyPr>
          <a:lstStyle/>
          <a:p>
            <a:pPr algn="ctr">
              <a:spcBef>
                <a:spcPct val="50000"/>
              </a:spcBef>
            </a:pPr>
            <a:r>
              <a:rPr lang="zh-CN" altLang="en-US" b="1"/>
              <a:t>担保公司风险选择及收益情况</a:t>
            </a:r>
            <a:r>
              <a:rPr lang="zh-CN" altLang="en-US"/>
              <a:t> </a:t>
            </a:r>
          </a:p>
        </p:txBody>
      </p:sp>
      <p:sp>
        <p:nvSpPr>
          <p:cNvPr id="35845" name="Line 10"/>
          <p:cNvSpPr>
            <a:spLocks noChangeShapeType="1"/>
          </p:cNvSpPr>
          <p:nvPr/>
        </p:nvSpPr>
        <p:spPr bwMode="auto">
          <a:xfrm>
            <a:off x="2411413" y="2066925"/>
            <a:ext cx="4537075" cy="0"/>
          </a:xfrm>
          <a:prstGeom prst="line">
            <a:avLst/>
          </a:prstGeom>
          <a:noFill/>
          <a:ln w="15875">
            <a:solidFill>
              <a:schemeClr val="tx1"/>
            </a:solidFill>
            <a:round/>
            <a:headEnd/>
            <a:tailEnd/>
          </a:ln>
        </p:spPr>
        <p:txBody>
          <a:bodyPr/>
          <a:lstStyle/>
          <a:p>
            <a:endParaRPr lang="zh-CN" altLang="en-US"/>
          </a:p>
        </p:txBody>
      </p:sp>
      <p:sp>
        <p:nvSpPr>
          <p:cNvPr id="35846" name="Line 11"/>
          <p:cNvSpPr>
            <a:spLocks noChangeShapeType="1"/>
          </p:cNvSpPr>
          <p:nvPr/>
        </p:nvSpPr>
        <p:spPr bwMode="auto">
          <a:xfrm>
            <a:off x="2411413" y="2571750"/>
            <a:ext cx="4537075" cy="0"/>
          </a:xfrm>
          <a:prstGeom prst="line">
            <a:avLst/>
          </a:prstGeom>
          <a:noFill/>
          <a:ln w="15875">
            <a:solidFill>
              <a:schemeClr val="tx1"/>
            </a:solidFill>
            <a:round/>
            <a:headEnd/>
            <a:tailEnd/>
          </a:ln>
        </p:spPr>
        <p:txBody>
          <a:bodyPr/>
          <a:lstStyle/>
          <a:p>
            <a:endParaRPr lang="zh-CN" altLang="en-US"/>
          </a:p>
        </p:txBody>
      </p:sp>
      <p:sp>
        <p:nvSpPr>
          <p:cNvPr id="35847" name="Line 12"/>
          <p:cNvSpPr>
            <a:spLocks noChangeShapeType="1"/>
          </p:cNvSpPr>
          <p:nvPr/>
        </p:nvSpPr>
        <p:spPr bwMode="auto">
          <a:xfrm>
            <a:off x="2411413" y="3076575"/>
            <a:ext cx="4537075" cy="0"/>
          </a:xfrm>
          <a:prstGeom prst="line">
            <a:avLst/>
          </a:prstGeom>
          <a:noFill/>
          <a:ln w="15875">
            <a:solidFill>
              <a:schemeClr val="tx1"/>
            </a:solidFill>
            <a:round/>
            <a:headEnd/>
            <a:tailEnd/>
          </a:ln>
        </p:spPr>
        <p:txBody>
          <a:bodyPr/>
          <a:lstStyle/>
          <a:p>
            <a:endParaRPr lang="zh-CN" altLang="en-US"/>
          </a:p>
        </p:txBody>
      </p:sp>
      <p:sp>
        <p:nvSpPr>
          <p:cNvPr id="35848" name="Line 13"/>
          <p:cNvSpPr>
            <a:spLocks noChangeShapeType="1"/>
          </p:cNvSpPr>
          <p:nvPr/>
        </p:nvSpPr>
        <p:spPr bwMode="auto">
          <a:xfrm>
            <a:off x="2411413" y="3579813"/>
            <a:ext cx="4537075" cy="0"/>
          </a:xfrm>
          <a:prstGeom prst="line">
            <a:avLst/>
          </a:prstGeom>
          <a:noFill/>
          <a:ln w="15875">
            <a:solidFill>
              <a:schemeClr val="tx1"/>
            </a:solidFill>
            <a:round/>
            <a:headEnd/>
            <a:tailEnd/>
          </a:ln>
        </p:spPr>
        <p:txBody>
          <a:bodyPr/>
          <a:lstStyle/>
          <a:p>
            <a:endParaRPr lang="zh-CN" altLang="en-US"/>
          </a:p>
        </p:txBody>
      </p:sp>
      <p:sp>
        <p:nvSpPr>
          <p:cNvPr id="35849" name="Line 14"/>
          <p:cNvSpPr>
            <a:spLocks noChangeShapeType="1"/>
          </p:cNvSpPr>
          <p:nvPr/>
        </p:nvSpPr>
        <p:spPr bwMode="auto">
          <a:xfrm>
            <a:off x="2411413" y="4084638"/>
            <a:ext cx="4537075" cy="0"/>
          </a:xfrm>
          <a:prstGeom prst="line">
            <a:avLst/>
          </a:prstGeom>
          <a:noFill/>
          <a:ln w="15875">
            <a:solidFill>
              <a:schemeClr val="tx1"/>
            </a:solidFill>
            <a:round/>
            <a:headEnd/>
            <a:tailEnd/>
          </a:ln>
        </p:spPr>
        <p:txBody>
          <a:bodyPr/>
          <a:lstStyle/>
          <a:p>
            <a:endParaRPr lang="zh-CN" altLang="en-US"/>
          </a:p>
        </p:txBody>
      </p:sp>
      <p:sp>
        <p:nvSpPr>
          <p:cNvPr id="35850" name="Line 15"/>
          <p:cNvSpPr>
            <a:spLocks noChangeShapeType="1"/>
          </p:cNvSpPr>
          <p:nvPr/>
        </p:nvSpPr>
        <p:spPr bwMode="auto">
          <a:xfrm>
            <a:off x="4067175" y="1779588"/>
            <a:ext cx="0" cy="2305050"/>
          </a:xfrm>
          <a:prstGeom prst="line">
            <a:avLst/>
          </a:prstGeom>
          <a:noFill/>
          <a:ln w="15875">
            <a:solidFill>
              <a:schemeClr val="tx1"/>
            </a:solidFill>
            <a:round/>
            <a:headEnd/>
            <a:tailEnd/>
          </a:ln>
        </p:spPr>
        <p:txBody>
          <a:bodyPr/>
          <a:lstStyle/>
          <a:p>
            <a:endParaRPr lang="zh-CN" altLang="en-US"/>
          </a:p>
        </p:txBody>
      </p:sp>
      <p:sp>
        <p:nvSpPr>
          <p:cNvPr id="35851" name="Line 16"/>
          <p:cNvSpPr>
            <a:spLocks noChangeShapeType="1"/>
          </p:cNvSpPr>
          <p:nvPr/>
        </p:nvSpPr>
        <p:spPr bwMode="auto">
          <a:xfrm>
            <a:off x="5292725" y="1779588"/>
            <a:ext cx="0" cy="2305050"/>
          </a:xfrm>
          <a:prstGeom prst="line">
            <a:avLst/>
          </a:prstGeom>
          <a:noFill/>
          <a:ln w="15875">
            <a:solidFill>
              <a:schemeClr val="tx1"/>
            </a:solidFill>
            <a:round/>
            <a:headEnd/>
            <a:tailEnd/>
          </a:ln>
        </p:spPr>
        <p:txBody>
          <a:bodyPr/>
          <a:lstStyle/>
          <a:p>
            <a:endParaRPr lang="zh-CN" altLang="en-US"/>
          </a:p>
        </p:txBody>
      </p:sp>
      <p:sp>
        <p:nvSpPr>
          <p:cNvPr id="35852" name="Text Box 17"/>
          <p:cNvSpPr txBox="1">
            <a:spLocks noChangeArrowheads="1"/>
          </p:cNvSpPr>
          <p:nvPr/>
        </p:nvSpPr>
        <p:spPr bwMode="auto">
          <a:xfrm>
            <a:off x="2268538" y="2139950"/>
            <a:ext cx="2232025" cy="274638"/>
          </a:xfrm>
          <a:prstGeom prst="rect">
            <a:avLst/>
          </a:prstGeom>
          <a:noFill/>
          <a:ln w="9525">
            <a:noFill/>
            <a:miter lim="800000"/>
            <a:headEnd/>
            <a:tailEnd/>
          </a:ln>
        </p:spPr>
        <p:txBody>
          <a:bodyPr>
            <a:spAutoFit/>
          </a:bodyPr>
          <a:lstStyle/>
          <a:p>
            <a:pPr>
              <a:spcBef>
                <a:spcPct val="50000"/>
              </a:spcBef>
            </a:pPr>
            <a:r>
              <a:rPr lang="zh-CN" altLang="en-US" sz="1200" b="1"/>
              <a:t>不担保，不承担风险</a:t>
            </a:r>
          </a:p>
        </p:txBody>
      </p:sp>
      <p:sp>
        <p:nvSpPr>
          <p:cNvPr id="35853" name="Text Box 18"/>
          <p:cNvSpPr txBox="1">
            <a:spLocks noChangeArrowheads="1"/>
          </p:cNvSpPr>
          <p:nvPr/>
        </p:nvSpPr>
        <p:spPr bwMode="auto">
          <a:xfrm>
            <a:off x="2268538" y="2643188"/>
            <a:ext cx="2087562" cy="274637"/>
          </a:xfrm>
          <a:prstGeom prst="rect">
            <a:avLst/>
          </a:prstGeom>
          <a:noFill/>
          <a:ln w="9525">
            <a:noFill/>
            <a:miter lim="800000"/>
            <a:headEnd/>
            <a:tailEnd/>
          </a:ln>
        </p:spPr>
        <p:txBody>
          <a:bodyPr>
            <a:spAutoFit/>
          </a:bodyPr>
          <a:lstStyle/>
          <a:p>
            <a:pPr>
              <a:spcBef>
                <a:spcPct val="50000"/>
              </a:spcBef>
            </a:pPr>
            <a:r>
              <a:rPr lang="zh-CN" altLang="en-US" sz="1200" b="1"/>
              <a:t>全额担保，承担全部风险</a:t>
            </a:r>
          </a:p>
        </p:txBody>
      </p:sp>
      <p:sp>
        <p:nvSpPr>
          <p:cNvPr id="35854" name="Text Box 19"/>
          <p:cNvSpPr txBox="1">
            <a:spLocks noChangeArrowheads="1"/>
          </p:cNvSpPr>
          <p:nvPr/>
        </p:nvSpPr>
        <p:spPr bwMode="auto">
          <a:xfrm>
            <a:off x="2268538" y="3148013"/>
            <a:ext cx="2232025" cy="274637"/>
          </a:xfrm>
          <a:prstGeom prst="rect">
            <a:avLst/>
          </a:prstGeom>
          <a:noFill/>
          <a:ln w="9525">
            <a:noFill/>
            <a:miter lim="800000"/>
            <a:headEnd/>
            <a:tailEnd/>
          </a:ln>
        </p:spPr>
        <p:txBody>
          <a:bodyPr>
            <a:spAutoFit/>
          </a:bodyPr>
          <a:lstStyle/>
          <a:p>
            <a:pPr>
              <a:spcBef>
                <a:spcPct val="50000"/>
              </a:spcBef>
            </a:pPr>
            <a:r>
              <a:rPr lang="en-US" altLang="zh-CN" sz="1200" b="1"/>
              <a:t>3/4</a:t>
            </a:r>
            <a:r>
              <a:rPr lang="zh-CN" altLang="en-US" sz="1200" b="1"/>
              <a:t>担保，承担</a:t>
            </a:r>
            <a:r>
              <a:rPr lang="en-US" altLang="zh-CN" sz="1200" b="1"/>
              <a:t>3/4</a:t>
            </a:r>
            <a:r>
              <a:rPr lang="zh-CN" altLang="en-US" sz="1200" b="1"/>
              <a:t>风险</a:t>
            </a:r>
          </a:p>
        </p:txBody>
      </p:sp>
      <p:sp>
        <p:nvSpPr>
          <p:cNvPr id="35855" name="Text Box 20"/>
          <p:cNvSpPr txBox="1">
            <a:spLocks noChangeArrowheads="1"/>
          </p:cNvSpPr>
          <p:nvPr/>
        </p:nvSpPr>
        <p:spPr bwMode="auto">
          <a:xfrm>
            <a:off x="2268538" y="3651250"/>
            <a:ext cx="2160587" cy="274638"/>
          </a:xfrm>
          <a:prstGeom prst="rect">
            <a:avLst/>
          </a:prstGeom>
          <a:noFill/>
          <a:ln w="9525">
            <a:noFill/>
            <a:miter lim="800000"/>
            <a:headEnd/>
            <a:tailEnd/>
          </a:ln>
        </p:spPr>
        <p:txBody>
          <a:bodyPr>
            <a:spAutoFit/>
          </a:bodyPr>
          <a:lstStyle/>
          <a:p>
            <a:pPr>
              <a:spcBef>
                <a:spcPct val="50000"/>
              </a:spcBef>
            </a:pPr>
            <a:r>
              <a:rPr lang="en-US" altLang="zh-CN" sz="1200" b="1"/>
              <a:t>1/2</a:t>
            </a:r>
            <a:r>
              <a:rPr lang="zh-CN" altLang="en-US" sz="1200" b="1"/>
              <a:t>担保，承担</a:t>
            </a:r>
            <a:r>
              <a:rPr lang="en-US" altLang="zh-CN" sz="1200" b="1"/>
              <a:t>1/2</a:t>
            </a:r>
            <a:r>
              <a:rPr lang="zh-CN" altLang="en-US" sz="1200" b="1"/>
              <a:t>风险</a:t>
            </a:r>
          </a:p>
        </p:txBody>
      </p:sp>
      <p:sp>
        <p:nvSpPr>
          <p:cNvPr id="35856" name="Text Box 21"/>
          <p:cNvSpPr txBox="1">
            <a:spLocks noChangeArrowheads="1"/>
          </p:cNvSpPr>
          <p:nvPr/>
        </p:nvSpPr>
        <p:spPr bwMode="auto">
          <a:xfrm>
            <a:off x="4427538" y="1779588"/>
            <a:ext cx="504825" cy="274637"/>
          </a:xfrm>
          <a:prstGeom prst="rect">
            <a:avLst/>
          </a:prstGeom>
          <a:noFill/>
          <a:ln w="9525">
            <a:noFill/>
            <a:miter lim="800000"/>
            <a:headEnd/>
            <a:tailEnd/>
          </a:ln>
        </p:spPr>
        <p:txBody>
          <a:bodyPr>
            <a:spAutoFit/>
          </a:bodyPr>
          <a:lstStyle/>
          <a:p>
            <a:pPr>
              <a:spcBef>
                <a:spcPct val="50000"/>
              </a:spcBef>
            </a:pPr>
            <a:r>
              <a:rPr lang="zh-CN" altLang="en-US" sz="1200" b="1"/>
              <a:t>收益</a:t>
            </a:r>
          </a:p>
        </p:txBody>
      </p:sp>
      <p:sp>
        <p:nvSpPr>
          <p:cNvPr id="35857" name="Text Box 22"/>
          <p:cNvSpPr txBox="1">
            <a:spLocks noChangeArrowheads="1"/>
          </p:cNvSpPr>
          <p:nvPr/>
        </p:nvSpPr>
        <p:spPr bwMode="auto">
          <a:xfrm>
            <a:off x="4500563" y="2139950"/>
            <a:ext cx="287337" cy="274638"/>
          </a:xfrm>
          <a:prstGeom prst="rect">
            <a:avLst/>
          </a:prstGeom>
          <a:noFill/>
          <a:ln w="9525">
            <a:noFill/>
            <a:miter lim="800000"/>
            <a:headEnd/>
            <a:tailEnd/>
          </a:ln>
        </p:spPr>
        <p:txBody>
          <a:bodyPr>
            <a:spAutoFit/>
          </a:bodyPr>
          <a:lstStyle/>
          <a:p>
            <a:pPr algn="ctr">
              <a:spcBef>
                <a:spcPct val="50000"/>
              </a:spcBef>
            </a:pPr>
            <a:r>
              <a:rPr lang="en-US" altLang="zh-CN" sz="1200" b="1"/>
              <a:t>0</a:t>
            </a:r>
          </a:p>
        </p:txBody>
      </p:sp>
      <p:sp>
        <p:nvSpPr>
          <p:cNvPr id="35858" name="Text Box 23"/>
          <p:cNvSpPr txBox="1">
            <a:spLocks noChangeArrowheads="1"/>
          </p:cNvSpPr>
          <p:nvPr/>
        </p:nvSpPr>
        <p:spPr bwMode="auto">
          <a:xfrm>
            <a:off x="4211638" y="2716213"/>
            <a:ext cx="1008062" cy="274637"/>
          </a:xfrm>
          <a:prstGeom prst="rect">
            <a:avLst/>
          </a:prstGeom>
          <a:noFill/>
          <a:ln w="9525">
            <a:noFill/>
            <a:miter lim="800000"/>
            <a:headEnd/>
            <a:tailEnd/>
          </a:ln>
        </p:spPr>
        <p:txBody>
          <a:bodyPr>
            <a:spAutoFit/>
          </a:bodyPr>
          <a:lstStyle/>
          <a:p>
            <a:pPr>
              <a:spcBef>
                <a:spcPct val="50000"/>
              </a:spcBef>
            </a:pPr>
            <a:r>
              <a:rPr lang="en-US" altLang="zh-CN" sz="1200" b="1"/>
              <a:t>3-(2*1+1)=0</a:t>
            </a:r>
            <a:endParaRPr lang="zh-CN" altLang="en-US" sz="1200" b="1"/>
          </a:p>
        </p:txBody>
      </p:sp>
      <p:sp>
        <p:nvSpPr>
          <p:cNvPr id="35859" name="Text Box 24"/>
          <p:cNvSpPr txBox="1">
            <a:spLocks noChangeArrowheads="1"/>
          </p:cNvSpPr>
          <p:nvPr/>
        </p:nvSpPr>
        <p:spPr bwMode="auto">
          <a:xfrm>
            <a:off x="4067175" y="3148013"/>
            <a:ext cx="1295400" cy="274637"/>
          </a:xfrm>
          <a:prstGeom prst="rect">
            <a:avLst/>
          </a:prstGeom>
          <a:noFill/>
          <a:ln w="9525">
            <a:noFill/>
            <a:miter lim="800000"/>
            <a:headEnd/>
            <a:tailEnd/>
          </a:ln>
        </p:spPr>
        <p:txBody>
          <a:bodyPr>
            <a:spAutoFit/>
          </a:bodyPr>
          <a:lstStyle/>
          <a:p>
            <a:pPr>
              <a:spcBef>
                <a:spcPct val="50000"/>
              </a:spcBef>
            </a:pPr>
            <a:r>
              <a:rPr lang="en-US" altLang="zh-CN" sz="1200" b="1"/>
              <a:t>3-(2*3/4+1)=0.5</a:t>
            </a:r>
          </a:p>
        </p:txBody>
      </p:sp>
      <p:sp>
        <p:nvSpPr>
          <p:cNvPr id="35860" name="Text Box 25"/>
          <p:cNvSpPr txBox="1">
            <a:spLocks noChangeArrowheads="1"/>
          </p:cNvSpPr>
          <p:nvPr/>
        </p:nvSpPr>
        <p:spPr bwMode="auto">
          <a:xfrm>
            <a:off x="4140200" y="3579813"/>
            <a:ext cx="1152525" cy="274637"/>
          </a:xfrm>
          <a:prstGeom prst="rect">
            <a:avLst/>
          </a:prstGeom>
          <a:noFill/>
          <a:ln w="9525">
            <a:noFill/>
            <a:miter lim="800000"/>
            <a:headEnd/>
            <a:tailEnd/>
          </a:ln>
        </p:spPr>
        <p:txBody>
          <a:bodyPr>
            <a:spAutoFit/>
          </a:bodyPr>
          <a:lstStyle/>
          <a:p>
            <a:pPr>
              <a:spcBef>
                <a:spcPct val="50000"/>
              </a:spcBef>
            </a:pPr>
            <a:r>
              <a:rPr lang="en-US" altLang="zh-CN" sz="1200" b="1"/>
              <a:t>3-(2*1/2+1)=1</a:t>
            </a:r>
          </a:p>
        </p:txBody>
      </p:sp>
      <p:sp>
        <p:nvSpPr>
          <p:cNvPr id="35861" name="Text Box 26"/>
          <p:cNvSpPr txBox="1">
            <a:spLocks noChangeArrowheads="1"/>
          </p:cNvSpPr>
          <p:nvPr/>
        </p:nvSpPr>
        <p:spPr bwMode="auto">
          <a:xfrm>
            <a:off x="5795963" y="1779588"/>
            <a:ext cx="504825" cy="274637"/>
          </a:xfrm>
          <a:prstGeom prst="rect">
            <a:avLst/>
          </a:prstGeom>
          <a:noFill/>
          <a:ln w="9525">
            <a:noFill/>
            <a:miter lim="800000"/>
            <a:headEnd/>
            <a:tailEnd/>
          </a:ln>
        </p:spPr>
        <p:txBody>
          <a:bodyPr>
            <a:spAutoFit/>
          </a:bodyPr>
          <a:lstStyle/>
          <a:p>
            <a:pPr>
              <a:spcBef>
                <a:spcPct val="50000"/>
              </a:spcBef>
            </a:pPr>
            <a:r>
              <a:rPr lang="zh-CN" altLang="en-US" sz="1200" b="1"/>
              <a:t>备注</a:t>
            </a:r>
          </a:p>
        </p:txBody>
      </p:sp>
      <p:sp>
        <p:nvSpPr>
          <p:cNvPr id="35862" name="Text Box 27"/>
          <p:cNvSpPr txBox="1">
            <a:spLocks noChangeArrowheads="1"/>
          </p:cNvSpPr>
          <p:nvPr/>
        </p:nvSpPr>
        <p:spPr bwMode="auto">
          <a:xfrm>
            <a:off x="5364163" y="2139950"/>
            <a:ext cx="1655762" cy="274638"/>
          </a:xfrm>
          <a:prstGeom prst="rect">
            <a:avLst/>
          </a:prstGeom>
          <a:noFill/>
          <a:ln w="9525">
            <a:noFill/>
            <a:miter lim="800000"/>
            <a:headEnd/>
            <a:tailEnd/>
          </a:ln>
        </p:spPr>
        <p:txBody>
          <a:bodyPr>
            <a:spAutoFit/>
          </a:bodyPr>
          <a:lstStyle/>
          <a:p>
            <a:pPr>
              <a:spcBef>
                <a:spcPct val="50000"/>
              </a:spcBef>
            </a:pPr>
            <a:r>
              <a:rPr lang="zh-CN" altLang="en-US" sz="1200" b="1"/>
              <a:t>对应商业银行选择</a:t>
            </a:r>
            <a:r>
              <a:rPr lang="en-US" altLang="zh-CN" sz="1200" b="1"/>
              <a:t>(</a:t>
            </a:r>
            <a:r>
              <a:rPr lang="zh-CN" altLang="en-US" sz="1200" b="1"/>
              <a:t>甲</a:t>
            </a:r>
            <a:r>
              <a:rPr lang="en-US" altLang="zh-CN" sz="1200" b="1"/>
              <a:t>)</a:t>
            </a:r>
          </a:p>
        </p:txBody>
      </p:sp>
      <p:sp>
        <p:nvSpPr>
          <p:cNvPr id="35863" name="Text Box 31"/>
          <p:cNvSpPr txBox="1">
            <a:spLocks noChangeArrowheads="1"/>
          </p:cNvSpPr>
          <p:nvPr/>
        </p:nvSpPr>
        <p:spPr bwMode="auto">
          <a:xfrm>
            <a:off x="5364163" y="2643188"/>
            <a:ext cx="1655762" cy="274637"/>
          </a:xfrm>
          <a:prstGeom prst="rect">
            <a:avLst/>
          </a:prstGeom>
          <a:noFill/>
          <a:ln w="9525">
            <a:noFill/>
            <a:miter lim="800000"/>
            <a:headEnd/>
            <a:tailEnd/>
          </a:ln>
        </p:spPr>
        <p:txBody>
          <a:bodyPr>
            <a:spAutoFit/>
          </a:bodyPr>
          <a:lstStyle/>
          <a:p>
            <a:pPr>
              <a:spcBef>
                <a:spcPct val="50000"/>
              </a:spcBef>
            </a:pPr>
            <a:r>
              <a:rPr lang="zh-CN" altLang="en-US" sz="1200" b="1"/>
              <a:t>对应商业银行选择</a:t>
            </a:r>
            <a:r>
              <a:rPr lang="en-US" altLang="zh-CN" sz="1200" b="1"/>
              <a:t>(</a:t>
            </a:r>
            <a:r>
              <a:rPr lang="zh-CN" altLang="en-US" sz="1200" b="1"/>
              <a:t>乙</a:t>
            </a:r>
            <a:r>
              <a:rPr lang="en-US" altLang="zh-CN" sz="1200" b="1"/>
              <a:t>)</a:t>
            </a:r>
          </a:p>
        </p:txBody>
      </p:sp>
      <p:sp>
        <p:nvSpPr>
          <p:cNvPr id="35864" name="Text Box 32"/>
          <p:cNvSpPr txBox="1">
            <a:spLocks noChangeArrowheads="1"/>
          </p:cNvSpPr>
          <p:nvPr/>
        </p:nvSpPr>
        <p:spPr bwMode="auto">
          <a:xfrm>
            <a:off x="5364163" y="3651250"/>
            <a:ext cx="1655762" cy="274638"/>
          </a:xfrm>
          <a:prstGeom prst="rect">
            <a:avLst/>
          </a:prstGeom>
          <a:noFill/>
          <a:ln w="9525">
            <a:noFill/>
            <a:miter lim="800000"/>
            <a:headEnd/>
            <a:tailEnd/>
          </a:ln>
        </p:spPr>
        <p:txBody>
          <a:bodyPr>
            <a:spAutoFit/>
          </a:bodyPr>
          <a:lstStyle/>
          <a:p>
            <a:pPr>
              <a:spcBef>
                <a:spcPct val="50000"/>
              </a:spcBef>
            </a:pPr>
            <a:r>
              <a:rPr lang="zh-CN" altLang="en-US" sz="1200" b="1"/>
              <a:t>对应商业银行选择</a:t>
            </a:r>
            <a:r>
              <a:rPr lang="en-US" altLang="zh-CN" sz="1200" b="1"/>
              <a:t>(</a:t>
            </a:r>
            <a:r>
              <a:rPr lang="zh-CN" altLang="en-US" sz="1200" b="1"/>
              <a:t>丁</a:t>
            </a:r>
            <a:r>
              <a:rPr lang="en-US" altLang="zh-CN" sz="1200" b="1"/>
              <a:t>)</a:t>
            </a:r>
          </a:p>
        </p:txBody>
      </p:sp>
      <p:sp>
        <p:nvSpPr>
          <p:cNvPr id="35865" name="Text Box 33"/>
          <p:cNvSpPr txBox="1">
            <a:spLocks noChangeArrowheads="1"/>
          </p:cNvSpPr>
          <p:nvPr/>
        </p:nvSpPr>
        <p:spPr bwMode="auto">
          <a:xfrm>
            <a:off x="5364163" y="3148013"/>
            <a:ext cx="1655762" cy="274637"/>
          </a:xfrm>
          <a:prstGeom prst="rect">
            <a:avLst/>
          </a:prstGeom>
          <a:noFill/>
          <a:ln w="9525">
            <a:noFill/>
            <a:miter lim="800000"/>
            <a:headEnd/>
            <a:tailEnd/>
          </a:ln>
        </p:spPr>
        <p:txBody>
          <a:bodyPr>
            <a:spAutoFit/>
          </a:bodyPr>
          <a:lstStyle/>
          <a:p>
            <a:pPr>
              <a:spcBef>
                <a:spcPct val="50000"/>
              </a:spcBef>
            </a:pPr>
            <a:r>
              <a:rPr lang="zh-CN" altLang="en-US" sz="1200" b="1"/>
              <a:t>对应商业银行选择</a:t>
            </a:r>
            <a:r>
              <a:rPr lang="en-US" altLang="zh-CN" sz="1200" b="1"/>
              <a:t>(</a:t>
            </a:r>
            <a:r>
              <a:rPr lang="zh-CN" altLang="en-US" sz="1200" b="1"/>
              <a:t>丙</a:t>
            </a:r>
            <a:r>
              <a:rPr lang="en-US" altLang="zh-CN" sz="1200" b="1"/>
              <a:t>)</a:t>
            </a:r>
          </a:p>
        </p:txBody>
      </p:sp>
      <p:sp>
        <p:nvSpPr>
          <p:cNvPr id="35866"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3"/>
          <p:cNvSpPr txBox="1">
            <a:spLocks noChangeArrowheads="1"/>
          </p:cNvSpPr>
          <p:nvPr/>
        </p:nvSpPr>
        <p:spPr bwMode="auto">
          <a:xfrm>
            <a:off x="971550" y="915988"/>
            <a:ext cx="7056438" cy="427037"/>
          </a:xfrm>
          <a:prstGeom prst="rect">
            <a:avLst/>
          </a:prstGeom>
          <a:noFill/>
          <a:ln w="9525">
            <a:noFill/>
            <a:miter lim="800000"/>
            <a:headEnd/>
            <a:tailEnd/>
          </a:ln>
        </p:spPr>
        <p:txBody>
          <a:bodyPr>
            <a:spAutoFit/>
          </a:bodyPr>
          <a:lstStyle/>
          <a:p>
            <a:r>
              <a:rPr lang="zh-CN" altLang="en-US" sz="2200" b="1">
                <a:solidFill>
                  <a:schemeClr val="accent1"/>
                </a:solidFill>
              </a:rPr>
              <a:t>担保公司与银行合作博弈地位分析</a:t>
            </a:r>
          </a:p>
        </p:txBody>
      </p:sp>
      <p:grpSp>
        <p:nvGrpSpPr>
          <p:cNvPr id="19481" name="Group 25"/>
          <p:cNvGrpSpPr>
            <a:grpSpLocks/>
          </p:cNvGrpSpPr>
          <p:nvPr/>
        </p:nvGrpSpPr>
        <p:grpSpPr bwMode="auto">
          <a:xfrm>
            <a:off x="971550" y="2066925"/>
            <a:ext cx="863600" cy="936625"/>
            <a:chOff x="1632" y="1248"/>
            <a:chExt cx="2682" cy="2286"/>
          </a:xfrm>
        </p:grpSpPr>
        <p:sp>
          <p:nvSpPr>
            <p:cNvPr id="36881"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36882"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36883"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36867" name="Line 10"/>
          <p:cNvSpPr>
            <a:spLocks noChangeShapeType="1"/>
          </p:cNvSpPr>
          <p:nvPr/>
        </p:nvSpPr>
        <p:spPr bwMode="auto">
          <a:xfrm>
            <a:off x="2771775" y="2571750"/>
            <a:ext cx="3960813" cy="0"/>
          </a:xfrm>
          <a:prstGeom prst="line">
            <a:avLst/>
          </a:prstGeom>
          <a:noFill/>
          <a:ln w="15875">
            <a:solidFill>
              <a:schemeClr val="tx1"/>
            </a:solidFill>
            <a:round/>
            <a:headEnd/>
            <a:tailEnd/>
          </a:ln>
        </p:spPr>
        <p:txBody>
          <a:bodyPr/>
          <a:lstStyle/>
          <a:p>
            <a:endParaRPr lang="zh-CN" altLang="en-US"/>
          </a:p>
        </p:txBody>
      </p:sp>
      <p:sp>
        <p:nvSpPr>
          <p:cNvPr id="36868" name="Line 11"/>
          <p:cNvSpPr>
            <a:spLocks noChangeShapeType="1"/>
          </p:cNvSpPr>
          <p:nvPr/>
        </p:nvSpPr>
        <p:spPr bwMode="auto">
          <a:xfrm>
            <a:off x="2771775" y="3292475"/>
            <a:ext cx="3960813" cy="0"/>
          </a:xfrm>
          <a:prstGeom prst="line">
            <a:avLst/>
          </a:prstGeom>
          <a:noFill/>
          <a:ln w="15875">
            <a:solidFill>
              <a:schemeClr val="tx1"/>
            </a:solidFill>
            <a:round/>
            <a:headEnd/>
            <a:tailEnd/>
          </a:ln>
        </p:spPr>
        <p:txBody>
          <a:bodyPr/>
          <a:lstStyle/>
          <a:p>
            <a:endParaRPr lang="zh-CN" altLang="en-US"/>
          </a:p>
        </p:txBody>
      </p:sp>
      <p:sp>
        <p:nvSpPr>
          <p:cNvPr id="36869" name="Line 12"/>
          <p:cNvSpPr>
            <a:spLocks noChangeShapeType="1"/>
          </p:cNvSpPr>
          <p:nvPr/>
        </p:nvSpPr>
        <p:spPr bwMode="auto">
          <a:xfrm>
            <a:off x="2771775" y="4227513"/>
            <a:ext cx="3960813" cy="0"/>
          </a:xfrm>
          <a:prstGeom prst="line">
            <a:avLst/>
          </a:prstGeom>
          <a:noFill/>
          <a:ln w="15875">
            <a:solidFill>
              <a:schemeClr val="tx1"/>
            </a:solidFill>
            <a:round/>
            <a:headEnd/>
            <a:tailEnd/>
          </a:ln>
        </p:spPr>
        <p:txBody>
          <a:bodyPr/>
          <a:lstStyle/>
          <a:p>
            <a:endParaRPr lang="zh-CN" altLang="en-US"/>
          </a:p>
        </p:txBody>
      </p:sp>
      <p:sp>
        <p:nvSpPr>
          <p:cNvPr id="36870" name="Line 15"/>
          <p:cNvSpPr>
            <a:spLocks noChangeShapeType="1"/>
          </p:cNvSpPr>
          <p:nvPr/>
        </p:nvSpPr>
        <p:spPr bwMode="auto">
          <a:xfrm>
            <a:off x="4787900" y="2571750"/>
            <a:ext cx="0" cy="1657350"/>
          </a:xfrm>
          <a:prstGeom prst="line">
            <a:avLst/>
          </a:prstGeom>
          <a:noFill/>
          <a:ln w="15875">
            <a:solidFill>
              <a:schemeClr val="tx1"/>
            </a:solidFill>
            <a:round/>
            <a:headEnd/>
            <a:tailEnd/>
          </a:ln>
        </p:spPr>
        <p:txBody>
          <a:bodyPr/>
          <a:lstStyle/>
          <a:p>
            <a:endParaRPr lang="zh-CN" altLang="en-US"/>
          </a:p>
        </p:txBody>
      </p:sp>
      <p:sp>
        <p:nvSpPr>
          <p:cNvPr id="36871" name="Line 16"/>
          <p:cNvSpPr>
            <a:spLocks noChangeShapeType="1"/>
          </p:cNvSpPr>
          <p:nvPr/>
        </p:nvSpPr>
        <p:spPr bwMode="auto">
          <a:xfrm>
            <a:off x="6732588" y="2571750"/>
            <a:ext cx="0" cy="1657350"/>
          </a:xfrm>
          <a:prstGeom prst="line">
            <a:avLst/>
          </a:prstGeom>
          <a:noFill/>
          <a:ln w="15875">
            <a:solidFill>
              <a:schemeClr val="tx1"/>
            </a:solidFill>
            <a:round/>
            <a:headEnd/>
            <a:tailEnd/>
          </a:ln>
        </p:spPr>
        <p:txBody>
          <a:bodyPr/>
          <a:lstStyle/>
          <a:p>
            <a:endParaRPr lang="zh-CN" altLang="en-US"/>
          </a:p>
        </p:txBody>
      </p:sp>
      <p:sp>
        <p:nvSpPr>
          <p:cNvPr id="36872" name="Text Box 17"/>
          <p:cNvSpPr txBox="1">
            <a:spLocks noChangeArrowheads="1"/>
          </p:cNvSpPr>
          <p:nvPr/>
        </p:nvSpPr>
        <p:spPr bwMode="auto">
          <a:xfrm>
            <a:off x="4284663" y="2139950"/>
            <a:ext cx="1081087" cy="336550"/>
          </a:xfrm>
          <a:prstGeom prst="rect">
            <a:avLst/>
          </a:prstGeom>
          <a:noFill/>
          <a:ln w="9525">
            <a:noFill/>
            <a:miter lim="800000"/>
            <a:headEnd/>
            <a:tailEnd/>
          </a:ln>
        </p:spPr>
        <p:txBody>
          <a:bodyPr>
            <a:spAutoFit/>
          </a:bodyPr>
          <a:lstStyle/>
          <a:p>
            <a:pPr algn="ctr">
              <a:spcBef>
                <a:spcPct val="50000"/>
              </a:spcBef>
            </a:pPr>
            <a:r>
              <a:rPr lang="zh-CN" altLang="en-US" sz="1600" b="1"/>
              <a:t>商业银行</a:t>
            </a:r>
          </a:p>
        </p:txBody>
      </p:sp>
      <p:sp>
        <p:nvSpPr>
          <p:cNvPr id="36873" name="Text Box 22"/>
          <p:cNvSpPr txBox="1">
            <a:spLocks noChangeArrowheads="1"/>
          </p:cNvSpPr>
          <p:nvPr/>
        </p:nvSpPr>
        <p:spPr bwMode="auto">
          <a:xfrm>
            <a:off x="3203575" y="2716213"/>
            <a:ext cx="1081088" cy="336550"/>
          </a:xfrm>
          <a:prstGeom prst="rect">
            <a:avLst/>
          </a:prstGeom>
          <a:noFill/>
          <a:ln w="9525">
            <a:noFill/>
            <a:miter lim="800000"/>
            <a:headEnd/>
            <a:tailEnd/>
          </a:ln>
        </p:spPr>
        <p:txBody>
          <a:bodyPr>
            <a:spAutoFit/>
          </a:bodyPr>
          <a:lstStyle/>
          <a:p>
            <a:pPr algn="ctr">
              <a:spcBef>
                <a:spcPct val="50000"/>
              </a:spcBef>
            </a:pPr>
            <a:r>
              <a:rPr lang="zh-CN" altLang="en-US" sz="1600" b="1"/>
              <a:t>（</a:t>
            </a:r>
            <a:r>
              <a:rPr lang="en-US" altLang="zh-CN" sz="1600" b="1"/>
              <a:t>0</a:t>
            </a:r>
            <a:r>
              <a:rPr lang="zh-CN" altLang="en-US" sz="1600" b="1"/>
              <a:t>，</a:t>
            </a:r>
            <a:r>
              <a:rPr lang="en-US" altLang="zh-CN" sz="1600" b="1"/>
              <a:t>0</a:t>
            </a:r>
            <a:r>
              <a:rPr lang="zh-CN" altLang="en-US" sz="1600" b="1"/>
              <a:t>）</a:t>
            </a:r>
          </a:p>
        </p:txBody>
      </p:sp>
      <p:sp>
        <p:nvSpPr>
          <p:cNvPr id="36874" name="Text Box 33"/>
          <p:cNvSpPr txBox="1">
            <a:spLocks noChangeArrowheads="1"/>
          </p:cNvSpPr>
          <p:nvPr/>
        </p:nvSpPr>
        <p:spPr bwMode="auto">
          <a:xfrm>
            <a:off x="2124075" y="1347788"/>
            <a:ext cx="5113338" cy="779462"/>
          </a:xfrm>
          <a:prstGeom prst="rect">
            <a:avLst/>
          </a:prstGeom>
          <a:noFill/>
          <a:ln w="9525">
            <a:noFill/>
            <a:miter lim="800000"/>
            <a:headEnd/>
            <a:tailEnd/>
          </a:ln>
        </p:spPr>
        <p:txBody>
          <a:bodyPr>
            <a:spAutoFit/>
          </a:bodyPr>
          <a:lstStyle/>
          <a:p>
            <a:pPr algn="ctr">
              <a:spcBef>
                <a:spcPct val="50000"/>
              </a:spcBef>
            </a:pPr>
            <a:r>
              <a:rPr lang="zh-CN" altLang="en-US" b="1">
                <a:solidFill>
                  <a:schemeClr val="accent1"/>
                </a:solidFill>
              </a:rPr>
              <a:t>根据担保公司和商业银行的风险及收益选择</a:t>
            </a:r>
          </a:p>
          <a:p>
            <a:pPr algn="ctr">
              <a:spcBef>
                <a:spcPct val="50000"/>
              </a:spcBef>
            </a:pPr>
            <a:r>
              <a:rPr lang="zh-CN" altLang="en-US" b="1">
                <a:solidFill>
                  <a:schemeClr val="accent1"/>
                </a:solidFill>
              </a:rPr>
              <a:t>得出其纳什均衡得益矩阵 见下图： </a:t>
            </a:r>
          </a:p>
        </p:txBody>
      </p:sp>
      <p:sp>
        <p:nvSpPr>
          <p:cNvPr id="36875" name="Line 34"/>
          <p:cNvSpPr>
            <a:spLocks noChangeShapeType="1"/>
          </p:cNvSpPr>
          <p:nvPr/>
        </p:nvSpPr>
        <p:spPr bwMode="auto">
          <a:xfrm>
            <a:off x="2771775" y="2571750"/>
            <a:ext cx="0" cy="1657350"/>
          </a:xfrm>
          <a:prstGeom prst="line">
            <a:avLst/>
          </a:prstGeom>
          <a:noFill/>
          <a:ln w="15875">
            <a:solidFill>
              <a:schemeClr val="tx1"/>
            </a:solidFill>
            <a:round/>
            <a:headEnd/>
            <a:tailEnd/>
          </a:ln>
        </p:spPr>
        <p:txBody>
          <a:bodyPr/>
          <a:lstStyle/>
          <a:p>
            <a:endParaRPr lang="zh-CN" altLang="en-US"/>
          </a:p>
        </p:txBody>
      </p:sp>
      <p:sp>
        <p:nvSpPr>
          <p:cNvPr id="36876" name="Text Box 38"/>
          <p:cNvSpPr txBox="1">
            <a:spLocks noChangeArrowheads="1"/>
          </p:cNvSpPr>
          <p:nvPr/>
        </p:nvSpPr>
        <p:spPr bwMode="auto">
          <a:xfrm>
            <a:off x="2195513" y="2787650"/>
            <a:ext cx="428625" cy="936625"/>
          </a:xfrm>
          <a:prstGeom prst="rect">
            <a:avLst/>
          </a:prstGeom>
          <a:noFill/>
          <a:ln w="9525">
            <a:noFill/>
            <a:miter lim="800000"/>
            <a:headEnd/>
            <a:tailEnd/>
          </a:ln>
        </p:spPr>
        <p:txBody>
          <a:bodyPr vert="eaVert">
            <a:spAutoFit/>
          </a:bodyPr>
          <a:lstStyle/>
          <a:p>
            <a:pPr algn="ctr">
              <a:spcBef>
                <a:spcPct val="50000"/>
              </a:spcBef>
            </a:pPr>
            <a:r>
              <a:rPr lang="zh-CN" altLang="en-US" sz="1600" b="1"/>
              <a:t>担保公司</a:t>
            </a:r>
            <a:endParaRPr lang="zh-CN" altLang="en-US" sz="1400"/>
          </a:p>
        </p:txBody>
      </p:sp>
      <p:sp>
        <p:nvSpPr>
          <p:cNvPr id="36877" name="Text Box 39"/>
          <p:cNvSpPr txBox="1">
            <a:spLocks noChangeArrowheads="1"/>
          </p:cNvSpPr>
          <p:nvPr/>
        </p:nvSpPr>
        <p:spPr bwMode="auto">
          <a:xfrm>
            <a:off x="5219700" y="3579813"/>
            <a:ext cx="1081088" cy="336550"/>
          </a:xfrm>
          <a:prstGeom prst="rect">
            <a:avLst/>
          </a:prstGeom>
          <a:noFill/>
          <a:ln w="9525">
            <a:noFill/>
            <a:miter lim="800000"/>
            <a:headEnd/>
            <a:tailEnd/>
          </a:ln>
        </p:spPr>
        <p:txBody>
          <a:bodyPr>
            <a:spAutoFit/>
          </a:bodyPr>
          <a:lstStyle/>
          <a:p>
            <a:pPr algn="ctr">
              <a:spcBef>
                <a:spcPct val="50000"/>
              </a:spcBef>
            </a:pPr>
            <a:r>
              <a:rPr lang="zh-CN" altLang="en-US" sz="1600" b="1"/>
              <a:t>（</a:t>
            </a:r>
            <a:r>
              <a:rPr lang="en-US" altLang="zh-CN" sz="1600" b="1"/>
              <a:t>1</a:t>
            </a:r>
            <a:r>
              <a:rPr lang="zh-CN" altLang="en-US" sz="1600" b="1"/>
              <a:t>，</a:t>
            </a:r>
            <a:r>
              <a:rPr lang="en-US" altLang="zh-CN" sz="1600" b="1"/>
              <a:t>1</a:t>
            </a:r>
            <a:r>
              <a:rPr lang="zh-CN" altLang="en-US" sz="1600" b="1"/>
              <a:t>）</a:t>
            </a:r>
          </a:p>
        </p:txBody>
      </p:sp>
      <p:sp>
        <p:nvSpPr>
          <p:cNvPr id="36878" name="Text Box 40"/>
          <p:cNvSpPr txBox="1">
            <a:spLocks noChangeArrowheads="1"/>
          </p:cNvSpPr>
          <p:nvPr/>
        </p:nvSpPr>
        <p:spPr bwMode="auto">
          <a:xfrm>
            <a:off x="3132138" y="3579813"/>
            <a:ext cx="1081087" cy="336550"/>
          </a:xfrm>
          <a:prstGeom prst="rect">
            <a:avLst/>
          </a:prstGeom>
          <a:noFill/>
          <a:ln w="9525">
            <a:noFill/>
            <a:miter lim="800000"/>
            <a:headEnd/>
            <a:tailEnd/>
          </a:ln>
        </p:spPr>
        <p:txBody>
          <a:bodyPr>
            <a:spAutoFit/>
          </a:bodyPr>
          <a:lstStyle/>
          <a:p>
            <a:pPr algn="ctr">
              <a:spcBef>
                <a:spcPct val="50000"/>
              </a:spcBef>
            </a:pPr>
            <a:r>
              <a:rPr lang="zh-CN" altLang="en-US" sz="1600" b="1"/>
              <a:t>（</a:t>
            </a:r>
            <a:r>
              <a:rPr lang="en-US" altLang="zh-CN" sz="1600" b="1"/>
              <a:t>2</a:t>
            </a:r>
            <a:r>
              <a:rPr lang="zh-CN" altLang="en-US" sz="1600" b="1"/>
              <a:t>，</a:t>
            </a:r>
            <a:r>
              <a:rPr lang="en-US" altLang="zh-CN" sz="1600" b="1"/>
              <a:t>0.5</a:t>
            </a:r>
            <a:r>
              <a:rPr lang="zh-CN" altLang="en-US" sz="1600" b="1"/>
              <a:t>）</a:t>
            </a:r>
          </a:p>
        </p:txBody>
      </p:sp>
      <p:sp>
        <p:nvSpPr>
          <p:cNvPr id="36879" name="Text Box 41"/>
          <p:cNvSpPr txBox="1">
            <a:spLocks noChangeArrowheads="1"/>
          </p:cNvSpPr>
          <p:nvPr/>
        </p:nvSpPr>
        <p:spPr bwMode="auto">
          <a:xfrm>
            <a:off x="5219700" y="2716213"/>
            <a:ext cx="1081088" cy="336550"/>
          </a:xfrm>
          <a:prstGeom prst="rect">
            <a:avLst/>
          </a:prstGeom>
          <a:noFill/>
          <a:ln w="9525">
            <a:noFill/>
            <a:miter lim="800000"/>
            <a:headEnd/>
            <a:tailEnd/>
          </a:ln>
        </p:spPr>
        <p:txBody>
          <a:bodyPr>
            <a:spAutoFit/>
          </a:bodyPr>
          <a:lstStyle/>
          <a:p>
            <a:pPr algn="ctr">
              <a:spcBef>
                <a:spcPct val="50000"/>
              </a:spcBef>
            </a:pPr>
            <a:r>
              <a:rPr lang="zh-CN" altLang="en-US" sz="1600" b="1"/>
              <a:t>（</a:t>
            </a:r>
            <a:r>
              <a:rPr lang="en-US" altLang="zh-CN" sz="1600" b="1"/>
              <a:t>3</a:t>
            </a:r>
            <a:r>
              <a:rPr lang="zh-CN" altLang="en-US" sz="1600" b="1"/>
              <a:t>，</a:t>
            </a:r>
            <a:r>
              <a:rPr lang="en-US" altLang="zh-CN" sz="1600" b="1"/>
              <a:t>0</a:t>
            </a:r>
            <a:r>
              <a:rPr lang="zh-CN" altLang="en-US" sz="1600" b="1"/>
              <a:t>）</a:t>
            </a:r>
          </a:p>
        </p:txBody>
      </p:sp>
      <p:sp>
        <p:nvSpPr>
          <p:cNvPr id="36880"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3"/>
          <p:cNvSpPr txBox="1">
            <a:spLocks noChangeArrowheads="1"/>
          </p:cNvSpPr>
          <p:nvPr/>
        </p:nvSpPr>
        <p:spPr bwMode="auto">
          <a:xfrm>
            <a:off x="971550" y="915988"/>
            <a:ext cx="7056438" cy="427037"/>
          </a:xfrm>
          <a:prstGeom prst="rect">
            <a:avLst/>
          </a:prstGeom>
          <a:noFill/>
          <a:ln w="9525">
            <a:noFill/>
            <a:miter lim="800000"/>
            <a:headEnd/>
            <a:tailEnd/>
          </a:ln>
        </p:spPr>
        <p:txBody>
          <a:bodyPr>
            <a:spAutoFit/>
          </a:bodyPr>
          <a:lstStyle/>
          <a:p>
            <a:r>
              <a:rPr lang="zh-CN" altLang="en-US" sz="2200" b="1">
                <a:solidFill>
                  <a:schemeClr val="accent1"/>
                </a:solidFill>
              </a:rPr>
              <a:t>担保公司与银行合作博弈地位分析</a:t>
            </a:r>
          </a:p>
        </p:txBody>
      </p:sp>
      <p:sp>
        <p:nvSpPr>
          <p:cNvPr id="37890" name="Text Box 4"/>
          <p:cNvSpPr txBox="1">
            <a:spLocks noChangeArrowheads="1"/>
          </p:cNvSpPr>
          <p:nvPr/>
        </p:nvSpPr>
        <p:spPr bwMode="auto">
          <a:xfrm>
            <a:off x="2268538" y="1339850"/>
            <a:ext cx="6264275" cy="3208338"/>
          </a:xfrm>
          <a:prstGeom prst="rect">
            <a:avLst/>
          </a:prstGeom>
          <a:noFill/>
          <a:ln w="9525">
            <a:noFill/>
            <a:miter lim="800000"/>
            <a:headEnd/>
            <a:tailEnd/>
          </a:ln>
        </p:spPr>
        <p:txBody>
          <a:bodyPr>
            <a:spAutoFit/>
          </a:bodyPr>
          <a:lstStyle/>
          <a:p>
            <a:pPr>
              <a:spcBef>
                <a:spcPct val="50000"/>
              </a:spcBef>
            </a:pPr>
            <a:r>
              <a:rPr lang="zh-CN" altLang="en-US" b="1"/>
              <a:t>      </a:t>
            </a:r>
            <a:r>
              <a:rPr lang="zh-CN" altLang="en-US" sz="1600" b="1"/>
              <a:t>从上图可以看出：</a:t>
            </a:r>
          </a:p>
          <a:p>
            <a:pPr>
              <a:spcBef>
                <a:spcPct val="50000"/>
              </a:spcBef>
            </a:pPr>
            <a:r>
              <a:rPr lang="zh-CN" altLang="en-US" sz="1600" b="1"/>
              <a:t>      第一种组合应舍去；</a:t>
            </a:r>
          </a:p>
          <a:p>
            <a:pPr>
              <a:spcBef>
                <a:spcPct val="50000"/>
              </a:spcBef>
            </a:pPr>
            <a:r>
              <a:rPr lang="zh-CN" altLang="en-US" sz="1600" b="1"/>
              <a:t>      第二种组合不符合双赢原则，也舍去；</a:t>
            </a:r>
          </a:p>
          <a:p>
            <a:pPr>
              <a:spcBef>
                <a:spcPct val="50000"/>
              </a:spcBef>
            </a:pPr>
            <a:r>
              <a:rPr lang="zh-CN" altLang="en-US" sz="1600" b="1"/>
              <a:t>      第三、四种组合符合双方利益的选择。</a:t>
            </a:r>
          </a:p>
          <a:p>
            <a:pPr>
              <a:spcBef>
                <a:spcPct val="50000"/>
              </a:spcBef>
            </a:pPr>
            <a:r>
              <a:rPr lang="zh-CN" altLang="en-US" sz="1600" b="1"/>
              <a:t>      随着银行分担风险比例的增大，担保公司获得的收益也将越来越大。第三种组合是银行的最佳选择，第四种组合是担保公司的最佳选择。</a:t>
            </a:r>
          </a:p>
          <a:p>
            <a:pPr>
              <a:spcBef>
                <a:spcPct val="50000"/>
              </a:spcBef>
            </a:pPr>
            <a:r>
              <a:rPr lang="zh-CN" altLang="en-US" sz="1600" b="1"/>
              <a:t>      在现实合作中，担保公司处于弱势，大部分风险由担保公司承担，即近似第三种组合是商业银行与担保公司之间博弈的合理选择，同时也有选择第二种组合，担保公司风险过大，会影响其生存。</a:t>
            </a:r>
            <a:r>
              <a:rPr lang="zh-CN" altLang="en-US"/>
              <a:t> </a:t>
            </a:r>
            <a:r>
              <a:rPr lang="zh-CN" altLang="en-US" b="1"/>
              <a:t>  </a:t>
            </a:r>
          </a:p>
        </p:txBody>
      </p:sp>
      <p:grpSp>
        <p:nvGrpSpPr>
          <p:cNvPr id="19481" name="Group 25"/>
          <p:cNvGrpSpPr>
            <a:grpSpLocks/>
          </p:cNvGrpSpPr>
          <p:nvPr/>
        </p:nvGrpSpPr>
        <p:grpSpPr bwMode="auto">
          <a:xfrm>
            <a:off x="971550" y="2066925"/>
            <a:ext cx="863600" cy="936625"/>
            <a:chOff x="1632" y="1248"/>
            <a:chExt cx="2682" cy="2286"/>
          </a:xfrm>
        </p:grpSpPr>
        <p:sp>
          <p:nvSpPr>
            <p:cNvPr id="37893"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37894"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37895"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37892"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Line 5"/>
          <p:cNvSpPr>
            <a:spLocks noChangeShapeType="1"/>
          </p:cNvSpPr>
          <p:nvPr/>
        </p:nvSpPr>
        <p:spPr bwMode="auto">
          <a:xfrm flipV="1">
            <a:off x="1763713" y="1851025"/>
            <a:ext cx="0" cy="2519363"/>
          </a:xfrm>
          <a:prstGeom prst="line">
            <a:avLst/>
          </a:prstGeom>
          <a:noFill/>
          <a:ln w="9525">
            <a:solidFill>
              <a:schemeClr val="tx1"/>
            </a:solidFill>
            <a:round/>
            <a:headEnd/>
            <a:tailEnd type="triangle" w="med" len="med"/>
          </a:ln>
        </p:spPr>
        <p:txBody>
          <a:bodyPr/>
          <a:lstStyle/>
          <a:p>
            <a:endParaRPr lang="zh-CN" altLang="en-US"/>
          </a:p>
        </p:txBody>
      </p:sp>
      <p:sp>
        <p:nvSpPr>
          <p:cNvPr id="38914" name="Line 6"/>
          <p:cNvSpPr>
            <a:spLocks noChangeShapeType="1"/>
          </p:cNvSpPr>
          <p:nvPr/>
        </p:nvSpPr>
        <p:spPr bwMode="auto">
          <a:xfrm>
            <a:off x="611188" y="3148013"/>
            <a:ext cx="2447925" cy="0"/>
          </a:xfrm>
          <a:prstGeom prst="line">
            <a:avLst/>
          </a:prstGeom>
          <a:noFill/>
          <a:ln w="9525">
            <a:solidFill>
              <a:schemeClr val="tx1"/>
            </a:solidFill>
            <a:round/>
            <a:headEnd/>
            <a:tailEnd type="triangle" w="med" len="med"/>
          </a:ln>
        </p:spPr>
        <p:txBody>
          <a:bodyPr/>
          <a:lstStyle/>
          <a:p>
            <a:endParaRPr lang="zh-CN" altLang="en-US"/>
          </a:p>
        </p:txBody>
      </p:sp>
      <p:sp>
        <p:nvSpPr>
          <p:cNvPr id="38915" name="WordArt 8"/>
          <p:cNvSpPr>
            <a:spLocks noChangeArrowheads="1" noChangeShapeType="1" noTextEdit="1"/>
          </p:cNvSpPr>
          <p:nvPr/>
        </p:nvSpPr>
        <p:spPr bwMode="auto">
          <a:xfrm>
            <a:off x="2124075" y="2284413"/>
            <a:ext cx="647700" cy="215900"/>
          </a:xfrm>
          <a:prstGeom prst="rect">
            <a:avLst/>
          </a:prstGeom>
        </p:spPr>
        <p:txBody>
          <a:bodyPr wrap="none" fromWordArt="1">
            <a:prstTxWarp prst="textPlain">
              <a:avLst>
                <a:gd name="adj" fmla="val 50000"/>
              </a:avLst>
            </a:prstTxWarp>
          </a:bodyPr>
          <a:lstStyle/>
          <a:p>
            <a:pPr algn="ctr"/>
            <a:r>
              <a:rPr lang="zh-CN" altLang="en-US" sz="3600" kern="10">
                <a:ln w="9525">
                  <a:solidFill>
                    <a:srgbClr val="000000"/>
                  </a:solidFill>
                  <a:round/>
                  <a:headEnd/>
                  <a:tailEnd/>
                </a:ln>
                <a:solidFill>
                  <a:schemeClr val="accent1"/>
                </a:solidFill>
                <a:latin typeface="宋体"/>
                <a:ea typeface="宋体"/>
              </a:rPr>
              <a:t>一</a:t>
            </a:r>
          </a:p>
        </p:txBody>
      </p:sp>
      <p:sp>
        <p:nvSpPr>
          <p:cNvPr id="38916" name="WordArt 9"/>
          <p:cNvSpPr>
            <a:spLocks noChangeArrowheads="1" noChangeShapeType="1" noTextEdit="1"/>
          </p:cNvSpPr>
          <p:nvPr/>
        </p:nvSpPr>
        <p:spPr bwMode="auto">
          <a:xfrm>
            <a:off x="827088" y="2355850"/>
            <a:ext cx="647700" cy="215900"/>
          </a:xfrm>
          <a:prstGeom prst="rect">
            <a:avLst/>
          </a:prstGeom>
        </p:spPr>
        <p:txBody>
          <a:bodyPr wrap="none" fromWordArt="1">
            <a:prstTxWarp prst="textPlain">
              <a:avLst>
                <a:gd name="adj" fmla="val 50000"/>
              </a:avLst>
            </a:prstTxWarp>
          </a:bodyPr>
          <a:lstStyle/>
          <a:p>
            <a:pPr algn="ctr"/>
            <a:r>
              <a:rPr lang="zh-CN" altLang="en-US" sz="3600" kern="10">
                <a:ln w="9525">
                  <a:solidFill>
                    <a:srgbClr val="000000"/>
                  </a:solidFill>
                  <a:round/>
                  <a:headEnd/>
                  <a:tailEnd/>
                </a:ln>
                <a:solidFill>
                  <a:schemeClr val="accent1"/>
                </a:solidFill>
                <a:latin typeface="宋体"/>
                <a:ea typeface="宋体"/>
              </a:rPr>
              <a:t>二</a:t>
            </a:r>
          </a:p>
        </p:txBody>
      </p:sp>
      <p:sp>
        <p:nvSpPr>
          <p:cNvPr id="38917" name="WordArt 10"/>
          <p:cNvSpPr>
            <a:spLocks noChangeArrowheads="1" noChangeShapeType="1" noTextEdit="1"/>
          </p:cNvSpPr>
          <p:nvPr/>
        </p:nvSpPr>
        <p:spPr bwMode="auto">
          <a:xfrm>
            <a:off x="755650" y="3435350"/>
            <a:ext cx="647700" cy="287338"/>
          </a:xfrm>
          <a:prstGeom prst="rect">
            <a:avLst/>
          </a:prstGeom>
        </p:spPr>
        <p:txBody>
          <a:bodyPr wrap="none" fromWordArt="1">
            <a:prstTxWarp prst="textPlain">
              <a:avLst>
                <a:gd name="adj" fmla="val 50000"/>
              </a:avLst>
            </a:prstTxWarp>
          </a:bodyPr>
          <a:lstStyle/>
          <a:p>
            <a:pPr algn="ctr"/>
            <a:r>
              <a:rPr lang="zh-CN" altLang="en-US" sz="3600" kern="10">
                <a:ln w="9525">
                  <a:solidFill>
                    <a:srgbClr val="000000"/>
                  </a:solidFill>
                  <a:round/>
                  <a:headEnd/>
                  <a:tailEnd/>
                </a:ln>
                <a:solidFill>
                  <a:schemeClr val="accent1"/>
                </a:solidFill>
                <a:latin typeface="宋体"/>
                <a:ea typeface="宋体"/>
              </a:rPr>
              <a:t>三</a:t>
            </a:r>
          </a:p>
        </p:txBody>
      </p:sp>
      <p:sp>
        <p:nvSpPr>
          <p:cNvPr id="38918" name="WordArt 11"/>
          <p:cNvSpPr>
            <a:spLocks noChangeArrowheads="1" noChangeShapeType="1" noTextEdit="1"/>
          </p:cNvSpPr>
          <p:nvPr/>
        </p:nvSpPr>
        <p:spPr bwMode="auto">
          <a:xfrm>
            <a:off x="2124075" y="3435350"/>
            <a:ext cx="647700" cy="360363"/>
          </a:xfrm>
          <a:prstGeom prst="rect">
            <a:avLst/>
          </a:prstGeom>
        </p:spPr>
        <p:txBody>
          <a:bodyPr wrap="none" fromWordArt="1">
            <a:prstTxWarp prst="textPlain">
              <a:avLst>
                <a:gd name="adj" fmla="val 50000"/>
              </a:avLst>
            </a:prstTxWarp>
          </a:bodyPr>
          <a:lstStyle/>
          <a:p>
            <a:pPr algn="ctr"/>
            <a:r>
              <a:rPr lang="zh-CN" altLang="en-US" sz="3600" kern="10">
                <a:ln w="9525">
                  <a:solidFill>
                    <a:srgbClr val="000000"/>
                  </a:solidFill>
                  <a:round/>
                  <a:headEnd/>
                  <a:tailEnd/>
                </a:ln>
                <a:solidFill>
                  <a:schemeClr val="accent1"/>
                </a:solidFill>
                <a:latin typeface="宋体"/>
                <a:ea typeface="宋体"/>
              </a:rPr>
              <a:t>四</a:t>
            </a:r>
          </a:p>
        </p:txBody>
      </p:sp>
      <p:sp>
        <p:nvSpPr>
          <p:cNvPr id="38919" name="WordArt 12"/>
          <p:cNvSpPr>
            <a:spLocks noChangeArrowheads="1" noChangeShapeType="1" noTextEdit="1"/>
          </p:cNvSpPr>
          <p:nvPr/>
        </p:nvSpPr>
        <p:spPr bwMode="auto">
          <a:xfrm>
            <a:off x="2700338" y="2859088"/>
            <a:ext cx="358775" cy="142875"/>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chemeClr val="accent1"/>
                </a:solidFill>
                <a:latin typeface="宋体"/>
                <a:ea typeface="宋体"/>
              </a:rPr>
              <a:t>经营</a:t>
            </a:r>
          </a:p>
        </p:txBody>
      </p:sp>
      <p:sp>
        <p:nvSpPr>
          <p:cNvPr id="38920" name="WordArt 13"/>
          <p:cNvSpPr>
            <a:spLocks noChangeArrowheads="1" noChangeShapeType="1" noTextEdit="1"/>
          </p:cNvSpPr>
          <p:nvPr/>
        </p:nvSpPr>
        <p:spPr bwMode="auto">
          <a:xfrm rot="5400000">
            <a:off x="1800225" y="1958975"/>
            <a:ext cx="360363" cy="144463"/>
          </a:xfrm>
          <a:prstGeom prst="rect">
            <a:avLst/>
          </a:prstGeom>
        </p:spPr>
        <p:txBody>
          <a:bodyPr vert="eaVert" wrap="none" fromWordArt="1">
            <a:prstTxWarp prst="textPlain">
              <a:avLst>
                <a:gd name="adj" fmla="val 50000"/>
              </a:avLst>
            </a:prstTxWarp>
          </a:bodyPr>
          <a:lstStyle/>
          <a:p>
            <a:pPr algn="ctr" fontAlgn="auto"/>
            <a:r>
              <a:rPr lang="zh-CN" altLang="en-US" sz="3600" kern="10">
                <a:ln w="9525">
                  <a:noFill/>
                  <a:round/>
                  <a:headEnd/>
                  <a:tailEnd/>
                </a:ln>
                <a:solidFill>
                  <a:schemeClr val="accent1"/>
                </a:solidFill>
                <a:latin typeface="宋体"/>
                <a:ea typeface="宋体"/>
              </a:rPr>
              <a:t>抵押</a:t>
            </a:r>
          </a:p>
        </p:txBody>
      </p:sp>
      <p:sp>
        <p:nvSpPr>
          <p:cNvPr id="38921" name="WordArt 14"/>
          <p:cNvSpPr>
            <a:spLocks noChangeArrowheads="1" noChangeShapeType="1" noTextEdit="1"/>
          </p:cNvSpPr>
          <p:nvPr/>
        </p:nvSpPr>
        <p:spPr bwMode="auto">
          <a:xfrm>
            <a:off x="3276600" y="1851025"/>
            <a:ext cx="2519363" cy="358775"/>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chemeClr val="accent1"/>
                </a:solidFill>
                <a:latin typeface="宋体"/>
                <a:ea typeface="宋体"/>
              </a:rPr>
              <a:t>再好的行业也有差企业</a:t>
            </a:r>
          </a:p>
        </p:txBody>
      </p:sp>
      <p:sp>
        <p:nvSpPr>
          <p:cNvPr id="38922" name="WordArt 15"/>
          <p:cNvSpPr>
            <a:spLocks noChangeArrowheads="1" noChangeShapeType="1" noTextEdit="1"/>
          </p:cNvSpPr>
          <p:nvPr/>
        </p:nvSpPr>
        <p:spPr bwMode="auto">
          <a:xfrm>
            <a:off x="3851275" y="2500313"/>
            <a:ext cx="2519363" cy="360362"/>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chemeClr val="accent1"/>
                </a:solidFill>
                <a:latin typeface="宋体"/>
                <a:ea typeface="宋体"/>
              </a:rPr>
              <a:t>再差的行业也有好企业</a:t>
            </a:r>
          </a:p>
        </p:txBody>
      </p:sp>
      <p:sp>
        <p:nvSpPr>
          <p:cNvPr id="25612" name="WordArt 16"/>
          <p:cNvSpPr>
            <a:spLocks noChangeArrowheads="1" noChangeShapeType="1" noTextEdit="1"/>
          </p:cNvSpPr>
          <p:nvPr/>
        </p:nvSpPr>
        <p:spPr bwMode="auto">
          <a:xfrm>
            <a:off x="3492500" y="3219450"/>
            <a:ext cx="3200400" cy="457200"/>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chemeClr val="accent1"/>
                </a:solidFill>
                <a:latin typeface="宋体"/>
                <a:ea typeface="宋体"/>
              </a:rPr>
              <a:t>重点：违约成本</a:t>
            </a:r>
          </a:p>
        </p:txBody>
      </p:sp>
      <p:sp>
        <p:nvSpPr>
          <p:cNvPr id="38924" name="Text Box 5"/>
          <p:cNvSpPr txBox="1">
            <a:spLocks noChangeArrowheads="1"/>
          </p:cNvSpPr>
          <p:nvPr/>
        </p:nvSpPr>
        <p:spPr bwMode="auto">
          <a:xfrm>
            <a:off x="827088" y="915988"/>
            <a:ext cx="3744912"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担保公司选择：二、四象限</a:t>
            </a:r>
            <a:endParaRPr lang="en-US" altLang="zh-CN" sz="2200" b="1">
              <a:solidFill>
                <a:schemeClr val="accent1"/>
              </a:solidFill>
              <a:ea typeface="华文中宋"/>
              <a:cs typeface="华文中宋"/>
            </a:endParaRPr>
          </a:p>
        </p:txBody>
      </p:sp>
      <p:sp>
        <p:nvSpPr>
          <p:cNvPr id="38925"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5612"/>
                                        </p:tgtEl>
                                        <p:attrNameLst>
                                          <p:attrName>style.visibility</p:attrName>
                                        </p:attrNameLst>
                                      </p:cBhvr>
                                      <p:to>
                                        <p:strVal val="visible"/>
                                      </p:to>
                                    </p:set>
                                    <p:animEffect transition="in" filter="checkerboard(across)">
                                      <p:cBhvr>
                                        <p:cTn id="7" dur="500"/>
                                        <p:tgtEl>
                                          <p:spTgt spid="25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3"/>
          <p:cNvSpPr txBox="1">
            <a:spLocks noChangeArrowheads="1"/>
          </p:cNvSpPr>
          <p:nvPr/>
        </p:nvSpPr>
        <p:spPr bwMode="auto">
          <a:xfrm>
            <a:off x="3419475" y="1492250"/>
            <a:ext cx="3168650" cy="1525588"/>
          </a:xfrm>
          <a:prstGeom prst="rect">
            <a:avLst/>
          </a:prstGeom>
          <a:noFill/>
          <a:ln w="9525">
            <a:noFill/>
            <a:miter lim="800000"/>
            <a:headEnd/>
            <a:tailEnd/>
          </a:ln>
        </p:spPr>
        <p:txBody>
          <a:bodyPr>
            <a:spAutoFit/>
          </a:bodyPr>
          <a:lstStyle/>
          <a:p>
            <a:r>
              <a:rPr lang="zh-CN" altLang="en-US" sz="2200" b="1">
                <a:solidFill>
                  <a:schemeClr val="accent1"/>
                </a:solidFill>
              </a:rPr>
              <a:t>如何控制担保风险</a:t>
            </a:r>
          </a:p>
          <a:p>
            <a:endParaRPr lang="zh-CN" altLang="en-US" b="1">
              <a:solidFill>
                <a:schemeClr val="accent1"/>
              </a:solidFill>
            </a:endParaRPr>
          </a:p>
          <a:p>
            <a:r>
              <a:rPr lang="zh-CN" altLang="en-US" b="1"/>
              <a:t>一、管理到位</a:t>
            </a:r>
          </a:p>
          <a:p>
            <a:endParaRPr lang="zh-CN" altLang="en-US" b="1"/>
          </a:p>
          <a:p>
            <a:r>
              <a:rPr lang="zh-CN" altLang="en-US" b="1"/>
              <a:t>二、有效评价行业风险</a:t>
            </a:r>
          </a:p>
        </p:txBody>
      </p:sp>
      <p:sp>
        <p:nvSpPr>
          <p:cNvPr id="60429" name="Lock"/>
          <p:cNvSpPr>
            <a:spLocks noEditPoints="1" noChangeArrowheads="1"/>
          </p:cNvSpPr>
          <p:nvPr/>
        </p:nvSpPr>
        <p:spPr bwMode="auto">
          <a:xfrm>
            <a:off x="1331913" y="1779588"/>
            <a:ext cx="1276350" cy="1676400"/>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60000 65536"/>
              <a:gd name="T9" fmla="*/ 0 60000 65536"/>
              <a:gd name="T10" fmla="*/ 0 60000 65536"/>
              <a:gd name="T11" fmla="*/ 0 60000 65536"/>
              <a:gd name="T12" fmla="*/ 744 w 21600"/>
              <a:gd name="T13" fmla="*/ 9904 h 21600"/>
              <a:gd name="T14" fmla="*/ 21134 w 21600"/>
              <a:gd name="T15" fmla="*/ 15335 h 21600"/>
            </a:gdLst>
            <a:ahLst/>
            <a:cxnLst>
              <a:cxn ang="T8">
                <a:pos x="T0" y="T1"/>
              </a:cxn>
              <a:cxn ang="T9">
                <a:pos x="T2" y="T3"/>
              </a:cxn>
              <a:cxn ang="T10">
                <a:pos x="T4" y="T5"/>
              </a:cxn>
              <a:cxn ang="T11">
                <a:pos x="T6" y="T7"/>
              </a:cxn>
            </a:cxnLst>
            <a:rect l="T12" t="T13" r="T14" b="T15"/>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339966"/>
          </a:solidFill>
          <a:ln w="38100">
            <a:solidFill>
              <a:srgbClr val="000000"/>
            </a:solidFill>
            <a:miter lim="800000"/>
            <a:headEnd/>
            <a:tailEnd/>
          </a:ln>
        </p:spPr>
        <p:txBody>
          <a:bodyPr/>
          <a:lstStyle/>
          <a:p>
            <a:endParaRPr lang="zh-CN" altLang="en-US"/>
          </a:p>
        </p:txBody>
      </p:sp>
      <p:sp>
        <p:nvSpPr>
          <p:cNvPr id="39939"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6042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6680" y="950308"/>
            <a:ext cx="7128792" cy="464743"/>
          </a:xfrm>
          <a:prstGeom prst="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spAutoFit/>
          </a:bodyPr>
          <a:lstStyle/>
          <a:p>
            <a:pPr algn="ctr" defTabSz="1085850">
              <a:spcBef>
                <a:spcPct val="20000"/>
              </a:spcBef>
              <a:defRPr/>
            </a:pPr>
            <a:r>
              <a:rPr lang="zh-CN" altLang="en-US" sz="1000" b="1">
                <a:solidFill>
                  <a:srgbClr val="FFFFFF"/>
                </a:solidFill>
                <a:latin typeface="微软雅黑" pitchFamily="34" charset="-122"/>
                <a:ea typeface="微软雅黑" pitchFamily="34" charset="-122"/>
                <a:cs typeface="Open Sans Light"/>
              </a:rPr>
              <a:t>        </a:t>
            </a:r>
            <a:r>
              <a:rPr lang="zh-CN" altLang="en-US" sz="1100" b="1">
                <a:solidFill>
                  <a:srgbClr val="FFFFFF"/>
                </a:solidFill>
                <a:latin typeface="微软雅黑" pitchFamily="34" charset="-122"/>
                <a:ea typeface="微软雅黑" pitchFamily="34" charset="-122"/>
                <a:cs typeface="Open Sans Light"/>
              </a:rPr>
              <a:t>贷前审查：</a:t>
            </a:r>
            <a:r>
              <a:rPr lang="en-US" altLang="zh-CN" sz="1100" b="1">
                <a:solidFill>
                  <a:srgbClr val="FFFFFF"/>
                </a:solidFill>
                <a:latin typeface="微软雅黑" pitchFamily="34" charset="-122"/>
                <a:ea typeface="微软雅黑" pitchFamily="34" charset="-122"/>
                <a:cs typeface="Open Sans Light"/>
              </a:rPr>
              <a:t>A/B</a:t>
            </a:r>
            <a:r>
              <a:rPr lang="zh-CN" altLang="en-US" sz="1100" b="1">
                <a:solidFill>
                  <a:srgbClr val="FFFFFF"/>
                </a:solidFill>
                <a:latin typeface="微软雅黑" pitchFamily="34" charset="-122"/>
                <a:ea typeface="微软雅黑" pitchFamily="34" charset="-122"/>
                <a:cs typeface="Open Sans Light"/>
              </a:rPr>
              <a:t>角监督制</a:t>
            </a:r>
          </a:p>
          <a:p>
            <a:pPr algn="ctr" defTabSz="1085850">
              <a:spcBef>
                <a:spcPct val="20000"/>
              </a:spcBef>
              <a:defRPr/>
            </a:pPr>
            <a:r>
              <a:rPr lang="en-US" altLang="zh-CN" sz="1100" b="1">
                <a:solidFill>
                  <a:srgbClr val="FFFFFF"/>
                </a:solidFill>
                <a:latin typeface="微软雅黑" pitchFamily="34" charset="-122"/>
                <a:ea typeface="微软雅黑" pitchFamily="34" charset="-122"/>
                <a:cs typeface="Open Sans Light"/>
              </a:rPr>
              <a:t>A</a:t>
            </a:r>
            <a:r>
              <a:rPr lang="zh-CN" altLang="en-US" sz="1100" b="1">
                <a:solidFill>
                  <a:srgbClr val="FFFFFF"/>
                </a:solidFill>
                <a:latin typeface="微软雅黑" pitchFamily="34" charset="-122"/>
                <a:ea typeface="微软雅黑" pitchFamily="34" charset="-122"/>
                <a:cs typeface="Open Sans Light"/>
              </a:rPr>
              <a:t>角：经营情况，尤其是财务的真实性核实      </a:t>
            </a:r>
            <a:r>
              <a:rPr lang="en-US" altLang="zh-CN" sz="1100" b="1">
                <a:solidFill>
                  <a:srgbClr val="FFFFFF"/>
                </a:solidFill>
                <a:latin typeface="微软雅黑" pitchFamily="34" charset="-122"/>
                <a:ea typeface="微软雅黑" pitchFamily="34" charset="-122"/>
                <a:cs typeface="Open Sans Light"/>
              </a:rPr>
              <a:t>B</a:t>
            </a:r>
            <a:r>
              <a:rPr lang="zh-CN" altLang="en-US" sz="1100" b="1">
                <a:solidFill>
                  <a:srgbClr val="FFFFFF"/>
                </a:solidFill>
                <a:latin typeface="微软雅黑" pitchFamily="34" charset="-122"/>
                <a:ea typeface="微软雅黑" pitchFamily="34" charset="-122"/>
                <a:cs typeface="Open Sans Light"/>
              </a:rPr>
              <a:t>角：辅助</a:t>
            </a:r>
            <a:r>
              <a:rPr lang="en-US" altLang="zh-CN" sz="1100" b="1">
                <a:solidFill>
                  <a:srgbClr val="FFFFFF"/>
                </a:solidFill>
                <a:latin typeface="微软雅黑" pitchFamily="34" charset="-122"/>
                <a:ea typeface="微软雅黑" pitchFamily="34" charset="-122"/>
                <a:cs typeface="Open Sans Light"/>
              </a:rPr>
              <a:t>A</a:t>
            </a:r>
            <a:r>
              <a:rPr lang="zh-CN" altLang="en-US" sz="1100" b="1">
                <a:solidFill>
                  <a:srgbClr val="FFFFFF"/>
                </a:solidFill>
                <a:latin typeface="微软雅黑" pitchFamily="34" charset="-122"/>
                <a:ea typeface="微软雅黑" pitchFamily="34" charset="-122"/>
                <a:cs typeface="Open Sans Light"/>
              </a:rPr>
              <a:t>角，监督</a:t>
            </a:r>
            <a:r>
              <a:rPr lang="en-US" altLang="zh-CN" sz="1100" b="1">
                <a:solidFill>
                  <a:srgbClr val="FFFFFF"/>
                </a:solidFill>
                <a:latin typeface="微软雅黑" pitchFamily="34" charset="-122"/>
                <a:ea typeface="微软雅黑" pitchFamily="34" charset="-122"/>
                <a:cs typeface="Open Sans Light"/>
              </a:rPr>
              <a:t>A</a:t>
            </a:r>
            <a:r>
              <a:rPr lang="zh-CN" altLang="en-US" sz="1100" b="1">
                <a:solidFill>
                  <a:srgbClr val="FFFFFF"/>
                </a:solidFill>
                <a:latin typeface="微软雅黑" pitchFamily="34" charset="-122"/>
                <a:ea typeface="微软雅黑" pitchFamily="34" charset="-122"/>
                <a:cs typeface="Open Sans Light"/>
              </a:rPr>
              <a:t>角道德风险</a:t>
            </a:r>
          </a:p>
        </p:txBody>
      </p:sp>
      <p:sp>
        <p:nvSpPr>
          <p:cNvPr id="3" name="矩形 2"/>
          <p:cNvSpPr/>
          <p:nvPr/>
        </p:nvSpPr>
        <p:spPr>
          <a:xfrm>
            <a:off x="792649" y="916436"/>
            <a:ext cx="434530" cy="3847207"/>
          </a:xfrm>
          <a:prstGeom prst="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spAutoFit/>
          </a:bodyPr>
          <a:lstStyle/>
          <a:p>
            <a:pPr defTabSz="1085850">
              <a:spcBef>
                <a:spcPct val="20000"/>
              </a:spcBef>
              <a:defRPr/>
            </a:pPr>
            <a:r>
              <a:rPr lang="zh-CN" altLang="en-US" sz="1000" b="1">
                <a:solidFill>
                  <a:srgbClr val="FFFFFF"/>
                </a:solidFill>
                <a:latin typeface="微软雅黑" pitchFamily="34" charset="-122"/>
                <a:ea typeface="微软雅黑" pitchFamily="34" charset="-122"/>
                <a:cs typeface="Open Sans Light"/>
              </a:rPr>
              <a:t>        </a:t>
            </a:r>
            <a:endParaRPr lang="en-US" altLang="zh-CN" sz="1000" b="1">
              <a:solidFill>
                <a:srgbClr val="FFFFFF"/>
              </a:solidFill>
              <a:latin typeface="微软雅黑" pitchFamily="34" charset="-122"/>
              <a:ea typeface="微软雅黑" pitchFamily="34" charset="-122"/>
              <a:cs typeface="Open Sans Light"/>
            </a:endParaRPr>
          </a:p>
          <a:p>
            <a:pPr defTabSz="1085850">
              <a:spcBef>
                <a:spcPct val="20000"/>
              </a:spcBef>
              <a:defRPr/>
            </a:pPr>
            <a:endParaRPr lang="en-US" altLang="zh-CN" sz="1000" b="1">
              <a:solidFill>
                <a:srgbClr val="FFFFFF"/>
              </a:solidFill>
              <a:latin typeface="微软雅黑" pitchFamily="34" charset="-122"/>
              <a:ea typeface="微软雅黑" pitchFamily="34" charset="-122"/>
              <a:cs typeface="Open Sans Light"/>
            </a:endParaRPr>
          </a:p>
          <a:p>
            <a:pPr defTabSz="1085850">
              <a:spcBef>
                <a:spcPct val="20000"/>
              </a:spcBef>
              <a:defRPr/>
            </a:pPr>
            <a:endParaRPr lang="en-US" altLang="zh-CN" sz="1000" b="1">
              <a:solidFill>
                <a:srgbClr val="FFFFFF"/>
              </a:solidFill>
              <a:latin typeface="微软雅黑" pitchFamily="34" charset="-122"/>
              <a:ea typeface="微软雅黑" pitchFamily="34" charset="-122"/>
              <a:cs typeface="Open Sans Light"/>
            </a:endParaRPr>
          </a:p>
          <a:p>
            <a:pPr defTabSz="1085850">
              <a:spcBef>
                <a:spcPct val="20000"/>
              </a:spcBef>
              <a:defRPr/>
            </a:pPr>
            <a:endParaRPr lang="en-US" altLang="zh-CN" sz="1000" b="1">
              <a:solidFill>
                <a:srgbClr val="FFFFFF"/>
              </a:solidFill>
              <a:latin typeface="微软雅黑" pitchFamily="34" charset="-122"/>
              <a:ea typeface="微软雅黑" pitchFamily="34" charset="-122"/>
              <a:cs typeface="Open Sans Light"/>
            </a:endParaRPr>
          </a:p>
          <a:p>
            <a:pPr defTabSz="1085850">
              <a:spcBef>
                <a:spcPct val="20000"/>
              </a:spcBef>
              <a:defRPr/>
            </a:pPr>
            <a:r>
              <a:rPr lang="zh-CN" altLang="en-US" sz="1100" b="1">
                <a:solidFill>
                  <a:srgbClr val="FFFFFF"/>
                </a:solidFill>
                <a:latin typeface="微软雅黑" pitchFamily="34" charset="-122"/>
                <a:ea typeface="微软雅黑" pitchFamily="34" charset="-122"/>
                <a:cs typeface="Open Sans Light"/>
              </a:rPr>
              <a:t>     </a:t>
            </a:r>
            <a:r>
              <a:rPr lang="zh-CN" altLang="en-US" sz="1600" b="1">
                <a:solidFill>
                  <a:srgbClr val="FFFFFF"/>
                </a:solidFill>
                <a:latin typeface="微软雅黑" pitchFamily="34" charset="-122"/>
                <a:ea typeface="微软雅黑" pitchFamily="34" charset="-122"/>
                <a:cs typeface="Open Sans Light"/>
              </a:rPr>
              <a:t>业务管理</a:t>
            </a:r>
            <a:endParaRPr lang="en-US" altLang="zh-CN" sz="1100" b="1">
              <a:solidFill>
                <a:srgbClr val="FFFFFF"/>
              </a:solidFill>
              <a:latin typeface="微软雅黑" pitchFamily="34" charset="-122"/>
              <a:ea typeface="微软雅黑" pitchFamily="34" charset="-122"/>
              <a:cs typeface="Open Sans Light"/>
            </a:endParaRPr>
          </a:p>
          <a:p>
            <a:pPr defTabSz="1085850">
              <a:spcBef>
                <a:spcPct val="20000"/>
              </a:spcBef>
              <a:defRPr/>
            </a:pPr>
            <a:endParaRPr lang="en-US" altLang="zh-CN" sz="1100" b="1">
              <a:solidFill>
                <a:srgbClr val="FFFFFF"/>
              </a:solidFill>
              <a:latin typeface="微软雅黑" pitchFamily="34" charset="-122"/>
              <a:ea typeface="微软雅黑" pitchFamily="34" charset="-122"/>
              <a:cs typeface="Open Sans Light"/>
            </a:endParaRPr>
          </a:p>
          <a:p>
            <a:pPr defTabSz="1085850">
              <a:spcBef>
                <a:spcPct val="20000"/>
              </a:spcBef>
              <a:defRPr/>
            </a:pPr>
            <a:endParaRPr lang="en-US" altLang="zh-CN" sz="1100" b="1">
              <a:solidFill>
                <a:srgbClr val="FFFFFF"/>
              </a:solidFill>
              <a:latin typeface="微软雅黑" pitchFamily="34" charset="-122"/>
              <a:ea typeface="微软雅黑" pitchFamily="34" charset="-122"/>
              <a:cs typeface="Open Sans Light"/>
            </a:endParaRPr>
          </a:p>
          <a:p>
            <a:pPr defTabSz="1085850">
              <a:spcBef>
                <a:spcPct val="20000"/>
              </a:spcBef>
              <a:defRPr/>
            </a:pPr>
            <a:endParaRPr lang="en-US" altLang="zh-CN" sz="1100" b="1">
              <a:solidFill>
                <a:srgbClr val="FFFFFF"/>
              </a:solidFill>
              <a:latin typeface="微软雅黑" pitchFamily="34" charset="-122"/>
              <a:ea typeface="微软雅黑" pitchFamily="34" charset="-122"/>
              <a:cs typeface="Open Sans Light"/>
            </a:endParaRPr>
          </a:p>
          <a:p>
            <a:pPr defTabSz="1085850">
              <a:spcBef>
                <a:spcPct val="20000"/>
              </a:spcBef>
              <a:defRPr/>
            </a:pPr>
            <a:r>
              <a:rPr lang="zh-CN" altLang="en-US" sz="1100" b="1">
                <a:solidFill>
                  <a:srgbClr val="FFFFFF"/>
                </a:solidFill>
                <a:latin typeface="微软雅黑" pitchFamily="34" charset="-122"/>
                <a:ea typeface="微软雅黑" pitchFamily="34" charset="-122"/>
                <a:cs typeface="Open Sans Light"/>
              </a:rPr>
              <a:t>       </a:t>
            </a:r>
            <a:endParaRPr lang="en-US" altLang="zh-CN" sz="1100" b="1">
              <a:solidFill>
                <a:srgbClr val="FFFFFF"/>
              </a:solidFill>
              <a:latin typeface="微软雅黑" pitchFamily="34" charset="-122"/>
              <a:ea typeface="微软雅黑" pitchFamily="34" charset="-122"/>
              <a:cs typeface="Open Sans Light"/>
            </a:endParaRPr>
          </a:p>
          <a:p>
            <a:pPr defTabSz="1085850">
              <a:spcBef>
                <a:spcPct val="20000"/>
              </a:spcBef>
              <a:defRPr/>
            </a:pPr>
            <a:endParaRPr lang="en-US" altLang="zh-CN" sz="1000" b="1">
              <a:solidFill>
                <a:srgbClr val="FFFFFF"/>
              </a:solidFill>
              <a:latin typeface="微软雅黑" pitchFamily="34" charset="-122"/>
              <a:ea typeface="微软雅黑" pitchFamily="34" charset="-122"/>
              <a:cs typeface="Open Sans Light"/>
            </a:endParaRPr>
          </a:p>
          <a:p>
            <a:pPr defTabSz="1085850">
              <a:spcBef>
                <a:spcPct val="20000"/>
              </a:spcBef>
              <a:defRPr/>
            </a:pPr>
            <a:endParaRPr lang="en-US" altLang="zh-CN" sz="1000" b="1">
              <a:solidFill>
                <a:srgbClr val="FFFFFF"/>
              </a:solidFill>
              <a:latin typeface="微软雅黑" pitchFamily="34" charset="-122"/>
              <a:ea typeface="微软雅黑" pitchFamily="34" charset="-122"/>
              <a:cs typeface="Open Sans Light"/>
            </a:endParaRPr>
          </a:p>
          <a:p>
            <a:pPr defTabSz="1085850">
              <a:spcBef>
                <a:spcPct val="20000"/>
              </a:spcBef>
              <a:defRPr/>
            </a:pPr>
            <a:endParaRPr lang="zh-CN" altLang="en-US" sz="1000" b="1">
              <a:solidFill>
                <a:srgbClr val="FFFFFF"/>
              </a:solidFill>
              <a:latin typeface="微软雅黑" pitchFamily="34" charset="-122"/>
              <a:ea typeface="微软雅黑" pitchFamily="34" charset="-122"/>
              <a:cs typeface="Open Sans Light"/>
            </a:endParaRPr>
          </a:p>
        </p:txBody>
      </p:sp>
      <p:sp>
        <p:nvSpPr>
          <p:cNvPr id="4" name="矩形 3"/>
          <p:cNvSpPr/>
          <p:nvPr/>
        </p:nvSpPr>
        <p:spPr>
          <a:xfrm>
            <a:off x="1231663" y="1491630"/>
            <a:ext cx="7128792" cy="464743"/>
          </a:xfrm>
          <a:prstGeom prst="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spAutoFit/>
          </a:bodyPr>
          <a:lstStyle/>
          <a:p>
            <a:pPr algn="ctr" defTabSz="1085850">
              <a:spcBef>
                <a:spcPct val="20000"/>
              </a:spcBef>
              <a:defRPr/>
            </a:pPr>
            <a:r>
              <a:rPr lang="zh-CN" altLang="en-US" sz="1000" b="1">
                <a:solidFill>
                  <a:srgbClr val="FFFFFF"/>
                </a:solidFill>
                <a:latin typeface="微软雅黑" pitchFamily="34" charset="-122"/>
                <a:ea typeface="微软雅黑" pitchFamily="34" charset="-122"/>
                <a:cs typeface="Open Sans Light"/>
              </a:rPr>
              <a:t>  </a:t>
            </a:r>
            <a:r>
              <a:rPr lang="zh-CN" altLang="en-US" sz="1100" b="1">
                <a:solidFill>
                  <a:srgbClr val="FFFFFF"/>
                </a:solidFill>
                <a:latin typeface="微软雅黑" pitchFamily="34" charset="-122"/>
                <a:ea typeface="微软雅黑" pitchFamily="34" charset="-122"/>
                <a:cs typeface="Open Sans Light"/>
              </a:rPr>
              <a:t>部门经理审核</a:t>
            </a:r>
            <a:r>
              <a:rPr lang="en-US" altLang="zh-CN" sz="1100" b="1">
                <a:solidFill>
                  <a:srgbClr val="FFFFFF"/>
                </a:solidFill>
                <a:latin typeface="微软雅黑" pitchFamily="34" charset="-122"/>
                <a:ea typeface="微软雅黑" pitchFamily="34" charset="-122"/>
                <a:cs typeface="Open Sans Light"/>
              </a:rPr>
              <a:t>  </a:t>
            </a:r>
          </a:p>
          <a:p>
            <a:pPr algn="ctr" defTabSz="1085850">
              <a:spcBef>
                <a:spcPct val="20000"/>
              </a:spcBef>
              <a:defRPr/>
            </a:pPr>
            <a:r>
              <a:rPr lang="zh-CN" altLang="en-US" sz="1100" b="1">
                <a:solidFill>
                  <a:srgbClr val="FFFFFF"/>
                </a:solidFill>
                <a:latin typeface="微软雅黑" pitchFamily="34" charset="-122"/>
                <a:ea typeface="微软雅黑" pitchFamily="34" charset="-122"/>
                <a:cs typeface="Open Sans Light"/>
              </a:rPr>
              <a:t>部门经理对项目人员提交的报告、材料审核，提出意见 ，可现场重审                                                    </a:t>
            </a:r>
          </a:p>
        </p:txBody>
      </p:sp>
      <p:sp>
        <p:nvSpPr>
          <p:cNvPr id="5" name="矩形 4"/>
          <p:cNvSpPr/>
          <p:nvPr/>
        </p:nvSpPr>
        <p:spPr>
          <a:xfrm>
            <a:off x="1232916" y="2067694"/>
            <a:ext cx="7128792" cy="464743"/>
          </a:xfrm>
          <a:prstGeom prst="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spAutoFit/>
          </a:bodyPr>
          <a:lstStyle/>
          <a:p>
            <a:pPr algn="ctr" defTabSz="1085850">
              <a:spcBef>
                <a:spcPct val="20000"/>
              </a:spcBef>
              <a:defRPr/>
            </a:pPr>
            <a:r>
              <a:rPr lang="zh-CN" altLang="en-US" sz="1000" b="1">
                <a:solidFill>
                  <a:srgbClr val="FFFFFF"/>
                </a:solidFill>
                <a:latin typeface="微软雅黑" pitchFamily="34" charset="-122"/>
                <a:ea typeface="微软雅黑" pitchFamily="34" charset="-122"/>
                <a:cs typeface="Open Sans Light"/>
              </a:rPr>
              <a:t>  </a:t>
            </a:r>
            <a:r>
              <a:rPr lang="zh-CN" altLang="en-US" sz="1100" b="1">
                <a:solidFill>
                  <a:srgbClr val="FFFFFF"/>
                </a:solidFill>
                <a:latin typeface="微软雅黑" pitchFamily="34" charset="-122"/>
                <a:ea typeface="微软雅黑" pitchFamily="34" charset="-122"/>
                <a:cs typeface="Open Sans Light"/>
              </a:rPr>
              <a:t>风控部审核</a:t>
            </a:r>
            <a:endParaRPr lang="en-US" altLang="zh-CN" sz="1100" b="1">
              <a:solidFill>
                <a:srgbClr val="FFFFFF"/>
              </a:solidFill>
              <a:latin typeface="微软雅黑" pitchFamily="34" charset="-122"/>
              <a:ea typeface="微软雅黑" pitchFamily="34" charset="-122"/>
              <a:cs typeface="Open Sans Light"/>
            </a:endParaRPr>
          </a:p>
          <a:p>
            <a:pPr algn="ctr" defTabSz="1085850">
              <a:spcBef>
                <a:spcPct val="20000"/>
              </a:spcBef>
              <a:defRPr/>
            </a:pPr>
            <a:r>
              <a:rPr lang="zh-CN" altLang="en-US" sz="1100" b="1">
                <a:solidFill>
                  <a:srgbClr val="FFFFFF"/>
                </a:solidFill>
                <a:latin typeface="微软雅黑" pitchFamily="34" charset="-122"/>
                <a:ea typeface="微软雅黑" pitchFamily="34" charset="-122"/>
                <a:cs typeface="Open Sans Light"/>
              </a:rPr>
              <a:t>风控部对业务部提交的报告、材料审核，提出意见，根据需要现场复审</a:t>
            </a:r>
          </a:p>
        </p:txBody>
      </p:sp>
      <p:sp>
        <p:nvSpPr>
          <p:cNvPr id="6" name="矩形 5"/>
          <p:cNvSpPr/>
          <p:nvPr/>
        </p:nvSpPr>
        <p:spPr>
          <a:xfrm>
            <a:off x="1221441" y="2643758"/>
            <a:ext cx="7124951" cy="464743"/>
          </a:xfrm>
          <a:prstGeom prst="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spAutoFit/>
          </a:bodyPr>
          <a:lstStyle/>
          <a:p>
            <a:pPr algn="ctr" defTabSz="1085850">
              <a:spcBef>
                <a:spcPct val="20000"/>
              </a:spcBef>
              <a:defRPr/>
            </a:pPr>
            <a:r>
              <a:rPr lang="zh-CN" altLang="en-US" sz="1000" b="1">
                <a:solidFill>
                  <a:srgbClr val="FFFFFF"/>
                </a:solidFill>
                <a:latin typeface="微软雅黑" pitchFamily="34" charset="-122"/>
                <a:ea typeface="微软雅黑" pitchFamily="34" charset="-122"/>
                <a:cs typeface="Open Sans Light"/>
              </a:rPr>
              <a:t> </a:t>
            </a:r>
            <a:r>
              <a:rPr lang="zh-CN" altLang="en-US" sz="1100" b="1">
                <a:solidFill>
                  <a:srgbClr val="FFFFFF"/>
                </a:solidFill>
                <a:latin typeface="微软雅黑" pitchFamily="34" charset="-122"/>
                <a:ea typeface="微软雅黑" pitchFamily="34" charset="-122"/>
                <a:cs typeface="Open Sans Light"/>
              </a:rPr>
              <a:t>分管领导审核</a:t>
            </a:r>
            <a:endParaRPr lang="en-US" altLang="zh-CN" sz="1100" b="1">
              <a:solidFill>
                <a:srgbClr val="FFFFFF"/>
              </a:solidFill>
              <a:latin typeface="微软雅黑" pitchFamily="34" charset="-122"/>
              <a:ea typeface="微软雅黑" pitchFamily="34" charset="-122"/>
              <a:cs typeface="Open Sans Light"/>
            </a:endParaRPr>
          </a:p>
          <a:p>
            <a:pPr algn="ctr" defTabSz="1085850">
              <a:spcBef>
                <a:spcPct val="20000"/>
              </a:spcBef>
              <a:defRPr/>
            </a:pPr>
            <a:r>
              <a:rPr lang="zh-CN" altLang="en-US" sz="1100" b="1">
                <a:solidFill>
                  <a:srgbClr val="FFFFFF"/>
                </a:solidFill>
                <a:latin typeface="微软雅黑" pitchFamily="34" charset="-122"/>
                <a:ea typeface="微软雅黑" pitchFamily="34" charset="-122"/>
                <a:cs typeface="Open Sans Light"/>
              </a:rPr>
              <a:t>副总经理对所有风控部提交的报告、材料书面审核，根据需要现场调研</a:t>
            </a:r>
          </a:p>
        </p:txBody>
      </p:sp>
      <p:sp>
        <p:nvSpPr>
          <p:cNvPr id="7" name="矩形 6"/>
          <p:cNvSpPr/>
          <p:nvPr/>
        </p:nvSpPr>
        <p:spPr>
          <a:xfrm>
            <a:off x="1229218" y="3204601"/>
            <a:ext cx="7132490" cy="430887"/>
          </a:xfrm>
          <a:prstGeom prst="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spAutoFit/>
          </a:bodyPr>
          <a:lstStyle/>
          <a:p>
            <a:pPr algn="ctr" defTabSz="1085850">
              <a:spcBef>
                <a:spcPct val="20000"/>
              </a:spcBef>
              <a:defRPr/>
            </a:pPr>
            <a:r>
              <a:rPr lang="zh-CN" altLang="en-US" sz="1100" b="1">
                <a:solidFill>
                  <a:srgbClr val="FFFFFF"/>
                </a:solidFill>
                <a:latin typeface="微软雅黑" pitchFamily="34" charset="-122"/>
                <a:ea typeface="微软雅黑" pitchFamily="34" charset="-122"/>
                <a:cs typeface="Open Sans Light"/>
              </a:rPr>
              <a:t>会议审批</a:t>
            </a:r>
          </a:p>
          <a:p>
            <a:pPr algn="ctr" defTabSz="1085850">
              <a:spcBef>
                <a:spcPct val="20000"/>
              </a:spcBef>
              <a:defRPr/>
            </a:pPr>
            <a:r>
              <a:rPr lang="zh-CN" altLang="en-US" sz="1100" b="1">
                <a:solidFill>
                  <a:srgbClr val="FFFFFF"/>
                </a:solidFill>
                <a:latin typeface="微软雅黑" pitchFamily="34" charset="-122"/>
                <a:ea typeface="微软雅黑" pitchFamily="34" charset="-122"/>
                <a:cs typeface="Open Sans Light"/>
              </a:rPr>
              <a:t>通过会议方式审批项目，总经理具有一票否决权，副总经理、部门经理具有投票权</a:t>
            </a:r>
          </a:p>
        </p:txBody>
      </p:sp>
      <p:sp>
        <p:nvSpPr>
          <p:cNvPr id="8" name="矩形 7"/>
          <p:cNvSpPr/>
          <p:nvPr/>
        </p:nvSpPr>
        <p:spPr>
          <a:xfrm>
            <a:off x="1229218" y="3741963"/>
            <a:ext cx="7132490" cy="464743"/>
          </a:xfrm>
          <a:prstGeom prst="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spAutoFit/>
          </a:bodyPr>
          <a:lstStyle/>
          <a:p>
            <a:pPr algn="ctr" defTabSz="1085850">
              <a:spcBef>
                <a:spcPct val="20000"/>
              </a:spcBef>
              <a:defRPr/>
            </a:pPr>
            <a:r>
              <a:rPr lang="zh-CN" altLang="en-US" sz="1000" b="1">
                <a:solidFill>
                  <a:srgbClr val="FFFFFF"/>
                </a:solidFill>
                <a:latin typeface="微软雅黑" pitchFamily="34" charset="-122"/>
                <a:ea typeface="微软雅黑" pitchFamily="34" charset="-122"/>
                <a:cs typeface="Open Sans Light"/>
              </a:rPr>
              <a:t> </a:t>
            </a:r>
            <a:r>
              <a:rPr lang="zh-CN" altLang="en-US" sz="1100" b="1">
                <a:solidFill>
                  <a:srgbClr val="FFFFFF"/>
                </a:solidFill>
                <a:latin typeface="微软雅黑" pitchFamily="34" charset="-122"/>
                <a:ea typeface="微软雅黑" pitchFamily="34" charset="-122"/>
                <a:cs typeface="Open Sans Light"/>
              </a:rPr>
              <a:t>抵押办理（业务与抵押分开执行）</a:t>
            </a:r>
            <a:endParaRPr lang="en-US" altLang="zh-CN" sz="1100" b="1">
              <a:solidFill>
                <a:srgbClr val="FFFFFF"/>
              </a:solidFill>
              <a:latin typeface="微软雅黑" pitchFamily="34" charset="-122"/>
              <a:ea typeface="微软雅黑" pitchFamily="34" charset="-122"/>
              <a:cs typeface="Open Sans Light"/>
            </a:endParaRPr>
          </a:p>
          <a:p>
            <a:pPr algn="ctr" defTabSz="1085850">
              <a:spcBef>
                <a:spcPct val="20000"/>
              </a:spcBef>
              <a:defRPr/>
            </a:pPr>
            <a:r>
              <a:rPr lang="zh-CN" altLang="en-US" sz="1100" b="1">
                <a:solidFill>
                  <a:srgbClr val="FFFFFF"/>
                </a:solidFill>
                <a:latin typeface="微软雅黑" pitchFamily="34" charset="-122"/>
                <a:ea typeface="微软雅黑" pitchFamily="34" charset="-122"/>
                <a:cs typeface="Open Sans Light"/>
              </a:rPr>
              <a:t>最后一道风险控制警戒线，风控部专人办理抵押</a:t>
            </a:r>
          </a:p>
        </p:txBody>
      </p:sp>
      <p:sp>
        <p:nvSpPr>
          <p:cNvPr id="9" name="矩形 8"/>
          <p:cNvSpPr/>
          <p:nvPr/>
        </p:nvSpPr>
        <p:spPr>
          <a:xfrm>
            <a:off x="1216245" y="4283512"/>
            <a:ext cx="7132490" cy="480131"/>
          </a:xfrm>
          <a:prstGeom prst="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spAutoFit/>
          </a:bodyPr>
          <a:lstStyle/>
          <a:p>
            <a:pPr algn="ctr" defTabSz="1085850">
              <a:spcBef>
                <a:spcPct val="20000"/>
              </a:spcBef>
              <a:defRPr/>
            </a:pPr>
            <a:r>
              <a:rPr lang="zh-CN" altLang="en-US" sz="1200" b="1">
                <a:solidFill>
                  <a:srgbClr val="FFFFFF"/>
                </a:solidFill>
                <a:latin typeface="微软雅黑" pitchFamily="34" charset="-122"/>
                <a:ea typeface="微软雅黑" pitchFamily="34" charset="-122"/>
                <a:cs typeface="Open Sans Light"/>
              </a:rPr>
              <a:t> </a:t>
            </a:r>
            <a:r>
              <a:rPr lang="zh-CN" altLang="en-US" sz="1100" b="1">
                <a:solidFill>
                  <a:srgbClr val="FFFFFF"/>
                </a:solidFill>
                <a:latin typeface="微软雅黑" pitchFamily="34" charset="-122"/>
                <a:ea typeface="微软雅黑" pitchFamily="34" charset="-122"/>
                <a:cs typeface="Open Sans Light"/>
              </a:rPr>
              <a:t>保后管理</a:t>
            </a:r>
          </a:p>
          <a:p>
            <a:pPr algn="ctr" defTabSz="1085850">
              <a:spcBef>
                <a:spcPct val="20000"/>
              </a:spcBef>
              <a:defRPr/>
            </a:pPr>
            <a:r>
              <a:rPr lang="zh-CN" altLang="en-US" sz="1100" b="1">
                <a:solidFill>
                  <a:srgbClr val="FFFFFF"/>
                </a:solidFill>
                <a:latin typeface="微软雅黑" pitchFamily="34" charset="-122"/>
                <a:ea typeface="微软雅黑" pitchFamily="34" charset="-122"/>
                <a:cs typeface="Open Sans Light"/>
              </a:rPr>
              <a:t>视企业情况择机审查，风险控制主要依赖于前期审查</a:t>
            </a:r>
          </a:p>
        </p:txBody>
      </p:sp>
      <p:sp>
        <p:nvSpPr>
          <p:cNvPr id="40985"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amond(in)">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diamond(in)">
                                      <p:cBhvr>
                                        <p:cTn id="3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 Box 15"/>
          <p:cNvSpPr txBox="1">
            <a:spLocks noChangeArrowheads="1"/>
          </p:cNvSpPr>
          <p:nvPr/>
        </p:nvSpPr>
        <p:spPr bwMode="auto">
          <a:xfrm>
            <a:off x="3851275" y="1563688"/>
            <a:ext cx="1728788" cy="396875"/>
          </a:xfrm>
          <a:prstGeom prst="rect">
            <a:avLst/>
          </a:prstGeom>
          <a:noFill/>
          <a:ln w="9525">
            <a:noFill/>
            <a:miter lim="800000"/>
            <a:headEnd/>
            <a:tailEnd/>
          </a:ln>
        </p:spPr>
        <p:txBody>
          <a:bodyPr>
            <a:spAutoFit/>
          </a:bodyPr>
          <a:lstStyle/>
          <a:p>
            <a:pPr>
              <a:spcBef>
                <a:spcPct val="50000"/>
              </a:spcBef>
            </a:pPr>
            <a:r>
              <a:rPr lang="zh-CN" altLang="en-US" sz="2000" b="1"/>
              <a:t>衰退期</a:t>
            </a:r>
          </a:p>
        </p:txBody>
      </p:sp>
      <p:sp>
        <p:nvSpPr>
          <p:cNvPr id="41986" name="Text Box 5"/>
          <p:cNvSpPr txBox="1">
            <a:spLocks noChangeArrowheads="1"/>
          </p:cNvSpPr>
          <p:nvPr/>
        </p:nvSpPr>
        <p:spPr bwMode="auto">
          <a:xfrm>
            <a:off x="900113" y="987425"/>
            <a:ext cx="2735262" cy="427038"/>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分阶段评价行业风险</a:t>
            </a:r>
            <a:endParaRPr lang="en-US" altLang="zh-CN" sz="2200" b="1">
              <a:solidFill>
                <a:schemeClr val="accent1"/>
              </a:solidFill>
              <a:ea typeface="华文中宋"/>
              <a:cs typeface="华文中宋"/>
            </a:endParaRPr>
          </a:p>
        </p:txBody>
      </p:sp>
      <p:sp>
        <p:nvSpPr>
          <p:cNvPr id="85009" name="Tree"/>
          <p:cNvSpPr>
            <a:spLocks noEditPoints="1" noChangeArrowheads="1"/>
          </p:cNvSpPr>
          <p:nvPr/>
        </p:nvSpPr>
        <p:spPr bwMode="auto">
          <a:xfrm>
            <a:off x="1763713" y="1635125"/>
            <a:ext cx="1800225" cy="2736850"/>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zh-CN" altLang="en-US"/>
          </a:p>
        </p:txBody>
      </p:sp>
      <p:sp>
        <p:nvSpPr>
          <p:cNvPr id="41988" name="Text Box 18"/>
          <p:cNvSpPr txBox="1">
            <a:spLocks noChangeArrowheads="1"/>
          </p:cNvSpPr>
          <p:nvPr/>
        </p:nvSpPr>
        <p:spPr bwMode="auto">
          <a:xfrm>
            <a:off x="4284663" y="2355850"/>
            <a:ext cx="1657350" cy="396875"/>
          </a:xfrm>
          <a:prstGeom prst="rect">
            <a:avLst/>
          </a:prstGeom>
          <a:noFill/>
          <a:ln w="9525">
            <a:noFill/>
            <a:miter lim="800000"/>
            <a:headEnd/>
            <a:tailEnd/>
          </a:ln>
        </p:spPr>
        <p:txBody>
          <a:bodyPr>
            <a:spAutoFit/>
          </a:bodyPr>
          <a:lstStyle/>
          <a:p>
            <a:pPr>
              <a:spcBef>
                <a:spcPct val="50000"/>
              </a:spcBef>
            </a:pPr>
            <a:r>
              <a:rPr lang="zh-CN" altLang="en-US" sz="2000" b="1"/>
              <a:t>成熟期</a:t>
            </a:r>
          </a:p>
        </p:txBody>
      </p:sp>
      <p:sp>
        <p:nvSpPr>
          <p:cNvPr id="41989" name="Text Box 19"/>
          <p:cNvSpPr txBox="1">
            <a:spLocks noChangeArrowheads="1"/>
          </p:cNvSpPr>
          <p:nvPr/>
        </p:nvSpPr>
        <p:spPr bwMode="auto">
          <a:xfrm>
            <a:off x="4859338" y="3076575"/>
            <a:ext cx="1728787" cy="396875"/>
          </a:xfrm>
          <a:prstGeom prst="rect">
            <a:avLst/>
          </a:prstGeom>
          <a:noFill/>
          <a:ln w="9525">
            <a:noFill/>
            <a:miter lim="800000"/>
            <a:headEnd/>
            <a:tailEnd/>
          </a:ln>
        </p:spPr>
        <p:txBody>
          <a:bodyPr>
            <a:spAutoFit/>
          </a:bodyPr>
          <a:lstStyle/>
          <a:p>
            <a:pPr>
              <a:spcBef>
                <a:spcPct val="50000"/>
              </a:spcBef>
            </a:pPr>
            <a:r>
              <a:rPr lang="zh-CN" altLang="en-US" sz="2000" b="1"/>
              <a:t>成长期</a:t>
            </a:r>
          </a:p>
        </p:txBody>
      </p:sp>
      <p:sp>
        <p:nvSpPr>
          <p:cNvPr id="41990" name="Text Box 20"/>
          <p:cNvSpPr txBox="1">
            <a:spLocks noChangeArrowheads="1"/>
          </p:cNvSpPr>
          <p:nvPr/>
        </p:nvSpPr>
        <p:spPr bwMode="auto">
          <a:xfrm>
            <a:off x="5364163" y="3795713"/>
            <a:ext cx="1584325" cy="396875"/>
          </a:xfrm>
          <a:prstGeom prst="rect">
            <a:avLst/>
          </a:prstGeom>
          <a:noFill/>
          <a:ln w="9525">
            <a:noFill/>
            <a:miter lim="800000"/>
            <a:headEnd/>
            <a:tailEnd/>
          </a:ln>
        </p:spPr>
        <p:txBody>
          <a:bodyPr>
            <a:spAutoFit/>
          </a:bodyPr>
          <a:lstStyle/>
          <a:p>
            <a:pPr>
              <a:spcBef>
                <a:spcPct val="50000"/>
              </a:spcBef>
            </a:pPr>
            <a:r>
              <a:rPr lang="zh-CN" altLang="en-US" sz="2000" b="1"/>
              <a:t>创业期</a:t>
            </a:r>
          </a:p>
        </p:txBody>
      </p:sp>
      <p:sp>
        <p:nvSpPr>
          <p:cNvPr id="41991"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5"/>
          <p:cNvSpPr txBox="1">
            <a:spLocks noChangeArrowheads="1"/>
          </p:cNvSpPr>
          <p:nvPr/>
        </p:nvSpPr>
        <p:spPr bwMode="auto">
          <a:xfrm>
            <a:off x="900113" y="987425"/>
            <a:ext cx="2879725" cy="427038"/>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分阶段评价行业风险</a:t>
            </a:r>
            <a:endParaRPr lang="en-US" altLang="zh-CN" sz="2200" b="1">
              <a:solidFill>
                <a:schemeClr val="accent1"/>
              </a:solidFill>
              <a:ea typeface="华文中宋"/>
              <a:cs typeface="华文中宋"/>
            </a:endParaRPr>
          </a:p>
        </p:txBody>
      </p:sp>
      <p:sp>
        <p:nvSpPr>
          <p:cNvPr id="90117" name="Tree"/>
          <p:cNvSpPr>
            <a:spLocks noEditPoints="1" noChangeArrowheads="1"/>
          </p:cNvSpPr>
          <p:nvPr/>
        </p:nvSpPr>
        <p:spPr bwMode="auto">
          <a:xfrm>
            <a:off x="827088" y="1635125"/>
            <a:ext cx="1295400" cy="2592388"/>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zh-CN" altLang="en-US"/>
          </a:p>
        </p:txBody>
      </p:sp>
      <p:sp>
        <p:nvSpPr>
          <p:cNvPr id="90121" name="矩形 9"/>
          <p:cNvSpPr>
            <a:spLocks noChangeArrowheads="1"/>
          </p:cNvSpPr>
          <p:nvPr/>
        </p:nvSpPr>
        <p:spPr bwMode="auto">
          <a:xfrm>
            <a:off x="2627313" y="1563688"/>
            <a:ext cx="5184775" cy="3113087"/>
          </a:xfrm>
          <a:prstGeom prst="rect">
            <a:avLst/>
          </a:prstGeom>
          <a:noFill/>
          <a:ln w="9525">
            <a:noFill/>
            <a:miter lim="800000"/>
            <a:headEnd/>
            <a:tailEnd/>
          </a:ln>
        </p:spPr>
        <p:txBody>
          <a:bodyPr>
            <a:spAutoFit/>
          </a:bodyPr>
          <a:lstStyle/>
          <a:p>
            <a:r>
              <a:rPr lang="zh-CN" altLang="en-US">
                <a:solidFill>
                  <a:schemeClr val="accent1"/>
                </a:solidFill>
                <a:latin typeface="华文中宋"/>
                <a:ea typeface="华文中宋"/>
                <a:cs typeface="华文中宋"/>
              </a:rPr>
              <a:t>创业期：</a:t>
            </a:r>
          </a:p>
          <a:p>
            <a:r>
              <a:rPr lang="zh-CN" altLang="en-US">
                <a:latin typeface="华文中宋"/>
                <a:ea typeface="华文中宋"/>
                <a:cs typeface="华文中宋"/>
              </a:rPr>
              <a:t>    </a:t>
            </a:r>
            <a:r>
              <a:rPr lang="zh-CN" altLang="en-US" b="1">
                <a:latin typeface="华文中宋"/>
                <a:ea typeface="华文中宋"/>
                <a:cs typeface="华文中宋"/>
              </a:rPr>
              <a:t>行业刚刚形成，发展迅速但未来情况难以预测。企业将来获得成功的几率很难估算。处在这一阶段的企业代表高风险，其产品售价较高，销量不大，但因销量低而成本相对较高，利润一般为负，企业偿付能力差。</a:t>
            </a:r>
          </a:p>
          <a:p>
            <a:r>
              <a:rPr lang="zh-CN" altLang="en-US" b="1">
                <a:latin typeface="华文中宋"/>
                <a:ea typeface="华文中宋"/>
                <a:cs typeface="华文中宋"/>
              </a:rPr>
              <a:t>    普遍认为这一阶段的资金应当主要来自股东或风险投资，担保公司如果介入的话，基本上是基于股东自身的良好信誉和偿债能力，也即看重主要负责人的 “人品”。</a:t>
            </a:r>
          </a:p>
          <a:p>
            <a:endParaRPr lang="zh-CN" altLang="zh-CN" b="1">
              <a:latin typeface="微软雅黑"/>
              <a:ea typeface="微软雅黑"/>
              <a:cs typeface="微软雅黑"/>
            </a:endParaRPr>
          </a:p>
        </p:txBody>
      </p:sp>
      <p:sp>
        <p:nvSpPr>
          <p:cNvPr id="43012"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90121"/>
                                        </p:tgtEl>
                                        <p:attrNameLst>
                                          <p:attrName>style.visibility</p:attrName>
                                        </p:attrNameLst>
                                      </p:cBhvr>
                                      <p:to>
                                        <p:strVal val="visible"/>
                                      </p:to>
                                    </p:set>
                                    <p:animEffect transition="in" filter="box(in)">
                                      <p:cBhvr>
                                        <p:cTn id="7" dur="500"/>
                                        <p:tgtEl>
                                          <p:spTgt spid="90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5"/>
          <p:cNvSpPr txBox="1">
            <a:spLocks noChangeArrowheads="1"/>
          </p:cNvSpPr>
          <p:nvPr/>
        </p:nvSpPr>
        <p:spPr bwMode="auto">
          <a:xfrm>
            <a:off x="900113" y="987425"/>
            <a:ext cx="2735262" cy="427038"/>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分阶段评价行业风险</a:t>
            </a:r>
            <a:endParaRPr lang="en-US" altLang="zh-CN" sz="2200" b="1">
              <a:solidFill>
                <a:schemeClr val="accent1"/>
              </a:solidFill>
              <a:ea typeface="华文中宋"/>
              <a:cs typeface="华文中宋"/>
            </a:endParaRPr>
          </a:p>
        </p:txBody>
      </p:sp>
      <p:sp>
        <p:nvSpPr>
          <p:cNvPr id="91140" name="Tree"/>
          <p:cNvSpPr>
            <a:spLocks noEditPoints="1" noChangeArrowheads="1"/>
          </p:cNvSpPr>
          <p:nvPr/>
        </p:nvSpPr>
        <p:spPr bwMode="auto">
          <a:xfrm>
            <a:off x="827088" y="1635125"/>
            <a:ext cx="1295400" cy="2592388"/>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zh-CN" altLang="en-US"/>
          </a:p>
        </p:txBody>
      </p:sp>
      <p:sp>
        <p:nvSpPr>
          <p:cNvPr id="91141" name="矩形 9"/>
          <p:cNvSpPr>
            <a:spLocks noChangeArrowheads="1"/>
          </p:cNvSpPr>
          <p:nvPr/>
        </p:nvSpPr>
        <p:spPr bwMode="auto">
          <a:xfrm>
            <a:off x="2627313" y="1563688"/>
            <a:ext cx="5184775" cy="2563812"/>
          </a:xfrm>
          <a:prstGeom prst="rect">
            <a:avLst/>
          </a:prstGeom>
          <a:noFill/>
          <a:ln w="9525">
            <a:noFill/>
            <a:miter lim="800000"/>
            <a:headEnd/>
            <a:tailEnd/>
          </a:ln>
        </p:spPr>
        <p:txBody>
          <a:bodyPr>
            <a:spAutoFit/>
          </a:bodyPr>
          <a:lstStyle/>
          <a:p>
            <a:r>
              <a:rPr lang="zh-CN" altLang="en-US">
                <a:solidFill>
                  <a:schemeClr val="accent1"/>
                </a:solidFill>
                <a:latin typeface="华文中宋"/>
                <a:ea typeface="华文中宋"/>
                <a:cs typeface="华文中宋"/>
              </a:rPr>
              <a:t>成长期：</a:t>
            </a:r>
          </a:p>
          <a:p>
            <a:r>
              <a:rPr lang="zh-CN" altLang="en-US">
                <a:latin typeface="华文中宋"/>
                <a:ea typeface="华文中宋"/>
                <a:cs typeface="华文中宋"/>
              </a:rPr>
              <a:t>    </a:t>
            </a:r>
            <a:r>
              <a:rPr lang="zh-CN" altLang="en-US" b="1">
                <a:latin typeface="华文中宋"/>
                <a:ea typeface="华文中宋"/>
                <a:cs typeface="华文中宋"/>
              </a:rPr>
              <a:t>这一阶段的企业产品已经形成一定的市场需求，产品设计的技术问题得到有效解决，并被市场接受；这个阶段的不少企业可能因竞争失败而退出市场。</a:t>
            </a:r>
          </a:p>
          <a:p>
            <a:r>
              <a:rPr lang="zh-CN" altLang="en-US" b="1">
                <a:latin typeface="华文中宋"/>
                <a:ea typeface="华文中宋"/>
                <a:cs typeface="华文中宋"/>
              </a:rPr>
              <a:t>    成长期的企业已经产生了“造血能力”，这类企业代表中等程度风险，是担保公司的目标客户但考虑到其风险承担能力不强，担保公司介入时应充分考虑“人品”、“产品”和“押品”。</a:t>
            </a:r>
            <a:endParaRPr lang="zh-CN" altLang="zh-CN" b="1">
              <a:latin typeface="华文中宋"/>
              <a:ea typeface="华文中宋"/>
              <a:cs typeface="华文中宋"/>
            </a:endParaRPr>
          </a:p>
        </p:txBody>
      </p:sp>
      <p:sp>
        <p:nvSpPr>
          <p:cNvPr id="44036"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91141"/>
                                        </p:tgtEl>
                                        <p:attrNameLst>
                                          <p:attrName>style.visibility</p:attrName>
                                        </p:attrNameLst>
                                      </p:cBhvr>
                                      <p:to>
                                        <p:strVal val="visible"/>
                                      </p:to>
                                    </p:set>
                                    <p:animEffect transition="in" filter="box(in)">
                                      <p:cBhvr>
                                        <p:cTn id="7" dur="500"/>
                                        <p:tgtEl>
                                          <p:spTgt spid="91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3"/>
          <p:cNvSpPr txBox="1">
            <a:spLocks noChangeArrowheads="1"/>
          </p:cNvSpPr>
          <p:nvPr/>
        </p:nvSpPr>
        <p:spPr bwMode="auto">
          <a:xfrm>
            <a:off x="900113" y="1058863"/>
            <a:ext cx="4176712"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rPr>
              <a:t>担保企业性质分类：</a:t>
            </a:r>
            <a:r>
              <a:rPr lang="zh-CN" altLang="en-US" sz="2000" b="1">
                <a:solidFill>
                  <a:schemeClr val="accent1"/>
                </a:solidFill>
              </a:rPr>
              <a:t>政策性担保</a:t>
            </a:r>
          </a:p>
        </p:txBody>
      </p:sp>
      <p:sp>
        <p:nvSpPr>
          <p:cNvPr id="17410" name="Text Box 4"/>
          <p:cNvSpPr txBox="1">
            <a:spLocks noChangeArrowheads="1"/>
          </p:cNvSpPr>
          <p:nvPr/>
        </p:nvSpPr>
        <p:spPr bwMode="auto">
          <a:xfrm>
            <a:off x="2555875" y="1563688"/>
            <a:ext cx="5040313" cy="2840037"/>
          </a:xfrm>
          <a:prstGeom prst="rect">
            <a:avLst/>
          </a:prstGeom>
          <a:noFill/>
          <a:ln w="9525">
            <a:noFill/>
            <a:miter lim="800000"/>
            <a:headEnd/>
            <a:tailEnd/>
          </a:ln>
        </p:spPr>
        <p:txBody>
          <a:bodyPr>
            <a:spAutoFit/>
          </a:bodyPr>
          <a:lstStyle/>
          <a:p>
            <a:pPr>
              <a:spcBef>
                <a:spcPct val="50000"/>
              </a:spcBef>
            </a:pPr>
            <a:r>
              <a:rPr lang="zh-CN" altLang="en-US" b="1">
                <a:solidFill>
                  <a:schemeClr val="accent1"/>
                </a:solidFill>
              </a:rPr>
              <a:t>       生存环境：</a:t>
            </a:r>
            <a:r>
              <a:rPr lang="en-US" altLang="zh-CN" b="1"/>
              <a:t>1</a:t>
            </a:r>
            <a:r>
              <a:rPr lang="zh-CN" altLang="en-US" b="1"/>
              <a:t>、政策性担保机构从事的是一个高风险行业，据统计在国外此类机构的赔付率高达 </a:t>
            </a:r>
            <a:r>
              <a:rPr lang="en-US" altLang="zh-CN" b="1"/>
              <a:t>50%</a:t>
            </a:r>
            <a:r>
              <a:rPr lang="zh-CN" altLang="en-US" b="1"/>
              <a:t>。在我国也有很多的机构因赔付已停业或萎缩业务。</a:t>
            </a:r>
          </a:p>
          <a:p>
            <a:pPr>
              <a:spcBef>
                <a:spcPct val="50000"/>
              </a:spcBef>
            </a:pPr>
            <a:r>
              <a:rPr lang="en-US" altLang="zh-CN" b="1"/>
              <a:t>       2</a:t>
            </a:r>
            <a:r>
              <a:rPr lang="zh-CN" altLang="en-US" b="1"/>
              <a:t>、我国信用体系尚未完全建立，中小企业及其经营者的信用没有完整记录，这就加大了政策性担保机构的工作风险和难度。</a:t>
            </a:r>
          </a:p>
          <a:p>
            <a:pPr>
              <a:spcBef>
                <a:spcPct val="50000"/>
              </a:spcBef>
            </a:pPr>
            <a:r>
              <a:rPr lang="en-US" altLang="zh-CN" b="1"/>
              <a:t>       3</a:t>
            </a:r>
            <a:r>
              <a:rPr lang="zh-CN" altLang="en-US" b="1"/>
              <a:t>、担保机构的准入制度、行业管理、体系建设、法律支撑、风险补偿等仍待完善。</a:t>
            </a:r>
          </a:p>
        </p:txBody>
      </p:sp>
      <p:grpSp>
        <p:nvGrpSpPr>
          <p:cNvPr id="19481" name="Group 25"/>
          <p:cNvGrpSpPr>
            <a:grpSpLocks/>
          </p:cNvGrpSpPr>
          <p:nvPr/>
        </p:nvGrpSpPr>
        <p:grpSpPr bwMode="auto">
          <a:xfrm>
            <a:off x="971550" y="2066925"/>
            <a:ext cx="863600" cy="936625"/>
            <a:chOff x="1632" y="1248"/>
            <a:chExt cx="2682" cy="2286"/>
          </a:xfrm>
        </p:grpSpPr>
        <p:sp>
          <p:nvSpPr>
            <p:cNvPr id="17413"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17414"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17415"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17412"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5"/>
          <p:cNvSpPr txBox="1">
            <a:spLocks noChangeArrowheads="1"/>
          </p:cNvSpPr>
          <p:nvPr/>
        </p:nvSpPr>
        <p:spPr bwMode="auto">
          <a:xfrm>
            <a:off x="900113" y="987425"/>
            <a:ext cx="2879725" cy="427038"/>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分阶段评价行业风险</a:t>
            </a:r>
            <a:endParaRPr lang="en-US" altLang="zh-CN" sz="2200" b="1">
              <a:solidFill>
                <a:schemeClr val="accent1"/>
              </a:solidFill>
              <a:ea typeface="华文中宋"/>
              <a:cs typeface="华文中宋"/>
            </a:endParaRPr>
          </a:p>
        </p:txBody>
      </p:sp>
      <p:sp>
        <p:nvSpPr>
          <p:cNvPr id="92164" name="Tree"/>
          <p:cNvSpPr>
            <a:spLocks noEditPoints="1" noChangeArrowheads="1"/>
          </p:cNvSpPr>
          <p:nvPr/>
        </p:nvSpPr>
        <p:spPr bwMode="auto">
          <a:xfrm>
            <a:off x="827088" y="1635125"/>
            <a:ext cx="1295400" cy="2592388"/>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zh-CN" altLang="en-US"/>
          </a:p>
        </p:txBody>
      </p:sp>
      <p:sp>
        <p:nvSpPr>
          <p:cNvPr id="92165" name="矩形 9"/>
          <p:cNvSpPr>
            <a:spLocks noChangeArrowheads="1"/>
          </p:cNvSpPr>
          <p:nvPr/>
        </p:nvSpPr>
        <p:spPr bwMode="auto">
          <a:xfrm>
            <a:off x="2627313" y="1563688"/>
            <a:ext cx="5184775" cy="2838450"/>
          </a:xfrm>
          <a:prstGeom prst="rect">
            <a:avLst/>
          </a:prstGeom>
          <a:noFill/>
          <a:ln w="9525">
            <a:noFill/>
            <a:miter lim="800000"/>
            <a:headEnd/>
            <a:tailEnd/>
          </a:ln>
        </p:spPr>
        <p:txBody>
          <a:bodyPr>
            <a:spAutoFit/>
          </a:bodyPr>
          <a:lstStyle/>
          <a:p>
            <a:r>
              <a:rPr lang="zh-CN" altLang="en-US">
                <a:solidFill>
                  <a:schemeClr val="accent1"/>
                </a:solidFill>
                <a:latin typeface="华文中宋"/>
                <a:ea typeface="华文中宋"/>
                <a:cs typeface="华文中宋"/>
              </a:rPr>
              <a:t>成熟期：</a:t>
            </a:r>
          </a:p>
          <a:p>
            <a:r>
              <a:rPr lang="zh-CN" altLang="en-US">
                <a:latin typeface="华文中宋"/>
                <a:ea typeface="华文中宋"/>
                <a:cs typeface="华文中宋"/>
              </a:rPr>
              <a:t>    </a:t>
            </a:r>
            <a:r>
              <a:rPr lang="zh-CN" altLang="en-US" b="1">
                <a:latin typeface="华文中宋"/>
                <a:ea typeface="华文中宋"/>
                <a:cs typeface="华文中宋"/>
              </a:rPr>
              <a:t>处于成熟阶段的行业增长较为稳定，一个行业的成熟期有可能持续几年甚至十几年，期间行业中价格竞争激烈，新产品出现速度不快，产品实现标准化生产并且被大众所接受，多数产品面对来自其他行业中替代品的竞争压力。</a:t>
            </a:r>
          </a:p>
          <a:p>
            <a:r>
              <a:rPr lang="zh-CN" altLang="en-US" b="1">
                <a:latin typeface="华文中宋"/>
                <a:ea typeface="华文中宋"/>
                <a:cs typeface="华文中宋"/>
              </a:rPr>
              <a:t>    这一阶段的企业代表低风险，销售波动性和不确定性小，现金流和利润稳定，有一定的风险承担能力，担保公司介入时根据具体情况综合考虑“产品”、“人品”，适当放松“押品”。</a:t>
            </a:r>
            <a:endParaRPr lang="zh-CN" altLang="zh-CN" b="1">
              <a:latin typeface="华文中宋"/>
              <a:ea typeface="华文中宋"/>
              <a:cs typeface="华文中宋"/>
            </a:endParaRPr>
          </a:p>
        </p:txBody>
      </p:sp>
      <p:sp>
        <p:nvSpPr>
          <p:cNvPr id="45060"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92165"/>
                                        </p:tgtEl>
                                        <p:attrNameLst>
                                          <p:attrName>style.visibility</p:attrName>
                                        </p:attrNameLst>
                                      </p:cBhvr>
                                      <p:to>
                                        <p:strVal val="visible"/>
                                      </p:to>
                                    </p:set>
                                    <p:animEffect transition="in" filter="box(in)">
                                      <p:cBhvr>
                                        <p:cTn id="7" dur="500"/>
                                        <p:tgtEl>
                                          <p:spTgt spid="92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5"/>
          <p:cNvSpPr txBox="1">
            <a:spLocks noChangeArrowheads="1"/>
          </p:cNvSpPr>
          <p:nvPr/>
        </p:nvSpPr>
        <p:spPr bwMode="auto">
          <a:xfrm>
            <a:off x="900113" y="987425"/>
            <a:ext cx="2735262" cy="427038"/>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分阶段评价行业风险</a:t>
            </a:r>
            <a:endParaRPr lang="en-US" altLang="zh-CN" sz="2200" b="1">
              <a:solidFill>
                <a:schemeClr val="accent1"/>
              </a:solidFill>
              <a:ea typeface="华文中宋"/>
              <a:cs typeface="华文中宋"/>
            </a:endParaRPr>
          </a:p>
        </p:txBody>
      </p:sp>
      <p:sp>
        <p:nvSpPr>
          <p:cNvPr id="93188" name="Tree"/>
          <p:cNvSpPr>
            <a:spLocks noEditPoints="1" noChangeArrowheads="1"/>
          </p:cNvSpPr>
          <p:nvPr/>
        </p:nvSpPr>
        <p:spPr bwMode="auto">
          <a:xfrm>
            <a:off x="827088" y="1635125"/>
            <a:ext cx="1295400" cy="2592388"/>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pPr>
              <a:defRPr/>
            </a:pPr>
            <a:endParaRPr lang="zh-CN" altLang="en-US"/>
          </a:p>
        </p:txBody>
      </p:sp>
      <p:sp>
        <p:nvSpPr>
          <p:cNvPr id="93189" name="矩形 9"/>
          <p:cNvSpPr>
            <a:spLocks noChangeArrowheads="1"/>
          </p:cNvSpPr>
          <p:nvPr/>
        </p:nvSpPr>
        <p:spPr bwMode="auto">
          <a:xfrm>
            <a:off x="2627313" y="1563688"/>
            <a:ext cx="5184775" cy="2838450"/>
          </a:xfrm>
          <a:prstGeom prst="rect">
            <a:avLst/>
          </a:prstGeom>
          <a:noFill/>
          <a:ln w="9525">
            <a:noFill/>
            <a:miter lim="800000"/>
            <a:headEnd/>
            <a:tailEnd/>
          </a:ln>
        </p:spPr>
        <p:txBody>
          <a:bodyPr>
            <a:spAutoFit/>
          </a:bodyPr>
          <a:lstStyle/>
          <a:p>
            <a:r>
              <a:rPr lang="zh-CN" altLang="en-US">
                <a:solidFill>
                  <a:schemeClr val="accent1"/>
                </a:solidFill>
                <a:latin typeface="华文中宋"/>
                <a:ea typeface="华文中宋"/>
                <a:cs typeface="华文中宋"/>
              </a:rPr>
              <a:t>衰退期：</a:t>
            </a:r>
          </a:p>
          <a:p>
            <a:r>
              <a:rPr lang="zh-CN" altLang="en-US">
                <a:latin typeface="华文中宋"/>
                <a:ea typeface="华文中宋"/>
                <a:cs typeface="华文中宋"/>
              </a:rPr>
              <a:t>    </a:t>
            </a:r>
            <a:r>
              <a:rPr lang="zh-CN" altLang="en-US" b="1">
                <a:latin typeface="华文中宋"/>
                <a:ea typeface="华文中宋"/>
                <a:cs typeface="华文中宋"/>
              </a:rPr>
              <a:t>处于衰退阶段的行业的共同特点是销售额在很长时间内处于下降阶段。衰退初期，尽管销售额已经开始下降，但仍然处于较高的水平，并且利润和现金流都还为正，但是随着销售额的不断下降，最终会使利润和现金流减小到非常低的水平甚至为负值。</a:t>
            </a:r>
          </a:p>
          <a:p>
            <a:r>
              <a:rPr lang="zh-CN" altLang="en-US" b="1">
                <a:latin typeface="华文中宋"/>
                <a:ea typeface="华文中宋"/>
                <a:cs typeface="华文中宋"/>
              </a:rPr>
              <a:t>    处于衰退期的行业代表相对较高的风险，衰退行业仍然在创造利润和现金流，这一行业的客户能否成功转型是尽职调查的关键。</a:t>
            </a:r>
            <a:endParaRPr lang="zh-CN" altLang="zh-CN" b="1">
              <a:latin typeface="华文中宋"/>
              <a:ea typeface="华文中宋"/>
              <a:cs typeface="华文中宋"/>
            </a:endParaRPr>
          </a:p>
        </p:txBody>
      </p:sp>
      <p:sp>
        <p:nvSpPr>
          <p:cNvPr id="46084"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93189"/>
                                        </p:tgtEl>
                                        <p:attrNameLst>
                                          <p:attrName>style.visibility</p:attrName>
                                        </p:attrNameLst>
                                      </p:cBhvr>
                                      <p:to>
                                        <p:strVal val="visible"/>
                                      </p:to>
                                    </p:set>
                                    <p:animEffect transition="in" filter="box(in)">
                                      <p:cBhvr>
                                        <p:cTn id="7" dur="500"/>
                                        <p:tgtEl>
                                          <p:spTgt spid="93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8" descr="t014e873e54c2d83127"/>
          <p:cNvPicPr>
            <a:picLocks noChangeAspect="1" noChangeArrowheads="1"/>
          </p:cNvPicPr>
          <p:nvPr/>
        </p:nvPicPr>
        <p:blipFill>
          <a:blip r:embed="rId2"/>
          <a:srcRect/>
          <a:stretch>
            <a:fillRect/>
          </a:stretch>
        </p:blipFill>
        <p:spPr bwMode="auto">
          <a:xfrm>
            <a:off x="7092950" y="1276350"/>
            <a:ext cx="1512888" cy="2520950"/>
          </a:xfrm>
          <a:prstGeom prst="rect">
            <a:avLst/>
          </a:prstGeom>
          <a:noFill/>
          <a:ln w="9525">
            <a:noFill/>
            <a:miter lim="800000"/>
            <a:headEnd/>
            <a:tailEnd/>
          </a:ln>
        </p:spPr>
      </p:pic>
      <p:sp>
        <p:nvSpPr>
          <p:cNvPr id="47106" name="Text Box 5"/>
          <p:cNvSpPr txBox="1">
            <a:spLocks noChangeArrowheads="1"/>
          </p:cNvSpPr>
          <p:nvPr/>
        </p:nvSpPr>
        <p:spPr bwMode="auto">
          <a:xfrm>
            <a:off x="900113" y="915988"/>
            <a:ext cx="2592387"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行业关注点：</a:t>
            </a:r>
            <a:r>
              <a:rPr lang="zh-CN" altLang="en-US"/>
              <a:t> </a:t>
            </a:r>
            <a:endParaRPr lang="en-US" altLang="zh-CN"/>
          </a:p>
        </p:txBody>
      </p:sp>
      <p:sp>
        <p:nvSpPr>
          <p:cNvPr id="47107" name="Text Box 5"/>
          <p:cNvSpPr txBox="1">
            <a:spLocks noChangeArrowheads="1"/>
          </p:cNvSpPr>
          <p:nvPr/>
        </p:nvSpPr>
        <p:spPr bwMode="auto">
          <a:xfrm>
            <a:off x="1116013" y="1419225"/>
            <a:ext cx="5976937" cy="2563813"/>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生产制造业：</a:t>
            </a:r>
          </a:p>
          <a:p>
            <a:r>
              <a:rPr lang="zh-CN" altLang="en-US" b="1"/>
              <a:t>       偏好具有核心技术且技术难以被模仿的中小企业、大型企业的配套企业、知名风投企业入股的企业。</a:t>
            </a:r>
          </a:p>
          <a:p>
            <a:r>
              <a:rPr lang="zh-CN" altLang="en-US" b="1"/>
              <a:t>       生产制造型的中小企业，普遍需要投入相当的资金用于厂房的购置、生产设备的采购、生产材料的采购以及后期的扩大再生产。不同阶段，风险特征不同，整体而言，生产制造业的风险关注点包括产品次品率、呆账坏账、重大生产事故、环保强制要求、特种行业的经营许可和主要原材料的价格波动等等。</a:t>
            </a:r>
            <a:endParaRPr lang="en-US" altLang="zh-CN" b="1"/>
          </a:p>
        </p:txBody>
      </p:sp>
      <p:sp>
        <p:nvSpPr>
          <p:cNvPr id="47108"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8" descr="t014e873e54c2d83127"/>
          <p:cNvPicPr>
            <a:picLocks noChangeAspect="1" noChangeArrowheads="1"/>
          </p:cNvPicPr>
          <p:nvPr/>
        </p:nvPicPr>
        <p:blipFill>
          <a:blip r:embed="rId2"/>
          <a:srcRect/>
          <a:stretch>
            <a:fillRect/>
          </a:stretch>
        </p:blipFill>
        <p:spPr bwMode="auto">
          <a:xfrm>
            <a:off x="6877050" y="1276350"/>
            <a:ext cx="1512888" cy="2520950"/>
          </a:xfrm>
          <a:prstGeom prst="rect">
            <a:avLst/>
          </a:prstGeom>
          <a:noFill/>
          <a:ln w="9525">
            <a:noFill/>
            <a:miter lim="800000"/>
            <a:headEnd/>
            <a:tailEnd/>
          </a:ln>
        </p:spPr>
      </p:pic>
      <p:sp>
        <p:nvSpPr>
          <p:cNvPr id="48130" name="Text Box 5"/>
          <p:cNvSpPr txBox="1">
            <a:spLocks noChangeArrowheads="1"/>
          </p:cNvSpPr>
          <p:nvPr/>
        </p:nvSpPr>
        <p:spPr bwMode="auto">
          <a:xfrm>
            <a:off x="900113" y="915988"/>
            <a:ext cx="2592387"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行业关注点：</a:t>
            </a:r>
            <a:r>
              <a:rPr lang="zh-CN" altLang="en-US" sz="2200"/>
              <a:t> </a:t>
            </a:r>
            <a:endParaRPr lang="en-US" altLang="zh-CN" sz="2200"/>
          </a:p>
        </p:txBody>
      </p:sp>
      <p:sp>
        <p:nvSpPr>
          <p:cNvPr id="48131" name="Text Box 5"/>
          <p:cNvSpPr txBox="1">
            <a:spLocks noChangeArrowheads="1"/>
          </p:cNvSpPr>
          <p:nvPr/>
        </p:nvSpPr>
        <p:spPr bwMode="auto">
          <a:xfrm>
            <a:off x="1116013" y="1419225"/>
            <a:ext cx="5616575" cy="2014538"/>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软件信息：</a:t>
            </a:r>
          </a:p>
          <a:p>
            <a:r>
              <a:rPr lang="zh-CN" altLang="en-US" b="1"/>
              <a:t>       软件信息内企业普遍前期研发投入较大，周期较长，短时间内无法形成正常的营业收入，但该类企业普遍知识层面高、团队年轻、信用较好，随着产品的问世，营业收入会呈阶梯式增长。</a:t>
            </a:r>
          </a:p>
          <a:p>
            <a:r>
              <a:rPr lang="zh-CN" altLang="en-US" b="1"/>
              <a:t>       对于此类企业，重点关注研发团队实力、专利、产品市场竞争力、国家政策等因素。</a:t>
            </a:r>
            <a:endParaRPr lang="en-US" altLang="zh-CN" b="1"/>
          </a:p>
        </p:txBody>
      </p:sp>
      <p:sp>
        <p:nvSpPr>
          <p:cNvPr id="48132"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8" descr="t014e873e54c2d83127"/>
          <p:cNvPicPr>
            <a:picLocks noChangeAspect="1" noChangeArrowheads="1"/>
          </p:cNvPicPr>
          <p:nvPr/>
        </p:nvPicPr>
        <p:blipFill>
          <a:blip r:embed="rId2"/>
          <a:srcRect/>
          <a:stretch>
            <a:fillRect/>
          </a:stretch>
        </p:blipFill>
        <p:spPr bwMode="auto">
          <a:xfrm>
            <a:off x="6804025" y="1347788"/>
            <a:ext cx="1512888" cy="2520950"/>
          </a:xfrm>
          <a:prstGeom prst="rect">
            <a:avLst/>
          </a:prstGeom>
          <a:noFill/>
          <a:ln w="9525">
            <a:noFill/>
            <a:miter lim="800000"/>
            <a:headEnd/>
            <a:tailEnd/>
          </a:ln>
        </p:spPr>
      </p:pic>
      <p:sp>
        <p:nvSpPr>
          <p:cNvPr id="49154" name="Text Box 5"/>
          <p:cNvSpPr txBox="1">
            <a:spLocks noChangeArrowheads="1"/>
          </p:cNvSpPr>
          <p:nvPr/>
        </p:nvSpPr>
        <p:spPr bwMode="auto">
          <a:xfrm>
            <a:off x="900113" y="915988"/>
            <a:ext cx="2592387"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行业关注点：</a:t>
            </a:r>
            <a:r>
              <a:rPr lang="zh-CN" altLang="en-US"/>
              <a:t> </a:t>
            </a:r>
            <a:endParaRPr lang="en-US" altLang="zh-CN"/>
          </a:p>
        </p:txBody>
      </p:sp>
      <p:sp>
        <p:nvSpPr>
          <p:cNvPr id="49155" name="Text Box 5"/>
          <p:cNvSpPr txBox="1">
            <a:spLocks noChangeArrowheads="1"/>
          </p:cNvSpPr>
          <p:nvPr/>
        </p:nvSpPr>
        <p:spPr bwMode="auto">
          <a:xfrm>
            <a:off x="1116013" y="1419225"/>
            <a:ext cx="5616575" cy="2563813"/>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商品贸易：</a:t>
            </a:r>
          </a:p>
          <a:p>
            <a:r>
              <a:rPr lang="zh-CN" altLang="en-US" b="1"/>
              <a:t>       由于经营门槛较低，企业资信参差不齐，差别较大，因此行业客户整体风险较大。</a:t>
            </a:r>
          </a:p>
          <a:p>
            <a:r>
              <a:rPr lang="zh-CN" altLang="en-US" b="1"/>
              <a:t>       此类中小企业生存于商品的流通环节，盈利水平低，抗风险能力差，例如涉及大宗物资的，国际市场价格波动较大，直接影响企业的存亡，而这些是不受企业经营者控制外部风险，此类客户基本要求足额抵押。重点关注点包括经营代理权、上下游客户、行业政策法规、企业流动性、国际国内市场行情波动。</a:t>
            </a:r>
            <a:endParaRPr lang="en-US" altLang="zh-CN" b="1"/>
          </a:p>
        </p:txBody>
      </p:sp>
      <p:sp>
        <p:nvSpPr>
          <p:cNvPr id="49156"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8" descr="t014e873e54c2d83127"/>
          <p:cNvPicPr>
            <a:picLocks noChangeAspect="1" noChangeArrowheads="1"/>
          </p:cNvPicPr>
          <p:nvPr/>
        </p:nvPicPr>
        <p:blipFill>
          <a:blip r:embed="rId2"/>
          <a:srcRect/>
          <a:stretch>
            <a:fillRect/>
          </a:stretch>
        </p:blipFill>
        <p:spPr bwMode="auto">
          <a:xfrm>
            <a:off x="6372225" y="1131888"/>
            <a:ext cx="1512888" cy="2520950"/>
          </a:xfrm>
          <a:prstGeom prst="rect">
            <a:avLst/>
          </a:prstGeom>
          <a:noFill/>
          <a:ln w="9525">
            <a:noFill/>
            <a:miter lim="800000"/>
            <a:headEnd/>
            <a:tailEnd/>
          </a:ln>
        </p:spPr>
      </p:pic>
      <p:sp>
        <p:nvSpPr>
          <p:cNvPr id="50178" name="Text Box 5"/>
          <p:cNvSpPr txBox="1">
            <a:spLocks noChangeArrowheads="1"/>
          </p:cNvSpPr>
          <p:nvPr/>
        </p:nvSpPr>
        <p:spPr bwMode="auto">
          <a:xfrm>
            <a:off x="900113" y="915988"/>
            <a:ext cx="2592387"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行业关注点：</a:t>
            </a:r>
            <a:r>
              <a:rPr lang="zh-CN" altLang="en-US"/>
              <a:t> </a:t>
            </a:r>
            <a:endParaRPr lang="en-US" altLang="zh-CN"/>
          </a:p>
        </p:txBody>
      </p:sp>
      <p:sp>
        <p:nvSpPr>
          <p:cNvPr id="50179" name="Text Box 5"/>
          <p:cNvSpPr txBox="1">
            <a:spLocks noChangeArrowheads="1"/>
          </p:cNvSpPr>
          <p:nvPr/>
        </p:nvSpPr>
        <p:spPr bwMode="auto">
          <a:xfrm>
            <a:off x="1116013" y="1492250"/>
            <a:ext cx="4751387" cy="1739900"/>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建筑业：</a:t>
            </a:r>
          </a:p>
          <a:p>
            <a:r>
              <a:rPr lang="zh-CN" altLang="en-US" b="1"/>
              <a:t>       该类企业营业收入受其工程资质影响较大，内部管理、账务核算、利润水平相差较大。该类企业前期垫资大，容易受到政策影响。重点关注企业资质、融资余额、诉讼、前期工程业绩、挂靠分包等因素。</a:t>
            </a:r>
            <a:endParaRPr lang="en-US" altLang="zh-CN" b="1"/>
          </a:p>
        </p:txBody>
      </p:sp>
      <p:sp>
        <p:nvSpPr>
          <p:cNvPr id="50180"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8" descr="t014e873e54c2d83127"/>
          <p:cNvPicPr>
            <a:picLocks noChangeAspect="1" noChangeArrowheads="1"/>
          </p:cNvPicPr>
          <p:nvPr/>
        </p:nvPicPr>
        <p:blipFill>
          <a:blip r:embed="rId2"/>
          <a:srcRect/>
          <a:stretch>
            <a:fillRect/>
          </a:stretch>
        </p:blipFill>
        <p:spPr bwMode="auto">
          <a:xfrm>
            <a:off x="7164388" y="1492250"/>
            <a:ext cx="1512887" cy="2520950"/>
          </a:xfrm>
          <a:prstGeom prst="rect">
            <a:avLst/>
          </a:prstGeom>
          <a:noFill/>
          <a:ln w="9525">
            <a:noFill/>
            <a:miter lim="800000"/>
            <a:headEnd/>
            <a:tailEnd/>
          </a:ln>
        </p:spPr>
      </p:pic>
      <p:sp>
        <p:nvSpPr>
          <p:cNvPr id="51202" name="Text Box 5"/>
          <p:cNvSpPr txBox="1">
            <a:spLocks noChangeArrowheads="1"/>
          </p:cNvSpPr>
          <p:nvPr/>
        </p:nvSpPr>
        <p:spPr bwMode="auto">
          <a:xfrm>
            <a:off x="900113" y="915988"/>
            <a:ext cx="2592387"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行业关注点：</a:t>
            </a:r>
            <a:r>
              <a:rPr lang="zh-CN" altLang="en-US" sz="2200"/>
              <a:t> </a:t>
            </a:r>
            <a:endParaRPr lang="en-US" altLang="zh-CN" sz="2200"/>
          </a:p>
        </p:txBody>
      </p:sp>
      <p:sp>
        <p:nvSpPr>
          <p:cNvPr id="51203" name="Text Box 5"/>
          <p:cNvSpPr txBox="1">
            <a:spLocks noChangeArrowheads="1"/>
          </p:cNvSpPr>
          <p:nvPr/>
        </p:nvSpPr>
        <p:spPr bwMode="auto">
          <a:xfrm>
            <a:off x="1116013" y="1419225"/>
            <a:ext cx="5616575" cy="1739900"/>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服务业：</a:t>
            </a:r>
          </a:p>
          <a:p>
            <a:r>
              <a:rPr lang="zh-CN" altLang="en-US" b="1"/>
              <a:t>       属于劳动密集型，以餐饮业为例，连锁类的餐饮企业单店辐射面积有限，营业额增长依靠经营店面数量的增加，部分企业有明显的淡旺季。重点关注点包括卫生许可证、营业时长、单日营业额、经营品种、经营者的对外投资等。</a:t>
            </a:r>
            <a:endParaRPr lang="en-US" altLang="zh-CN" b="1"/>
          </a:p>
        </p:txBody>
      </p:sp>
      <p:sp>
        <p:nvSpPr>
          <p:cNvPr id="51204"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8" descr="t014e873e54c2d83127"/>
          <p:cNvPicPr>
            <a:picLocks noChangeAspect="1" noChangeArrowheads="1"/>
          </p:cNvPicPr>
          <p:nvPr/>
        </p:nvPicPr>
        <p:blipFill>
          <a:blip r:embed="rId2"/>
          <a:srcRect/>
          <a:stretch>
            <a:fillRect/>
          </a:stretch>
        </p:blipFill>
        <p:spPr bwMode="auto">
          <a:xfrm>
            <a:off x="7164388" y="1276350"/>
            <a:ext cx="1512887" cy="2520950"/>
          </a:xfrm>
          <a:prstGeom prst="rect">
            <a:avLst/>
          </a:prstGeom>
          <a:noFill/>
          <a:ln w="9525">
            <a:noFill/>
            <a:miter lim="800000"/>
            <a:headEnd/>
            <a:tailEnd/>
          </a:ln>
        </p:spPr>
      </p:pic>
      <p:sp>
        <p:nvSpPr>
          <p:cNvPr id="52226" name="Text Box 5"/>
          <p:cNvSpPr txBox="1">
            <a:spLocks noChangeArrowheads="1"/>
          </p:cNvSpPr>
          <p:nvPr/>
        </p:nvSpPr>
        <p:spPr bwMode="auto">
          <a:xfrm>
            <a:off x="900113" y="915988"/>
            <a:ext cx="2592387"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行业关注点</a:t>
            </a:r>
            <a:endParaRPr lang="en-US" altLang="zh-CN" sz="2200" b="1">
              <a:solidFill>
                <a:schemeClr val="accent1"/>
              </a:solidFill>
              <a:ea typeface="华文中宋"/>
              <a:cs typeface="华文中宋"/>
            </a:endParaRPr>
          </a:p>
        </p:txBody>
      </p:sp>
      <p:sp>
        <p:nvSpPr>
          <p:cNvPr id="52227" name="Text Box 5"/>
          <p:cNvSpPr txBox="1">
            <a:spLocks noChangeArrowheads="1"/>
          </p:cNvSpPr>
          <p:nvPr/>
        </p:nvSpPr>
        <p:spPr bwMode="auto">
          <a:xfrm>
            <a:off x="1116013" y="1419225"/>
            <a:ext cx="6480175" cy="641350"/>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生产制造：</a:t>
            </a:r>
            <a:r>
              <a:rPr lang="zh-CN" altLang="en-US" b="1"/>
              <a:t>优点：固定资产大，生产地固定，资金投向明确</a:t>
            </a:r>
          </a:p>
          <a:p>
            <a:r>
              <a:rPr lang="zh-CN" altLang="en-US" b="1"/>
              <a:t>                  缺点：前期投入大，应收账款、存货占用资金</a:t>
            </a:r>
            <a:endParaRPr lang="en-US" altLang="zh-CN" b="1"/>
          </a:p>
        </p:txBody>
      </p:sp>
      <p:sp>
        <p:nvSpPr>
          <p:cNvPr id="52228" name="Text Box 5"/>
          <p:cNvSpPr txBox="1">
            <a:spLocks noChangeArrowheads="1"/>
          </p:cNvSpPr>
          <p:nvPr/>
        </p:nvSpPr>
        <p:spPr bwMode="auto">
          <a:xfrm>
            <a:off x="1116013" y="2066925"/>
            <a:ext cx="6480175" cy="641350"/>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软件信息：</a:t>
            </a:r>
            <a:r>
              <a:rPr lang="zh-CN" altLang="en-US" b="1"/>
              <a:t>优点：技术含量高，应收账款、存货少</a:t>
            </a:r>
          </a:p>
          <a:p>
            <a:r>
              <a:rPr lang="zh-CN" altLang="en-US" b="1"/>
              <a:t>                  缺点：轻资产，研发投入大</a:t>
            </a:r>
            <a:endParaRPr lang="en-US" altLang="zh-CN" b="1"/>
          </a:p>
        </p:txBody>
      </p:sp>
      <p:sp>
        <p:nvSpPr>
          <p:cNvPr id="52229" name="Text Box 5"/>
          <p:cNvSpPr txBox="1">
            <a:spLocks noChangeArrowheads="1"/>
          </p:cNvSpPr>
          <p:nvPr/>
        </p:nvSpPr>
        <p:spPr bwMode="auto">
          <a:xfrm>
            <a:off x="1187450" y="4011613"/>
            <a:ext cx="6480175" cy="915987"/>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服务业：   </a:t>
            </a:r>
            <a:r>
              <a:rPr lang="zh-CN" altLang="en-US" b="1"/>
              <a:t>优点：现金流水好，毛利高</a:t>
            </a:r>
          </a:p>
          <a:p>
            <a:r>
              <a:rPr lang="zh-CN" altLang="en-US" b="1"/>
              <a:t>                 缺点：轻资产、受政策影响大</a:t>
            </a:r>
          </a:p>
          <a:p>
            <a:endParaRPr lang="en-US" altLang="zh-CN" b="1"/>
          </a:p>
        </p:txBody>
      </p:sp>
      <p:sp>
        <p:nvSpPr>
          <p:cNvPr id="52230" name="Text Box 5"/>
          <p:cNvSpPr txBox="1">
            <a:spLocks noChangeArrowheads="1"/>
          </p:cNvSpPr>
          <p:nvPr/>
        </p:nvSpPr>
        <p:spPr bwMode="auto">
          <a:xfrm>
            <a:off x="1116013" y="2716213"/>
            <a:ext cx="6480175" cy="641350"/>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商品贸易：</a:t>
            </a:r>
            <a:r>
              <a:rPr lang="zh-CN" altLang="en-US" b="1"/>
              <a:t>优点：流水好</a:t>
            </a:r>
          </a:p>
          <a:p>
            <a:r>
              <a:rPr lang="zh-CN" altLang="en-US" b="1"/>
              <a:t>                  缺点：利润薄，受电商影响大</a:t>
            </a:r>
          </a:p>
        </p:txBody>
      </p:sp>
      <p:sp>
        <p:nvSpPr>
          <p:cNvPr id="52231" name="Text Box 5"/>
          <p:cNvSpPr txBox="1">
            <a:spLocks noChangeArrowheads="1"/>
          </p:cNvSpPr>
          <p:nvPr/>
        </p:nvSpPr>
        <p:spPr bwMode="auto">
          <a:xfrm>
            <a:off x="1187450" y="3363913"/>
            <a:ext cx="6480175" cy="641350"/>
          </a:xfrm>
          <a:prstGeom prst="rect">
            <a:avLst/>
          </a:prstGeom>
          <a:noFill/>
          <a:ln w="9525">
            <a:noFill/>
            <a:miter lim="800000"/>
            <a:headEnd/>
            <a:tailEnd/>
          </a:ln>
        </p:spPr>
        <p:txBody>
          <a:bodyPr>
            <a:spAutoFit/>
          </a:bodyPr>
          <a:lstStyle/>
          <a:p>
            <a:r>
              <a:rPr lang="zh-CN" altLang="en-US" b="1">
                <a:solidFill>
                  <a:schemeClr val="accent1"/>
                </a:solidFill>
                <a:ea typeface="华文中宋"/>
                <a:cs typeface="华文中宋"/>
              </a:rPr>
              <a:t>建筑业：</a:t>
            </a:r>
            <a:r>
              <a:rPr lang="zh-CN" altLang="en-US" b="1"/>
              <a:t>   优点：资质好</a:t>
            </a:r>
          </a:p>
          <a:p>
            <a:r>
              <a:rPr lang="zh-CN" altLang="en-US" b="1"/>
              <a:t>                 缺点：融资大，资金链易断，政策影响大</a:t>
            </a:r>
          </a:p>
        </p:txBody>
      </p:sp>
      <p:sp>
        <p:nvSpPr>
          <p:cNvPr id="52232"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3" descr="担保PPT底图-11"/>
          <p:cNvPicPr>
            <a:picLocks noChangeAspect="1" noChangeArrowheads="1"/>
          </p:cNvPicPr>
          <p:nvPr/>
        </p:nvPicPr>
        <p:blipFill>
          <a:blip r:embed="rId2" cstate="print"/>
          <a:srcRect/>
          <a:stretch>
            <a:fillRect/>
          </a:stretch>
        </p:blipFill>
        <p:spPr bwMode="auto">
          <a:xfrm>
            <a:off x="0" y="-38100"/>
            <a:ext cx="9144000" cy="5221288"/>
          </a:xfrm>
          <a:prstGeom prst="rect">
            <a:avLst/>
          </a:prstGeom>
          <a:noFill/>
          <a:ln w="9525">
            <a:noFill/>
            <a:miter lim="800000"/>
            <a:headEnd/>
            <a:tailEnd/>
          </a:ln>
        </p:spPr>
      </p:pic>
      <p:sp>
        <p:nvSpPr>
          <p:cNvPr id="53250" name="WordArt 5"/>
          <p:cNvSpPr>
            <a:spLocks noChangeArrowheads="1" noChangeShapeType="1" noTextEdit="1"/>
          </p:cNvSpPr>
          <p:nvPr/>
        </p:nvSpPr>
        <p:spPr bwMode="auto">
          <a:xfrm>
            <a:off x="5292725" y="1563688"/>
            <a:ext cx="2378075" cy="1152525"/>
          </a:xfrm>
          <a:prstGeom prst="rect">
            <a:avLst/>
          </a:prstGeom>
        </p:spPr>
        <p:txBody>
          <a:bodyPr wrap="none" fromWordArt="1">
            <a:prstTxWarp prst="textPlain">
              <a:avLst>
                <a:gd name="adj" fmla="val 50000"/>
              </a:avLst>
            </a:prstTxWarp>
          </a:bodyPr>
          <a:lstStyle/>
          <a:p>
            <a:pPr algn="ctr"/>
            <a:r>
              <a:rPr lang="zh-CN" altLang="en-US" sz="3600" b="1" kern="10">
                <a:ln w="9525">
                  <a:solidFill>
                    <a:schemeClr val="tx2"/>
                  </a:solidFill>
                  <a:round/>
                  <a:headEnd/>
                  <a:tailEnd/>
                </a:ln>
                <a:solidFill>
                  <a:schemeClr val="tx2"/>
                </a:solidFill>
                <a:latin typeface="宋体"/>
                <a:ea typeface="宋体"/>
              </a:rPr>
              <a:t>简介</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 Box 10"/>
          <p:cNvSpPr txBox="1">
            <a:spLocks noChangeArrowheads="1"/>
          </p:cNvSpPr>
          <p:nvPr/>
        </p:nvSpPr>
        <p:spPr bwMode="auto">
          <a:xfrm>
            <a:off x="3059113" y="1563688"/>
            <a:ext cx="4464050" cy="1739900"/>
          </a:xfrm>
          <a:prstGeom prst="rect">
            <a:avLst/>
          </a:prstGeom>
          <a:noFill/>
          <a:ln w="9525">
            <a:noFill/>
            <a:miter lim="800000"/>
            <a:headEnd/>
            <a:tailEnd/>
          </a:ln>
        </p:spPr>
        <p:txBody>
          <a:bodyPr>
            <a:spAutoFit/>
          </a:bodyPr>
          <a:lstStyle/>
          <a:p>
            <a:r>
              <a:rPr lang="zh-CN" altLang="en-US" b="1"/>
              <a:t>       高新担保公司成立于</a:t>
            </a:r>
            <a:r>
              <a:rPr lang="en-US" altLang="zh-CN" b="1"/>
              <a:t>2003</a:t>
            </a:r>
            <a:r>
              <a:rPr lang="zh-CN" altLang="en-US" b="1"/>
              <a:t>年</a:t>
            </a:r>
            <a:r>
              <a:rPr lang="en-US" altLang="zh-CN" b="1"/>
              <a:t>9</a:t>
            </a:r>
            <a:r>
              <a:rPr lang="zh-CN" altLang="en-US" b="1"/>
              <a:t>月，目前注册资本</a:t>
            </a:r>
            <a:r>
              <a:rPr lang="en-US" altLang="zh-CN" b="1"/>
              <a:t>21885</a:t>
            </a:r>
            <a:r>
              <a:rPr lang="zh-CN" altLang="en-US" b="1"/>
              <a:t>万元，累计为</a:t>
            </a:r>
            <a:r>
              <a:rPr lang="en-US" altLang="zh-CN" b="1"/>
              <a:t>600</a:t>
            </a:r>
            <a:r>
              <a:rPr lang="zh-CN" altLang="en-US" b="1"/>
              <a:t>余户企业提供</a:t>
            </a:r>
            <a:r>
              <a:rPr lang="en-US" altLang="zh-CN" b="1"/>
              <a:t>70</a:t>
            </a:r>
            <a:r>
              <a:rPr lang="zh-CN" altLang="en-US" b="1"/>
              <a:t>亿元贷款担保服务。内设总经理、副总经理、业务一部、业务二部、风险控制部、办公室。现有员工</a:t>
            </a:r>
            <a:r>
              <a:rPr lang="en-US" altLang="zh-CN" b="1"/>
              <a:t>18</a:t>
            </a:r>
            <a:r>
              <a:rPr lang="zh-CN" altLang="en-US" b="1"/>
              <a:t>人，其中业务人员</a:t>
            </a:r>
            <a:r>
              <a:rPr lang="en-US" altLang="zh-CN" b="1"/>
              <a:t>8</a:t>
            </a:r>
            <a:r>
              <a:rPr lang="zh-CN" altLang="en-US" b="1"/>
              <a:t>人。</a:t>
            </a:r>
          </a:p>
        </p:txBody>
      </p:sp>
      <p:sp>
        <p:nvSpPr>
          <p:cNvPr id="54274" name="Text Box 11"/>
          <p:cNvSpPr txBox="1">
            <a:spLocks noChangeArrowheads="1"/>
          </p:cNvSpPr>
          <p:nvPr/>
        </p:nvSpPr>
        <p:spPr bwMode="auto">
          <a:xfrm>
            <a:off x="3276600" y="339725"/>
            <a:ext cx="2374900" cy="519113"/>
          </a:xfrm>
          <a:prstGeom prst="rect">
            <a:avLst/>
          </a:prstGeom>
          <a:noFill/>
          <a:ln w="9525">
            <a:noFill/>
            <a:miter lim="800000"/>
            <a:headEnd/>
            <a:tailEnd/>
          </a:ln>
        </p:spPr>
        <p:txBody>
          <a:bodyPr>
            <a:spAutoFit/>
          </a:bodyPr>
          <a:lstStyle/>
          <a:p>
            <a:r>
              <a:rPr lang="zh-CN" altLang="en-US" sz="2800" b="1">
                <a:solidFill>
                  <a:schemeClr val="accent1"/>
                </a:solidFill>
              </a:rPr>
              <a:t>高新担保公司</a:t>
            </a:r>
          </a:p>
        </p:txBody>
      </p:sp>
      <p:sp>
        <p:nvSpPr>
          <p:cNvPr id="2" name="Litebulb"/>
          <p:cNvSpPr>
            <a:spLocks noEditPoints="1" noChangeArrowheads="1"/>
          </p:cNvSpPr>
          <p:nvPr/>
        </p:nvSpPr>
        <p:spPr bwMode="auto">
          <a:xfrm>
            <a:off x="1042988" y="1635125"/>
            <a:ext cx="1322387" cy="20224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57150">
            <a:solidFill>
              <a:srgbClr val="000000"/>
            </a:solidFill>
            <a:miter lim="800000"/>
            <a:headEnd/>
            <a:tailEnd/>
          </a:ln>
        </p:spPr>
        <p:txBody>
          <a:bodyPr/>
          <a:lstStyle/>
          <a:p>
            <a:endParaRPr lang="zh-CN" altLang="en-US"/>
          </a:p>
        </p:txBody>
      </p:sp>
      <p:sp>
        <p:nvSpPr>
          <p:cNvPr id="38916" name="Text Box 5"/>
          <p:cNvSpPr txBox="1">
            <a:spLocks noChangeArrowheads="1"/>
          </p:cNvSpPr>
          <p:nvPr/>
        </p:nvSpPr>
        <p:spPr bwMode="auto">
          <a:xfrm>
            <a:off x="1403350" y="1924050"/>
            <a:ext cx="720725" cy="366713"/>
          </a:xfrm>
          <a:prstGeom prst="rect">
            <a:avLst/>
          </a:prstGeom>
          <a:noFill/>
          <a:ln w="9525">
            <a:noFill/>
            <a:miter lim="800000"/>
            <a:headEnd/>
            <a:tailEnd/>
          </a:ln>
        </p:spPr>
        <p:txBody>
          <a:bodyPr>
            <a:spAutoFit/>
          </a:bodyPr>
          <a:lstStyle/>
          <a:p>
            <a:pPr>
              <a:spcBef>
                <a:spcPct val="50000"/>
              </a:spcBef>
            </a:pPr>
            <a:r>
              <a:rPr lang="zh-CN" altLang="en-US" b="1">
                <a:solidFill>
                  <a:schemeClr val="accent1"/>
                </a:solidFill>
                <a:ea typeface="华文中宋"/>
                <a:cs typeface="华文中宋"/>
              </a:rPr>
              <a:t>简介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8916"/>
                                        </p:tgtEl>
                                        <p:attrNameLst>
                                          <p:attrName>style.visibility</p:attrName>
                                        </p:attrNameLst>
                                      </p:cBhvr>
                                      <p:to>
                                        <p:strVal val="visible"/>
                                      </p:to>
                                    </p:set>
                                    <p:animEffect transition="in" filter="box(in)">
                                      <p:cBhvr>
                                        <p:cTn id="10"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89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3"/>
          <p:cNvSpPr txBox="1">
            <a:spLocks noChangeArrowheads="1"/>
          </p:cNvSpPr>
          <p:nvPr/>
        </p:nvSpPr>
        <p:spPr bwMode="auto">
          <a:xfrm>
            <a:off x="900113" y="1058863"/>
            <a:ext cx="4176712"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rPr>
              <a:t>担保企业性质分类：</a:t>
            </a:r>
            <a:r>
              <a:rPr lang="zh-CN" altLang="en-US" sz="2000" b="1">
                <a:solidFill>
                  <a:schemeClr val="accent1"/>
                </a:solidFill>
              </a:rPr>
              <a:t>政策性担保</a:t>
            </a:r>
          </a:p>
        </p:txBody>
      </p:sp>
      <p:sp>
        <p:nvSpPr>
          <p:cNvPr id="18434" name="Text Box 4"/>
          <p:cNvSpPr txBox="1">
            <a:spLocks noChangeArrowheads="1"/>
          </p:cNvSpPr>
          <p:nvPr/>
        </p:nvSpPr>
        <p:spPr bwMode="auto">
          <a:xfrm>
            <a:off x="2555875" y="1563688"/>
            <a:ext cx="4103688" cy="2152650"/>
          </a:xfrm>
          <a:prstGeom prst="rect">
            <a:avLst/>
          </a:prstGeom>
          <a:noFill/>
          <a:ln w="9525">
            <a:noFill/>
            <a:miter lim="800000"/>
            <a:headEnd/>
            <a:tailEnd/>
          </a:ln>
        </p:spPr>
        <p:txBody>
          <a:bodyPr>
            <a:spAutoFit/>
          </a:bodyPr>
          <a:lstStyle/>
          <a:p>
            <a:pPr>
              <a:spcBef>
                <a:spcPct val="50000"/>
              </a:spcBef>
            </a:pPr>
            <a:r>
              <a:rPr lang="zh-CN" altLang="en-US" b="1">
                <a:solidFill>
                  <a:schemeClr val="accent1"/>
                </a:solidFill>
              </a:rPr>
              <a:t>      基本定位：</a:t>
            </a:r>
            <a:r>
              <a:rPr lang="zh-CN" altLang="en-US" b="1"/>
              <a:t>一是担保业务，直接缓解中小企业融资难问题；二是小额度服务，与银行“大客户、大企业”的定位互补。</a:t>
            </a:r>
            <a:endParaRPr lang="zh-CN" altLang="en-US" b="1">
              <a:solidFill>
                <a:schemeClr val="accent1"/>
              </a:solidFill>
            </a:endParaRPr>
          </a:p>
          <a:p>
            <a:pPr>
              <a:spcBef>
                <a:spcPct val="50000"/>
              </a:spcBef>
            </a:pPr>
            <a:r>
              <a:rPr lang="zh-CN" altLang="en-US" b="1">
                <a:solidFill>
                  <a:schemeClr val="accent1"/>
                </a:solidFill>
              </a:rPr>
              <a:t>     业务拓展：</a:t>
            </a:r>
            <a:r>
              <a:rPr lang="zh-CN" altLang="en-US" b="1"/>
              <a:t>一是为中小企业开展业务提供信用担保、 信用管理和咨询服务等；二是其它政策性担保业务。</a:t>
            </a:r>
            <a:r>
              <a:rPr lang="zh-CN" altLang="en-US"/>
              <a:t> </a:t>
            </a:r>
          </a:p>
        </p:txBody>
      </p:sp>
      <p:grpSp>
        <p:nvGrpSpPr>
          <p:cNvPr id="19481" name="Group 25"/>
          <p:cNvGrpSpPr>
            <a:grpSpLocks/>
          </p:cNvGrpSpPr>
          <p:nvPr/>
        </p:nvGrpSpPr>
        <p:grpSpPr bwMode="auto">
          <a:xfrm>
            <a:off x="971550" y="2066925"/>
            <a:ext cx="863600" cy="936625"/>
            <a:chOff x="1632" y="1248"/>
            <a:chExt cx="2682" cy="2286"/>
          </a:xfrm>
        </p:grpSpPr>
        <p:sp>
          <p:nvSpPr>
            <p:cNvPr id="18437"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18438"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18439"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18436"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a:grpSpLocks/>
          </p:cNvGrpSpPr>
          <p:nvPr/>
        </p:nvGrpSpPr>
        <p:grpSpPr bwMode="auto">
          <a:xfrm>
            <a:off x="4756150" y="974725"/>
            <a:ext cx="4249738" cy="4117975"/>
            <a:chOff x="2953134" y="1607199"/>
            <a:chExt cx="3553828" cy="3536301"/>
          </a:xfrm>
        </p:grpSpPr>
        <p:sp>
          <p:nvSpPr>
            <p:cNvPr id="9" name="Freeform 9"/>
            <p:cNvSpPr/>
            <p:nvPr/>
          </p:nvSpPr>
          <p:spPr bwMode="auto">
            <a:xfrm>
              <a:off x="3466893" y="2421067"/>
              <a:ext cx="1039464" cy="2722433"/>
            </a:xfrm>
            <a:custGeom>
              <a:avLst/>
              <a:gdLst>
                <a:gd name="T0" fmla="*/ 0 w 781"/>
                <a:gd name="T1" fmla="*/ 1 h 2046"/>
                <a:gd name="T2" fmla="*/ 617 w 781"/>
                <a:gd name="T3" fmla="*/ 1 h 2046"/>
                <a:gd name="T4" fmla="*/ 617 w 781"/>
                <a:gd name="T5" fmla="*/ 1 h 2046"/>
                <a:gd name="T6" fmla="*/ 781 w 781"/>
                <a:gd name="T7" fmla="*/ 148 h 2046"/>
                <a:gd name="T8" fmla="*/ 781 w 781"/>
                <a:gd name="T9" fmla="*/ 149 h 2046"/>
                <a:gd name="T10" fmla="*/ 781 w 781"/>
                <a:gd name="T11" fmla="*/ 2046 h 2046"/>
                <a:gd name="T12" fmla="*/ 742 w 781"/>
                <a:gd name="T13" fmla="*/ 2046 h 2046"/>
                <a:gd name="T14" fmla="*/ 742 w 781"/>
                <a:gd name="T15" fmla="*/ 149 h 2046"/>
                <a:gd name="T16" fmla="*/ 742 w 781"/>
                <a:gd name="T17" fmla="*/ 149 h 2046"/>
                <a:gd name="T18" fmla="*/ 617 w 781"/>
                <a:gd name="T19" fmla="*/ 39 h 2046"/>
                <a:gd name="T20" fmla="*/ 617 w 781"/>
                <a:gd name="T21" fmla="*/ 39 h 2046"/>
                <a:gd name="T22" fmla="*/ 0 w 781"/>
                <a:gd name="T23" fmla="*/ 39 h 2046"/>
                <a:gd name="T24" fmla="*/ 0 w 781"/>
                <a:gd name="T25" fmla="*/ 1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1" h="2046">
                  <a:moveTo>
                    <a:pt x="0" y="1"/>
                  </a:moveTo>
                  <a:cubicBezTo>
                    <a:pt x="617" y="1"/>
                    <a:pt x="617" y="1"/>
                    <a:pt x="617" y="1"/>
                  </a:cubicBezTo>
                  <a:cubicBezTo>
                    <a:pt x="617" y="1"/>
                    <a:pt x="617" y="1"/>
                    <a:pt x="617" y="1"/>
                  </a:cubicBezTo>
                  <a:cubicBezTo>
                    <a:pt x="721" y="0"/>
                    <a:pt x="776" y="49"/>
                    <a:pt x="781" y="148"/>
                  </a:cubicBezTo>
                  <a:cubicBezTo>
                    <a:pt x="781" y="149"/>
                    <a:pt x="781" y="149"/>
                    <a:pt x="781" y="149"/>
                  </a:cubicBezTo>
                  <a:cubicBezTo>
                    <a:pt x="781" y="2046"/>
                    <a:pt x="781" y="2046"/>
                    <a:pt x="781" y="2046"/>
                  </a:cubicBezTo>
                  <a:cubicBezTo>
                    <a:pt x="742" y="2046"/>
                    <a:pt x="742" y="2046"/>
                    <a:pt x="742" y="2046"/>
                  </a:cubicBezTo>
                  <a:cubicBezTo>
                    <a:pt x="742" y="149"/>
                    <a:pt x="742" y="149"/>
                    <a:pt x="742" y="149"/>
                  </a:cubicBezTo>
                  <a:cubicBezTo>
                    <a:pt x="742" y="149"/>
                    <a:pt x="742" y="149"/>
                    <a:pt x="742" y="149"/>
                  </a:cubicBezTo>
                  <a:cubicBezTo>
                    <a:pt x="738" y="75"/>
                    <a:pt x="697" y="39"/>
                    <a:pt x="617" y="39"/>
                  </a:cubicBezTo>
                  <a:cubicBezTo>
                    <a:pt x="617" y="39"/>
                    <a:pt x="617" y="39"/>
                    <a:pt x="617" y="39"/>
                  </a:cubicBezTo>
                  <a:cubicBezTo>
                    <a:pt x="0" y="39"/>
                    <a:pt x="0" y="39"/>
                    <a:pt x="0" y="39"/>
                  </a:cubicBezTo>
                  <a:cubicBezTo>
                    <a:pt x="0" y="1"/>
                    <a:pt x="0" y="1"/>
                    <a:pt x="0" y="1"/>
                  </a:cubicBezTo>
                  <a:close/>
                </a:path>
              </a:pathLst>
            </a:custGeom>
            <a:solidFill>
              <a:schemeClr val="accent4"/>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10" name="Freeform 10"/>
            <p:cNvSpPr/>
            <p:nvPr/>
          </p:nvSpPr>
          <p:spPr bwMode="auto">
            <a:xfrm>
              <a:off x="3916929" y="1976643"/>
              <a:ext cx="809800" cy="3166857"/>
            </a:xfrm>
            <a:custGeom>
              <a:avLst/>
              <a:gdLst>
                <a:gd name="T0" fmla="*/ 0 w 609"/>
                <a:gd name="T1" fmla="*/ 0 h 2380"/>
                <a:gd name="T2" fmla="*/ 445 w 609"/>
                <a:gd name="T3" fmla="*/ 0 h 2380"/>
                <a:gd name="T4" fmla="*/ 445 w 609"/>
                <a:gd name="T5" fmla="*/ 0 h 2380"/>
                <a:gd name="T6" fmla="*/ 609 w 609"/>
                <a:gd name="T7" fmla="*/ 148 h 2380"/>
                <a:gd name="T8" fmla="*/ 609 w 609"/>
                <a:gd name="T9" fmla="*/ 149 h 2380"/>
                <a:gd name="T10" fmla="*/ 609 w 609"/>
                <a:gd name="T11" fmla="*/ 2380 h 2380"/>
                <a:gd name="T12" fmla="*/ 570 w 609"/>
                <a:gd name="T13" fmla="*/ 2380 h 2380"/>
                <a:gd name="T14" fmla="*/ 570 w 609"/>
                <a:gd name="T15" fmla="*/ 149 h 2380"/>
                <a:gd name="T16" fmla="*/ 570 w 609"/>
                <a:gd name="T17" fmla="*/ 149 h 2380"/>
                <a:gd name="T18" fmla="*/ 445 w 609"/>
                <a:gd name="T19" fmla="*/ 38 h 2380"/>
                <a:gd name="T20" fmla="*/ 445 w 609"/>
                <a:gd name="T21" fmla="*/ 38 h 2380"/>
                <a:gd name="T22" fmla="*/ 0 w 609"/>
                <a:gd name="T23" fmla="*/ 38 h 2380"/>
                <a:gd name="T24" fmla="*/ 0 w 609"/>
                <a:gd name="T25" fmla="*/ 0 h 2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9" h="2380">
                  <a:moveTo>
                    <a:pt x="0" y="0"/>
                  </a:moveTo>
                  <a:cubicBezTo>
                    <a:pt x="445" y="0"/>
                    <a:pt x="445" y="0"/>
                    <a:pt x="445" y="0"/>
                  </a:cubicBezTo>
                  <a:cubicBezTo>
                    <a:pt x="445" y="0"/>
                    <a:pt x="445" y="0"/>
                    <a:pt x="445" y="0"/>
                  </a:cubicBezTo>
                  <a:cubicBezTo>
                    <a:pt x="549" y="0"/>
                    <a:pt x="603" y="49"/>
                    <a:pt x="609" y="148"/>
                  </a:cubicBezTo>
                  <a:cubicBezTo>
                    <a:pt x="609" y="149"/>
                    <a:pt x="609" y="149"/>
                    <a:pt x="609" y="149"/>
                  </a:cubicBezTo>
                  <a:cubicBezTo>
                    <a:pt x="609" y="2380"/>
                    <a:pt x="609" y="2380"/>
                    <a:pt x="609" y="2380"/>
                  </a:cubicBezTo>
                  <a:cubicBezTo>
                    <a:pt x="570" y="2380"/>
                    <a:pt x="570" y="2380"/>
                    <a:pt x="570" y="2380"/>
                  </a:cubicBezTo>
                  <a:cubicBezTo>
                    <a:pt x="570" y="149"/>
                    <a:pt x="570" y="149"/>
                    <a:pt x="570" y="149"/>
                  </a:cubicBezTo>
                  <a:cubicBezTo>
                    <a:pt x="570" y="149"/>
                    <a:pt x="570" y="149"/>
                    <a:pt x="570" y="149"/>
                  </a:cubicBezTo>
                  <a:cubicBezTo>
                    <a:pt x="566" y="75"/>
                    <a:pt x="524" y="38"/>
                    <a:pt x="445" y="38"/>
                  </a:cubicBezTo>
                  <a:cubicBezTo>
                    <a:pt x="445" y="38"/>
                    <a:pt x="445" y="38"/>
                    <a:pt x="445" y="38"/>
                  </a:cubicBezTo>
                  <a:cubicBezTo>
                    <a:pt x="0" y="38"/>
                    <a:pt x="0" y="38"/>
                    <a:pt x="0" y="38"/>
                  </a:cubicBezTo>
                  <a:cubicBezTo>
                    <a:pt x="0" y="0"/>
                    <a:pt x="0" y="0"/>
                    <a:pt x="0" y="0"/>
                  </a:cubicBezTo>
                  <a:close/>
                </a:path>
              </a:pathLst>
            </a:custGeom>
            <a:solidFill>
              <a:schemeClr val="accent1"/>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12" name="Freeform 12"/>
            <p:cNvSpPr/>
            <p:nvPr/>
          </p:nvSpPr>
          <p:spPr bwMode="auto">
            <a:xfrm>
              <a:off x="3486806" y="3078159"/>
              <a:ext cx="795198" cy="2065341"/>
            </a:xfrm>
            <a:custGeom>
              <a:avLst/>
              <a:gdLst>
                <a:gd name="T0" fmla="*/ 0 w 598"/>
                <a:gd name="T1" fmla="*/ 0 h 1552"/>
                <a:gd name="T2" fmla="*/ 435 w 598"/>
                <a:gd name="T3" fmla="*/ 0 h 1552"/>
                <a:gd name="T4" fmla="*/ 435 w 598"/>
                <a:gd name="T5" fmla="*/ 0 h 1552"/>
                <a:gd name="T6" fmla="*/ 598 w 598"/>
                <a:gd name="T7" fmla="*/ 148 h 1552"/>
                <a:gd name="T8" fmla="*/ 598 w 598"/>
                <a:gd name="T9" fmla="*/ 149 h 1552"/>
                <a:gd name="T10" fmla="*/ 598 w 598"/>
                <a:gd name="T11" fmla="*/ 1552 h 1552"/>
                <a:gd name="T12" fmla="*/ 560 w 598"/>
                <a:gd name="T13" fmla="*/ 1552 h 1552"/>
                <a:gd name="T14" fmla="*/ 560 w 598"/>
                <a:gd name="T15" fmla="*/ 149 h 1552"/>
                <a:gd name="T16" fmla="*/ 560 w 598"/>
                <a:gd name="T17" fmla="*/ 149 h 1552"/>
                <a:gd name="T18" fmla="*/ 435 w 598"/>
                <a:gd name="T19" fmla="*/ 38 h 1552"/>
                <a:gd name="T20" fmla="*/ 435 w 598"/>
                <a:gd name="T21" fmla="*/ 39 h 1552"/>
                <a:gd name="T22" fmla="*/ 0 w 598"/>
                <a:gd name="T23" fmla="*/ 39 h 1552"/>
                <a:gd name="T24" fmla="*/ 0 w 598"/>
                <a:gd name="T25" fmla="*/ 0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8" h="1552">
                  <a:moveTo>
                    <a:pt x="0" y="0"/>
                  </a:moveTo>
                  <a:cubicBezTo>
                    <a:pt x="435" y="0"/>
                    <a:pt x="435" y="0"/>
                    <a:pt x="435" y="0"/>
                  </a:cubicBezTo>
                  <a:cubicBezTo>
                    <a:pt x="435" y="0"/>
                    <a:pt x="435" y="0"/>
                    <a:pt x="435" y="0"/>
                  </a:cubicBezTo>
                  <a:cubicBezTo>
                    <a:pt x="538" y="0"/>
                    <a:pt x="593" y="49"/>
                    <a:pt x="598" y="148"/>
                  </a:cubicBezTo>
                  <a:cubicBezTo>
                    <a:pt x="598" y="149"/>
                    <a:pt x="598" y="149"/>
                    <a:pt x="598" y="149"/>
                  </a:cubicBezTo>
                  <a:cubicBezTo>
                    <a:pt x="598" y="1552"/>
                    <a:pt x="598" y="1552"/>
                    <a:pt x="598" y="1552"/>
                  </a:cubicBezTo>
                  <a:cubicBezTo>
                    <a:pt x="560" y="1552"/>
                    <a:pt x="560" y="1552"/>
                    <a:pt x="560" y="1552"/>
                  </a:cubicBezTo>
                  <a:cubicBezTo>
                    <a:pt x="560" y="149"/>
                    <a:pt x="560" y="149"/>
                    <a:pt x="560" y="149"/>
                  </a:cubicBezTo>
                  <a:cubicBezTo>
                    <a:pt x="560" y="149"/>
                    <a:pt x="560" y="149"/>
                    <a:pt x="560" y="149"/>
                  </a:cubicBezTo>
                  <a:cubicBezTo>
                    <a:pt x="555" y="75"/>
                    <a:pt x="514" y="38"/>
                    <a:pt x="435" y="38"/>
                  </a:cubicBezTo>
                  <a:cubicBezTo>
                    <a:pt x="435" y="39"/>
                    <a:pt x="435" y="39"/>
                    <a:pt x="435" y="39"/>
                  </a:cubicBezTo>
                  <a:cubicBezTo>
                    <a:pt x="0" y="39"/>
                    <a:pt x="0" y="39"/>
                    <a:pt x="0" y="39"/>
                  </a:cubicBezTo>
                  <a:cubicBezTo>
                    <a:pt x="0" y="0"/>
                    <a:pt x="0" y="0"/>
                    <a:pt x="0" y="0"/>
                  </a:cubicBezTo>
                  <a:close/>
                </a:path>
              </a:pathLst>
            </a:custGeom>
            <a:solidFill>
              <a:schemeClr val="accent2"/>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14" name="Freeform 13"/>
            <p:cNvSpPr/>
            <p:nvPr/>
          </p:nvSpPr>
          <p:spPr bwMode="auto">
            <a:xfrm>
              <a:off x="4563442" y="2222030"/>
              <a:ext cx="910693" cy="2921470"/>
            </a:xfrm>
            <a:custGeom>
              <a:avLst/>
              <a:gdLst>
                <a:gd name="T0" fmla="*/ 684 w 684"/>
                <a:gd name="T1" fmla="*/ 362 h 2196"/>
                <a:gd name="T2" fmla="*/ 163 w 684"/>
                <a:gd name="T3" fmla="*/ 362 h 2196"/>
                <a:gd name="T4" fmla="*/ 163 w 684"/>
                <a:gd name="T5" fmla="*/ 362 h 2196"/>
                <a:gd name="T6" fmla="*/ 38 w 684"/>
                <a:gd name="T7" fmla="*/ 405 h 2196"/>
                <a:gd name="T8" fmla="*/ 38 w 684"/>
                <a:gd name="T9" fmla="*/ 149 h 2196"/>
                <a:gd name="T10" fmla="*/ 38 w 684"/>
                <a:gd name="T11" fmla="*/ 149 h 2196"/>
                <a:gd name="T12" fmla="*/ 163 w 684"/>
                <a:gd name="T13" fmla="*/ 39 h 2196"/>
                <a:gd name="T14" fmla="*/ 163 w 684"/>
                <a:gd name="T15" fmla="*/ 39 h 2196"/>
                <a:gd name="T16" fmla="*/ 395 w 684"/>
                <a:gd name="T17" fmla="*/ 39 h 2196"/>
                <a:gd name="T18" fmla="*/ 395 w 684"/>
                <a:gd name="T19" fmla="*/ 0 h 2196"/>
                <a:gd name="T20" fmla="*/ 163 w 684"/>
                <a:gd name="T21" fmla="*/ 0 h 2196"/>
                <a:gd name="T22" fmla="*/ 163 w 684"/>
                <a:gd name="T23" fmla="*/ 0 h 2196"/>
                <a:gd name="T24" fmla="*/ 0 w 684"/>
                <a:gd name="T25" fmla="*/ 148 h 2196"/>
                <a:gd name="T26" fmla="*/ 0 w 684"/>
                <a:gd name="T27" fmla="*/ 149 h 2196"/>
                <a:gd name="T28" fmla="*/ 0 w 684"/>
                <a:gd name="T29" fmla="*/ 2196 h 2196"/>
                <a:gd name="T30" fmla="*/ 38 w 684"/>
                <a:gd name="T31" fmla="*/ 2196 h 2196"/>
                <a:gd name="T32" fmla="*/ 38 w 684"/>
                <a:gd name="T33" fmla="*/ 511 h 2196"/>
                <a:gd name="T34" fmla="*/ 38 w 684"/>
                <a:gd name="T35" fmla="*/ 511 h 2196"/>
                <a:gd name="T36" fmla="*/ 163 w 684"/>
                <a:gd name="T37" fmla="*/ 401 h 2196"/>
                <a:gd name="T38" fmla="*/ 163 w 684"/>
                <a:gd name="T39" fmla="*/ 401 h 2196"/>
                <a:gd name="T40" fmla="*/ 684 w 684"/>
                <a:gd name="T41" fmla="*/ 401 h 2196"/>
                <a:gd name="T42" fmla="*/ 684 w 684"/>
                <a:gd name="T43" fmla="*/ 362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4" h="2196">
                  <a:moveTo>
                    <a:pt x="684" y="362"/>
                  </a:moveTo>
                  <a:cubicBezTo>
                    <a:pt x="163" y="362"/>
                    <a:pt x="163" y="362"/>
                    <a:pt x="163" y="362"/>
                  </a:cubicBezTo>
                  <a:cubicBezTo>
                    <a:pt x="163" y="362"/>
                    <a:pt x="163" y="362"/>
                    <a:pt x="163" y="362"/>
                  </a:cubicBezTo>
                  <a:cubicBezTo>
                    <a:pt x="107" y="362"/>
                    <a:pt x="66" y="376"/>
                    <a:pt x="38" y="405"/>
                  </a:cubicBezTo>
                  <a:cubicBezTo>
                    <a:pt x="38" y="149"/>
                    <a:pt x="38" y="149"/>
                    <a:pt x="38" y="149"/>
                  </a:cubicBezTo>
                  <a:cubicBezTo>
                    <a:pt x="38" y="149"/>
                    <a:pt x="38" y="149"/>
                    <a:pt x="38" y="149"/>
                  </a:cubicBezTo>
                  <a:cubicBezTo>
                    <a:pt x="43" y="75"/>
                    <a:pt x="84" y="38"/>
                    <a:pt x="163" y="39"/>
                  </a:cubicBezTo>
                  <a:cubicBezTo>
                    <a:pt x="163" y="39"/>
                    <a:pt x="163" y="39"/>
                    <a:pt x="163" y="39"/>
                  </a:cubicBezTo>
                  <a:cubicBezTo>
                    <a:pt x="395" y="39"/>
                    <a:pt x="395" y="39"/>
                    <a:pt x="395" y="39"/>
                  </a:cubicBezTo>
                  <a:cubicBezTo>
                    <a:pt x="395" y="0"/>
                    <a:pt x="395" y="0"/>
                    <a:pt x="395" y="0"/>
                  </a:cubicBezTo>
                  <a:cubicBezTo>
                    <a:pt x="163" y="0"/>
                    <a:pt x="163" y="0"/>
                    <a:pt x="163" y="0"/>
                  </a:cubicBezTo>
                  <a:cubicBezTo>
                    <a:pt x="163" y="0"/>
                    <a:pt x="163" y="0"/>
                    <a:pt x="163" y="0"/>
                  </a:cubicBezTo>
                  <a:cubicBezTo>
                    <a:pt x="60" y="0"/>
                    <a:pt x="5" y="49"/>
                    <a:pt x="0" y="148"/>
                  </a:cubicBezTo>
                  <a:cubicBezTo>
                    <a:pt x="0" y="149"/>
                    <a:pt x="0" y="149"/>
                    <a:pt x="0" y="149"/>
                  </a:cubicBezTo>
                  <a:cubicBezTo>
                    <a:pt x="0" y="2196"/>
                    <a:pt x="0" y="2196"/>
                    <a:pt x="0" y="2196"/>
                  </a:cubicBezTo>
                  <a:cubicBezTo>
                    <a:pt x="38" y="2196"/>
                    <a:pt x="38" y="2196"/>
                    <a:pt x="38" y="2196"/>
                  </a:cubicBezTo>
                  <a:cubicBezTo>
                    <a:pt x="38" y="511"/>
                    <a:pt x="38" y="511"/>
                    <a:pt x="38" y="511"/>
                  </a:cubicBezTo>
                  <a:cubicBezTo>
                    <a:pt x="38" y="511"/>
                    <a:pt x="38" y="511"/>
                    <a:pt x="38" y="511"/>
                  </a:cubicBezTo>
                  <a:cubicBezTo>
                    <a:pt x="43" y="437"/>
                    <a:pt x="84" y="400"/>
                    <a:pt x="163" y="401"/>
                  </a:cubicBezTo>
                  <a:cubicBezTo>
                    <a:pt x="163" y="401"/>
                    <a:pt x="163" y="401"/>
                    <a:pt x="163" y="401"/>
                  </a:cubicBezTo>
                  <a:cubicBezTo>
                    <a:pt x="684" y="401"/>
                    <a:pt x="684" y="401"/>
                    <a:pt x="684" y="401"/>
                  </a:cubicBezTo>
                  <a:cubicBezTo>
                    <a:pt x="684" y="362"/>
                    <a:pt x="684" y="362"/>
                    <a:pt x="684" y="362"/>
                  </a:cubicBezTo>
                  <a:close/>
                </a:path>
              </a:pathLst>
            </a:custGeom>
            <a:solidFill>
              <a:schemeClr val="accent5"/>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15" name="Freeform 14"/>
            <p:cNvSpPr/>
            <p:nvPr/>
          </p:nvSpPr>
          <p:spPr bwMode="auto">
            <a:xfrm>
              <a:off x="4884707" y="3358991"/>
              <a:ext cx="1137702" cy="1784509"/>
            </a:xfrm>
            <a:custGeom>
              <a:avLst/>
              <a:gdLst>
                <a:gd name="T0" fmla="*/ 855 w 855"/>
                <a:gd name="T1" fmla="*/ 0 h 1341"/>
                <a:gd name="T2" fmla="*/ 163 w 855"/>
                <a:gd name="T3" fmla="*/ 0 h 1341"/>
                <a:gd name="T4" fmla="*/ 163 w 855"/>
                <a:gd name="T5" fmla="*/ 0 h 1341"/>
                <a:gd name="T6" fmla="*/ 0 w 855"/>
                <a:gd name="T7" fmla="*/ 148 h 1341"/>
                <a:gd name="T8" fmla="*/ 0 w 855"/>
                <a:gd name="T9" fmla="*/ 149 h 1341"/>
                <a:gd name="T10" fmla="*/ 0 w 855"/>
                <a:gd name="T11" fmla="*/ 1341 h 1341"/>
                <a:gd name="T12" fmla="*/ 38 w 855"/>
                <a:gd name="T13" fmla="*/ 1341 h 1341"/>
                <a:gd name="T14" fmla="*/ 38 w 855"/>
                <a:gd name="T15" fmla="*/ 149 h 1341"/>
                <a:gd name="T16" fmla="*/ 38 w 855"/>
                <a:gd name="T17" fmla="*/ 149 h 1341"/>
                <a:gd name="T18" fmla="*/ 163 w 855"/>
                <a:gd name="T19" fmla="*/ 39 h 1341"/>
                <a:gd name="T20" fmla="*/ 163 w 855"/>
                <a:gd name="T21" fmla="*/ 39 h 1341"/>
                <a:gd name="T22" fmla="*/ 855 w 855"/>
                <a:gd name="T23" fmla="*/ 39 h 1341"/>
                <a:gd name="T24" fmla="*/ 855 w 855"/>
                <a:gd name="T25" fmla="*/ 0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5" h="1341">
                  <a:moveTo>
                    <a:pt x="855" y="0"/>
                  </a:moveTo>
                  <a:cubicBezTo>
                    <a:pt x="163" y="0"/>
                    <a:pt x="163" y="0"/>
                    <a:pt x="163" y="0"/>
                  </a:cubicBezTo>
                  <a:cubicBezTo>
                    <a:pt x="163" y="0"/>
                    <a:pt x="163" y="0"/>
                    <a:pt x="163" y="0"/>
                  </a:cubicBezTo>
                  <a:cubicBezTo>
                    <a:pt x="59" y="0"/>
                    <a:pt x="5" y="49"/>
                    <a:pt x="0" y="148"/>
                  </a:cubicBezTo>
                  <a:cubicBezTo>
                    <a:pt x="0" y="149"/>
                    <a:pt x="0" y="149"/>
                    <a:pt x="0" y="149"/>
                  </a:cubicBezTo>
                  <a:cubicBezTo>
                    <a:pt x="0" y="1341"/>
                    <a:pt x="0" y="1341"/>
                    <a:pt x="0" y="1341"/>
                  </a:cubicBezTo>
                  <a:cubicBezTo>
                    <a:pt x="38" y="1341"/>
                    <a:pt x="38" y="1341"/>
                    <a:pt x="38" y="1341"/>
                  </a:cubicBezTo>
                  <a:cubicBezTo>
                    <a:pt x="38" y="149"/>
                    <a:pt x="38" y="149"/>
                    <a:pt x="38" y="149"/>
                  </a:cubicBezTo>
                  <a:cubicBezTo>
                    <a:pt x="38" y="149"/>
                    <a:pt x="38" y="149"/>
                    <a:pt x="38" y="149"/>
                  </a:cubicBezTo>
                  <a:cubicBezTo>
                    <a:pt x="42" y="75"/>
                    <a:pt x="84" y="38"/>
                    <a:pt x="163" y="39"/>
                  </a:cubicBezTo>
                  <a:cubicBezTo>
                    <a:pt x="163" y="39"/>
                    <a:pt x="163" y="39"/>
                    <a:pt x="163" y="39"/>
                  </a:cubicBezTo>
                  <a:cubicBezTo>
                    <a:pt x="855" y="39"/>
                    <a:pt x="855" y="39"/>
                    <a:pt x="855" y="39"/>
                  </a:cubicBezTo>
                  <a:cubicBezTo>
                    <a:pt x="855" y="0"/>
                    <a:pt x="855" y="0"/>
                    <a:pt x="855" y="0"/>
                  </a:cubicBezTo>
                  <a:close/>
                </a:path>
              </a:pathLst>
            </a:custGeom>
            <a:solidFill>
              <a:schemeClr val="tx2"/>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17" name="Freeform 16"/>
            <p:cNvSpPr/>
            <p:nvPr/>
          </p:nvSpPr>
          <p:spPr bwMode="auto">
            <a:xfrm>
              <a:off x="3587699" y="1703991"/>
              <a:ext cx="570843" cy="557574"/>
            </a:xfrm>
            <a:custGeom>
              <a:avLst/>
              <a:gdLst>
                <a:gd name="T0" fmla="*/ 224 w 267"/>
                <a:gd name="T1" fmla="*/ 267 h 267"/>
                <a:gd name="T2" fmla="*/ 43 w 267"/>
                <a:gd name="T3" fmla="*/ 267 h 267"/>
                <a:gd name="T4" fmla="*/ 0 w 267"/>
                <a:gd name="T5" fmla="*/ 224 h 267"/>
                <a:gd name="T6" fmla="*/ 0 w 267"/>
                <a:gd name="T7" fmla="*/ 43 h 267"/>
                <a:gd name="T8" fmla="*/ 43 w 267"/>
                <a:gd name="T9" fmla="*/ 0 h 267"/>
                <a:gd name="T10" fmla="*/ 224 w 267"/>
                <a:gd name="T11" fmla="*/ 0 h 267"/>
                <a:gd name="T12" fmla="*/ 267 w 267"/>
                <a:gd name="T13" fmla="*/ 43 h 267"/>
                <a:gd name="T14" fmla="*/ 267 w 267"/>
                <a:gd name="T15" fmla="*/ 224 h 267"/>
                <a:gd name="T16" fmla="*/ 224 w 267"/>
                <a:gd name="T17"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7">
                  <a:moveTo>
                    <a:pt x="224" y="267"/>
                  </a:moveTo>
                  <a:cubicBezTo>
                    <a:pt x="43" y="267"/>
                    <a:pt x="43" y="267"/>
                    <a:pt x="43" y="267"/>
                  </a:cubicBezTo>
                  <a:cubicBezTo>
                    <a:pt x="20" y="267"/>
                    <a:pt x="0" y="247"/>
                    <a:pt x="0" y="224"/>
                  </a:cubicBezTo>
                  <a:cubicBezTo>
                    <a:pt x="0" y="43"/>
                    <a:pt x="0" y="43"/>
                    <a:pt x="0" y="43"/>
                  </a:cubicBezTo>
                  <a:cubicBezTo>
                    <a:pt x="0" y="19"/>
                    <a:pt x="20" y="0"/>
                    <a:pt x="43" y="0"/>
                  </a:cubicBezTo>
                  <a:cubicBezTo>
                    <a:pt x="224" y="0"/>
                    <a:pt x="224" y="0"/>
                    <a:pt x="224" y="0"/>
                  </a:cubicBezTo>
                  <a:cubicBezTo>
                    <a:pt x="247" y="0"/>
                    <a:pt x="267" y="19"/>
                    <a:pt x="267" y="43"/>
                  </a:cubicBezTo>
                  <a:cubicBezTo>
                    <a:pt x="267" y="224"/>
                    <a:pt x="267" y="224"/>
                    <a:pt x="267" y="224"/>
                  </a:cubicBezTo>
                  <a:cubicBezTo>
                    <a:pt x="267" y="247"/>
                    <a:pt x="247" y="267"/>
                    <a:pt x="224" y="267"/>
                  </a:cubicBezTo>
                  <a:close/>
                </a:path>
              </a:pathLst>
            </a:custGeom>
            <a:solidFill>
              <a:schemeClr val="accent1"/>
            </a:solidFill>
            <a:ln>
              <a:noFill/>
            </a:ln>
            <a:extLst>
              <a:ext uri="{91240B29-F687-4F45-9708-019B960494DF}"/>
            </a:extLst>
          </p:spPr>
          <p:txBody>
            <a:bodyPr lIns="86402" tIns="43201" rIns="86402" bIns="43201" anchor="ctr"/>
            <a:lstStyle/>
            <a:p>
              <a:pPr algn="ctr" fontAlgn="auto">
                <a:spcBef>
                  <a:spcPts val="0"/>
                </a:spcBef>
                <a:spcAft>
                  <a:spcPts val="0"/>
                </a:spcAft>
                <a:defRPr/>
              </a:pPr>
              <a:r>
                <a:rPr lang="zh-CN" altLang="en-US" sz="1200" b="1" dirty="0">
                  <a:solidFill>
                    <a:schemeClr val="bg1"/>
                  </a:solidFill>
                  <a:latin typeface="+mj-ea"/>
                  <a:ea typeface="+mj-ea"/>
                  <a:sym typeface="+mn-ea"/>
                </a:rPr>
                <a:t>计算机服务</a:t>
              </a:r>
            </a:p>
          </p:txBody>
        </p:sp>
        <p:sp>
          <p:nvSpPr>
            <p:cNvPr id="18" name="Freeform 17"/>
            <p:cNvSpPr/>
            <p:nvPr/>
          </p:nvSpPr>
          <p:spPr bwMode="auto">
            <a:xfrm>
              <a:off x="5054632" y="2069345"/>
              <a:ext cx="744750" cy="353084"/>
            </a:xfrm>
            <a:custGeom>
              <a:avLst/>
              <a:gdLst>
                <a:gd name="T0" fmla="*/ 224 w 267"/>
                <a:gd name="T1" fmla="*/ 266 h 266"/>
                <a:gd name="T2" fmla="*/ 43 w 267"/>
                <a:gd name="T3" fmla="*/ 266 h 266"/>
                <a:gd name="T4" fmla="*/ 0 w 267"/>
                <a:gd name="T5" fmla="*/ 223 h 266"/>
                <a:gd name="T6" fmla="*/ 0 w 267"/>
                <a:gd name="T7" fmla="*/ 43 h 266"/>
                <a:gd name="T8" fmla="*/ 43 w 267"/>
                <a:gd name="T9" fmla="*/ 0 h 266"/>
                <a:gd name="T10" fmla="*/ 224 w 267"/>
                <a:gd name="T11" fmla="*/ 0 h 266"/>
                <a:gd name="T12" fmla="*/ 267 w 267"/>
                <a:gd name="T13" fmla="*/ 43 h 266"/>
                <a:gd name="T14" fmla="*/ 267 w 267"/>
                <a:gd name="T15" fmla="*/ 223 h 266"/>
                <a:gd name="T16" fmla="*/ 224 w 267"/>
                <a:gd name="T17"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6">
                  <a:moveTo>
                    <a:pt x="224" y="266"/>
                  </a:moveTo>
                  <a:cubicBezTo>
                    <a:pt x="43" y="266"/>
                    <a:pt x="43" y="266"/>
                    <a:pt x="43" y="266"/>
                  </a:cubicBezTo>
                  <a:cubicBezTo>
                    <a:pt x="20" y="266"/>
                    <a:pt x="0" y="247"/>
                    <a:pt x="0" y="223"/>
                  </a:cubicBezTo>
                  <a:cubicBezTo>
                    <a:pt x="0" y="43"/>
                    <a:pt x="0" y="43"/>
                    <a:pt x="0" y="43"/>
                  </a:cubicBezTo>
                  <a:cubicBezTo>
                    <a:pt x="0" y="19"/>
                    <a:pt x="20" y="0"/>
                    <a:pt x="43" y="0"/>
                  </a:cubicBezTo>
                  <a:cubicBezTo>
                    <a:pt x="224" y="0"/>
                    <a:pt x="224" y="0"/>
                    <a:pt x="224" y="0"/>
                  </a:cubicBezTo>
                  <a:cubicBezTo>
                    <a:pt x="247" y="0"/>
                    <a:pt x="267" y="19"/>
                    <a:pt x="267" y="43"/>
                  </a:cubicBezTo>
                  <a:cubicBezTo>
                    <a:pt x="267" y="223"/>
                    <a:pt x="267" y="223"/>
                    <a:pt x="267" y="223"/>
                  </a:cubicBezTo>
                  <a:cubicBezTo>
                    <a:pt x="267" y="247"/>
                    <a:pt x="247" y="266"/>
                    <a:pt x="224" y="266"/>
                  </a:cubicBezTo>
                  <a:close/>
                </a:path>
              </a:pathLst>
            </a:custGeom>
            <a:solidFill>
              <a:schemeClr val="accent5"/>
            </a:solidFill>
            <a:ln>
              <a:noFill/>
            </a:ln>
            <a:extLst>
              <a:ext uri="{91240B29-F687-4F45-9708-019B960494DF}"/>
            </a:extLst>
          </p:spPr>
          <p:txBody>
            <a:bodyPr lIns="86402" tIns="43201" rIns="86402" bIns="43201" anchor="ctr"/>
            <a:lstStyle/>
            <a:p>
              <a:pPr algn="ctr" fontAlgn="auto">
                <a:spcBef>
                  <a:spcPts val="0"/>
                </a:spcBef>
                <a:spcAft>
                  <a:spcPts val="0"/>
                </a:spcAft>
                <a:defRPr/>
              </a:pPr>
              <a:r>
                <a:rPr lang="zh-CN" altLang="en-US" b="1" dirty="0">
                  <a:solidFill>
                    <a:schemeClr val="bg1"/>
                  </a:solidFill>
                  <a:latin typeface="+mj-ea"/>
                  <a:ea typeface="+mj-ea"/>
                  <a:sym typeface="+mn-ea"/>
                </a:rPr>
                <a:t>建筑业</a:t>
              </a:r>
            </a:p>
          </p:txBody>
        </p:sp>
        <p:sp>
          <p:nvSpPr>
            <p:cNvPr id="19" name="Freeform 18"/>
            <p:cNvSpPr/>
            <p:nvPr/>
          </p:nvSpPr>
          <p:spPr bwMode="auto">
            <a:xfrm>
              <a:off x="5245798" y="2549213"/>
              <a:ext cx="772629" cy="354448"/>
            </a:xfrm>
            <a:custGeom>
              <a:avLst/>
              <a:gdLst>
                <a:gd name="T0" fmla="*/ 224 w 267"/>
                <a:gd name="T1" fmla="*/ 267 h 267"/>
                <a:gd name="T2" fmla="*/ 43 w 267"/>
                <a:gd name="T3" fmla="*/ 267 h 267"/>
                <a:gd name="T4" fmla="*/ 0 w 267"/>
                <a:gd name="T5" fmla="*/ 224 h 267"/>
                <a:gd name="T6" fmla="*/ 0 w 267"/>
                <a:gd name="T7" fmla="*/ 43 h 267"/>
                <a:gd name="T8" fmla="*/ 43 w 267"/>
                <a:gd name="T9" fmla="*/ 0 h 267"/>
                <a:gd name="T10" fmla="*/ 224 w 267"/>
                <a:gd name="T11" fmla="*/ 0 h 267"/>
                <a:gd name="T12" fmla="*/ 267 w 267"/>
                <a:gd name="T13" fmla="*/ 43 h 267"/>
                <a:gd name="T14" fmla="*/ 267 w 267"/>
                <a:gd name="T15" fmla="*/ 224 h 267"/>
                <a:gd name="T16" fmla="*/ 224 w 267"/>
                <a:gd name="T17"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7">
                  <a:moveTo>
                    <a:pt x="224" y="267"/>
                  </a:moveTo>
                  <a:cubicBezTo>
                    <a:pt x="43" y="267"/>
                    <a:pt x="43" y="267"/>
                    <a:pt x="43" y="267"/>
                  </a:cubicBezTo>
                  <a:cubicBezTo>
                    <a:pt x="20" y="267"/>
                    <a:pt x="0" y="247"/>
                    <a:pt x="0" y="224"/>
                  </a:cubicBezTo>
                  <a:cubicBezTo>
                    <a:pt x="0" y="43"/>
                    <a:pt x="0" y="43"/>
                    <a:pt x="0" y="43"/>
                  </a:cubicBezTo>
                  <a:cubicBezTo>
                    <a:pt x="0" y="20"/>
                    <a:pt x="20" y="0"/>
                    <a:pt x="43" y="0"/>
                  </a:cubicBezTo>
                  <a:cubicBezTo>
                    <a:pt x="224" y="0"/>
                    <a:pt x="224" y="0"/>
                    <a:pt x="224" y="0"/>
                  </a:cubicBezTo>
                  <a:cubicBezTo>
                    <a:pt x="247" y="0"/>
                    <a:pt x="267" y="20"/>
                    <a:pt x="267" y="43"/>
                  </a:cubicBezTo>
                  <a:cubicBezTo>
                    <a:pt x="267" y="224"/>
                    <a:pt x="267" y="224"/>
                    <a:pt x="267" y="224"/>
                  </a:cubicBezTo>
                  <a:cubicBezTo>
                    <a:pt x="267" y="247"/>
                    <a:pt x="247" y="267"/>
                    <a:pt x="224" y="267"/>
                  </a:cubicBezTo>
                  <a:close/>
                </a:path>
              </a:pathLst>
            </a:custGeom>
            <a:solidFill>
              <a:schemeClr val="accent5"/>
            </a:solidFill>
            <a:ln>
              <a:noFill/>
            </a:ln>
            <a:extLst>
              <a:ext uri="{91240B29-F687-4F45-9708-019B960494DF}"/>
            </a:extLst>
          </p:spPr>
          <p:txBody>
            <a:bodyPr lIns="86402" tIns="43201" rIns="86402" bIns="43201" anchor="ctr"/>
            <a:lstStyle/>
            <a:p>
              <a:pPr algn="ctr" fontAlgn="auto">
                <a:spcBef>
                  <a:spcPts val="0"/>
                </a:spcBef>
                <a:spcAft>
                  <a:spcPts val="0"/>
                </a:spcAft>
                <a:defRPr/>
              </a:pPr>
              <a:r>
                <a:rPr lang="zh-CN" altLang="en-US" b="1" dirty="0">
                  <a:solidFill>
                    <a:schemeClr val="bg1"/>
                  </a:solidFill>
                  <a:latin typeface="+mj-ea"/>
                  <a:ea typeface="+mj-ea"/>
                  <a:sym typeface="+mn-ea"/>
                </a:rPr>
                <a:t>制造业</a:t>
              </a:r>
            </a:p>
          </p:txBody>
        </p:sp>
        <p:sp>
          <p:nvSpPr>
            <p:cNvPr id="20" name="Freeform 19"/>
            <p:cNvSpPr/>
            <p:nvPr/>
          </p:nvSpPr>
          <p:spPr bwMode="auto">
            <a:xfrm>
              <a:off x="5901603" y="3120420"/>
              <a:ext cx="605359" cy="520766"/>
            </a:xfrm>
            <a:custGeom>
              <a:avLst/>
              <a:gdLst>
                <a:gd name="T0" fmla="*/ 223 w 266"/>
                <a:gd name="T1" fmla="*/ 266 h 266"/>
                <a:gd name="T2" fmla="*/ 43 w 266"/>
                <a:gd name="T3" fmla="*/ 266 h 266"/>
                <a:gd name="T4" fmla="*/ 0 w 266"/>
                <a:gd name="T5" fmla="*/ 224 h 266"/>
                <a:gd name="T6" fmla="*/ 0 w 266"/>
                <a:gd name="T7" fmla="*/ 43 h 266"/>
                <a:gd name="T8" fmla="*/ 43 w 266"/>
                <a:gd name="T9" fmla="*/ 0 h 266"/>
                <a:gd name="T10" fmla="*/ 223 w 266"/>
                <a:gd name="T11" fmla="*/ 0 h 266"/>
                <a:gd name="T12" fmla="*/ 266 w 266"/>
                <a:gd name="T13" fmla="*/ 43 h 266"/>
                <a:gd name="T14" fmla="*/ 266 w 266"/>
                <a:gd name="T15" fmla="*/ 224 h 266"/>
                <a:gd name="T16" fmla="*/ 223 w 266"/>
                <a:gd name="T17"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266">
                  <a:moveTo>
                    <a:pt x="223" y="266"/>
                  </a:moveTo>
                  <a:cubicBezTo>
                    <a:pt x="43" y="266"/>
                    <a:pt x="43" y="266"/>
                    <a:pt x="43" y="266"/>
                  </a:cubicBezTo>
                  <a:cubicBezTo>
                    <a:pt x="19" y="266"/>
                    <a:pt x="0" y="247"/>
                    <a:pt x="0" y="224"/>
                  </a:cubicBezTo>
                  <a:cubicBezTo>
                    <a:pt x="0" y="43"/>
                    <a:pt x="0" y="43"/>
                    <a:pt x="0" y="43"/>
                  </a:cubicBezTo>
                  <a:cubicBezTo>
                    <a:pt x="0" y="19"/>
                    <a:pt x="19" y="0"/>
                    <a:pt x="43" y="0"/>
                  </a:cubicBezTo>
                  <a:cubicBezTo>
                    <a:pt x="223" y="0"/>
                    <a:pt x="223" y="0"/>
                    <a:pt x="223" y="0"/>
                  </a:cubicBezTo>
                  <a:cubicBezTo>
                    <a:pt x="247" y="0"/>
                    <a:pt x="266" y="19"/>
                    <a:pt x="266" y="43"/>
                  </a:cubicBezTo>
                  <a:cubicBezTo>
                    <a:pt x="266" y="224"/>
                    <a:pt x="266" y="224"/>
                    <a:pt x="266" y="224"/>
                  </a:cubicBezTo>
                  <a:cubicBezTo>
                    <a:pt x="266" y="247"/>
                    <a:pt x="247" y="266"/>
                    <a:pt x="223" y="266"/>
                  </a:cubicBezTo>
                  <a:close/>
                </a:path>
              </a:pathLst>
            </a:custGeom>
            <a:solidFill>
              <a:schemeClr val="tx2"/>
            </a:solidFill>
            <a:ln>
              <a:noFill/>
            </a:ln>
            <a:extLst>
              <a:ext uri="{91240B29-F687-4F45-9708-019B960494DF}"/>
            </a:extLst>
          </p:spPr>
          <p:txBody>
            <a:bodyPr lIns="86402" tIns="43201" rIns="86402" bIns="43201" anchor="ctr"/>
            <a:lstStyle/>
            <a:p>
              <a:pPr algn="ctr" fontAlgn="auto">
                <a:spcBef>
                  <a:spcPts val="0"/>
                </a:spcBef>
                <a:spcAft>
                  <a:spcPts val="0"/>
                </a:spcAft>
                <a:defRPr/>
              </a:pPr>
              <a:r>
                <a:rPr lang="zh-CN" altLang="en-US" sz="2000" b="1" dirty="0">
                  <a:solidFill>
                    <a:schemeClr val="bg1"/>
                  </a:solidFill>
                  <a:latin typeface="+mj-ea"/>
                  <a:ea typeface="+mj-ea"/>
                </a:rPr>
                <a:t>软件</a:t>
              </a:r>
              <a:endParaRPr lang="zh-CN" sz="2000" b="1" dirty="0">
                <a:solidFill>
                  <a:schemeClr val="bg1"/>
                </a:solidFill>
                <a:latin typeface="+mj-ea"/>
                <a:ea typeface="+mj-ea"/>
              </a:endParaRPr>
            </a:p>
          </p:txBody>
        </p:sp>
        <p:sp>
          <p:nvSpPr>
            <p:cNvPr id="22" name="Freeform 21"/>
            <p:cNvSpPr/>
            <p:nvPr/>
          </p:nvSpPr>
          <p:spPr bwMode="auto">
            <a:xfrm>
              <a:off x="2953134" y="2192039"/>
              <a:ext cx="561550" cy="578023"/>
            </a:xfrm>
            <a:custGeom>
              <a:avLst/>
              <a:gdLst>
                <a:gd name="T0" fmla="*/ 224 w 267"/>
                <a:gd name="T1" fmla="*/ 267 h 267"/>
                <a:gd name="T2" fmla="*/ 43 w 267"/>
                <a:gd name="T3" fmla="*/ 267 h 267"/>
                <a:gd name="T4" fmla="*/ 0 w 267"/>
                <a:gd name="T5" fmla="*/ 224 h 267"/>
                <a:gd name="T6" fmla="*/ 0 w 267"/>
                <a:gd name="T7" fmla="*/ 43 h 267"/>
                <a:gd name="T8" fmla="*/ 43 w 267"/>
                <a:gd name="T9" fmla="*/ 0 h 267"/>
                <a:gd name="T10" fmla="*/ 224 w 267"/>
                <a:gd name="T11" fmla="*/ 0 h 267"/>
                <a:gd name="T12" fmla="*/ 267 w 267"/>
                <a:gd name="T13" fmla="*/ 43 h 267"/>
                <a:gd name="T14" fmla="*/ 267 w 267"/>
                <a:gd name="T15" fmla="*/ 224 h 267"/>
                <a:gd name="T16" fmla="*/ 224 w 267"/>
                <a:gd name="T17"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7">
                  <a:moveTo>
                    <a:pt x="224" y="267"/>
                  </a:moveTo>
                  <a:cubicBezTo>
                    <a:pt x="43" y="267"/>
                    <a:pt x="43" y="267"/>
                    <a:pt x="43" y="267"/>
                  </a:cubicBezTo>
                  <a:cubicBezTo>
                    <a:pt x="19" y="267"/>
                    <a:pt x="0" y="247"/>
                    <a:pt x="0" y="224"/>
                  </a:cubicBezTo>
                  <a:cubicBezTo>
                    <a:pt x="0" y="43"/>
                    <a:pt x="0" y="43"/>
                    <a:pt x="0" y="43"/>
                  </a:cubicBezTo>
                  <a:cubicBezTo>
                    <a:pt x="0" y="20"/>
                    <a:pt x="19" y="0"/>
                    <a:pt x="43" y="0"/>
                  </a:cubicBezTo>
                  <a:cubicBezTo>
                    <a:pt x="224" y="0"/>
                    <a:pt x="224" y="0"/>
                    <a:pt x="224" y="0"/>
                  </a:cubicBezTo>
                  <a:cubicBezTo>
                    <a:pt x="247" y="0"/>
                    <a:pt x="267" y="20"/>
                    <a:pt x="267" y="43"/>
                  </a:cubicBezTo>
                  <a:cubicBezTo>
                    <a:pt x="267" y="224"/>
                    <a:pt x="267" y="224"/>
                    <a:pt x="267" y="224"/>
                  </a:cubicBezTo>
                  <a:cubicBezTo>
                    <a:pt x="267" y="247"/>
                    <a:pt x="247" y="267"/>
                    <a:pt x="224" y="267"/>
                  </a:cubicBezTo>
                  <a:close/>
                </a:path>
              </a:pathLst>
            </a:custGeom>
            <a:solidFill>
              <a:schemeClr val="accent4"/>
            </a:solidFill>
            <a:ln>
              <a:noFill/>
            </a:ln>
            <a:extLst>
              <a:ext uri="{91240B29-F687-4F45-9708-019B960494DF}"/>
            </a:extLst>
          </p:spPr>
          <p:txBody>
            <a:bodyPr lIns="86402" tIns="43201" rIns="86402" bIns="43201" anchor="ctr"/>
            <a:lstStyle/>
            <a:p>
              <a:pPr algn="ctr" fontAlgn="auto">
                <a:spcBef>
                  <a:spcPts val="0"/>
                </a:spcBef>
                <a:spcAft>
                  <a:spcPts val="0"/>
                </a:spcAft>
                <a:defRPr/>
              </a:pPr>
              <a:r>
                <a:rPr lang="zh-CN" altLang="en-US" sz="2000" b="1" dirty="0">
                  <a:solidFill>
                    <a:schemeClr val="bg1"/>
                  </a:solidFill>
                  <a:latin typeface="+mj-ea"/>
                  <a:ea typeface="+mj-ea"/>
                  <a:sym typeface="+mn-ea"/>
                </a:rPr>
                <a:t>农业</a:t>
              </a:r>
            </a:p>
          </p:txBody>
        </p:sp>
        <p:sp>
          <p:nvSpPr>
            <p:cNvPr id="23" name="Freeform 22"/>
            <p:cNvSpPr/>
            <p:nvPr/>
          </p:nvSpPr>
          <p:spPr bwMode="auto">
            <a:xfrm>
              <a:off x="2954462" y="2926836"/>
              <a:ext cx="602704" cy="535762"/>
            </a:xfrm>
            <a:custGeom>
              <a:avLst/>
              <a:gdLst>
                <a:gd name="T0" fmla="*/ 224 w 267"/>
                <a:gd name="T1" fmla="*/ 267 h 267"/>
                <a:gd name="T2" fmla="*/ 43 w 267"/>
                <a:gd name="T3" fmla="*/ 267 h 267"/>
                <a:gd name="T4" fmla="*/ 0 w 267"/>
                <a:gd name="T5" fmla="*/ 224 h 267"/>
                <a:gd name="T6" fmla="*/ 0 w 267"/>
                <a:gd name="T7" fmla="*/ 43 h 267"/>
                <a:gd name="T8" fmla="*/ 43 w 267"/>
                <a:gd name="T9" fmla="*/ 0 h 267"/>
                <a:gd name="T10" fmla="*/ 224 w 267"/>
                <a:gd name="T11" fmla="*/ 0 h 267"/>
                <a:gd name="T12" fmla="*/ 267 w 267"/>
                <a:gd name="T13" fmla="*/ 43 h 267"/>
                <a:gd name="T14" fmla="*/ 267 w 267"/>
                <a:gd name="T15" fmla="*/ 224 h 267"/>
                <a:gd name="T16" fmla="*/ 224 w 267"/>
                <a:gd name="T17"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7">
                  <a:moveTo>
                    <a:pt x="224" y="267"/>
                  </a:moveTo>
                  <a:cubicBezTo>
                    <a:pt x="43" y="267"/>
                    <a:pt x="43" y="267"/>
                    <a:pt x="43" y="267"/>
                  </a:cubicBezTo>
                  <a:cubicBezTo>
                    <a:pt x="19" y="267"/>
                    <a:pt x="0" y="247"/>
                    <a:pt x="0" y="224"/>
                  </a:cubicBezTo>
                  <a:cubicBezTo>
                    <a:pt x="0" y="43"/>
                    <a:pt x="0" y="43"/>
                    <a:pt x="0" y="43"/>
                  </a:cubicBezTo>
                  <a:cubicBezTo>
                    <a:pt x="0" y="20"/>
                    <a:pt x="19" y="0"/>
                    <a:pt x="43" y="0"/>
                  </a:cubicBezTo>
                  <a:cubicBezTo>
                    <a:pt x="224" y="0"/>
                    <a:pt x="224" y="0"/>
                    <a:pt x="224" y="0"/>
                  </a:cubicBezTo>
                  <a:cubicBezTo>
                    <a:pt x="247" y="0"/>
                    <a:pt x="267" y="20"/>
                    <a:pt x="267" y="43"/>
                  </a:cubicBezTo>
                  <a:cubicBezTo>
                    <a:pt x="267" y="224"/>
                    <a:pt x="267" y="224"/>
                    <a:pt x="267" y="224"/>
                  </a:cubicBezTo>
                  <a:cubicBezTo>
                    <a:pt x="267" y="247"/>
                    <a:pt x="247" y="267"/>
                    <a:pt x="224" y="267"/>
                  </a:cubicBezTo>
                  <a:close/>
                </a:path>
              </a:pathLst>
            </a:custGeom>
            <a:solidFill>
              <a:schemeClr val="accent2"/>
            </a:solidFill>
            <a:ln>
              <a:noFill/>
            </a:ln>
            <a:extLst>
              <a:ext uri="{91240B29-F687-4F45-9708-019B960494DF}"/>
            </a:extLst>
          </p:spPr>
          <p:txBody>
            <a:bodyPr lIns="86402" tIns="43201" rIns="86402" bIns="43201" anchor="ctr"/>
            <a:lstStyle/>
            <a:p>
              <a:pPr algn="ctr" fontAlgn="auto">
                <a:spcBef>
                  <a:spcPts val="0"/>
                </a:spcBef>
                <a:spcAft>
                  <a:spcPts val="0"/>
                </a:spcAft>
                <a:defRPr/>
              </a:pPr>
              <a:r>
                <a:rPr lang="zh-CN" altLang="en-US" sz="2000" b="1" dirty="0">
                  <a:solidFill>
                    <a:schemeClr val="bg1"/>
                  </a:solidFill>
                  <a:latin typeface="+mj-ea"/>
                  <a:ea typeface="+mj-ea"/>
                  <a:sym typeface="+mn-ea"/>
                </a:rPr>
                <a:t>信息传输</a:t>
              </a:r>
            </a:p>
          </p:txBody>
        </p:sp>
        <p:sp>
          <p:nvSpPr>
            <p:cNvPr id="25" name="Freeform 24"/>
            <p:cNvSpPr>
              <a:spLocks noEditPoints="1"/>
            </p:cNvSpPr>
            <p:nvPr/>
          </p:nvSpPr>
          <p:spPr bwMode="auto">
            <a:xfrm>
              <a:off x="3466893" y="3814320"/>
              <a:ext cx="704924" cy="1329180"/>
            </a:xfrm>
            <a:custGeom>
              <a:avLst/>
              <a:gdLst>
                <a:gd name="T0" fmla="*/ 74 w 530"/>
                <a:gd name="T1" fmla="*/ 24 h 999"/>
                <a:gd name="T2" fmla="*/ 0 w 530"/>
                <a:gd name="T3" fmla="*/ 29 h 999"/>
                <a:gd name="T4" fmla="*/ 530 w 530"/>
                <a:gd name="T5" fmla="*/ 999 h 999"/>
                <a:gd name="T6" fmla="*/ 520 w 530"/>
                <a:gd name="T7" fmla="*/ 956 h 999"/>
                <a:gd name="T8" fmla="*/ 520 w 530"/>
                <a:gd name="T9" fmla="*/ 946 h 999"/>
                <a:gd name="T10" fmla="*/ 530 w 530"/>
                <a:gd name="T11" fmla="*/ 918 h 999"/>
                <a:gd name="T12" fmla="*/ 530 w 530"/>
                <a:gd name="T13" fmla="*/ 918 h 999"/>
                <a:gd name="T14" fmla="*/ 530 w 530"/>
                <a:gd name="T15" fmla="*/ 871 h 999"/>
                <a:gd name="T16" fmla="*/ 520 w 530"/>
                <a:gd name="T17" fmla="*/ 843 h 999"/>
                <a:gd name="T18" fmla="*/ 520 w 530"/>
                <a:gd name="T19" fmla="*/ 833 h 999"/>
                <a:gd name="T20" fmla="*/ 530 w 530"/>
                <a:gd name="T21" fmla="*/ 805 h 999"/>
                <a:gd name="T22" fmla="*/ 530 w 530"/>
                <a:gd name="T23" fmla="*/ 805 h 999"/>
                <a:gd name="T24" fmla="*/ 530 w 530"/>
                <a:gd name="T25" fmla="*/ 758 h 999"/>
                <a:gd name="T26" fmla="*/ 520 w 530"/>
                <a:gd name="T27" fmla="*/ 729 h 999"/>
                <a:gd name="T28" fmla="*/ 520 w 530"/>
                <a:gd name="T29" fmla="*/ 720 h 999"/>
                <a:gd name="T30" fmla="*/ 530 w 530"/>
                <a:gd name="T31" fmla="*/ 691 h 999"/>
                <a:gd name="T32" fmla="*/ 530 w 530"/>
                <a:gd name="T33" fmla="*/ 691 h 999"/>
                <a:gd name="T34" fmla="*/ 530 w 530"/>
                <a:gd name="T35" fmla="*/ 644 h 999"/>
                <a:gd name="T36" fmla="*/ 520 w 530"/>
                <a:gd name="T37" fmla="*/ 616 h 999"/>
                <a:gd name="T38" fmla="*/ 520 w 530"/>
                <a:gd name="T39" fmla="*/ 606 h 999"/>
                <a:gd name="T40" fmla="*/ 530 w 530"/>
                <a:gd name="T41" fmla="*/ 578 h 999"/>
                <a:gd name="T42" fmla="*/ 530 w 530"/>
                <a:gd name="T43" fmla="*/ 578 h 999"/>
                <a:gd name="T44" fmla="*/ 530 w 530"/>
                <a:gd name="T45" fmla="*/ 531 h 999"/>
                <a:gd name="T46" fmla="*/ 520 w 530"/>
                <a:gd name="T47" fmla="*/ 502 h 999"/>
                <a:gd name="T48" fmla="*/ 520 w 530"/>
                <a:gd name="T49" fmla="*/ 493 h 999"/>
                <a:gd name="T50" fmla="*/ 530 w 530"/>
                <a:gd name="T51" fmla="*/ 465 h 999"/>
                <a:gd name="T52" fmla="*/ 530 w 530"/>
                <a:gd name="T53" fmla="*/ 465 h 999"/>
                <a:gd name="T54" fmla="*/ 530 w 530"/>
                <a:gd name="T55" fmla="*/ 417 h 999"/>
                <a:gd name="T56" fmla="*/ 520 w 530"/>
                <a:gd name="T57" fmla="*/ 389 h 999"/>
                <a:gd name="T58" fmla="*/ 520 w 530"/>
                <a:gd name="T59" fmla="*/ 380 h 999"/>
                <a:gd name="T60" fmla="*/ 530 w 530"/>
                <a:gd name="T61" fmla="*/ 351 h 999"/>
                <a:gd name="T62" fmla="*/ 530 w 530"/>
                <a:gd name="T63" fmla="*/ 351 h 999"/>
                <a:gd name="T64" fmla="*/ 530 w 530"/>
                <a:gd name="T65" fmla="*/ 304 h 999"/>
                <a:gd name="T66" fmla="*/ 520 w 530"/>
                <a:gd name="T67" fmla="*/ 276 h 999"/>
                <a:gd name="T68" fmla="*/ 520 w 530"/>
                <a:gd name="T69" fmla="*/ 266 h 999"/>
                <a:gd name="T70" fmla="*/ 530 w 530"/>
                <a:gd name="T71" fmla="*/ 238 h 999"/>
                <a:gd name="T72" fmla="*/ 530 w 530"/>
                <a:gd name="T73" fmla="*/ 238 h 999"/>
                <a:gd name="T74" fmla="*/ 530 w 530"/>
                <a:gd name="T75" fmla="*/ 191 h 999"/>
                <a:gd name="T76" fmla="*/ 520 w 530"/>
                <a:gd name="T77" fmla="*/ 162 h 999"/>
                <a:gd name="T78" fmla="*/ 520 w 530"/>
                <a:gd name="T79" fmla="*/ 153 h 999"/>
                <a:gd name="T80" fmla="*/ 530 w 530"/>
                <a:gd name="T81" fmla="*/ 125 h 999"/>
                <a:gd name="T82" fmla="*/ 530 w 530"/>
                <a:gd name="T83" fmla="*/ 125 h 999"/>
                <a:gd name="T84" fmla="*/ 518 w 530"/>
                <a:gd name="T85" fmla="*/ 98 h 999"/>
                <a:gd name="T86" fmla="*/ 498 w 530"/>
                <a:gd name="T87" fmla="*/ 58 h 999"/>
                <a:gd name="T88" fmla="*/ 481 w 530"/>
                <a:gd name="T89" fmla="*/ 34 h 999"/>
                <a:gd name="T90" fmla="*/ 471 w 530"/>
                <a:gd name="T91" fmla="*/ 31 h 999"/>
                <a:gd name="T92" fmla="*/ 471 w 530"/>
                <a:gd name="T93" fmla="*/ 31 h 999"/>
                <a:gd name="T94" fmla="*/ 442 w 530"/>
                <a:gd name="T95" fmla="*/ 34 h 999"/>
                <a:gd name="T96" fmla="*/ 395 w 530"/>
                <a:gd name="T97" fmla="*/ 34 h 999"/>
                <a:gd name="T98" fmla="*/ 367 w 530"/>
                <a:gd name="T99" fmla="*/ 24 h 999"/>
                <a:gd name="T100" fmla="*/ 357 w 530"/>
                <a:gd name="T101" fmla="*/ 24 h 999"/>
                <a:gd name="T102" fmla="*/ 357 w 530"/>
                <a:gd name="T103" fmla="*/ 24 h 999"/>
                <a:gd name="T104" fmla="*/ 329 w 530"/>
                <a:gd name="T105" fmla="*/ 34 h 999"/>
                <a:gd name="T106" fmla="*/ 281 w 530"/>
                <a:gd name="T107" fmla="*/ 34 h 999"/>
                <a:gd name="T108" fmla="*/ 253 w 530"/>
                <a:gd name="T109" fmla="*/ 24 h 999"/>
                <a:gd name="T110" fmla="*/ 244 w 530"/>
                <a:gd name="T111" fmla="*/ 24 h 999"/>
                <a:gd name="T112" fmla="*/ 244 w 530"/>
                <a:gd name="T113" fmla="*/ 24 h 999"/>
                <a:gd name="T114" fmla="*/ 215 w 530"/>
                <a:gd name="T115" fmla="*/ 34 h 999"/>
                <a:gd name="T116" fmla="*/ 168 w 530"/>
                <a:gd name="T117" fmla="*/ 34 h 999"/>
                <a:gd name="T118" fmla="*/ 140 w 530"/>
                <a:gd name="T119" fmla="*/ 24 h 999"/>
                <a:gd name="T120" fmla="*/ 130 w 530"/>
                <a:gd name="T121" fmla="*/ 24 h 999"/>
                <a:gd name="T122" fmla="*/ 130 w 530"/>
                <a:gd name="T123" fmla="*/ 24 h 999"/>
                <a:gd name="T124" fmla="*/ 102 w 530"/>
                <a:gd name="T125" fmla="*/ 34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0" h="999">
                  <a:moveTo>
                    <a:pt x="0" y="29"/>
                  </a:moveTo>
                  <a:cubicBezTo>
                    <a:pt x="58" y="0"/>
                    <a:pt x="58" y="0"/>
                    <a:pt x="58" y="0"/>
                  </a:cubicBezTo>
                  <a:cubicBezTo>
                    <a:pt x="58" y="24"/>
                    <a:pt x="58" y="24"/>
                    <a:pt x="58" y="24"/>
                  </a:cubicBezTo>
                  <a:cubicBezTo>
                    <a:pt x="74" y="24"/>
                    <a:pt x="74" y="24"/>
                    <a:pt x="74" y="24"/>
                  </a:cubicBezTo>
                  <a:cubicBezTo>
                    <a:pt x="74" y="34"/>
                    <a:pt x="74" y="34"/>
                    <a:pt x="74" y="34"/>
                  </a:cubicBezTo>
                  <a:cubicBezTo>
                    <a:pt x="58" y="34"/>
                    <a:pt x="58" y="34"/>
                    <a:pt x="58" y="34"/>
                  </a:cubicBezTo>
                  <a:cubicBezTo>
                    <a:pt x="58" y="58"/>
                    <a:pt x="58" y="58"/>
                    <a:pt x="58" y="58"/>
                  </a:cubicBezTo>
                  <a:cubicBezTo>
                    <a:pt x="0" y="29"/>
                    <a:pt x="0" y="29"/>
                    <a:pt x="0" y="29"/>
                  </a:cubicBezTo>
                  <a:close/>
                  <a:moveTo>
                    <a:pt x="520" y="999"/>
                  </a:moveTo>
                  <a:cubicBezTo>
                    <a:pt x="520" y="984"/>
                    <a:pt x="520" y="984"/>
                    <a:pt x="520" y="984"/>
                  </a:cubicBezTo>
                  <a:cubicBezTo>
                    <a:pt x="530" y="984"/>
                    <a:pt x="530" y="984"/>
                    <a:pt x="530" y="984"/>
                  </a:cubicBezTo>
                  <a:cubicBezTo>
                    <a:pt x="530" y="999"/>
                    <a:pt x="530" y="999"/>
                    <a:pt x="530" y="999"/>
                  </a:cubicBezTo>
                  <a:cubicBezTo>
                    <a:pt x="520" y="999"/>
                    <a:pt x="520" y="999"/>
                    <a:pt x="520" y="999"/>
                  </a:cubicBezTo>
                  <a:close/>
                  <a:moveTo>
                    <a:pt x="530" y="975"/>
                  </a:moveTo>
                  <a:cubicBezTo>
                    <a:pt x="520" y="975"/>
                    <a:pt x="520" y="975"/>
                    <a:pt x="520" y="975"/>
                  </a:cubicBezTo>
                  <a:cubicBezTo>
                    <a:pt x="520" y="956"/>
                    <a:pt x="520" y="956"/>
                    <a:pt x="520" y="956"/>
                  </a:cubicBezTo>
                  <a:cubicBezTo>
                    <a:pt x="530" y="956"/>
                    <a:pt x="530" y="956"/>
                    <a:pt x="530" y="956"/>
                  </a:cubicBezTo>
                  <a:cubicBezTo>
                    <a:pt x="530" y="975"/>
                    <a:pt x="530" y="975"/>
                    <a:pt x="530" y="975"/>
                  </a:cubicBezTo>
                  <a:close/>
                  <a:moveTo>
                    <a:pt x="530" y="946"/>
                  </a:moveTo>
                  <a:cubicBezTo>
                    <a:pt x="520" y="946"/>
                    <a:pt x="520" y="946"/>
                    <a:pt x="520" y="946"/>
                  </a:cubicBezTo>
                  <a:cubicBezTo>
                    <a:pt x="520" y="928"/>
                    <a:pt x="520" y="928"/>
                    <a:pt x="520" y="928"/>
                  </a:cubicBezTo>
                  <a:cubicBezTo>
                    <a:pt x="530" y="928"/>
                    <a:pt x="530" y="928"/>
                    <a:pt x="530" y="928"/>
                  </a:cubicBezTo>
                  <a:cubicBezTo>
                    <a:pt x="530" y="946"/>
                    <a:pt x="530" y="946"/>
                    <a:pt x="530" y="946"/>
                  </a:cubicBezTo>
                  <a:close/>
                  <a:moveTo>
                    <a:pt x="530" y="918"/>
                  </a:moveTo>
                  <a:cubicBezTo>
                    <a:pt x="520" y="918"/>
                    <a:pt x="520" y="918"/>
                    <a:pt x="520" y="918"/>
                  </a:cubicBezTo>
                  <a:cubicBezTo>
                    <a:pt x="520" y="899"/>
                    <a:pt x="520" y="899"/>
                    <a:pt x="520" y="899"/>
                  </a:cubicBezTo>
                  <a:cubicBezTo>
                    <a:pt x="530" y="899"/>
                    <a:pt x="530" y="899"/>
                    <a:pt x="530" y="899"/>
                  </a:cubicBezTo>
                  <a:cubicBezTo>
                    <a:pt x="530" y="918"/>
                    <a:pt x="530" y="918"/>
                    <a:pt x="530" y="918"/>
                  </a:cubicBezTo>
                  <a:close/>
                  <a:moveTo>
                    <a:pt x="530" y="890"/>
                  </a:moveTo>
                  <a:cubicBezTo>
                    <a:pt x="520" y="890"/>
                    <a:pt x="520" y="890"/>
                    <a:pt x="520" y="890"/>
                  </a:cubicBezTo>
                  <a:cubicBezTo>
                    <a:pt x="520" y="871"/>
                    <a:pt x="520" y="871"/>
                    <a:pt x="520" y="871"/>
                  </a:cubicBezTo>
                  <a:cubicBezTo>
                    <a:pt x="530" y="871"/>
                    <a:pt x="530" y="871"/>
                    <a:pt x="530" y="871"/>
                  </a:cubicBezTo>
                  <a:cubicBezTo>
                    <a:pt x="530" y="890"/>
                    <a:pt x="530" y="890"/>
                    <a:pt x="530" y="890"/>
                  </a:cubicBezTo>
                  <a:close/>
                  <a:moveTo>
                    <a:pt x="530" y="861"/>
                  </a:moveTo>
                  <a:cubicBezTo>
                    <a:pt x="520" y="861"/>
                    <a:pt x="520" y="861"/>
                    <a:pt x="520" y="861"/>
                  </a:cubicBezTo>
                  <a:cubicBezTo>
                    <a:pt x="520" y="843"/>
                    <a:pt x="520" y="843"/>
                    <a:pt x="520" y="843"/>
                  </a:cubicBezTo>
                  <a:cubicBezTo>
                    <a:pt x="530" y="843"/>
                    <a:pt x="530" y="843"/>
                    <a:pt x="530" y="843"/>
                  </a:cubicBezTo>
                  <a:cubicBezTo>
                    <a:pt x="530" y="861"/>
                    <a:pt x="530" y="861"/>
                    <a:pt x="530" y="861"/>
                  </a:cubicBezTo>
                  <a:close/>
                  <a:moveTo>
                    <a:pt x="530" y="833"/>
                  </a:moveTo>
                  <a:cubicBezTo>
                    <a:pt x="520" y="833"/>
                    <a:pt x="520" y="833"/>
                    <a:pt x="520" y="833"/>
                  </a:cubicBezTo>
                  <a:cubicBezTo>
                    <a:pt x="520" y="814"/>
                    <a:pt x="520" y="814"/>
                    <a:pt x="520" y="814"/>
                  </a:cubicBezTo>
                  <a:cubicBezTo>
                    <a:pt x="530" y="814"/>
                    <a:pt x="530" y="814"/>
                    <a:pt x="530" y="814"/>
                  </a:cubicBezTo>
                  <a:cubicBezTo>
                    <a:pt x="530" y="833"/>
                    <a:pt x="530" y="833"/>
                    <a:pt x="530" y="833"/>
                  </a:cubicBezTo>
                  <a:close/>
                  <a:moveTo>
                    <a:pt x="530" y="805"/>
                  </a:moveTo>
                  <a:cubicBezTo>
                    <a:pt x="520" y="805"/>
                    <a:pt x="520" y="805"/>
                    <a:pt x="520" y="805"/>
                  </a:cubicBezTo>
                  <a:cubicBezTo>
                    <a:pt x="520" y="786"/>
                    <a:pt x="520" y="786"/>
                    <a:pt x="520" y="786"/>
                  </a:cubicBezTo>
                  <a:cubicBezTo>
                    <a:pt x="530" y="786"/>
                    <a:pt x="530" y="786"/>
                    <a:pt x="530" y="786"/>
                  </a:cubicBezTo>
                  <a:cubicBezTo>
                    <a:pt x="530" y="805"/>
                    <a:pt x="530" y="805"/>
                    <a:pt x="530" y="805"/>
                  </a:cubicBezTo>
                  <a:close/>
                  <a:moveTo>
                    <a:pt x="530" y="776"/>
                  </a:moveTo>
                  <a:cubicBezTo>
                    <a:pt x="520" y="776"/>
                    <a:pt x="520" y="776"/>
                    <a:pt x="520" y="776"/>
                  </a:cubicBezTo>
                  <a:cubicBezTo>
                    <a:pt x="520" y="758"/>
                    <a:pt x="520" y="758"/>
                    <a:pt x="520" y="758"/>
                  </a:cubicBezTo>
                  <a:cubicBezTo>
                    <a:pt x="530" y="758"/>
                    <a:pt x="530" y="758"/>
                    <a:pt x="530" y="758"/>
                  </a:cubicBezTo>
                  <a:cubicBezTo>
                    <a:pt x="530" y="776"/>
                    <a:pt x="530" y="776"/>
                    <a:pt x="530" y="776"/>
                  </a:cubicBezTo>
                  <a:close/>
                  <a:moveTo>
                    <a:pt x="530" y="748"/>
                  </a:moveTo>
                  <a:cubicBezTo>
                    <a:pt x="520" y="748"/>
                    <a:pt x="520" y="748"/>
                    <a:pt x="520" y="748"/>
                  </a:cubicBezTo>
                  <a:cubicBezTo>
                    <a:pt x="520" y="729"/>
                    <a:pt x="520" y="729"/>
                    <a:pt x="520" y="729"/>
                  </a:cubicBezTo>
                  <a:cubicBezTo>
                    <a:pt x="530" y="729"/>
                    <a:pt x="530" y="729"/>
                    <a:pt x="530" y="729"/>
                  </a:cubicBezTo>
                  <a:cubicBezTo>
                    <a:pt x="530" y="748"/>
                    <a:pt x="530" y="748"/>
                    <a:pt x="530" y="748"/>
                  </a:cubicBezTo>
                  <a:close/>
                  <a:moveTo>
                    <a:pt x="530" y="720"/>
                  </a:moveTo>
                  <a:cubicBezTo>
                    <a:pt x="520" y="720"/>
                    <a:pt x="520" y="720"/>
                    <a:pt x="520" y="720"/>
                  </a:cubicBezTo>
                  <a:cubicBezTo>
                    <a:pt x="520" y="701"/>
                    <a:pt x="520" y="701"/>
                    <a:pt x="520" y="701"/>
                  </a:cubicBezTo>
                  <a:cubicBezTo>
                    <a:pt x="530" y="701"/>
                    <a:pt x="530" y="701"/>
                    <a:pt x="530" y="701"/>
                  </a:cubicBezTo>
                  <a:cubicBezTo>
                    <a:pt x="530" y="720"/>
                    <a:pt x="530" y="720"/>
                    <a:pt x="530" y="720"/>
                  </a:cubicBezTo>
                  <a:close/>
                  <a:moveTo>
                    <a:pt x="530" y="691"/>
                  </a:moveTo>
                  <a:cubicBezTo>
                    <a:pt x="520" y="691"/>
                    <a:pt x="520" y="691"/>
                    <a:pt x="520" y="691"/>
                  </a:cubicBezTo>
                  <a:cubicBezTo>
                    <a:pt x="520" y="673"/>
                    <a:pt x="520" y="673"/>
                    <a:pt x="520" y="673"/>
                  </a:cubicBezTo>
                  <a:cubicBezTo>
                    <a:pt x="530" y="673"/>
                    <a:pt x="530" y="673"/>
                    <a:pt x="530" y="673"/>
                  </a:cubicBezTo>
                  <a:cubicBezTo>
                    <a:pt x="530" y="691"/>
                    <a:pt x="530" y="691"/>
                    <a:pt x="530" y="691"/>
                  </a:cubicBezTo>
                  <a:close/>
                  <a:moveTo>
                    <a:pt x="530" y="663"/>
                  </a:moveTo>
                  <a:cubicBezTo>
                    <a:pt x="520" y="663"/>
                    <a:pt x="520" y="663"/>
                    <a:pt x="520" y="663"/>
                  </a:cubicBezTo>
                  <a:cubicBezTo>
                    <a:pt x="520" y="644"/>
                    <a:pt x="520" y="644"/>
                    <a:pt x="520" y="644"/>
                  </a:cubicBezTo>
                  <a:cubicBezTo>
                    <a:pt x="530" y="644"/>
                    <a:pt x="530" y="644"/>
                    <a:pt x="530" y="644"/>
                  </a:cubicBezTo>
                  <a:cubicBezTo>
                    <a:pt x="530" y="663"/>
                    <a:pt x="530" y="663"/>
                    <a:pt x="530" y="663"/>
                  </a:cubicBezTo>
                  <a:close/>
                  <a:moveTo>
                    <a:pt x="530" y="635"/>
                  </a:moveTo>
                  <a:cubicBezTo>
                    <a:pt x="520" y="635"/>
                    <a:pt x="520" y="635"/>
                    <a:pt x="520" y="635"/>
                  </a:cubicBezTo>
                  <a:cubicBezTo>
                    <a:pt x="520" y="616"/>
                    <a:pt x="520" y="616"/>
                    <a:pt x="520" y="616"/>
                  </a:cubicBezTo>
                  <a:cubicBezTo>
                    <a:pt x="530" y="616"/>
                    <a:pt x="530" y="616"/>
                    <a:pt x="530" y="616"/>
                  </a:cubicBezTo>
                  <a:cubicBezTo>
                    <a:pt x="530" y="635"/>
                    <a:pt x="530" y="635"/>
                    <a:pt x="530" y="635"/>
                  </a:cubicBezTo>
                  <a:close/>
                  <a:moveTo>
                    <a:pt x="530" y="606"/>
                  </a:moveTo>
                  <a:cubicBezTo>
                    <a:pt x="520" y="606"/>
                    <a:pt x="520" y="606"/>
                    <a:pt x="520" y="606"/>
                  </a:cubicBezTo>
                  <a:cubicBezTo>
                    <a:pt x="520" y="588"/>
                    <a:pt x="520" y="588"/>
                    <a:pt x="520" y="588"/>
                  </a:cubicBezTo>
                  <a:cubicBezTo>
                    <a:pt x="530" y="588"/>
                    <a:pt x="530" y="588"/>
                    <a:pt x="530" y="588"/>
                  </a:cubicBezTo>
                  <a:cubicBezTo>
                    <a:pt x="530" y="606"/>
                    <a:pt x="530" y="606"/>
                    <a:pt x="530" y="606"/>
                  </a:cubicBezTo>
                  <a:close/>
                  <a:moveTo>
                    <a:pt x="530" y="578"/>
                  </a:moveTo>
                  <a:cubicBezTo>
                    <a:pt x="520" y="578"/>
                    <a:pt x="520" y="578"/>
                    <a:pt x="520" y="578"/>
                  </a:cubicBezTo>
                  <a:cubicBezTo>
                    <a:pt x="520" y="559"/>
                    <a:pt x="520" y="559"/>
                    <a:pt x="520" y="559"/>
                  </a:cubicBezTo>
                  <a:cubicBezTo>
                    <a:pt x="530" y="559"/>
                    <a:pt x="530" y="559"/>
                    <a:pt x="530" y="559"/>
                  </a:cubicBezTo>
                  <a:cubicBezTo>
                    <a:pt x="530" y="578"/>
                    <a:pt x="530" y="578"/>
                    <a:pt x="530" y="578"/>
                  </a:cubicBezTo>
                  <a:close/>
                  <a:moveTo>
                    <a:pt x="530" y="550"/>
                  </a:moveTo>
                  <a:cubicBezTo>
                    <a:pt x="520" y="550"/>
                    <a:pt x="520" y="550"/>
                    <a:pt x="520" y="550"/>
                  </a:cubicBezTo>
                  <a:cubicBezTo>
                    <a:pt x="520" y="531"/>
                    <a:pt x="520" y="531"/>
                    <a:pt x="520" y="531"/>
                  </a:cubicBezTo>
                  <a:cubicBezTo>
                    <a:pt x="530" y="531"/>
                    <a:pt x="530" y="531"/>
                    <a:pt x="530" y="531"/>
                  </a:cubicBezTo>
                  <a:cubicBezTo>
                    <a:pt x="530" y="550"/>
                    <a:pt x="530" y="550"/>
                    <a:pt x="530" y="550"/>
                  </a:cubicBezTo>
                  <a:close/>
                  <a:moveTo>
                    <a:pt x="530" y="521"/>
                  </a:moveTo>
                  <a:cubicBezTo>
                    <a:pt x="520" y="521"/>
                    <a:pt x="520" y="521"/>
                    <a:pt x="520" y="521"/>
                  </a:cubicBezTo>
                  <a:cubicBezTo>
                    <a:pt x="520" y="502"/>
                    <a:pt x="520" y="502"/>
                    <a:pt x="520" y="502"/>
                  </a:cubicBezTo>
                  <a:cubicBezTo>
                    <a:pt x="530" y="502"/>
                    <a:pt x="530" y="502"/>
                    <a:pt x="530" y="502"/>
                  </a:cubicBezTo>
                  <a:cubicBezTo>
                    <a:pt x="530" y="521"/>
                    <a:pt x="530" y="521"/>
                    <a:pt x="530" y="521"/>
                  </a:cubicBezTo>
                  <a:close/>
                  <a:moveTo>
                    <a:pt x="530" y="493"/>
                  </a:moveTo>
                  <a:cubicBezTo>
                    <a:pt x="520" y="493"/>
                    <a:pt x="520" y="493"/>
                    <a:pt x="520" y="493"/>
                  </a:cubicBezTo>
                  <a:cubicBezTo>
                    <a:pt x="520" y="474"/>
                    <a:pt x="520" y="474"/>
                    <a:pt x="520" y="474"/>
                  </a:cubicBezTo>
                  <a:cubicBezTo>
                    <a:pt x="530" y="474"/>
                    <a:pt x="530" y="474"/>
                    <a:pt x="530" y="474"/>
                  </a:cubicBezTo>
                  <a:cubicBezTo>
                    <a:pt x="530" y="493"/>
                    <a:pt x="530" y="493"/>
                    <a:pt x="530" y="493"/>
                  </a:cubicBezTo>
                  <a:close/>
                  <a:moveTo>
                    <a:pt x="530" y="465"/>
                  </a:moveTo>
                  <a:cubicBezTo>
                    <a:pt x="520" y="465"/>
                    <a:pt x="520" y="465"/>
                    <a:pt x="520" y="465"/>
                  </a:cubicBezTo>
                  <a:cubicBezTo>
                    <a:pt x="520" y="446"/>
                    <a:pt x="520" y="446"/>
                    <a:pt x="520" y="446"/>
                  </a:cubicBezTo>
                  <a:cubicBezTo>
                    <a:pt x="530" y="446"/>
                    <a:pt x="530" y="446"/>
                    <a:pt x="530" y="446"/>
                  </a:cubicBezTo>
                  <a:cubicBezTo>
                    <a:pt x="530" y="465"/>
                    <a:pt x="530" y="465"/>
                    <a:pt x="530" y="465"/>
                  </a:cubicBezTo>
                  <a:close/>
                  <a:moveTo>
                    <a:pt x="530" y="436"/>
                  </a:moveTo>
                  <a:cubicBezTo>
                    <a:pt x="520" y="436"/>
                    <a:pt x="520" y="436"/>
                    <a:pt x="520" y="436"/>
                  </a:cubicBezTo>
                  <a:cubicBezTo>
                    <a:pt x="520" y="417"/>
                    <a:pt x="520" y="417"/>
                    <a:pt x="520" y="417"/>
                  </a:cubicBezTo>
                  <a:cubicBezTo>
                    <a:pt x="530" y="417"/>
                    <a:pt x="530" y="417"/>
                    <a:pt x="530" y="417"/>
                  </a:cubicBezTo>
                  <a:cubicBezTo>
                    <a:pt x="530" y="436"/>
                    <a:pt x="530" y="436"/>
                    <a:pt x="530" y="436"/>
                  </a:cubicBezTo>
                  <a:close/>
                  <a:moveTo>
                    <a:pt x="530" y="408"/>
                  </a:moveTo>
                  <a:cubicBezTo>
                    <a:pt x="520" y="408"/>
                    <a:pt x="520" y="408"/>
                    <a:pt x="520" y="408"/>
                  </a:cubicBezTo>
                  <a:cubicBezTo>
                    <a:pt x="520" y="389"/>
                    <a:pt x="520" y="389"/>
                    <a:pt x="520" y="389"/>
                  </a:cubicBezTo>
                  <a:cubicBezTo>
                    <a:pt x="530" y="389"/>
                    <a:pt x="530" y="389"/>
                    <a:pt x="530" y="389"/>
                  </a:cubicBezTo>
                  <a:cubicBezTo>
                    <a:pt x="530" y="408"/>
                    <a:pt x="530" y="408"/>
                    <a:pt x="530" y="408"/>
                  </a:cubicBezTo>
                  <a:close/>
                  <a:moveTo>
                    <a:pt x="530" y="380"/>
                  </a:moveTo>
                  <a:cubicBezTo>
                    <a:pt x="520" y="380"/>
                    <a:pt x="520" y="380"/>
                    <a:pt x="520" y="380"/>
                  </a:cubicBezTo>
                  <a:cubicBezTo>
                    <a:pt x="520" y="361"/>
                    <a:pt x="520" y="361"/>
                    <a:pt x="520" y="361"/>
                  </a:cubicBezTo>
                  <a:cubicBezTo>
                    <a:pt x="530" y="361"/>
                    <a:pt x="530" y="361"/>
                    <a:pt x="530" y="361"/>
                  </a:cubicBezTo>
                  <a:cubicBezTo>
                    <a:pt x="530" y="380"/>
                    <a:pt x="530" y="380"/>
                    <a:pt x="530" y="380"/>
                  </a:cubicBezTo>
                  <a:close/>
                  <a:moveTo>
                    <a:pt x="530" y="351"/>
                  </a:moveTo>
                  <a:cubicBezTo>
                    <a:pt x="520" y="351"/>
                    <a:pt x="520" y="351"/>
                    <a:pt x="520" y="351"/>
                  </a:cubicBezTo>
                  <a:cubicBezTo>
                    <a:pt x="520" y="332"/>
                    <a:pt x="520" y="332"/>
                    <a:pt x="520" y="332"/>
                  </a:cubicBezTo>
                  <a:cubicBezTo>
                    <a:pt x="530" y="332"/>
                    <a:pt x="530" y="332"/>
                    <a:pt x="530" y="332"/>
                  </a:cubicBezTo>
                  <a:cubicBezTo>
                    <a:pt x="530" y="351"/>
                    <a:pt x="530" y="351"/>
                    <a:pt x="530" y="351"/>
                  </a:cubicBezTo>
                  <a:close/>
                  <a:moveTo>
                    <a:pt x="530" y="323"/>
                  </a:moveTo>
                  <a:cubicBezTo>
                    <a:pt x="520" y="323"/>
                    <a:pt x="520" y="323"/>
                    <a:pt x="520" y="323"/>
                  </a:cubicBezTo>
                  <a:cubicBezTo>
                    <a:pt x="520" y="304"/>
                    <a:pt x="520" y="304"/>
                    <a:pt x="520" y="304"/>
                  </a:cubicBezTo>
                  <a:cubicBezTo>
                    <a:pt x="530" y="304"/>
                    <a:pt x="530" y="304"/>
                    <a:pt x="530" y="304"/>
                  </a:cubicBezTo>
                  <a:cubicBezTo>
                    <a:pt x="530" y="323"/>
                    <a:pt x="530" y="323"/>
                    <a:pt x="530" y="323"/>
                  </a:cubicBezTo>
                  <a:close/>
                  <a:moveTo>
                    <a:pt x="530" y="295"/>
                  </a:moveTo>
                  <a:cubicBezTo>
                    <a:pt x="520" y="295"/>
                    <a:pt x="520" y="295"/>
                    <a:pt x="520" y="295"/>
                  </a:cubicBezTo>
                  <a:cubicBezTo>
                    <a:pt x="520" y="276"/>
                    <a:pt x="520" y="276"/>
                    <a:pt x="520" y="276"/>
                  </a:cubicBezTo>
                  <a:cubicBezTo>
                    <a:pt x="530" y="276"/>
                    <a:pt x="530" y="276"/>
                    <a:pt x="530" y="276"/>
                  </a:cubicBezTo>
                  <a:cubicBezTo>
                    <a:pt x="530" y="295"/>
                    <a:pt x="530" y="295"/>
                    <a:pt x="530" y="295"/>
                  </a:cubicBezTo>
                  <a:close/>
                  <a:moveTo>
                    <a:pt x="530" y="266"/>
                  </a:moveTo>
                  <a:cubicBezTo>
                    <a:pt x="520" y="266"/>
                    <a:pt x="520" y="266"/>
                    <a:pt x="520" y="266"/>
                  </a:cubicBezTo>
                  <a:cubicBezTo>
                    <a:pt x="520" y="247"/>
                    <a:pt x="520" y="247"/>
                    <a:pt x="520" y="247"/>
                  </a:cubicBezTo>
                  <a:cubicBezTo>
                    <a:pt x="530" y="247"/>
                    <a:pt x="530" y="247"/>
                    <a:pt x="530" y="247"/>
                  </a:cubicBezTo>
                  <a:cubicBezTo>
                    <a:pt x="530" y="266"/>
                    <a:pt x="530" y="266"/>
                    <a:pt x="530" y="266"/>
                  </a:cubicBezTo>
                  <a:close/>
                  <a:moveTo>
                    <a:pt x="530" y="238"/>
                  </a:moveTo>
                  <a:cubicBezTo>
                    <a:pt x="520" y="238"/>
                    <a:pt x="520" y="238"/>
                    <a:pt x="520" y="238"/>
                  </a:cubicBezTo>
                  <a:cubicBezTo>
                    <a:pt x="520" y="219"/>
                    <a:pt x="520" y="219"/>
                    <a:pt x="520" y="219"/>
                  </a:cubicBezTo>
                  <a:cubicBezTo>
                    <a:pt x="530" y="219"/>
                    <a:pt x="530" y="219"/>
                    <a:pt x="530" y="219"/>
                  </a:cubicBezTo>
                  <a:cubicBezTo>
                    <a:pt x="530" y="238"/>
                    <a:pt x="530" y="238"/>
                    <a:pt x="530" y="238"/>
                  </a:cubicBezTo>
                  <a:close/>
                  <a:moveTo>
                    <a:pt x="530" y="210"/>
                  </a:moveTo>
                  <a:cubicBezTo>
                    <a:pt x="520" y="210"/>
                    <a:pt x="520" y="210"/>
                    <a:pt x="520" y="210"/>
                  </a:cubicBezTo>
                  <a:cubicBezTo>
                    <a:pt x="520" y="191"/>
                    <a:pt x="520" y="191"/>
                    <a:pt x="520" y="191"/>
                  </a:cubicBezTo>
                  <a:cubicBezTo>
                    <a:pt x="530" y="191"/>
                    <a:pt x="530" y="191"/>
                    <a:pt x="530" y="191"/>
                  </a:cubicBezTo>
                  <a:cubicBezTo>
                    <a:pt x="530" y="210"/>
                    <a:pt x="530" y="210"/>
                    <a:pt x="530" y="210"/>
                  </a:cubicBezTo>
                  <a:close/>
                  <a:moveTo>
                    <a:pt x="530" y="181"/>
                  </a:moveTo>
                  <a:cubicBezTo>
                    <a:pt x="520" y="181"/>
                    <a:pt x="520" y="181"/>
                    <a:pt x="520" y="181"/>
                  </a:cubicBezTo>
                  <a:cubicBezTo>
                    <a:pt x="520" y="162"/>
                    <a:pt x="520" y="162"/>
                    <a:pt x="520" y="162"/>
                  </a:cubicBezTo>
                  <a:cubicBezTo>
                    <a:pt x="530" y="162"/>
                    <a:pt x="530" y="162"/>
                    <a:pt x="530" y="162"/>
                  </a:cubicBezTo>
                  <a:cubicBezTo>
                    <a:pt x="530" y="181"/>
                    <a:pt x="530" y="181"/>
                    <a:pt x="530" y="181"/>
                  </a:cubicBezTo>
                  <a:close/>
                  <a:moveTo>
                    <a:pt x="530" y="153"/>
                  </a:moveTo>
                  <a:cubicBezTo>
                    <a:pt x="520" y="153"/>
                    <a:pt x="520" y="153"/>
                    <a:pt x="520" y="153"/>
                  </a:cubicBezTo>
                  <a:cubicBezTo>
                    <a:pt x="520" y="134"/>
                    <a:pt x="520" y="134"/>
                    <a:pt x="520" y="134"/>
                  </a:cubicBezTo>
                  <a:cubicBezTo>
                    <a:pt x="530" y="134"/>
                    <a:pt x="530" y="134"/>
                    <a:pt x="530" y="134"/>
                  </a:cubicBezTo>
                  <a:cubicBezTo>
                    <a:pt x="530" y="153"/>
                    <a:pt x="530" y="153"/>
                    <a:pt x="530" y="153"/>
                  </a:cubicBezTo>
                  <a:close/>
                  <a:moveTo>
                    <a:pt x="530" y="125"/>
                  </a:moveTo>
                  <a:cubicBezTo>
                    <a:pt x="520" y="125"/>
                    <a:pt x="520" y="125"/>
                    <a:pt x="520" y="125"/>
                  </a:cubicBezTo>
                  <a:cubicBezTo>
                    <a:pt x="519" y="106"/>
                    <a:pt x="519" y="106"/>
                    <a:pt x="519" y="106"/>
                  </a:cubicBezTo>
                  <a:cubicBezTo>
                    <a:pt x="529" y="105"/>
                    <a:pt x="529" y="105"/>
                    <a:pt x="529" y="105"/>
                  </a:cubicBezTo>
                  <a:cubicBezTo>
                    <a:pt x="530" y="125"/>
                    <a:pt x="530" y="125"/>
                    <a:pt x="530" y="125"/>
                  </a:cubicBezTo>
                  <a:close/>
                  <a:moveTo>
                    <a:pt x="527" y="96"/>
                  </a:moveTo>
                  <a:cubicBezTo>
                    <a:pt x="521" y="77"/>
                    <a:pt x="521" y="77"/>
                    <a:pt x="521" y="77"/>
                  </a:cubicBezTo>
                  <a:cubicBezTo>
                    <a:pt x="513" y="80"/>
                    <a:pt x="513" y="80"/>
                    <a:pt x="513" y="80"/>
                  </a:cubicBezTo>
                  <a:cubicBezTo>
                    <a:pt x="515" y="86"/>
                    <a:pt x="517" y="92"/>
                    <a:pt x="518" y="98"/>
                  </a:cubicBezTo>
                  <a:cubicBezTo>
                    <a:pt x="527" y="96"/>
                    <a:pt x="527" y="96"/>
                    <a:pt x="527" y="96"/>
                  </a:cubicBezTo>
                  <a:close/>
                  <a:moveTo>
                    <a:pt x="517" y="68"/>
                  </a:moveTo>
                  <a:cubicBezTo>
                    <a:pt x="505" y="51"/>
                    <a:pt x="505" y="51"/>
                    <a:pt x="505" y="51"/>
                  </a:cubicBezTo>
                  <a:cubicBezTo>
                    <a:pt x="498" y="58"/>
                    <a:pt x="498" y="58"/>
                    <a:pt x="498" y="58"/>
                  </a:cubicBezTo>
                  <a:cubicBezTo>
                    <a:pt x="509" y="72"/>
                    <a:pt x="509" y="72"/>
                    <a:pt x="509" y="72"/>
                  </a:cubicBezTo>
                  <a:cubicBezTo>
                    <a:pt x="517" y="68"/>
                    <a:pt x="517" y="68"/>
                    <a:pt x="517" y="68"/>
                  </a:cubicBezTo>
                  <a:close/>
                  <a:moveTo>
                    <a:pt x="498" y="45"/>
                  </a:moveTo>
                  <a:cubicBezTo>
                    <a:pt x="481" y="34"/>
                    <a:pt x="481" y="34"/>
                    <a:pt x="481" y="34"/>
                  </a:cubicBezTo>
                  <a:cubicBezTo>
                    <a:pt x="477" y="43"/>
                    <a:pt x="477" y="43"/>
                    <a:pt x="477" y="43"/>
                  </a:cubicBezTo>
                  <a:cubicBezTo>
                    <a:pt x="492" y="52"/>
                    <a:pt x="492" y="52"/>
                    <a:pt x="492" y="52"/>
                  </a:cubicBezTo>
                  <a:cubicBezTo>
                    <a:pt x="498" y="45"/>
                    <a:pt x="498" y="45"/>
                    <a:pt x="498" y="45"/>
                  </a:cubicBezTo>
                  <a:close/>
                  <a:moveTo>
                    <a:pt x="471" y="31"/>
                  </a:moveTo>
                  <a:cubicBezTo>
                    <a:pt x="452" y="26"/>
                    <a:pt x="452" y="26"/>
                    <a:pt x="452" y="26"/>
                  </a:cubicBezTo>
                  <a:cubicBezTo>
                    <a:pt x="451" y="36"/>
                    <a:pt x="451" y="36"/>
                    <a:pt x="451" y="36"/>
                  </a:cubicBezTo>
                  <a:cubicBezTo>
                    <a:pt x="468" y="40"/>
                    <a:pt x="468" y="40"/>
                    <a:pt x="468" y="40"/>
                  </a:cubicBezTo>
                  <a:cubicBezTo>
                    <a:pt x="471" y="31"/>
                    <a:pt x="471" y="31"/>
                    <a:pt x="471" y="31"/>
                  </a:cubicBezTo>
                  <a:close/>
                  <a:moveTo>
                    <a:pt x="442" y="25"/>
                  </a:moveTo>
                  <a:cubicBezTo>
                    <a:pt x="423" y="24"/>
                    <a:pt x="423" y="24"/>
                    <a:pt x="423" y="24"/>
                  </a:cubicBezTo>
                  <a:cubicBezTo>
                    <a:pt x="423" y="34"/>
                    <a:pt x="423" y="34"/>
                    <a:pt x="423" y="34"/>
                  </a:cubicBezTo>
                  <a:cubicBezTo>
                    <a:pt x="442" y="34"/>
                    <a:pt x="442" y="34"/>
                    <a:pt x="442" y="34"/>
                  </a:cubicBezTo>
                  <a:cubicBezTo>
                    <a:pt x="442" y="25"/>
                    <a:pt x="442" y="25"/>
                    <a:pt x="442" y="25"/>
                  </a:cubicBezTo>
                  <a:close/>
                  <a:moveTo>
                    <a:pt x="414" y="24"/>
                  </a:moveTo>
                  <a:cubicBezTo>
                    <a:pt x="395" y="24"/>
                    <a:pt x="395" y="24"/>
                    <a:pt x="395" y="24"/>
                  </a:cubicBezTo>
                  <a:cubicBezTo>
                    <a:pt x="395" y="34"/>
                    <a:pt x="395" y="34"/>
                    <a:pt x="395" y="34"/>
                  </a:cubicBezTo>
                  <a:cubicBezTo>
                    <a:pt x="414" y="34"/>
                    <a:pt x="414" y="34"/>
                    <a:pt x="414" y="34"/>
                  </a:cubicBezTo>
                  <a:cubicBezTo>
                    <a:pt x="414" y="24"/>
                    <a:pt x="414" y="24"/>
                    <a:pt x="414" y="24"/>
                  </a:cubicBezTo>
                  <a:close/>
                  <a:moveTo>
                    <a:pt x="385" y="24"/>
                  </a:moveTo>
                  <a:cubicBezTo>
                    <a:pt x="367" y="24"/>
                    <a:pt x="367" y="24"/>
                    <a:pt x="367" y="24"/>
                  </a:cubicBezTo>
                  <a:cubicBezTo>
                    <a:pt x="367" y="34"/>
                    <a:pt x="367" y="34"/>
                    <a:pt x="367" y="34"/>
                  </a:cubicBezTo>
                  <a:cubicBezTo>
                    <a:pt x="385" y="34"/>
                    <a:pt x="385" y="34"/>
                    <a:pt x="385" y="34"/>
                  </a:cubicBezTo>
                  <a:cubicBezTo>
                    <a:pt x="385" y="24"/>
                    <a:pt x="385" y="24"/>
                    <a:pt x="385" y="24"/>
                  </a:cubicBezTo>
                  <a:close/>
                  <a:moveTo>
                    <a:pt x="357" y="24"/>
                  </a:moveTo>
                  <a:cubicBezTo>
                    <a:pt x="338" y="24"/>
                    <a:pt x="338" y="24"/>
                    <a:pt x="338" y="24"/>
                  </a:cubicBezTo>
                  <a:cubicBezTo>
                    <a:pt x="338" y="34"/>
                    <a:pt x="338" y="34"/>
                    <a:pt x="338" y="34"/>
                  </a:cubicBezTo>
                  <a:cubicBezTo>
                    <a:pt x="357" y="34"/>
                    <a:pt x="357" y="34"/>
                    <a:pt x="357" y="34"/>
                  </a:cubicBezTo>
                  <a:cubicBezTo>
                    <a:pt x="357" y="24"/>
                    <a:pt x="357" y="24"/>
                    <a:pt x="357" y="24"/>
                  </a:cubicBezTo>
                  <a:close/>
                  <a:moveTo>
                    <a:pt x="329" y="24"/>
                  </a:moveTo>
                  <a:cubicBezTo>
                    <a:pt x="310" y="24"/>
                    <a:pt x="310" y="24"/>
                    <a:pt x="310" y="24"/>
                  </a:cubicBezTo>
                  <a:cubicBezTo>
                    <a:pt x="310" y="34"/>
                    <a:pt x="310" y="34"/>
                    <a:pt x="310" y="34"/>
                  </a:cubicBezTo>
                  <a:cubicBezTo>
                    <a:pt x="329" y="34"/>
                    <a:pt x="329" y="34"/>
                    <a:pt x="329" y="34"/>
                  </a:cubicBezTo>
                  <a:cubicBezTo>
                    <a:pt x="329" y="24"/>
                    <a:pt x="329" y="24"/>
                    <a:pt x="329" y="24"/>
                  </a:cubicBezTo>
                  <a:close/>
                  <a:moveTo>
                    <a:pt x="300" y="24"/>
                  </a:moveTo>
                  <a:cubicBezTo>
                    <a:pt x="281" y="24"/>
                    <a:pt x="281" y="24"/>
                    <a:pt x="281" y="24"/>
                  </a:cubicBezTo>
                  <a:cubicBezTo>
                    <a:pt x="281" y="34"/>
                    <a:pt x="281" y="34"/>
                    <a:pt x="281" y="34"/>
                  </a:cubicBezTo>
                  <a:cubicBezTo>
                    <a:pt x="300" y="34"/>
                    <a:pt x="300" y="34"/>
                    <a:pt x="300" y="34"/>
                  </a:cubicBezTo>
                  <a:cubicBezTo>
                    <a:pt x="300" y="24"/>
                    <a:pt x="300" y="24"/>
                    <a:pt x="300" y="24"/>
                  </a:cubicBezTo>
                  <a:close/>
                  <a:moveTo>
                    <a:pt x="272" y="24"/>
                  </a:moveTo>
                  <a:cubicBezTo>
                    <a:pt x="253" y="24"/>
                    <a:pt x="253" y="24"/>
                    <a:pt x="253" y="24"/>
                  </a:cubicBezTo>
                  <a:cubicBezTo>
                    <a:pt x="253" y="34"/>
                    <a:pt x="253" y="34"/>
                    <a:pt x="253" y="34"/>
                  </a:cubicBezTo>
                  <a:cubicBezTo>
                    <a:pt x="272" y="34"/>
                    <a:pt x="272" y="34"/>
                    <a:pt x="272" y="34"/>
                  </a:cubicBezTo>
                  <a:cubicBezTo>
                    <a:pt x="272" y="24"/>
                    <a:pt x="272" y="24"/>
                    <a:pt x="272" y="24"/>
                  </a:cubicBezTo>
                  <a:close/>
                  <a:moveTo>
                    <a:pt x="244" y="24"/>
                  </a:moveTo>
                  <a:cubicBezTo>
                    <a:pt x="225" y="24"/>
                    <a:pt x="225" y="24"/>
                    <a:pt x="225" y="24"/>
                  </a:cubicBezTo>
                  <a:cubicBezTo>
                    <a:pt x="225" y="34"/>
                    <a:pt x="225" y="34"/>
                    <a:pt x="225" y="34"/>
                  </a:cubicBezTo>
                  <a:cubicBezTo>
                    <a:pt x="244" y="34"/>
                    <a:pt x="244" y="34"/>
                    <a:pt x="244" y="34"/>
                  </a:cubicBezTo>
                  <a:cubicBezTo>
                    <a:pt x="244" y="24"/>
                    <a:pt x="244" y="24"/>
                    <a:pt x="244" y="24"/>
                  </a:cubicBezTo>
                  <a:close/>
                  <a:moveTo>
                    <a:pt x="215" y="24"/>
                  </a:moveTo>
                  <a:cubicBezTo>
                    <a:pt x="196" y="24"/>
                    <a:pt x="196" y="24"/>
                    <a:pt x="196" y="24"/>
                  </a:cubicBezTo>
                  <a:cubicBezTo>
                    <a:pt x="196" y="34"/>
                    <a:pt x="196" y="34"/>
                    <a:pt x="196" y="34"/>
                  </a:cubicBezTo>
                  <a:cubicBezTo>
                    <a:pt x="215" y="34"/>
                    <a:pt x="215" y="34"/>
                    <a:pt x="215" y="34"/>
                  </a:cubicBezTo>
                  <a:cubicBezTo>
                    <a:pt x="215" y="24"/>
                    <a:pt x="215" y="24"/>
                    <a:pt x="215" y="24"/>
                  </a:cubicBezTo>
                  <a:close/>
                  <a:moveTo>
                    <a:pt x="187" y="24"/>
                  </a:moveTo>
                  <a:cubicBezTo>
                    <a:pt x="168" y="24"/>
                    <a:pt x="168" y="24"/>
                    <a:pt x="168" y="24"/>
                  </a:cubicBezTo>
                  <a:cubicBezTo>
                    <a:pt x="168" y="34"/>
                    <a:pt x="168" y="34"/>
                    <a:pt x="168" y="34"/>
                  </a:cubicBezTo>
                  <a:cubicBezTo>
                    <a:pt x="187" y="34"/>
                    <a:pt x="187" y="34"/>
                    <a:pt x="187" y="34"/>
                  </a:cubicBezTo>
                  <a:cubicBezTo>
                    <a:pt x="187" y="24"/>
                    <a:pt x="187" y="24"/>
                    <a:pt x="187" y="24"/>
                  </a:cubicBezTo>
                  <a:close/>
                  <a:moveTo>
                    <a:pt x="159" y="24"/>
                  </a:moveTo>
                  <a:cubicBezTo>
                    <a:pt x="140" y="24"/>
                    <a:pt x="140" y="24"/>
                    <a:pt x="140" y="24"/>
                  </a:cubicBezTo>
                  <a:cubicBezTo>
                    <a:pt x="140" y="34"/>
                    <a:pt x="140" y="34"/>
                    <a:pt x="140" y="34"/>
                  </a:cubicBezTo>
                  <a:cubicBezTo>
                    <a:pt x="159" y="34"/>
                    <a:pt x="159" y="34"/>
                    <a:pt x="159" y="34"/>
                  </a:cubicBezTo>
                  <a:cubicBezTo>
                    <a:pt x="159" y="24"/>
                    <a:pt x="159" y="24"/>
                    <a:pt x="159" y="24"/>
                  </a:cubicBezTo>
                  <a:close/>
                  <a:moveTo>
                    <a:pt x="130" y="24"/>
                  </a:moveTo>
                  <a:cubicBezTo>
                    <a:pt x="111" y="24"/>
                    <a:pt x="111" y="24"/>
                    <a:pt x="111" y="24"/>
                  </a:cubicBezTo>
                  <a:cubicBezTo>
                    <a:pt x="111" y="34"/>
                    <a:pt x="111" y="34"/>
                    <a:pt x="111" y="34"/>
                  </a:cubicBezTo>
                  <a:cubicBezTo>
                    <a:pt x="130" y="34"/>
                    <a:pt x="130" y="34"/>
                    <a:pt x="130" y="34"/>
                  </a:cubicBezTo>
                  <a:cubicBezTo>
                    <a:pt x="130" y="24"/>
                    <a:pt x="130" y="24"/>
                    <a:pt x="130" y="24"/>
                  </a:cubicBezTo>
                  <a:close/>
                  <a:moveTo>
                    <a:pt x="102" y="24"/>
                  </a:moveTo>
                  <a:cubicBezTo>
                    <a:pt x="83" y="24"/>
                    <a:pt x="83" y="24"/>
                    <a:pt x="83" y="24"/>
                  </a:cubicBezTo>
                  <a:cubicBezTo>
                    <a:pt x="83" y="34"/>
                    <a:pt x="83" y="34"/>
                    <a:pt x="83" y="34"/>
                  </a:cubicBezTo>
                  <a:cubicBezTo>
                    <a:pt x="102" y="34"/>
                    <a:pt x="102" y="34"/>
                    <a:pt x="102" y="34"/>
                  </a:cubicBezTo>
                  <a:cubicBezTo>
                    <a:pt x="102" y="24"/>
                    <a:pt x="102" y="24"/>
                    <a:pt x="102" y="24"/>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26" name="Freeform 25"/>
            <p:cNvSpPr>
              <a:spLocks noEditPoints="1"/>
            </p:cNvSpPr>
            <p:nvPr/>
          </p:nvSpPr>
          <p:spPr bwMode="auto">
            <a:xfrm>
              <a:off x="3383257" y="2775515"/>
              <a:ext cx="704925" cy="276742"/>
            </a:xfrm>
            <a:custGeom>
              <a:avLst/>
              <a:gdLst>
                <a:gd name="T0" fmla="*/ 83 w 530"/>
                <a:gd name="T1" fmla="*/ 24 h 209"/>
                <a:gd name="T2" fmla="*/ 102 w 530"/>
                <a:gd name="T3" fmla="*/ 33 h 209"/>
                <a:gd name="T4" fmla="*/ 130 w 530"/>
                <a:gd name="T5" fmla="*/ 24 h 209"/>
                <a:gd name="T6" fmla="*/ 112 w 530"/>
                <a:gd name="T7" fmla="*/ 33 h 209"/>
                <a:gd name="T8" fmla="*/ 130 w 530"/>
                <a:gd name="T9" fmla="*/ 24 h 209"/>
                <a:gd name="T10" fmla="*/ 140 w 530"/>
                <a:gd name="T11" fmla="*/ 24 h 209"/>
                <a:gd name="T12" fmla="*/ 159 w 530"/>
                <a:gd name="T13" fmla="*/ 33 h 209"/>
                <a:gd name="T14" fmla="*/ 187 w 530"/>
                <a:gd name="T15" fmla="*/ 24 h 209"/>
                <a:gd name="T16" fmla="*/ 168 w 530"/>
                <a:gd name="T17" fmla="*/ 33 h 209"/>
                <a:gd name="T18" fmla="*/ 187 w 530"/>
                <a:gd name="T19" fmla="*/ 24 h 209"/>
                <a:gd name="T20" fmla="*/ 197 w 530"/>
                <a:gd name="T21" fmla="*/ 24 h 209"/>
                <a:gd name="T22" fmla="*/ 215 w 530"/>
                <a:gd name="T23" fmla="*/ 33 h 209"/>
                <a:gd name="T24" fmla="*/ 244 w 530"/>
                <a:gd name="T25" fmla="*/ 24 h 209"/>
                <a:gd name="T26" fmla="*/ 225 w 530"/>
                <a:gd name="T27" fmla="*/ 33 h 209"/>
                <a:gd name="T28" fmla="*/ 244 w 530"/>
                <a:gd name="T29" fmla="*/ 24 h 209"/>
                <a:gd name="T30" fmla="*/ 253 w 530"/>
                <a:gd name="T31" fmla="*/ 24 h 209"/>
                <a:gd name="T32" fmla="*/ 272 w 530"/>
                <a:gd name="T33" fmla="*/ 33 h 209"/>
                <a:gd name="T34" fmla="*/ 300 w 530"/>
                <a:gd name="T35" fmla="*/ 24 h 209"/>
                <a:gd name="T36" fmla="*/ 282 w 530"/>
                <a:gd name="T37" fmla="*/ 33 h 209"/>
                <a:gd name="T38" fmla="*/ 300 w 530"/>
                <a:gd name="T39" fmla="*/ 24 h 209"/>
                <a:gd name="T40" fmla="*/ 310 w 530"/>
                <a:gd name="T41" fmla="*/ 24 h 209"/>
                <a:gd name="T42" fmla="*/ 329 w 530"/>
                <a:gd name="T43" fmla="*/ 33 h 209"/>
                <a:gd name="T44" fmla="*/ 357 w 530"/>
                <a:gd name="T45" fmla="*/ 24 h 209"/>
                <a:gd name="T46" fmla="*/ 338 w 530"/>
                <a:gd name="T47" fmla="*/ 33 h 209"/>
                <a:gd name="T48" fmla="*/ 357 w 530"/>
                <a:gd name="T49" fmla="*/ 24 h 209"/>
                <a:gd name="T50" fmla="*/ 367 w 530"/>
                <a:gd name="T51" fmla="*/ 24 h 209"/>
                <a:gd name="T52" fmla="*/ 385 w 530"/>
                <a:gd name="T53" fmla="*/ 33 h 209"/>
                <a:gd name="T54" fmla="*/ 414 w 530"/>
                <a:gd name="T55" fmla="*/ 24 h 209"/>
                <a:gd name="T56" fmla="*/ 395 w 530"/>
                <a:gd name="T57" fmla="*/ 33 h 209"/>
                <a:gd name="T58" fmla="*/ 414 w 530"/>
                <a:gd name="T59" fmla="*/ 24 h 209"/>
                <a:gd name="T60" fmla="*/ 423 w 530"/>
                <a:gd name="T61" fmla="*/ 24 h 209"/>
                <a:gd name="T62" fmla="*/ 442 w 530"/>
                <a:gd name="T63" fmla="*/ 34 h 209"/>
                <a:gd name="T64" fmla="*/ 471 w 530"/>
                <a:gd name="T65" fmla="*/ 30 h 209"/>
                <a:gd name="T66" fmla="*/ 451 w 530"/>
                <a:gd name="T67" fmla="*/ 35 h 209"/>
                <a:gd name="T68" fmla="*/ 471 w 530"/>
                <a:gd name="T69" fmla="*/ 30 h 209"/>
                <a:gd name="T70" fmla="*/ 481 w 530"/>
                <a:gd name="T71" fmla="*/ 34 h 209"/>
                <a:gd name="T72" fmla="*/ 492 w 530"/>
                <a:gd name="T73" fmla="*/ 52 h 209"/>
                <a:gd name="T74" fmla="*/ 517 w 530"/>
                <a:gd name="T75" fmla="*/ 67 h 209"/>
                <a:gd name="T76" fmla="*/ 498 w 530"/>
                <a:gd name="T77" fmla="*/ 58 h 209"/>
                <a:gd name="T78" fmla="*/ 517 w 530"/>
                <a:gd name="T79" fmla="*/ 67 h 209"/>
                <a:gd name="T80" fmla="*/ 521 w 530"/>
                <a:gd name="T81" fmla="*/ 76 h 209"/>
                <a:gd name="T82" fmla="*/ 518 w 530"/>
                <a:gd name="T83" fmla="*/ 97 h 209"/>
                <a:gd name="T84" fmla="*/ 530 w 530"/>
                <a:gd name="T85" fmla="*/ 124 h 209"/>
                <a:gd name="T86" fmla="*/ 519 w 530"/>
                <a:gd name="T87" fmla="*/ 106 h 209"/>
                <a:gd name="T88" fmla="*/ 530 w 530"/>
                <a:gd name="T89" fmla="*/ 124 h 209"/>
                <a:gd name="T90" fmla="*/ 521 w 530"/>
                <a:gd name="T91" fmla="*/ 153 h 209"/>
                <a:gd name="T92" fmla="*/ 530 w 530"/>
                <a:gd name="T93" fmla="*/ 134 h 209"/>
                <a:gd name="T94" fmla="*/ 530 w 530"/>
                <a:gd name="T95" fmla="*/ 181 h 209"/>
                <a:gd name="T96" fmla="*/ 521 w 530"/>
                <a:gd name="T97" fmla="*/ 162 h 209"/>
                <a:gd name="T98" fmla="*/ 530 w 530"/>
                <a:gd name="T99" fmla="*/ 181 h 209"/>
                <a:gd name="T100" fmla="*/ 521 w 530"/>
                <a:gd name="T101" fmla="*/ 209 h 209"/>
                <a:gd name="T102" fmla="*/ 530 w 530"/>
                <a:gd name="T103" fmla="*/ 190 h 209"/>
                <a:gd name="T104" fmla="*/ 0 w 530"/>
                <a:gd name="T105" fmla="*/ 29 h 209"/>
                <a:gd name="T106" fmla="*/ 58 w 530"/>
                <a:gd name="T107" fmla="*/ 24 h 209"/>
                <a:gd name="T108" fmla="*/ 74 w 530"/>
                <a:gd name="T109" fmla="*/ 33 h 209"/>
                <a:gd name="T110" fmla="*/ 58 w 530"/>
                <a:gd name="T111" fmla="*/ 5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0" h="209">
                  <a:moveTo>
                    <a:pt x="102" y="24"/>
                  </a:moveTo>
                  <a:cubicBezTo>
                    <a:pt x="83" y="24"/>
                    <a:pt x="83" y="24"/>
                    <a:pt x="83" y="24"/>
                  </a:cubicBezTo>
                  <a:cubicBezTo>
                    <a:pt x="83" y="33"/>
                    <a:pt x="83" y="33"/>
                    <a:pt x="83" y="33"/>
                  </a:cubicBezTo>
                  <a:cubicBezTo>
                    <a:pt x="102" y="33"/>
                    <a:pt x="102" y="33"/>
                    <a:pt x="102" y="33"/>
                  </a:cubicBezTo>
                  <a:cubicBezTo>
                    <a:pt x="102" y="24"/>
                    <a:pt x="102" y="24"/>
                    <a:pt x="102" y="24"/>
                  </a:cubicBezTo>
                  <a:close/>
                  <a:moveTo>
                    <a:pt x="130" y="24"/>
                  </a:moveTo>
                  <a:cubicBezTo>
                    <a:pt x="112" y="24"/>
                    <a:pt x="112" y="24"/>
                    <a:pt x="112" y="24"/>
                  </a:cubicBezTo>
                  <a:cubicBezTo>
                    <a:pt x="112" y="33"/>
                    <a:pt x="112" y="33"/>
                    <a:pt x="112" y="33"/>
                  </a:cubicBezTo>
                  <a:cubicBezTo>
                    <a:pt x="130" y="33"/>
                    <a:pt x="130" y="33"/>
                    <a:pt x="130" y="33"/>
                  </a:cubicBezTo>
                  <a:cubicBezTo>
                    <a:pt x="130" y="24"/>
                    <a:pt x="130" y="24"/>
                    <a:pt x="130" y="24"/>
                  </a:cubicBezTo>
                  <a:close/>
                  <a:moveTo>
                    <a:pt x="159" y="24"/>
                  </a:moveTo>
                  <a:cubicBezTo>
                    <a:pt x="140" y="24"/>
                    <a:pt x="140" y="24"/>
                    <a:pt x="140" y="24"/>
                  </a:cubicBezTo>
                  <a:cubicBezTo>
                    <a:pt x="140" y="33"/>
                    <a:pt x="140" y="33"/>
                    <a:pt x="140" y="33"/>
                  </a:cubicBezTo>
                  <a:cubicBezTo>
                    <a:pt x="159" y="33"/>
                    <a:pt x="159" y="33"/>
                    <a:pt x="159" y="33"/>
                  </a:cubicBezTo>
                  <a:cubicBezTo>
                    <a:pt x="159" y="24"/>
                    <a:pt x="159" y="24"/>
                    <a:pt x="159" y="24"/>
                  </a:cubicBezTo>
                  <a:close/>
                  <a:moveTo>
                    <a:pt x="187" y="24"/>
                  </a:moveTo>
                  <a:cubicBezTo>
                    <a:pt x="168" y="24"/>
                    <a:pt x="168" y="24"/>
                    <a:pt x="168" y="24"/>
                  </a:cubicBezTo>
                  <a:cubicBezTo>
                    <a:pt x="168" y="33"/>
                    <a:pt x="168" y="33"/>
                    <a:pt x="168" y="33"/>
                  </a:cubicBezTo>
                  <a:cubicBezTo>
                    <a:pt x="187" y="33"/>
                    <a:pt x="187" y="33"/>
                    <a:pt x="187" y="33"/>
                  </a:cubicBezTo>
                  <a:cubicBezTo>
                    <a:pt x="187" y="24"/>
                    <a:pt x="187" y="24"/>
                    <a:pt x="187" y="24"/>
                  </a:cubicBezTo>
                  <a:close/>
                  <a:moveTo>
                    <a:pt x="215" y="24"/>
                  </a:moveTo>
                  <a:cubicBezTo>
                    <a:pt x="197" y="24"/>
                    <a:pt x="197" y="24"/>
                    <a:pt x="197" y="24"/>
                  </a:cubicBezTo>
                  <a:cubicBezTo>
                    <a:pt x="197" y="33"/>
                    <a:pt x="197" y="33"/>
                    <a:pt x="197" y="33"/>
                  </a:cubicBezTo>
                  <a:cubicBezTo>
                    <a:pt x="215" y="33"/>
                    <a:pt x="215" y="33"/>
                    <a:pt x="215" y="33"/>
                  </a:cubicBezTo>
                  <a:cubicBezTo>
                    <a:pt x="215" y="24"/>
                    <a:pt x="215" y="24"/>
                    <a:pt x="215" y="24"/>
                  </a:cubicBezTo>
                  <a:close/>
                  <a:moveTo>
                    <a:pt x="244" y="24"/>
                  </a:moveTo>
                  <a:cubicBezTo>
                    <a:pt x="225" y="24"/>
                    <a:pt x="225" y="24"/>
                    <a:pt x="225" y="24"/>
                  </a:cubicBezTo>
                  <a:cubicBezTo>
                    <a:pt x="225" y="33"/>
                    <a:pt x="225" y="33"/>
                    <a:pt x="225" y="33"/>
                  </a:cubicBezTo>
                  <a:cubicBezTo>
                    <a:pt x="244" y="33"/>
                    <a:pt x="244" y="33"/>
                    <a:pt x="244" y="33"/>
                  </a:cubicBezTo>
                  <a:cubicBezTo>
                    <a:pt x="244" y="24"/>
                    <a:pt x="244" y="24"/>
                    <a:pt x="244" y="24"/>
                  </a:cubicBezTo>
                  <a:close/>
                  <a:moveTo>
                    <a:pt x="272" y="24"/>
                  </a:moveTo>
                  <a:cubicBezTo>
                    <a:pt x="253" y="24"/>
                    <a:pt x="253" y="24"/>
                    <a:pt x="253" y="24"/>
                  </a:cubicBezTo>
                  <a:cubicBezTo>
                    <a:pt x="253" y="33"/>
                    <a:pt x="253" y="33"/>
                    <a:pt x="253" y="33"/>
                  </a:cubicBezTo>
                  <a:cubicBezTo>
                    <a:pt x="272" y="33"/>
                    <a:pt x="272" y="33"/>
                    <a:pt x="272" y="33"/>
                  </a:cubicBezTo>
                  <a:cubicBezTo>
                    <a:pt x="272" y="24"/>
                    <a:pt x="272" y="24"/>
                    <a:pt x="272" y="24"/>
                  </a:cubicBezTo>
                  <a:close/>
                  <a:moveTo>
                    <a:pt x="300" y="24"/>
                  </a:moveTo>
                  <a:cubicBezTo>
                    <a:pt x="282" y="24"/>
                    <a:pt x="282" y="24"/>
                    <a:pt x="282" y="24"/>
                  </a:cubicBezTo>
                  <a:cubicBezTo>
                    <a:pt x="282" y="33"/>
                    <a:pt x="282" y="33"/>
                    <a:pt x="282" y="33"/>
                  </a:cubicBezTo>
                  <a:cubicBezTo>
                    <a:pt x="300" y="33"/>
                    <a:pt x="300" y="33"/>
                    <a:pt x="300" y="33"/>
                  </a:cubicBezTo>
                  <a:cubicBezTo>
                    <a:pt x="300" y="24"/>
                    <a:pt x="300" y="24"/>
                    <a:pt x="300" y="24"/>
                  </a:cubicBezTo>
                  <a:close/>
                  <a:moveTo>
                    <a:pt x="329" y="24"/>
                  </a:moveTo>
                  <a:cubicBezTo>
                    <a:pt x="310" y="24"/>
                    <a:pt x="310" y="24"/>
                    <a:pt x="310" y="24"/>
                  </a:cubicBezTo>
                  <a:cubicBezTo>
                    <a:pt x="310" y="33"/>
                    <a:pt x="310" y="33"/>
                    <a:pt x="310" y="33"/>
                  </a:cubicBezTo>
                  <a:cubicBezTo>
                    <a:pt x="329" y="33"/>
                    <a:pt x="329" y="33"/>
                    <a:pt x="329" y="33"/>
                  </a:cubicBezTo>
                  <a:cubicBezTo>
                    <a:pt x="329" y="24"/>
                    <a:pt x="329" y="24"/>
                    <a:pt x="329" y="24"/>
                  </a:cubicBezTo>
                  <a:close/>
                  <a:moveTo>
                    <a:pt x="357" y="24"/>
                  </a:moveTo>
                  <a:cubicBezTo>
                    <a:pt x="338" y="24"/>
                    <a:pt x="338" y="24"/>
                    <a:pt x="338" y="24"/>
                  </a:cubicBezTo>
                  <a:cubicBezTo>
                    <a:pt x="338" y="33"/>
                    <a:pt x="338" y="33"/>
                    <a:pt x="338" y="33"/>
                  </a:cubicBezTo>
                  <a:cubicBezTo>
                    <a:pt x="357" y="33"/>
                    <a:pt x="357" y="33"/>
                    <a:pt x="357" y="33"/>
                  </a:cubicBezTo>
                  <a:cubicBezTo>
                    <a:pt x="357" y="24"/>
                    <a:pt x="357" y="24"/>
                    <a:pt x="357" y="24"/>
                  </a:cubicBezTo>
                  <a:close/>
                  <a:moveTo>
                    <a:pt x="385" y="24"/>
                  </a:moveTo>
                  <a:cubicBezTo>
                    <a:pt x="367" y="24"/>
                    <a:pt x="367" y="24"/>
                    <a:pt x="367" y="24"/>
                  </a:cubicBezTo>
                  <a:cubicBezTo>
                    <a:pt x="367" y="33"/>
                    <a:pt x="367" y="33"/>
                    <a:pt x="367" y="33"/>
                  </a:cubicBezTo>
                  <a:cubicBezTo>
                    <a:pt x="385" y="33"/>
                    <a:pt x="385" y="33"/>
                    <a:pt x="385" y="33"/>
                  </a:cubicBezTo>
                  <a:cubicBezTo>
                    <a:pt x="385" y="24"/>
                    <a:pt x="385" y="24"/>
                    <a:pt x="385" y="24"/>
                  </a:cubicBezTo>
                  <a:close/>
                  <a:moveTo>
                    <a:pt x="414" y="24"/>
                  </a:moveTo>
                  <a:cubicBezTo>
                    <a:pt x="395" y="24"/>
                    <a:pt x="395" y="24"/>
                    <a:pt x="395" y="24"/>
                  </a:cubicBezTo>
                  <a:cubicBezTo>
                    <a:pt x="395" y="33"/>
                    <a:pt x="395" y="33"/>
                    <a:pt x="395" y="33"/>
                  </a:cubicBezTo>
                  <a:cubicBezTo>
                    <a:pt x="414" y="33"/>
                    <a:pt x="414" y="33"/>
                    <a:pt x="414" y="33"/>
                  </a:cubicBezTo>
                  <a:cubicBezTo>
                    <a:pt x="414" y="24"/>
                    <a:pt x="414" y="24"/>
                    <a:pt x="414" y="24"/>
                  </a:cubicBezTo>
                  <a:close/>
                  <a:moveTo>
                    <a:pt x="442" y="25"/>
                  </a:moveTo>
                  <a:cubicBezTo>
                    <a:pt x="423" y="24"/>
                    <a:pt x="423" y="24"/>
                    <a:pt x="423" y="24"/>
                  </a:cubicBezTo>
                  <a:cubicBezTo>
                    <a:pt x="423" y="33"/>
                    <a:pt x="423" y="33"/>
                    <a:pt x="423" y="33"/>
                  </a:cubicBezTo>
                  <a:cubicBezTo>
                    <a:pt x="442" y="34"/>
                    <a:pt x="442" y="34"/>
                    <a:pt x="442" y="34"/>
                  </a:cubicBezTo>
                  <a:cubicBezTo>
                    <a:pt x="442" y="25"/>
                    <a:pt x="442" y="25"/>
                    <a:pt x="442" y="25"/>
                  </a:cubicBezTo>
                  <a:close/>
                  <a:moveTo>
                    <a:pt x="471" y="30"/>
                  </a:moveTo>
                  <a:cubicBezTo>
                    <a:pt x="452" y="26"/>
                    <a:pt x="452" y="26"/>
                    <a:pt x="452" y="26"/>
                  </a:cubicBezTo>
                  <a:cubicBezTo>
                    <a:pt x="451" y="35"/>
                    <a:pt x="451" y="35"/>
                    <a:pt x="451" y="35"/>
                  </a:cubicBezTo>
                  <a:cubicBezTo>
                    <a:pt x="468" y="39"/>
                    <a:pt x="468" y="39"/>
                    <a:pt x="468" y="39"/>
                  </a:cubicBezTo>
                  <a:cubicBezTo>
                    <a:pt x="471" y="30"/>
                    <a:pt x="471" y="30"/>
                    <a:pt x="471" y="30"/>
                  </a:cubicBezTo>
                  <a:close/>
                  <a:moveTo>
                    <a:pt x="498" y="44"/>
                  </a:moveTo>
                  <a:cubicBezTo>
                    <a:pt x="481" y="34"/>
                    <a:pt x="481" y="34"/>
                    <a:pt x="481" y="34"/>
                  </a:cubicBezTo>
                  <a:cubicBezTo>
                    <a:pt x="477" y="42"/>
                    <a:pt x="477" y="42"/>
                    <a:pt x="477" y="42"/>
                  </a:cubicBezTo>
                  <a:cubicBezTo>
                    <a:pt x="492" y="52"/>
                    <a:pt x="492" y="52"/>
                    <a:pt x="492" y="52"/>
                  </a:cubicBezTo>
                  <a:cubicBezTo>
                    <a:pt x="498" y="44"/>
                    <a:pt x="498" y="44"/>
                    <a:pt x="498" y="44"/>
                  </a:cubicBezTo>
                  <a:close/>
                  <a:moveTo>
                    <a:pt x="517" y="67"/>
                  </a:moveTo>
                  <a:cubicBezTo>
                    <a:pt x="505" y="51"/>
                    <a:pt x="505" y="51"/>
                    <a:pt x="505" y="51"/>
                  </a:cubicBezTo>
                  <a:cubicBezTo>
                    <a:pt x="498" y="58"/>
                    <a:pt x="498" y="58"/>
                    <a:pt x="498" y="58"/>
                  </a:cubicBezTo>
                  <a:cubicBezTo>
                    <a:pt x="509" y="72"/>
                    <a:pt x="509" y="72"/>
                    <a:pt x="509" y="72"/>
                  </a:cubicBezTo>
                  <a:cubicBezTo>
                    <a:pt x="517" y="67"/>
                    <a:pt x="517" y="67"/>
                    <a:pt x="517" y="67"/>
                  </a:cubicBezTo>
                  <a:close/>
                  <a:moveTo>
                    <a:pt x="527" y="95"/>
                  </a:moveTo>
                  <a:cubicBezTo>
                    <a:pt x="521" y="76"/>
                    <a:pt x="521" y="76"/>
                    <a:pt x="521" y="76"/>
                  </a:cubicBezTo>
                  <a:cubicBezTo>
                    <a:pt x="513" y="80"/>
                    <a:pt x="513" y="80"/>
                    <a:pt x="513" y="80"/>
                  </a:cubicBezTo>
                  <a:cubicBezTo>
                    <a:pt x="515" y="85"/>
                    <a:pt x="517" y="91"/>
                    <a:pt x="518" y="97"/>
                  </a:cubicBezTo>
                  <a:cubicBezTo>
                    <a:pt x="527" y="95"/>
                    <a:pt x="527" y="95"/>
                    <a:pt x="527" y="95"/>
                  </a:cubicBezTo>
                  <a:close/>
                  <a:moveTo>
                    <a:pt x="530" y="124"/>
                  </a:moveTo>
                  <a:cubicBezTo>
                    <a:pt x="521" y="124"/>
                    <a:pt x="521" y="124"/>
                    <a:pt x="521" y="124"/>
                  </a:cubicBezTo>
                  <a:cubicBezTo>
                    <a:pt x="519" y="106"/>
                    <a:pt x="519" y="106"/>
                    <a:pt x="519" y="106"/>
                  </a:cubicBezTo>
                  <a:cubicBezTo>
                    <a:pt x="529" y="105"/>
                    <a:pt x="529" y="105"/>
                    <a:pt x="529" y="105"/>
                  </a:cubicBezTo>
                  <a:cubicBezTo>
                    <a:pt x="530" y="124"/>
                    <a:pt x="530" y="124"/>
                    <a:pt x="530" y="124"/>
                  </a:cubicBezTo>
                  <a:close/>
                  <a:moveTo>
                    <a:pt x="530" y="153"/>
                  </a:moveTo>
                  <a:cubicBezTo>
                    <a:pt x="521" y="153"/>
                    <a:pt x="521" y="153"/>
                    <a:pt x="521" y="153"/>
                  </a:cubicBezTo>
                  <a:cubicBezTo>
                    <a:pt x="521" y="134"/>
                    <a:pt x="521" y="134"/>
                    <a:pt x="521" y="134"/>
                  </a:cubicBezTo>
                  <a:cubicBezTo>
                    <a:pt x="530" y="134"/>
                    <a:pt x="530" y="134"/>
                    <a:pt x="530" y="134"/>
                  </a:cubicBezTo>
                  <a:cubicBezTo>
                    <a:pt x="530" y="153"/>
                    <a:pt x="530" y="153"/>
                    <a:pt x="530" y="153"/>
                  </a:cubicBezTo>
                  <a:close/>
                  <a:moveTo>
                    <a:pt x="530" y="181"/>
                  </a:moveTo>
                  <a:cubicBezTo>
                    <a:pt x="521" y="181"/>
                    <a:pt x="521" y="181"/>
                    <a:pt x="521" y="181"/>
                  </a:cubicBezTo>
                  <a:cubicBezTo>
                    <a:pt x="521" y="162"/>
                    <a:pt x="521" y="162"/>
                    <a:pt x="521" y="162"/>
                  </a:cubicBezTo>
                  <a:cubicBezTo>
                    <a:pt x="530" y="162"/>
                    <a:pt x="530" y="162"/>
                    <a:pt x="530" y="162"/>
                  </a:cubicBezTo>
                  <a:cubicBezTo>
                    <a:pt x="530" y="181"/>
                    <a:pt x="530" y="181"/>
                    <a:pt x="530" y="181"/>
                  </a:cubicBezTo>
                  <a:close/>
                  <a:moveTo>
                    <a:pt x="530" y="209"/>
                  </a:moveTo>
                  <a:cubicBezTo>
                    <a:pt x="521" y="209"/>
                    <a:pt x="521" y="209"/>
                    <a:pt x="521" y="209"/>
                  </a:cubicBezTo>
                  <a:cubicBezTo>
                    <a:pt x="521" y="190"/>
                    <a:pt x="521" y="190"/>
                    <a:pt x="521" y="190"/>
                  </a:cubicBezTo>
                  <a:cubicBezTo>
                    <a:pt x="530" y="190"/>
                    <a:pt x="530" y="190"/>
                    <a:pt x="530" y="190"/>
                  </a:cubicBezTo>
                  <a:cubicBezTo>
                    <a:pt x="530" y="209"/>
                    <a:pt x="530" y="209"/>
                    <a:pt x="530" y="209"/>
                  </a:cubicBezTo>
                  <a:close/>
                  <a:moveTo>
                    <a:pt x="0" y="29"/>
                  </a:moveTo>
                  <a:cubicBezTo>
                    <a:pt x="58" y="0"/>
                    <a:pt x="58" y="0"/>
                    <a:pt x="58" y="0"/>
                  </a:cubicBezTo>
                  <a:cubicBezTo>
                    <a:pt x="58" y="24"/>
                    <a:pt x="58" y="24"/>
                    <a:pt x="58" y="24"/>
                  </a:cubicBezTo>
                  <a:cubicBezTo>
                    <a:pt x="74" y="24"/>
                    <a:pt x="74" y="24"/>
                    <a:pt x="74" y="24"/>
                  </a:cubicBezTo>
                  <a:cubicBezTo>
                    <a:pt x="74" y="33"/>
                    <a:pt x="74" y="33"/>
                    <a:pt x="74" y="33"/>
                  </a:cubicBezTo>
                  <a:cubicBezTo>
                    <a:pt x="58" y="33"/>
                    <a:pt x="58" y="33"/>
                    <a:pt x="58" y="33"/>
                  </a:cubicBezTo>
                  <a:cubicBezTo>
                    <a:pt x="58" y="58"/>
                    <a:pt x="58" y="58"/>
                    <a:pt x="58" y="58"/>
                  </a:cubicBezTo>
                  <a:cubicBezTo>
                    <a:pt x="0" y="29"/>
                    <a:pt x="0" y="29"/>
                    <a:pt x="0" y="29"/>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27" name="Freeform 26"/>
            <p:cNvSpPr>
              <a:spLocks noEditPoints="1"/>
            </p:cNvSpPr>
            <p:nvPr/>
          </p:nvSpPr>
          <p:spPr bwMode="auto">
            <a:xfrm>
              <a:off x="3630180" y="4898113"/>
              <a:ext cx="477915" cy="241298"/>
            </a:xfrm>
            <a:custGeom>
              <a:avLst/>
              <a:gdLst>
                <a:gd name="T0" fmla="*/ 58 w 359"/>
                <a:gd name="T1" fmla="*/ 0 h 181"/>
                <a:gd name="T2" fmla="*/ 74 w 359"/>
                <a:gd name="T3" fmla="*/ 24 h 181"/>
                <a:gd name="T4" fmla="*/ 58 w 359"/>
                <a:gd name="T5" fmla="*/ 33 h 181"/>
                <a:gd name="T6" fmla="*/ 0 w 359"/>
                <a:gd name="T7" fmla="*/ 29 h 181"/>
                <a:gd name="T8" fmla="*/ 349 w 359"/>
                <a:gd name="T9" fmla="*/ 181 h 181"/>
                <a:gd name="T10" fmla="*/ 359 w 359"/>
                <a:gd name="T11" fmla="*/ 162 h 181"/>
                <a:gd name="T12" fmla="*/ 359 w 359"/>
                <a:gd name="T13" fmla="*/ 153 h 181"/>
                <a:gd name="T14" fmla="*/ 349 w 359"/>
                <a:gd name="T15" fmla="*/ 134 h 181"/>
                <a:gd name="T16" fmla="*/ 359 w 359"/>
                <a:gd name="T17" fmla="*/ 153 h 181"/>
                <a:gd name="T18" fmla="*/ 349 w 359"/>
                <a:gd name="T19" fmla="*/ 124 h 181"/>
                <a:gd name="T20" fmla="*/ 358 w 359"/>
                <a:gd name="T21" fmla="*/ 105 h 181"/>
                <a:gd name="T22" fmla="*/ 356 w 359"/>
                <a:gd name="T23" fmla="*/ 95 h 181"/>
                <a:gd name="T24" fmla="*/ 342 w 359"/>
                <a:gd name="T25" fmla="*/ 80 h 181"/>
                <a:gd name="T26" fmla="*/ 356 w 359"/>
                <a:gd name="T27" fmla="*/ 95 h 181"/>
                <a:gd name="T28" fmla="*/ 334 w 359"/>
                <a:gd name="T29" fmla="*/ 51 h 181"/>
                <a:gd name="T30" fmla="*/ 338 w 359"/>
                <a:gd name="T31" fmla="*/ 72 h 181"/>
                <a:gd name="T32" fmla="*/ 327 w 359"/>
                <a:gd name="T33" fmla="*/ 44 h 181"/>
                <a:gd name="T34" fmla="*/ 306 w 359"/>
                <a:gd name="T35" fmla="*/ 43 h 181"/>
                <a:gd name="T36" fmla="*/ 327 w 359"/>
                <a:gd name="T37" fmla="*/ 44 h 181"/>
                <a:gd name="T38" fmla="*/ 281 w 359"/>
                <a:gd name="T39" fmla="*/ 26 h 181"/>
                <a:gd name="T40" fmla="*/ 297 w 359"/>
                <a:gd name="T41" fmla="*/ 39 h 181"/>
                <a:gd name="T42" fmla="*/ 271 w 359"/>
                <a:gd name="T43" fmla="*/ 25 h 181"/>
                <a:gd name="T44" fmla="*/ 252 w 359"/>
                <a:gd name="T45" fmla="*/ 33 h 181"/>
                <a:gd name="T46" fmla="*/ 271 w 359"/>
                <a:gd name="T47" fmla="*/ 25 h 181"/>
                <a:gd name="T48" fmla="*/ 224 w 359"/>
                <a:gd name="T49" fmla="*/ 24 h 181"/>
                <a:gd name="T50" fmla="*/ 243 w 359"/>
                <a:gd name="T51" fmla="*/ 33 h 181"/>
                <a:gd name="T52" fmla="*/ 214 w 359"/>
                <a:gd name="T53" fmla="*/ 24 h 181"/>
                <a:gd name="T54" fmla="*/ 195 w 359"/>
                <a:gd name="T55" fmla="*/ 33 h 181"/>
                <a:gd name="T56" fmla="*/ 214 w 359"/>
                <a:gd name="T57" fmla="*/ 24 h 181"/>
                <a:gd name="T58" fmla="*/ 167 w 359"/>
                <a:gd name="T59" fmla="*/ 24 h 181"/>
                <a:gd name="T60" fmla="*/ 186 w 359"/>
                <a:gd name="T61" fmla="*/ 33 h 181"/>
                <a:gd name="T62" fmla="*/ 158 w 359"/>
                <a:gd name="T63" fmla="*/ 24 h 181"/>
                <a:gd name="T64" fmla="*/ 139 w 359"/>
                <a:gd name="T65" fmla="*/ 33 h 181"/>
                <a:gd name="T66" fmla="*/ 158 w 359"/>
                <a:gd name="T67" fmla="*/ 24 h 181"/>
                <a:gd name="T68" fmla="*/ 110 w 359"/>
                <a:gd name="T69" fmla="*/ 24 h 181"/>
                <a:gd name="T70" fmla="*/ 129 w 359"/>
                <a:gd name="T71" fmla="*/ 33 h 181"/>
                <a:gd name="T72" fmla="*/ 101 w 359"/>
                <a:gd name="T73" fmla="*/ 24 h 181"/>
                <a:gd name="T74" fmla="*/ 82 w 359"/>
                <a:gd name="T75" fmla="*/ 33 h 181"/>
                <a:gd name="T76" fmla="*/ 101 w 359"/>
                <a:gd name="T77" fmla="*/ 2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9" h="181">
                  <a:moveTo>
                    <a:pt x="0" y="29"/>
                  </a:moveTo>
                  <a:cubicBezTo>
                    <a:pt x="58" y="0"/>
                    <a:pt x="58" y="0"/>
                    <a:pt x="58" y="0"/>
                  </a:cubicBezTo>
                  <a:cubicBezTo>
                    <a:pt x="58" y="24"/>
                    <a:pt x="58" y="24"/>
                    <a:pt x="58" y="24"/>
                  </a:cubicBezTo>
                  <a:cubicBezTo>
                    <a:pt x="74" y="24"/>
                    <a:pt x="74" y="24"/>
                    <a:pt x="74" y="24"/>
                  </a:cubicBezTo>
                  <a:cubicBezTo>
                    <a:pt x="74" y="33"/>
                    <a:pt x="74" y="33"/>
                    <a:pt x="74" y="33"/>
                  </a:cubicBezTo>
                  <a:cubicBezTo>
                    <a:pt x="58" y="33"/>
                    <a:pt x="58" y="33"/>
                    <a:pt x="58" y="33"/>
                  </a:cubicBezTo>
                  <a:cubicBezTo>
                    <a:pt x="58" y="58"/>
                    <a:pt x="58" y="58"/>
                    <a:pt x="58" y="58"/>
                  </a:cubicBezTo>
                  <a:cubicBezTo>
                    <a:pt x="0" y="29"/>
                    <a:pt x="0" y="29"/>
                    <a:pt x="0" y="29"/>
                  </a:cubicBezTo>
                  <a:close/>
                  <a:moveTo>
                    <a:pt x="359" y="181"/>
                  </a:moveTo>
                  <a:cubicBezTo>
                    <a:pt x="349" y="181"/>
                    <a:pt x="349" y="181"/>
                    <a:pt x="349" y="181"/>
                  </a:cubicBezTo>
                  <a:cubicBezTo>
                    <a:pt x="349" y="162"/>
                    <a:pt x="349" y="162"/>
                    <a:pt x="349" y="162"/>
                  </a:cubicBezTo>
                  <a:cubicBezTo>
                    <a:pt x="359" y="162"/>
                    <a:pt x="359" y="162"/>
                    <a:pt x="359" y="162"/>
                  </a:cubicBezTo>
                  <a:cubicBezTo>
                    <a:pt x="359" y="181"/>
                    <a:pt x="359" y="181"/>
                    <a:pt x="359" y="181"/>
                  </a:cubicBezTo>
                  <a:close/>
                  <a:moveTo>
                    <a:pt x="359" y="153"/>
                  </a:moveTo>
                  <a:cubicBezTo>
                    <a:pt x="349" y="153"/>
                    <a:pt x="349" y="153"/>
                    <a:pt x="349" y="153"/>
                  </a:cubicBezTo>
                  <a:cubicBezTo>
                    <a:pt x="349" y="134"/>
                    <a:pt x="349" y="134"/>
                    <a:pt x="349" y="134"/>
                  </a:cubicBezTo>
                  <a:cubicBezTo>
                    <a:pt x="359" y="134"/>
                    <a:pt x="359" y="134"/>
                    <a:pt x="359" y="134"/>
                  </a:cubicBezTo>
                  <a:cubicBezTo>
                    <a:pt x="359" y="153"/>
                    <a:pt x="359" y="153"/>
                    <a:pt x="359" y="153"/>
                  </a:cubicBezTo>
                  <a:close/>
                  <a:moveTo>
                    <a:pt x="359" y="124"/>
                  </a:moveTo>
                  <a:cubicBezTo>
                    <a:pt x="349" y="124"/>
                    <a:pt x="349" y="124"/>
                    <a:pt x="349" y="124"/>
                  </a:cubicBezTo>
                  <a:cubicBezTo>
                    <a:pt x="348" y="106"/>
                    <a:pt x="348" y="106"/>
                    <a:pt x="348" y="106"/>
                  </a:cubicBezTo>
                  <a:cubicBezTo>
                    <a:pt x="358" y="105"/>
                    <a:pt x="358" y="105"/>
                    <a:pt x="358" y="105"/>
                  </a:cubicBezTo>
                  <a:cubicBezTo>
                    <a:pt x="359" y="124"/>
                    <a:pt x="359" y="124"/>
                    <a:pt x="359" y="124"/>
                  </a:cubicBezTo>
                  <a:close/>
                  <a:moveTo>
                    <a:pt x="356" y="95"/>
                  </a:moveTo>
                  <a:cubicBezTo>
                    <a:pt x="350" y="76"/>
                    <a:pt x="350" y="76"/>
                    <a:pt x="350" y="76"/>
                  </a:cubicBezTo>
                  <a:cubicBezTo>
                    <a:pt x="342" y="80"/>
                    <a:pt x="342" y="80"/>
                    <a:pt x="342" y="80"/>
                  </a:cubicBezTo>
                  <a:cubicBezTo>
                    <a:pt x="344" y="85"/>
                    <a:pt x="346" y="91"/>
                    <a:pt x="347" y="97"/>
                  </a:cubicBezTo>
                  <a:cubicBezTo>
                    <a:pt x="356" y="95"/>
                    <a:pt x="356" y="95"/>
                    <a:pt x="356" y="95"/>
                  </a:cubicBezTo>
                  <a:close/>
                  <a:moveTo>
                    <a:pt x="346" y="67"/>
                  </a:moveTo>
                  <a:cubicBezTo>
                    <a:pt x="334" y="51"/>
                    <a:pt x="334" y="51"/>
                    <a:pt x="334" y="51"/>
                  </a:cubicBezTo>
                  <a:cubicBezTo>
                    <a:pt x="327" y="58"/>
                    <a:pt x="327" y="58"/>
                    <a:pt x="327" y="58"/>
                  </a:cubicBezTo>
                  <a:cubicBezTo>
                    <a:pt x="338" y="72"/>
                    <a:pt x="338" y="72"/>
                    <a:pt x="338" y="72"/>
                  </a:cubicBezTo>
                  <a:cubicBezTo>
                    <a:pt x="346" y="67"/>
                    <a:pt x="346" y="67"/>
                    <a:pt x="346" y="67"/>
                  </a:cubicBezTo>
                  <a:close/>
                  <a:moveTo>
                    <a:pt x="327" y="44"/>
                  </a:moveTo>
                  <a:cubicBezTo>
                    <a:pt x="310" y="34"/>
                    <a:pt x="310" y="34"/>
                    <a:pt x="310" y="34"/>
                  </a:cubicBezTo>
                  <a:cubicBezTo>
                    <a:pt x="306" y="43"/>
                    <a:pt x="306" y="43"/>
                    <a:pt x="306" y="43"/>
                  </a:cubicBezTo>
                  <a:cubicBezTo>
                    <a:pt x="321" y="52"/>
                    <a:pt x="321" y="52"/>
                    <a:pt x="321" y="52"/>
                  </a:cubicBezTo>
                  <a:cubicBezTo>
                    <a:pt x="327" y="44"/>
                    <a:pt x="327" y="44"/>
                    <a:pt x="327" y="44"/>
                  </a:cubicBezTo>
                  <a:close/>
                  <a:moveTo>
                    <a:pt x="300" y="30"/>
                  </a:moveTo>
                  <a:cubicBezTo>
                    <a:pt x="281" y="26"/>
                    <a:pt x="281" y="26"/>
                    <a:pt x="281" y="26"/>
                  </a:cubicBezTo>
                  <a:cubicBezTo>
                    <a:pt x="280" y="35"/>
                    <a:pt x="280" y="35"/>
                    <a:pt x="280" y="35"/>
                  </a:cubicBezTo>
                  <a:cubicBezTo>
                    <a:pt x="297" y="39"/>
                    <a:pt x="297" y="39"/>
                    <a:pt x="297" y="39"/>
                  </a:cubicBezTo>
                  <a:cubicBezTo>
                    <a:pt x="300" y="30"/>
                    <a:pt x="300" y="30"/>
                    <a:pt x="300" y="30"/>
                  </a:cubicBezTo>
                  <a:close/>
                  <a:moveTo>
                    <a:pt x="271" y="25"/>
                  </a:moveTo>
                  <a:cubicBezTo>
                    <a:pt x="252" y="24"/>
                    <a:pt x="252" y="24"/>
                    <a:pt x="252" y="24"/>
                  </a:cubicBezTo>
                  <a:cubicBezTo>
                    <a:pt x="252" y="33"/>
                    <a:pt x="252" y="33"/>
                    <a:pt x="252" y="33"/>
                  </a:cubicBezTo>
                  <a:cubicBezTo>
                    <a:pt x="271" y="34"/>
                    <a:pt x="271" y="34"/>
                    <a:pt x="271" y="34"/>
                  </a:cubicBezTo>
                  <a:cubicBezTo>
                    <a:pt x="271" y="25"/>
                    <a:pt x="271" y="25"/>
                    <a:pt x="271" y="25"/>
                  </a:cubicBezTo>
                  <a:close/>
                  <a:moveTo>
                    <a:pt x="243" y="24"/>
                  </a:moveTo>
                  <a:cubicBezTo>
                    <a:pt x="224" y="24"/>
                    <a:pt x="224" y="24"/>
                    <a:pt x="224" y="24"/>
                  </a:cubicBezTo>
                  <a:cubicBezTo>
                    <a:pt x="224" y="33"/>
                    <a:pt x="224" y="33"/>
                    <a:pt x="224" y="33"/>
                  </a:cubicBezTo>
                  <a:cubicBezTo>
                    <a:pt x="243" y="33"/>
                    <a:pt x="243" y="33"/>
                    <a:pt x="243" y="33"/>
                  </a:cubicBezTo>
                  <a:cubicBezTo>
                    <a:pt x="243" y="24"/>
                    <a:pt x="243" y="24"/>
                    <a:pt x="243" y="24"/>
                  </a:cubicBezTo>
                  <a:close/>
                  <a:moveTo>
                    <a:pt x="214" y="24"/>
                  </a:moveTo>
                  <a:cubicBezTo>
                    <a:pt x="195" y="24"/>
                    <a:pt x="195" y="24"/>
                    <a:pt x="195" y="24"/>
                  </a:cubicBezTo>
                  <a:cubicBezTo>
                    <a:pt x="195" y="33"/>
                    <a:pt x="195" y="33"/>
                    <a:pt x="195" y="33"/>
                  </a:cubicBezTo>
                  <a:cubicBezTo>
                    <a:pt x="214" y="33"/>
                    <a:pt x="214" y="33"/>
                    <a:pt x="214" y="33"/>
                  </a:cubicBezTo>
                  <a:cubicBezTo>
                    <a:pt x="214" y="24"/>
                    <a:pt x="214" y="24"/>
                    <a:pt x="214" y="24"/>
                  </a:cubicBezTo>
                  <a:close/>
                  <a:moveTo>
                    <a:pt x="186" y="24"/>
                  </a:moveTo>
                  <a:cubicBezTo>
                    <a:pt x="167" y="24"/>
                    <a:pt x="167" y="24"/>
                    <a:pt x="167" y="24"/>
                  </a:cubicBezTo>
                  <a:cubicBezTo>
                    <a:pt x="167" y="33"/>
                    <a:pt x="167" y="33"/>
                    <a:pt x="167" y="33"/>
                  </a:cubicBezTo>
                  <a:cubicBezTo>
                    <a:pt x="186" y="33"/>
                    <a:pt x="186" y="33"/>
                    <a:pt x="186" y="33"/>
                  </a:cubicBezTo>
                  <a:cubicBezTo>
                    <a:pt x="186" y="24"/>
                    <a:pt x="186" y="24"/>
                    <a:pt x="186" y="24"/>
                  </a:cubicBezTo>
                  <a:close/>
                  <a:moveTo>
                    <a:pt x="158" y="24"/>
                  </a:moveTo>
                  <a:cubicBezTo>
                    <a:pt x="139" y="24"/>
                    <a:pt x="139" y="24"/>
                    <a:pt x="139" y="24"/>
                  </a:cubicBezTo>
                  <a:cubicBezTo>
                    <a:pt x="139" y="33"/>
                    <a:pt x="139" y="33"/>
                    <a:pt x="139" y="33"/>
                  </a:cubicBezTo>
                  <a:cubicBezTo>
                    <a:pt x="158" y="33"/>
                    <a:pt x="158" y="33"/>
                    <a:pt x="158" y="33"/>
                  </a:cubicBezTo>
                  <a:cubicBezTo>
                    <a:pt x="158" y="24"/>
                    <a:pt x="158" y="24"/>
                    <a:pt x="158" y="24"/>
                  </a:cubicBezTo>
                  <a:close/>
                  <a:moveTo>
                    <a:pt x="129" y="24"/>
                  </a:moveTo>
                  <a:cubicBezTo>
                    <a:pt x="110" y="24"/>
                    <a:pt x="110" y="24"/>
                    <a:pt x="110" y="24"/>
                  </a:cubicBezTo>
                  <a:cubicBezTo>
                    <a:pt x="110" y="33"/>
                    <a:pt x="110" y="33"/>
                    <a:pt x="110" y="33"/>
                  </a:cubicBezTo>
                  <a:cubicBezTo>
                    <a:pt x="129" y="33"/>
                    <a:pt x="129" y="33"/>
                    <a:pt x="129" y="33"/>
                  </a:cubicBezTo>
                  <a:cubicBezTo>
                    <a:pt x="129" y="24"/>
                    <a:pt x="129" y="24"/>
                    <a:pt x="129" y="24"/>
                  </a:cubicBezTo>
                  <a:close/>
                  <a:moveTo>
                    <a:pt x="101" y="24"/>
                  </a:moveTo>
                  <a:cubicBezTo>
                    <a:pt x="82" y="24"/>
                    <a:pt x="82" y="24"/>
                    <a:pt x="82" y="24"/>
                  </a:cubicBezTo>
                  <a:cubicBezTo>
                    <a:pt x="82" y="33"/>
                    <a:pt x="82" y="33"/>
                    <a:pt x="82" y="33"/>
                  </a:cubicBezTo>
                  <a:cubicBezTo>
                    <a:pt x="101" y="33"/>
                    <a:pt x="101" y="33"/>
                    <a:pt x="101" y="33"/>
                  </a:cubicBezTo>
                  <a:cubicBezTo>
                    <a:pt x="101" y="24"/>
                    <a:pt x="101" y="24"/>
                    <a:pt x="101" y="24"/>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28" name="Freeform 27"/>
            <p:cNvSpPr>
              <a:spLocks noEditPoints="1"/>
            </p:cNvSpPr>
            <p:nvPr/>
          </p:nvSpPr>
          <p:spPr bwMode="auto">
            <a:xfrm>
              <a:off x="4981617" y="4703167"/>
              <a:ext cx="704925" cy="430791"/>
            </a:xfrm>
            <a:custGeom>
              <a:avLst/>
              <a:gdLst>
                <a:gd name="T0" fmla="*/ 472 w 530"/>
                <a:gd name="T1" fmla="*/ 25 h 323"/>
                <a:gd name="T2" fmla="*/ 472 w 530"/>
                <a:gd name="T3" fmla="*/ 34 h 323"/>
                <a:gd name="T4" fmla="*/ 0 w 530"/>
                <a:gd name="T5" fmla="*/ 323 h 323"/>
                <a:gd name="T6" fmla="*/ 0 w 530"/>
                <a:gd name="T7" fmla="*/ 304 h 323"/>
                <a:gd name="T8" fmla="*/ 9 w 530"/>
                <a:gd name="T9" fmla="*/ 295 h 323"/>
                <a:gd name="T10" fmla="*/ 0 w 530"/>
                <a:gd name="T11" fmla="*/ 295 h 323"/>
                <a:gd name="T12" fmla="*/ 9 w 530"/>
                <a:gd name="T13" fmla="*/ 248 h 323"/>
                <a:gd name="T14" fmla="*/ 0 w 530"/>
                <a:gd name="T15" fmla="*/ 238 h 323"/>
                <a:gd name="T16" fmla="*/ 0 w 530"/>
                <a:gd name="T17" fmla="*/ 219 h 323"/>
                <a:gd name="T18" fmla="*/ 9 w 530"/>
                <a:gd name="T19" fmla="*/ 210 h 323"/>
                <a:gd name="T20" fmla="*/ 0 w 530"/>
                <a:gd name="T21" fmla="*/ 210 h 323"/>
                <a:gd name="T22" fmla="*/ 9 w 530"/>
                <a:gd name="T23" fmla="*/ 163 h 323"/>
                <a:gd name="T24" fmla="*/ 0 w 530"/>
                <a:gd name="T25" fmla="*/ 153 h 323"/>
                <a:gd name="T26" fmla="*/ 0 w 530"/>
                <a:gd name="T27" fmla="*/ 134 h 323"/>
                <a:gd name="T28" fmla="*/ 9 w 530"/>
                <a:gd name="T29" fmla="*/ 125 h 323"/>
                <a:gd name="T30" fmla="*/ 0 w 530"/>
                <a:gd name="T31" fmla="*/ 125 h 323"/>
                <a:gd name="T32" fmla="*/ 17 w 530"/>
                <a:gd name="T33" fmla="*/ 81 h 323"/>
                <a:gd name="T34" fmla="*/ 13 w 530"/>
                <a:gd name="T35" fmla="*/ 68 h 323"/>
                <a:gd name="T36" fmla="*/ 21 w 530"/>
                <a:gd name="T37" fmla="*/ 72 h 323"/>
                <a:gd name="T38" fmla="*/ 49 w 530"/>
                <a:gd name="T39" fmla="*/ 35 h 323"/>
                <a:gd name="T40" fmla="*/ 32 w 530"/>
                <a:gd name="T41" fmla="*/ 45 h 323"/>
                <a:gd name="T42" fmla="*/ 79 w 530"/>
                <a:gd name="T43" fmla="*/ 36 h 323"/>
                <a:gd name="T44" fmla="*/ 87 w 530"/>
                <a:gd name="T45" fmla="*/ 25 h 323"/>
                <a:gd name="T46" fmla="*/ 88 w 530"/>
                <a:gd name="T47" fmla="*/ 35 h 323"/>
                <a:gd name="T48" fmla="*/ 135 w 530"/>
                <a:gd name="T49" fmla="*/ 25 h 323"/>
                <a:gd name="T50" fmla="*/ 116 w 530"/>
                <a:gd name="T51" fmla="*/ 25 h 323"/>
                <a:gd name="T52" fmla="*/ 163 w 530"/>
                <a:gd name="T53" fmla="*/ 34 h 323"/>
                <a:gd name="T54" fmla="*/ 173 w 530"/>
                <a:gd name="T55" fmla="*/ 25 h 323"/>
                <a:gd name="T56" fmla="*/ 173 w 530"/>
                <a:gd name="T57" fmla="*/ 34 h 323"/>
                <a:gd name="T58" fmla="*/ 220 w 530"/>
                <a:gd name="T59" fmla="*/ 25 h 323"/>
                <a:gd name="T60" fmla="*/ 201 w 530"/>
                <a:gd name="T61" fmla="*/ 25 h 323"/>
                <a:gd name="T62" fmla="*/ 248 w 530"/>
                <a:gd name="T63" fmla="*/ 34 h 323"/>
                <a:gd name="T64" fmla="*/ 258 w 530"/>
                <a:gd name="T65" fmla="*/ 25 h 323"/>
                <a:gd name="T66" fmla="*/ 258 w 530"/>
                <a:gd name="T67" fmla="*/ 34 h 323"/>
                <a:gd name="T68" fmla="*/ 305 w 530"/>
                <a:gd name="T69" fmla="*/ 25 h 323"/>
                <a:gd name="T70" fmla="*/ 286 w 530"/>
                <a:gd name="T71" fmla="*/ 25 h 323"/>
                <a:gd name="T72" fmla="*/ 333 w 530"/>
                <a:gd name="T73" fmla="*/ 34 h 323"/>
                <a:gd name="T74" fmla="*/ 343 w 530"/>
                <a:gd name="T75" fmla="*/ 25 h 323"/>
                <a:gd name="T76" fmla="*/ 343 w 530"/>
                <a:gd name="T77" fmla="*/ 34 h 323"/>
                <a:gd name="T78" fmla="*/ 390 w 530"/>
                <a:gd name="T79" fmla="*/ 25 h 323"/>
                <a:gd name="T80" fmla="*/ 371 w 530"/>
                <a:gd name="T81" fmla="*/ 25 h 323"/>
                <a:gd name="T82" fmla="*/ 418 w 530"/>
                <a:gd name="T83" fmla="*/ 34 h 323"/>
                <a:gd name="T84" fmla="*/ 428 w 530"/>
                <a:gd name="T85" fmla="*/ 25 h 323"/>
                <a:gd name="T86" fmla="*/ 428 w 530"/>
                <a:gd name="T87" fmla="*/ 3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0" h="323">
                  <a:moveTo>
                    <a:pt x="530" y="29"/>
                  </a:moveTo>
                  <a:cubicBezTo>
                    <a:pt x="472" y="0"/>
                    <a:pt x="472" y="0"/>
                    <a:pt x="472" y="0"/>
                  </a:cubicBezTo>
                  <a:cubicBezTo>
                    <a:pt x="472" y="25"/>
                    <a:pt x="472" y="25"/>
                    <a:pt x="472" y="25"/>
                  </a:cubicBezTo>
                  <a:cubicBezTo>
                    <a:pt x="456" y="25"/>
                    <a:pt x="456" y="25"/>
                    <a:pt x="456" y="25"/>
                  </a:cubicBezTo>
                  <a:cubicBezTo>
                    <a:pt x="456" y="34"/>
                    <a:pt x="456" y="34"/>
                    <a:pt x="456" y="34"/>
                  </a:cubicBezTo>
                  <a:cubicBezTo>
                    <a:pt x="472" y="34"/>
                    <a:pt x="472" y="34"/>
                    <a:pt x="472" y="34"/>
                  </a:cubicBezTo>
                  <a:cubicBezTo>
                    <a:pt x="472" y="58"/>
                    <a:pt x="472" y="58"/>
                    <a:pt x="472" y="58"/>
                  </a:cubicBezTo>
                  <a:cubicBezTo>
                    <a:pt x="530" y="29"/>
                    <a:pt x="530" y="29"/>
                    <a:pt x="530" y="29"/>
                  </a:cubicBezTo>
                  <a:close/>
                  <a:moveTo>
                    <a:pt x="0" y="323"/>
                  </a:moveTo>
                  <a:cubicBezTo>
                    <a:pt x="9" y="323"/>
                    <a:pt x="9" y="323"/>
                    <a:pt x="9" y="323"/>
                  </a:cubicBezTo>
                  <a:cubicBezTo>
                    <a:pt x="9" y="304"/>
                    <a:pt x="9" y="304"/>
                    <a:pt x="9" y="304"/>
                  </a:cubicBezTo>
                  <a:cubicBezTo>
                    <a:pt x="0" y="304"/>
                    <a:pt x="0" y="304"/>
                    <a:pt x="0" y="304"/>
                  </a:cubicBezTo>
                  <a:cubicBezTo>
                    <a:pt x="0" y="323"/>
                    <a:pt x="0" y="323"/>
                    <a:pt x="0" y="323"/>
                  </a:cubicBezTo>
                  <a:close/>
                  <a:moveTo>
                    <a:pt x="0" y="295"/>
                  </a:moveTo>
                  <a:cubicBezTo>
                    <a:pt x="9" y="295"/>
                    <a:pt x="9" y="295"/>
                    <a:pt x="9" y="295"/>
                  </a:cubicBezTo>
                  <a:cubicBezTo>
                    <a:pt x="9" y="276"/>
                    <a:pt x="9" y="276"/>
                    <a:pt x="9" y="276"/>
                  </a:cubicBezTo>
                  <a:cubicBezTo>
                    <a:pt x="0" y="276"/>
                    <a:pt x="0" y="276"/>
                    <a:pt x="0" y="276"/>
                  </a:cubicBezTo>
                  <a:cubicBezTo>
                    <a:pt x="0" y="295"/>
                    <a:pt x="0" y="295"/>
                    <a:pt x="0" y="295"/>
                  </a:cubicBezTo>
                  <a:close/>
                  <a:moveTo>
                    <a:pt x="0" y="267"/>
                  </a:moveTo>
                  <a:cubicBezTo>
                    <a:pt x="9" y="267"/>
                    <a:pt x="9" y="267"/>
                    <a:pt x="9" y="267"/>
                  </a:cubicBezTo>
                  <a:cubicBezTo>
                    <a:pt x="9" y="248"/>
                    <a:pt x="9" y="248"/>
                    <a:pt x="9" y="248"/>
                  </a:cubicBezTo>
                  <a:cubicBezTo>
                    <a:pt x="0" y="248"/>
                    <a:pt x="0" y="248"/>
                    <a:pt x="0" y="248"/>
                  </a:cubicBezTo>
                  <a:cubicBezTo>
                    <a:pt x="0" y="267"/>
                    <a:pt x="0" y="267"/>
                    <a:pt x="0" y="267"/>
                  </a:cubicBezTo>
                  <a:close/>
                  <a:moveTo>
                    <a:pt x="0" y="238"/>
                  </a:moveTo>
                  <a:cubicBezTo>
                    <a:pt x="9" y="238"/>
                    <a:pt x="9" y="238"/>
                    <a:pt x="9" y="238"/>
                  </a:cubicBezTo>
                  <a:cubicBezTo>
                    <a:pt x="9" y="219"/>
                    <a:pt x="9" y="219"/>
                    <a:pt x="9" y="219"/>
                  </a:cubicBezTo>
                  <a:cubicBezTo>
                    <a:pt x="0" y="219"/>
                    <a:pt x="0" y="219"/>
                    <a:pt x="0" y="219"/>
                  </a:cubicBezTo>
                  <a:cubicBezTo>
                    <a:pt x="0" y="238"/>
                    <a:pt x="0" y="238"/>
                    <a:pt x="0" y="238"/>
                  </a:cubicBezTo>
                  <a:close/>
                  <a:moveTo>
                    <a:pt x="0" y="210"/>
                  </a:moveTo>
                  <a:cubicBezTo>
                    <a:pt x="9" y="210"/>
                    <a:pt x="9" y="210"/>
                    <a:pt x="9" y="210"/>
                  </a:cubicBezTo>
                  <a:cubicBezTo>
                    <a:pt x="9" y="191"/>
                    <a:pt x="9" y="191"/>
                    <a:pt x="9" y="191"/>
                  </a:cubicBezTo>
                  <a:cubicBezTo>
                    <a:pt x="0" y="191"/>
                    <a:pt x="0" y="191"/>
                    <a:pt x="0" y="191"/>
                  </a:cubicBezTo>
                  <a:cubicBezTo>
                    <a:pt x="0" y="210"/>
                    <a:pt x="0" y="210"/>
                    <a:pt x="0" y="210"/>
                  </a:cubicBezTo>
                  <a:close/>
                  <a:moveTo>
                    <a:pt x="0" y="182"/>
                  </a:moveTo>
                  <a:cubicBezTo>
                    <a:pt x="9" y="182"/>
                    <a:pt x="9" y="182"/>
                    <a:pt x="9" y="182"/>
                  </a:cubicBezTo>
                  <a:cubicBezTo>
                    <a:pt x="9" y="163"/>
                    <a:pt x="9" y="163"/>
                    <a:pt x="9" y="163"/>
                  </a:cubicBezTo>
                  <a:cubicBezTo>
                    <a:pt x="0" y="163"/>
                    <a:pt x="0" y="163"/>
                    <a:pt x="0" y="163"/>
                  </a:cubicBezTo>
                  <a:cubicBezTo>
                    <a:pt x="0" y="182"/>
                    <a:pt x="0" y="182"/>
                    <a:pt x="0" y="182"/>
                  </a:cubicBezTo>
                  <a:close/>
                  <a:moveTo>
                    <a:pt x="0" y="153"/>
                  </a:moveTo>
                  <a:cubicBezTo>
                    <a:pt x="9" y="153"/>
                    <a:pt x="9" y="153"/>
                    <a:pt x="9" y="153"/>
                  </a:cubicBezTo>
                  <a:cubicBezTo>
                    <a:pt x="9" y="134"/>
                    <a:pt x="9" y="134"/>
                    <a:pt x="9" y="134"/>
                  </a:cubicBezTo>
                  <a:cubicBezTo>
                    <a:pt x="0" y="134"/>
                    <a:pt x="0" y="134"/>
                    <a:pt x="0" y="134"/>
                  </a:cubicBezTo>
                  <a:cubicBezTo>
                    <a:pt x="0" y="153"/>
                    <a:pt x="0" y="153"/>
                    <a:pt x="0" y="153"/>
                  </a:cubicBezTo>
                  <a:close/>
                  <a:moveTo>
                    <a:pt x="0" y="125"/>
                  </a:moveTo>
                  <a:cubicBezTo>
                    <a:pt x="9" y="125"/>
                    <a:pt x="9" y="125"/>
                    <a:pt x="9" y="125"/>
                  </a:cubicBezTo>
                  <a:cubicBezTo>
                    <a:pt x="10" y="107"/>
                    <a:pt x="10" y="107"/>
                    <a:pt x="10" y="107"/>
                  </a:cubicBezTo>
                  <a:cubicBezTo>
                    <a:pt x="1" y="105"/>
                    <a:pt x="1" y="105"/>
                    <a:pt x="1" y="105"/>
                  </a:cubicBezTo>
                  <a:cubicBezTo>
                    <a:pt x="0" y="125"/>
                    <a:pt x="0" y="125"/>
                    <a:pt x="0" y="125"/>
                  </a:cubicBezTo>
                  <a:close/>
                  <a:moveTo>
                    <a:pt x="3" y="96"/>
                  </a:moveTo>
                  <a:cubicBezTo>
                    <a:pt x="8" y="77"/>
                    <a:pt x="8" y="77"/>
                    <a:pt x="8" y="77"/>
                  </a:cubicBezTo>
                  <a:cubicBezTo>
                    <a:pt x="17" y="81"/>
                    <a:pt x="17" y="81"/>
                    <a:pt x="17" y="81"/>
                  </a:cubicBezTo>
                  <a:cubicBezTo>
                    <a:pt x="15" y="86"/>
                    <a:pt x="13" y="92"/>
                    <a:pt x="12" y="98"/>
                  </a:cubicBezTo>
                  <a:cubicBezTo>
                    <a:pt x="3" y="96"/>
                    <a:pt x="3" y="96"/>
                    <a:pt x="3" y="96"/>
                  </a:cubicBezTo>
                  <a:close/>
                  <a:moveTo>
                    <a:pt x="13" y="68"/>
                  </a:moveTo>
                  <a:cubicBezTo>
                    <a:pt x="25" y="52"/>
                    <a:pt x="25" y="52"/>
                    <a:pt x="25" y="52"/>
                  </a:cubicBezTo>
                  <a:cubicBezTo>
                    <a:pt x="31" y="58"/>
                    <a:pt x="31" y="58"/>
                    <a:pt x="31" y="58"/>
                  </a:cubicBezTo>
                  <a:cubicBezTo>
                    <a:pt x="21" y="72"/>
                    <a:pt x="21" y="72"/>
                    <a:pt x="21" y="72"/>
                  </a:cubicBezTo>
                  <a:cubicBezTo>
                    <a:pt x="13" y="68"/>
                    <a:pt x="13" y="68"/>
                    <a:pt x="13" y="68"/>
                  </a:cubicBezTo>
                  <a:close/>
                  <a:moveTo>
                    <a:pt x="32" y="45"/>
                  </a:moveTo>
                  <a:cubicBezTo>
                    <a:pt x="49" y="35"/>
                    <a:pt x="49" y="35"/>
                    <a:pt x="49" y="35"/>
                  </a:cubicBezTo>
                  <a:cubicBezTo>
                    <a:pt x="53" y="43"/>
                    <a:pt x="53" y="43"/>
                    <a:pt x="53" y="43"/>
                  </a:cubicBezTo>
                  <a:cubicBezTo>
                    <a:pt x="38" y="52"/>
                    <a:pt x="38" y="52"/>
                    <a:pt x="38" y="52"/>
                  </a:cubicBezTo>
                  <a:cubicBezTo>
                    <a:pt x="32" y="45"/>
                    <a:pt x="32" y="45"/>
                    <a:pt x="32" y="45"/>
                  </a:cubicBezTo>
                  <a:close/>
                  <a:moveTo>
                    <a:pt x="58" y="31"/>
                  </a:moveTo>
                  <a:cubicBezTo>
                    <a:pt x="78" y="26"/>
                    <a:pt x="78" y="26"/>
                    <a:pt x="78" y="26"/>
                  </a:cubicBezTo>
                  <a:cubicBezTo>
                    <a:pt x="79" y="36"/>
                    <a:pt x="79" y="36"/>
                    <a:pt x="79" y="36"/>
                  </a:cubicBezTo>
                  <a:cubicBezTo>
                    <a:pt x="61" y="40"/>
                    <a:pt x="61" y="40"/>
                    <a:pt x="61" y="40"/>
                  </a:cubicBezTo>
                  <a:cubicBezTo>
                    <a:pt x="58" y="31"/>
                    <a:pt x="58" y="31"/>
                    <a:pt x="58" y="31"/>
                  </a:cubicBezTo>
                  <a:close/>
                  <a:moveTo>
                    <a:pt x="87" y="25"/>
                  </a:moveTo>
                  <a:cubicBezTo>
                    <a:pt x="107" y="25"/>
                    <a:pt x="107" y="25"/>
                    <a:pt x="107" y="25"/>
                  </a:cubicBezTo>
                  <a:cubicBezTo>
                    <a:pt x="107" y="34"/>
                    <a:pt x="107" y="34"/>
                    <a:pt x="107" y="34"/>
                  </a:cubicBezTo>
                  <a:cubicBezTo>
                    <a:pt x="88" y="35"/>
                    <a:pt x="88" y="35"/>
                    <a:pt x="88" y="35"/>
                  </a:cubicBezTo>
                  <a:cubicBezTo>
                    <a:pt x="87" y="25"/>
                    <a:pt x="87" y="25"/>
                    <a:pt x="87" y="25"/>
                  </a:cubicBezTo>
                  <a:close/>
                  <a:moveTo>
                    <a:pt x="116" y="25"/>
                  </a:moveTo>
                  <a:cubicBezTo>
                    <a:pt x="135" y="25"/>
                    <a:pt x="135" y="25"/>
                    <a:pt x="135" y="25"/>
                  </a:cubicBezTo>
                  <a:cubicBezTo>
                    <a:pt x="135" y="34"/>
                    <a:pt x="135" y="34"/>
                    <a:pt x="135" y="34"/>
                  </a:cubicBezTo>
                  <a:cubicBezTo>
                    <a:pt x="116" y="34"/>
                    <a:pt x="116" y="34"/>
                    <a:pt x="116" y="34"/>
                  </a:cubicBezTo>
                  <a:cubicBezTo>
                    <a:pt x="116" y="25"/>
                    <a:pt x="116" y="25"/>
                    <a:pt x="116" y="25"/>
                  </a:cubicBezTo>
                  <a:close/>
                  <a:moveTo>
                    <a:pt x="144" y="25"/>
                  </a:moveTo>
                  <a:cubicBezTo>
                    <a:pt x="163" y="25"/>
                    <a:pt x="163" y="25"/>
                    <a:pt x="163" y="25"/>
                  </a:cubicBezTo>
                  <a:cubicBezTo>
                    <a:pt x="163" y="34"/>
                    <a:pt x="163" y="34"/>
                    <a:pt x="163" y="34"/>
                  </a:cubicBezTo>
                  <a:cubicBezTo>
                    <a:pt x="144" y="34"/>
                    <a:pt x="144" y="34"/>
                    <a:pt x="144" y="34"/>
                  </a:cubicBezTo>
                  <a:cubicBezTo>
                    <a:pt x="144" y="25"/>
                    <a:pt x="144" y="25"/>
                    <a:pt x="144" y="25"/>
                  </a:cubicBezTo>
                  <a:close/>
                  <a:moveTo>
                    <a:pt x="173" y="25"/>
                  </a:moveTo>
                  <a:cubicBezTo>
                    <a:pt x="192" y="25"/>
                    <a:pt x="192" y="25"/>
                    <a:pt x="192" y="25"/>
                  </a:cubicBezTo>
                  <a:cubicBezTo>
                    <a:pt x="192" y="34"/>
                    <a:pt x="192" y="34"/>
                    <a:pt x="192" y="34"/>
                  </a:cubicBezTo>
                  <a:cubicBezTo>
                    <a:pt x="173" y="34"/>
                    <a:pt x="173" y="34"/>
                    <a:pt x="173" y="34"/>
                  </a:cubicBezTo>
                  <a:cubicBezTo>
                    <a:pt x="173" y="25"/>
                    <a:pt x="173" y="25"/>
                    <a:pt x="173" y="25"/>
                  </a:cubicBezTo>
                  <a:close/>
                  <a:moveTo>
                    <a:pt x="201" y="25"/>
                  </a:moveTo>
                  <a:cubicBezTo>
                    <a:pt x="220" y="25"/>
                    <a:pt x="220" y="25"/>
                    <a:pt x="220" y="25"/>
                  </a:cubicBezTo>
                  <a:cubicBezTo>
                    <a:pt x="220" y="34"/>
                    <a:pt x="220" y="34"/>
                    <a:pt x="220" y="34"/>
                  </a:cubicBezTo>
                  <a:cubicBezTo>
                    <a:pt x="201" y="34"/>
                    <a:pt x="201" y="34"/>
                    <a:pt x="201" y="34"/>
                  </a:cubicBezTo>
                  <a:cubicBezTo>
                    <a:pt x="201" y="25"/>
                    <a:pt x="201" y="25"/>
                    <a:pt x="201" y="25"/>
                  </a:cubicBezTo>
                  <a:close/>
                  <a:moveTo>
                    <a:pt x="229" y="25"/>
                  </a:moveTo>
                  <a:cubicBezTo>
                    <a:pt x="248" y="25"/>
                    <a:pt x="248" y="25"/>
                    <a:pt x="248" y="25"/>
                  </a:cubicBezTo>
                  <a:cubicBezTo>
                    <a:pt x="248" y="34"/>
                    <a:pt x="248" y="34"/>
                    <a:pt x="248" y="34"/>
                  </a:cubicBezTo>
                  <a:cubicBezTo>
                    <a:pt x="229" y="34"/>
                    <a:pt x="229" y="34"/>
                    <a:pt x="229" y="34"/>
                  </a:cubicBezTo>
                  <a:cubicBezTo>
                    <a:pt x="229" y="25"/>
                    <a:pt x="229" y="25"/>
                    <a:pt x="229" y="25"/>
                  </a:cubicBezTo>
                  <a:close/>
                  <a:moveTo>
                    <a:pt x="258" y="25"/>
                  </a:moveTo>
                  <a:cubicBezTo>
                    <a:pt x="277" y="25"/>
                    <a:pt x="277" y="25"/>
                    <a:pt x="277" y="25"/>
                  </a:cubicBezTo>
                  <a:cubicBezTo>
                    <a:pt x="277" y="34"/>
                    <a:pt x="277" y="34"/>
                    <a:pt x="277" y="34"/>
                  </a:cubicBezTo>
                  <a:cubicBezTo>
                    <a:pt x="258" y="34"/>
                    <a:pt x="258" y="34"/>
                    <a:pt x="258" y="34"/>
                  </a:cubicBezTo>
                  <a:cubicBezTo>
                    <a:pt x="258" y="25"/>
                    <a:pt x="258" y="25"/>
                    <a:pt x="258" y="25"/>
                  </a:cubicBezTo>
                  <a:close/>
                  <a:moveTo>
                    <a:pt x="286" y="25"/>
                  </a:moveTo>
                  <a:cubicBezTo>
                    <a:pt x="305" y="25"/>
                    <a:pt x="305" y="25"/>
                    <a:pt x="305" y="25"/>
                  </a:cubicBezTo>
                  <a:cubicBezTo>
                    <a:pt x="305" y="34"/>
                    <a:pt x="305" y="34"/>
                    <a:pt x="305" y="34"/>
                  </a:cubicBezTo>
                  <a:cubicBezTo>
                    <a:pt x="286" y="34"/>
                    <a:pt x="286" y="34"/>
                    <a:pt x="286" y="34"/>
                  </a:cubicBezTo>
                  <a:cubicBezTo>
                    <a:pt x="286" y="25"/>
                    <a:pt x="286" y="25"/>
                    <a:pt x="286" y="25"/>
                  </a:cubicBezTo>
                  <a:close/>
                  <a:moveTo>
                    <a:pt x="314" y="25"/>
                  </a:moveTo>
                  <a:cubicBezTo>
                    <a:pt x="333" y="25"/>
                    <a:pt x="333" y="25"/>
                    <a:pt x="333" y="25"/>
                  </a:cubicBezTo>
                  <a:cubicBezTo>
                    <a:pt x="333" y="34"/>
                    <a:pt x="333" y="34"/>
                    <a:pt x="333" y="34"/>
                  </a:cubicBezTo>
                  <a:cubicBezTo>
                    <a:pt x="314" y="34"/>
                    <a:pt x="314" y="34"/>
                    <a:pt x="314" y="34"/>
                  </a:cubicBezTo>
                  <a:cubicBezTo>
                    <a:pt x="314" y="25"/>
                    <a:pt x="314" y="25"/>
                    <a:pt x="314" y="25"/>
                  </a:cubicBezTo>
                  <a:close/>
                  <a:moveTo>
                    <a:pt x="343" y="25"/>
                  </a:moveTo>
                  <a:cubicBezTo>
                    <a:pt x="362" y="25"/>
                    <a:pt x="362" y="25"/>
                    <a:pt x="362" y="25"/>
                  </a:cubicBezTo>
                  <a:cubicBezTo>
                    <a:pt x="362" y="34"/>
                    <a:pt x="362" y="34"/>
                    <a:pt x="362" y="34"/>
                  </a:cubicBezTo>
                  <a:cubicBezTo>
                    <a:pt x="343" y="34"/>
                    <a:pt x="343" y="34"/>
                    <a:pt x="343" y="34"/>
                  </a:cubicBezTo>
                  <a:cubicBezTo>
                    <a:pt x="343" y="25"/>
                    <a:pt x="343" y="25"/>
                    <a:pt x="343" y="25"/>
                  </a:cubicBezTo>
                  <a:close/>
                  <a:moveTo>
                    <a:pt x="371" y="25"/>
                  </a:moveTo>
                  <a:cubicBezTo>
                    <a:pt x="390" y="25"/>
                    <a:pt x="390" y="25"/>
                    <a:pt x="390" y="25"/>
                  </a:cubicBezTo>
                  <a:cubicBezTo>
                    <a:pt x="390" y="34"/>
                    <a:pt x="390" y="34"/>
                    <a:pt x="390" y="34"/>
                  </a:cubicBezTo>
                  <a:cubicBezTo>
                    <a:pt x="371" y="34"/>
                    <a:pt x="371" y="34"/>
                    <a:pt x="371" y="34"/>
                  </a:cubicBezTo>
                  <a:cubicBezTo>
                    <a:pt x="371" y="25"/>
                    <a:pt x="371" y="25"/>
                    <a:pt x="371" y="25"/>
                  </a:cubicBezTo>
                  <a:close/>
                  <a:moveTo>
                    <a:pt x="399" y="25"/>
                  </a:moveTo>
                  <a:cubicBezTo>
                    <a:pt x="418" y="25"/>
                    <a:pt x="418" y="25"/>
                    <a:pt x="418" y="25"/>
                  </a:cubicBezTo>
                  <a:cubicBezTo>
                    <a:pt x="418" y="34"/>
                    <a:pt x="418" y="34"/>
                    <a:pt x="418" y="34"/>
                  </a:cubicBezTo>
                  <a:cubicBezTo>
                    <a:pt x="399" y="34"/>
                    <a:pt x="399" y="34"/>
                    <a:pt x="399" y="34"/>
                  </a:cubicBezTo>
                  <a:cubicBezTo>
                    <a:pt x="399" y="25"/>
                    <a:pt x="399" y="25"/>
                    <a:pt x="399" y="25"/>
                  </a:cubicBezTo>
                  <a:close/>
                  <a:moveTo>
                    <a:pt x="428" y="25"/>
                  </a:moveTo>
                  <a:cubicBezTo>
                    <a:pt x="447" y="25"/>
                    <a:pt x="447" y="25"/>
                    <a:pt x="447" y="25"/>
                  </a:cubicBezTo>
                  <a:cubicBezTo>
                    <a:pt x="447" y="34"/>
                    <a:pt x="447" y="34"/>
                    <a:pt x="447" y="34"/>
                  </a:cubicBezTo>
                  <a:cubicBezTo>
                    <a:pt x="428" y="34"/>
                    <a:pt x="428" y="34"/>
                    <a:pt x="428" y="34"/>
                  </a:cubicBezTo>
                  <a:cubicBezTo>
                    <a:pt x="428" y="25"/>
                    <a:pt x="428" y="25"/>
                    <a:pt x="428" y="25"/>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29" name="Freeform 28"/>
            <p:cNvSpPr>
              <a:spLocks noEditPoints="1"/>
            </p:cNvSpPr>
            <p:nvPr/>
          </p:nvSpPr>
          <p:spPr bwMode="auto">
            <a:xfrm>
              <a:off x="4956394" y="3845675"/>
              <a:ext cx="1073980" cy="77706"/>
            </a:xfrm>
            <a:custGeom>
              <a:avLst/>
              <a:gdLst>
                <a:gd name="T0" fmla="*/ 862 w 961"/>
                <a:gd name="T1" fmla="*/ 41 h 69"/>
                <a:gd name="T2" fmla="*/ 840 w 961"/>
                <a:gd name="T3" fmla="*/ 29 h 69"/>
                <a:gd name="T4" fmla="*/ 828 w 961"/>
                <a:gd name="T5" fmla="*/ 41 h 69"/>
                <a:gd name="T6" fmla="*/ 807 w 961"/>
                <a:gd name="T7" fmla="*/ 29 h 69"/>
                <a:gd name="T8" fmla="*/ 795 w 961"/>
                <a:gd name="T9" fmla="*/ 41 h 69"/>
                <a:gd name="T10" fmla="*/ 772 w 961"/>
                <a:gd name="T11" fmla="*/ 29 h 69"/>
                <a:gd name="T12" fmla="*/ 761 w 961"/>
                <a:gd name="T13" fmla="*/ 41 h 69"/>
                <a:gd name="T14" fmla="*/ 739 w 961"/>
                <a:gd name="T15" fmla="*/ 29 h 69"/>
                <a:gd name="T16" fmla="*/ 727 w 961"/>
                <a:gd name="T17" fmla="*/ 41 h 69"/>
                <a:gd name="T18" fmla="*/ 705 w 961"/>
                <a:gd name="T19" fmla="*/ 29 h 69"/>
                <a:gd name="T20" fmla="*/ 694 w 961"/>
                <a:gd name="T21" fmla="*/ 41 h 69"/>
                <a:gd name="T22" fmla="*/ 671 w 961"/>
                <a:gd name="T23" fmla="*/ 29 h 69"/>
                <a:gd name="T24" fmla="*/ 660 w 961"/>
                <a:gd name="T25" fmla="*/ 41 h 69"/>
                <a:gd name="T26" fmla="*/ 638 w 961"/>
                <a:gd name="T27" fmla="*/ 29 h 69"/>
                <a:gd name="T28" fmla="*/ 626 w 961"/>
                <a:gd name="T29" fmla="*/ 41 h 69"/>
                <a:gd name="T30" fmla="*/ 604 w 961"/>
                <a:gd name="T31" fmla="*/ 29 h 69"/>
                <a:gd name="T32" fmla="*/ 592 w 961"/>
                <a:gd name="T33" fmla="*/ 41 h 69"/>
                <a:gd name="T34" fmla="*/ 570 w 961"/>
                <a:gd name="T35" fmla="*/ 29 h 69"/>
                <a:gd name="T36" fmla="*/ 559 w 961"/>
                <a:gd name="T37" fmla="*/ 41 h 69"/>
                <a:gd name="T38" fmla="*/ 537 w 961"/>
                <a:gd name="T39" fmla="*/ 29 h 69"/>
                <a:gd name="T40" fmla="*/ 506 w 961"/>
                <a:gd name="T41" fmla="*/ 29 h 69"/>
                <a:gd name="T42" fmla="*/ 526 w 961"/>
                <a:gd name="T43" fmla="*/ 41 h 69"/>
                <a:gd name="T44" fmla="*/ 471 w 961"/>
                <a:gd name="T45" fmla="*/ 29 h 69"/>
                <a:gd name="T46" fmla="*/ 494 w 961"/>
                <a:gd name="T47" fmla="*/ 41 h 69"/>
                <a:gd name="T48" fmla="*/ 438 w 961"/>
                <a:gd name="T49" fmla="*/ 29 h 69"/>
                <a:gd name="T50" fmla="*/ 460 w 961"/>
                <a:gd name="T51" fmla="*/ 41 h 69"/>
                <a:gd name="T52" fmla="*/ 404 w 961"/>
                <a:gd name="T53" fmla="*/ 29 h 69"/>
                <a:gd name="T54" fmla="*/ 427 w 961"/>
                <a:gd name="T55" fmla="*/ 41 h 69"/>
                <a:gd name="T56" fmla="*/ 370 w 961"/>
                <a:gd name="T57" fmla="*/ 29 h 69"/>
                <a:gd name="T58" fmla="*/ 393 w 961"/>
                <a:gd name="T59" fmla="*/ 41 h 69"/>
                <a:gd name="T60" fmla="*/ 337 w 961"/>
                <a:gd name="T61" fmla="*/ 29 h 69"/>
                <a:gd name="T62" fmla="*/ 359 w 961"/>
                <a:gd name="T63" fmla="*/ 41 h 69"/>
                <a:gd name="T64" fmla="*/ 303 w 961"/>
                <a:gd name="T65" fmla="*/ 29 h 69"/>
                <a:gd name="T66" fmla="*/ 326 w 961"/>
                <a:gd name="T67" fmla="*/ 41 h 69"/>
                <a:gd name="T68" fmla="*/ 269 w 961"/>
                <a:gd name="T69" fmla="*/ 29 h 69"/>
                <a:gd name="T70" fmla="*/ 291 w 961"/>
                <a:gd name="T71" fmla="*/ 41 h 69"/>
                <a:gd name="T72" fmla="*/ 236 w 961"/>
                <a:gd name="T73" fmla="*/ 29 h 69"/>
                <a:gd name="T74" fmla="*/ 258 w 961"/>
                <a:gd name="T75" fmla="*/ 41 h 69"/>
                <a:gd name="T76" fmla="*/ 202 w 961"/>
                <a:gd name="T77" fmla="*/ 29 h 69"/>
                <a:gd name="T78" fmla="*/ 225 w 961"/>
                <a:gd name="T79" fmla="*/ 41 h 69"/>
                <a:gd name="T80" fmla="*/ 168 w 961"/>
                <a:gd name="T81" fmla="*/ 29 h 69"/>
                <a:gd name="T82" fmla="*/ 190 w 961"/>
                <a:gd name="T83" fmla="*/ 41 h 69"/>
                <a:gd name="T84" fmla="*/ 134 w 961"/>
                <a:gd name="T85" fmla="*/ 29 h 69"/>
                <a:gd name="T86" fmla="*/ 157 w 961"/>
                <a:gd name="T87" fmla="*/ 41 h 69"/>
                <a:gd name="T88" fmla="*/ 101 w 961"/>
                <a:gd name="T89" fmla="*/ 29 h 69"/>
                <a:gd name="T90" fmla="*/ 124 w 961"/>
                <a:gd name="T91" fmla="*/ 41 h 69"/>
                <a:gd name="T92" fmla="*/ 67 w 961"/>
                <a:gd name="T93" fmla="*/ 29 h 69"/>
                <a:gd name="T94" fmla="*/ 89 w 961"/>
                <a:gd name="T95" fmla="*/ 41 h 69"/>
                <a:gd name="T96" fmla="*/ 33 w 961"/>
                <a:gd name="T97" fmla="*/ 29 h 69"/>
                <a:gd name="T98" fmla="*/ 56 w 961"/>
                <a:gd name="T99" fmla="*/ 41 h 69"/>
                <a:gd name="T100" fmla="*/ 0 w 961"/>
                <a:gd name="T101" fmla="*/ 29 h 69"/>
                <a:gd name="T102" fmla="*/ 23 w 961"/>
                <a:gd name="T103" fmla="*/ 41 h 69"/>
                <a:gd name="T104" fmla="*/ 892 w 961"/>
                <a:gd name="T105" fmla="*/ 29 h 69"/>
                <a:gd name="T106" fmla="*/ 892 w 961"/>
                <a:gd name="T107" fmla="*/ 41 h 69"/>
                <a:gd name="T108" fmla="*/ 961 w 961"/>
                <a:gd name="T109" fmla="*/ 3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61" h="69">
                  <a:moveTo>
                    <a:pt x="840" y="29"/>
                  </a:moveTo>
                  <a:lnTo>
                    <a:pt x="862" y="29"/>
                  </a:lnTo>
                  <a:lnTo>
                    <a:pt x="862" y="41"/>
                  </a:lnTo>
                  <a:lnTo>
                    <a:pt x="840" y="41"/>
                  </a:lnTo>
                  <a:lnTo>
                    <a:pt x="840" y="29"/>
                  </a:lnTo>
                  <a:lnTo>
                    <a:pt x="840" y="29"/>
                  </a:lnTo>
                  <a:close/>
                  <a:moveTo>
                    <a:pt x="807" y="29"/>
                  </a:moveTo>
                  <a:lnTo>
                    <a:pt x="828" y="29"/>
                  </a:lnTo>
                  <a:lnTo>
                    <a:pt x="828" y="41"/>
                  </a:lnTo>
                  <a:lnTo>
                    <a:pt x="807" y="41"/>
                  </a:lnTo>
                  <a:lnTo>
                    <a:pt x="807" y="29"/>
                  </a:lnTo>
                  <a:lnTo>
                    <a:pt x="807" y="29"/>
                  </a:lnTo>
                  <a:close/>
                  <a:moveTo>
                    <a:pt x="772" y="29"/>
                  </a:moveTo>
                  <a:lnTo>
                    <a:pt x="795" y="29"/>
                  </a:lnTo>
                  <a:lnTo>
                    <a:pt x="795" y="41"/>
                  </a:lnTo>
                  <a:lnTo>
                    <a:pt x="772" y="41"/>
                  </a:lnTo>
                  <a:lnTo>
                    <a:pt x="772" y="29"/>
                  </a:lnTo>
                  <a:lnTo>
                    <a:pt x="772" y="29"/>
                  </a:lnTo>
                  <a:close/>
                  <a:moveTo>
                    <a:pt x="739" y="29"/>
                  </a:moveTo>
                  <a:lnTo>
                    <a:pt x="761" y="29"/>
                  </a:lnTo>
                  <a:lnTo>
                    <a:pt x="761" y="41"/>
                  </a:lnTo>
                  <a:lnTo>
                    <a:pt x="739" y="41"/>
                  </a:lnTo>
                  <a:lnTo>
                    <a:pt x="739" y="29"/>
                  </a:lnTo>
                  <a:lnTo>
                    <a:pt x="739" y="29"/>
                  </a:lnTo>
                  <a:close/>
                  <a:moveTo>
                    <a:pt x="705" y="29"/>
                  </a:moveTo>
                  <a:lnTo>
                    <a:pt x="727" y="29"/>
                  </a:lnTo>
                  <a:lnTo>
                    <a:pt x="727" y="41"/>
                  </a:lnTo>
                  <a:lnTo>
                    <a:pt x="705" y="41"/>
                  </a:lnTo>
                  <a:lnTo>
                    <a:pt x="705" y="29"/>
                  </a:lnTo>
                  <a:lnTo>
                    <a:pt x="705" y="29"/>
                  </a:lnTo>
                  <a:close/>
                  <a:moveTo>
                    <a:pt x="671" y="29"/>
                  </a:moveTo>
                  <a:lnTo>
                    <a:pt x="694" y="29"/>
                  </a:lnTo>
                  <a:lnTo>
                    <a:pt x="694" y="41"/>
                  </a:lnTo>
                  <a:lnTo>
                    <a:pt x="671" y="41"/>
                  </a:lnTo>
                  <a:lnTo>
                    <a:pt x="671" y="29"/>
                  </a:lnTo>
                  <a:lnTo>
                    <a:pt x="671" y="29"/>
                  </a:lnTo>
                  <a:close/>
                  <a:moveTo>
                    <a:pt x="638" y="29"/>
                  </a:moveTo>
                  <a:lnTo>
                    <a:pt x="660" y="29"/>
                  </a:lnTo>
                  <a:lnTo>
                    <a:pt x="660" y="41"/>
                  </a:lnTo>
                  <a:lnTo>
                    <a:pt x="638" y="41"/>
                  </a:lnTo>
                  <a:lnTo>
                    <a:pt x="638" y="29"/>
                  </a:lnTo>
                  <a:lnTo>
                    <a:pt x="638" y="29"/>
                  </a:lnTo>
                  <a:close/>
                  <a:moveTo>
                    <a:pt x="604" y="29"/>
                  </a:moveTo>
                  <a:lnTo>
                    <a:pt x="626" y="29"/>
                  </a:lnTo>
                  <a:lnTo>
                    <a:pt x="626" y="41"/>
                  </a:lnTo>
                  <a:lnTo>
                    <a:pt x="604" y="41"/>
                  </a:lnTo>
                  <a:lnTo>
                    <a:pt x="604" y="29"/>
                  </a:lnTo>
                  <a:lnTo>
                    <a:pt x="604" y="29"/>
                  </a:lnTo>
                  <a:close/>
                  <a:moveTo>
                    <a:pt x="570" y="29"/>
                  </a:moveTo>
                  <a:lnTo>
                    <a:pt x="592" y="29"/>
                  </a:lnTo>
                  <a:lnTo>
                    <a:pt x="592" y="41"/>
                  </a:lnTo>
                  <a:lnTo>
                    <a:pt x="570" y="41"/>
                  </a:lnTo>
                  <a:lnTo>
                    <a:pt x="570" y="29"/>
                  </a:lnTo>
                  <a:lnTo>
                    <a:pt x="570" y="29"/>
                  </a:lnTo>
                  <a:close/>
                  <a:moveTo>
                    <a:pt x="537" y="29"/>
                  </a:moveTo>
                  <a:lnTo>
                    <a:pt x="559" y="29"/>
                  </a:lnTo>
                  <a:lnTo>
                    <a:pt x="559" y="41"/>
                  </a:lnTo>
                  <a:lnTo>
                    <a:pt x="537" y="41"/>
                  </a:lnTo>
                  <a:lnTo>
                    <a:pt x="537" y="29"/>
                  </a:lnTo>
                  <a:lnTo>
                    <a:pt x="537" y="29"/>
                  </a:lnTo>
                  <a:close/>
                  <a:moveTo>
                    <a:pt x="526" y="41"/>
                  </a:moveTo>
                  <a:lnTo>
                    <a:pt x="506" y="41"/>
                  </a:lnTo>
                  <a:lnTo>
                    <a:pt x="506" y="29"/>
                  </a:lnTo>
                  <a:lnTo>
                    <a:pt x="526" y="29"/>
                  </a:lnTo>
                  <a:lnTo>
                    <a:pt x="526" y="41"/>
                  </a:lnTo>
                  <a:lnTo>
                    <a:pt x="526" y="41"/>
                  </a:lnTo>
                  <a:close/>
                  <a:moveTo>
                    <a:pt x="494" y="41"/>
                  </a:moveTo>
                  <a:lnTo>
                    <a:pt x="494" y="29"/>
                  </a:lnTo>
                  <a:lnTo>
                    <a:pt x="471" y="29"/>
                  </a:lnTo>
                  <a:lnTo>
                    <a:pt x="471" y="41"/>
                  </a:lnTo>
                  <a:lnTo>
                    <a:pt x="494" y="41"/>
                  </a:lnTo>
                  <a:lnTo>
                    <a:pt x="494" y="41"/>
                  </a:lnTo>
                  <a:close/>
                  <a:moveTo>
                    <a:pt x="460" y="41"/>
                  </a:moveTo>
                  <a:lnTo>
                    <a:pt x="460" y="29"/>
                  </a:lnTo>
                  <a:lnTo>
                    <a:pt x="438" y="29"/>
                  </a:lnTo>
                  <a:lnTo>
                    <a:pt x="438" y="41"/>
                  </a:lnTo>
                  <a:lnTo>
                    <a:pt x="460" y="41"/>
                  </a:lnTo>
                  <a:lnTo>
                    <a:pt x="460" y="41"/>
                  </a:lnTo>
                  <a:close/>
                  <a:moveTo>
                    <a:pt x="427" y="41"/>
                  </a:moveTo>
                  <a:lnTo>
                    <a:pt x="427" y="29"/>
                  </a:lnTo>
                  <a:lnTo>
                    <a:pt x="404" y="29"/>
                  </a:lnTo>
                  <a:lnTo>
                    <a:pt x="404" y="41"/>
                  </a:lnTo>
                  <a:lnTo>
                    <a:pt x="427" y="41"/>
                  </a:lnTo>
                  <a:lnTo>
                    <a:pt x="427" y="41"/>
                  </a:lnTo>
                  <a:close/>
                  <a:moveTo>
                    <a:pt x="393" y="41"/>
                  </a:moveTo>
                  <a:lnTo>
                    <a:pt x="393" y="29"/>
                  </a:lnTo>
                  <a:lnTo>
                    <a:pt x="370" y="29"/>
                  </a:lnTo>
                  <a:lnTo>
                    <a:pt x="370" y="41"/>
                  </a:lnTo>
                  <a:lnTo>
                    <a:pt x="393" y="41"/>
                  </a:lnTo>
                  <a:lnTo>
                    <a:pt x="393" y="41"/>
                  </a:lnTo>
                  <a:close/>
                  <a:moveTo>
                    <a:pt x="359" y="41"/>
                  </a:moveTo>
                  <a:lnTo>
                    <a:pt x="359" y="29"/>
                  </a:lnTo>
                  <a:lnTo>
                    <a:pt x="337" y="29"/>
                  </a:lnTo>
                  <a:lnTo>
                    <a:pt x="337" y="41"/>
                  </a:lnTo>
                  <a:lnTo>
                    <a:pt x="359" y="41"/>
                  </a:lnTo>
                  <a:lnTo>
                    <a:pt x="359" y="41"/>
                  </a:lnTo>
                  <a:close/>
                  <a:moveTo>
                    <a:pt x="326" y="41"/>
                  </a:moveTo>
                  <a:lnTo>
                    <a:pt x="326" y="29"/>
                  </a:lnTo>
                  <a:lnTo>
                    <a:pt x="303" y="29"/>
                  </a:lnTo>
                  <a:lnTo>
                    <a:pt x="303" y="41"/>
                  </a:lnTo>
                  <a:lnTo>
                    <a:pt x="326" y="41"/>
                  </a:lnTo>
                  <a:lnTo>
                    <a:pt x="326" y="41"/>
                  </a:lnTo>
                  <a:close/>
                  <a:moveTo>
                    <a:pt x="291" y="41"/>
                  </a:moveTo>
                  <a:lnTo>
                    <a:pt x="291" y="29"/>
                  </a:lnTo>
                  <a:lnTo>
                    <a:pt x="269" y="29"/>
                  </a:lnTo>
                  <a:lnTo>
                    <a:pt x="269" y="41"/>
                  </a:lnTo>
                  <a:lnTo>
                    <a:pt x="291" y="41"/>
                  </a:lnTo>
                  <a:lnTo>
                    <a:pt x="291" y="41"/>
                  </a:lnTo>
                  <a:close/>
                  <a:moveTo>
                    <a:pt x="258" y="41"/>
                  </a:moveTo>
                  <a:lnTo>
                    <a:pt x="258" y="29"/>
                  </a:lnTo>
                  <a:lnTo>
                    <a:pt x="236" y="29"/>
                  </a:lnTo>
                  <a:lnTo>
                    <a:pt x="236" y="41"/>
                  </a:lnTo>
                  <a:lnTo>
                    <a:pt x="258" y="41"/>
                  </a:lnTo>
                  <a:lnTo>
                    <a:pt x="258" y="41"/>
                  </a:lnTo>
                  <a:close/>
                  <a:moveTo>
                    <a:pt x="225" y="41"/>
                  </a:moveTo>
                  <a:lnTo>
                    <a:pt x="225" y="29"/>
                  </a:lnTo>
                  <a:lnTo>
                    <a:pt x="202" y="29"/>
                  </a:lnTo>
                  <a:lnTo>
                    <a:pt x="202" y="41"/>
                  </a:lnTo>
                  <a:lnTo>
                    <a:pt x="225" y="41"/>
                  </a:lnTo>
                  <a:lnTo>
                    <a:pt x="225" y="41"/>
                  </a:lnTo>
                  <a:close/>
                  <a:moveTo>
                    <a:pt x="190" y="41"/>
                  </a:moveTo>
                  <a:lnTo>
                    <a:pt x="190" y="29"/>
                  </a:lnTo>
                  <a:lnTo>
                    <a:pt x="168" y="29"/>
                  </a:lnTo>
                  <a:lnTo>
                    <a:pt x="168" y="41"/>
                  </a:lnTo>
                  <a:lnTo>
                    <a:pt x="190" y="41"/>
                  </a:lnTo>
                  <a:lnTo>
                    <a:pt x="190" y="41"/>
                  </a:lnTo>
                  <a:close/>
                  <a:moveTo>
                    <a:pt x="157" y="41"/>
                  </a:moveTo>
                  <a:lnTo>
                    <a:pt x="157" y="29"/>
                  </a:lnTo>
                  <a:lnTo>
                    <a:pt x="134" y="29"/>
                  </a:lnTo>
                  <a:lnTo>
                    <a:pt x="134" y="41"/>
                  </a:lnTo>
                  <a:lnTo>
                    <a:pt x="157" y="41"/>
                  </a:lnTo>
                  <a:lnTo>
                    <a:pt x="157" y="41"/>
                  </a:lnTo>
                  <a:close/>
                  <a:moveTo>
                    <a:pt x="124" y="41"/>
                  </a:moveTo>
                  <a:lnTo>
                    <a:pt x="124" y="29"/>
                  </a:lnTo>
                  <a:lnTo>
                    <a:pt x="101" y="29"/>
                  </a:lnTo>
                  <a:lnTo>
                    <a:pt x="101" y="41"/>
                  </a:lnTo>
                  <a:lnTo>
                    <a:pt x="124" y="41"/>
                  </a:lnTo>
                  <a:lnTo>
                    <a:pt x="124" y="41"/>
                  </a:lnTo>
                  <a:close/>
                  <a:moveTo>
                    <a:pt x="89" y="41"/>
                  </a:moveTo>
                  <a:lnTo>
                    <a:pt x="89" y="29"/>
                  </a:lnTo>
                  <a:lnTo>
                    <a:pt x="67" y="29"/>
                  </a:lnTo>
                  <a:lnTo>
                    <a:pt x="67" y="41"/>
                  </a:lnTo>
                  <a:lnTo>
                    <a:pt x="89" y="41"/>
                  </a:lnTo>
                  <a:lnTo>
                    <a:pt x="89" y="41"/>
                  </a:lnTo>
                  <a:close/>
                  <a:moveTo>
                    <a:pt x="56" y="41"/>
                  </a:moveTo>
                  <a:lnTo>
                    <a:pt x="56" y="29"/>
                  </a:lnTo>
                  <a:lnTo>
                    <a:pt x="33" y="29"/>
                  </a:lnTo>
                  <a:lnTo>
                    <a:pt x="33" y="41"/>
                  </a:lnTo>
                  <a:lnTo>
                    <a:pt x="56" y="41"/>
                  </a:lnTo>
                  <a:lnTo>
                    <a:pt x="56" y="41"/>
                  </a:lnTo>
                  <a:close/>
                  <a:moveTo>
                    <a:pt x="23" y="41"/>
                  </a:moveTo>
                  <a:lnTo>
                    <a:pt x="23" y="29"/>
                  </a:lnTo>
                  <a:lnTo>
                    <a:pt x="0" y="29"/>
                  </a:lnTo>
                  <a:lnTo>
                    <a:pt x="0" y="41"/>
                  </a:lnTo>
                  <a:lnTo>
                    <a:pt x="23" y="41"/>
                  </a:lnTo>
                  <a:lnTo>
                    <a:pt x="23" y="41"/>
                  </a:lnTo>
                  <a:close/>
                  <a:moveTo>
                    <a:pt x="961" y="35"/>
                  </a:moveTo>
                  <a:lnTo>
                    <a:pt x="892" y="0"/>
                  </a:lnTo>
                  <a:lnTo>
                    <a:pt x="892" y="29"/>
                  </a:lnTo>
                  <a:lnTo>
                    <a:pt x="873" y="29"/>
                  </a:lnTo>
                  <a:lnTo>
                    <a:pt x="873" y="41"/>
                  </a:lnTo>
                  <a:lnTo>
                    <a:pt x="892" y="41"/>
                  </a:lnTo>
                  <a:lnTo>
                    <a:pt x="892" y="69"/>
                  </a:lnTo>
                  <a:lnTo>
                    <a:pt x="961" y="35"/>
                  </a:lnTo>
                  <a:lnTo>
                    <a:pt x="961" y="35"/>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0" name="Freeform 29"/>
            <p:cNvSpPr>
              <a:spLocks noEditPoints="1"/>
            </p:cNvSpPr>
            <p:nvPr/>
          </p:nvSpPr>
          <p:spPr bwMode="auto">
            <a:xfrm>
              <a:off x="5034718" y="4952643"/>
              <a:ext cx="334540" cy="190857"/>
            </a:xfrm>
            <a:custGeom>
              <a:avLst/>
              <a:gdLst>
                <a:gd name="T0" fmla="*/ 145 w 252"/>
                <a:gd name="T1" fmla="*/ 24 h 143"/>
                <a:gd name="T2" fmla="*/ 164 w 252"/>
                <a:gd name="T3" fmla="*/ 24 h 143"/>
                <a:gd name="T4" fmla="*/ 164 w 252"/>
                <a:gd name="T5" fmla="*/ 34 h 143"/>
                <a:gd name="T6" fmla="*/ 145 w 252"/>
                <a:gd name="T7" fmla="*/ 34 h 143"/>
                <a:gd name="T8" fmla="*/ 145 w 252"/>
                <a:gd name="T9" fmla="*/ 24 h 143"/>
                <a:gd name="T10" fmla="*/ 252 w 252"/>
                <a:gd name="T11" fmla="*/ 29 h 143"/>
                <a:gd name="T12" fmla="*/ 194 w 252"/>
                <a:gd name="T13" fmla="*/ 0 h 143"/>
                <a:gd name="T14" fmla="*/ 194 w 252"/>
                <a:gd name="T15" fmla="*/ 24 h 143"/>
                <a:gd name="T16" fmla="*/ 178 w 252"/>
                <a:gd name="T17" fmla="*/ 24 h 143"/>
                <a:gd name="T18" fmla="*/ 178 w 252"/>
                <a:gd name="T19" fmla="*/ 34 h 143"/>
                <a:gd name="T20" fmla="*/ 194 w 252"/>
                <a:gd name="T21" fmla="*/ 34 h 143"/>
                <a:gd name="T22" fmla="*/ 194 w 252"/>
                <a:gd name="T23" fmla="*/ 58 h 143"/>
                <a:gd name="T24" fmla="*/ 252 w 252"/>
                <a:gd name="T25" fmla="*/ 29 h 143"/>
                <a:gd name="T26" fmla="*/ 10 w 252"/>
                <a:gd name="T27" fmla="*/ 143 h 143"/>
                <a:gd name="T28" fmla="*/ 10 w 252"/>
                <a:gd name="T29" fmla="*/ 134 h 143"/>
                <a:gd name="T30" fmla="*/ 0 w 252"/>
                <a:gd name="T31" fmla="*/ 134 h 143"/>
                <a:gd name="T32" fmla="*/ 0 w 252"/>
                <a:gd name="T33" fmla="*/ 143 h 143"/>
                <a:gd name="T34" fmla="*/ 10 w 252"/>
                <a:gd name="T35" fmla="*/ 143 h 143"/>
                <a:gd name="T36" fmla="*/ 0 w 252"/>
                <a:gd name="T37" fmla="*/ 125 h 143"/>
                <a:gd name="T38" fmla="*/ 10 w 252"/>
                <a:gd name="T39" fmla="*/ 125 h 143"/>
                <a:gd name="T40" fmla="*/ 11 w 252"/>
                <a:gd name="T41" fmla="*/ 106 h 143"/>
                <a:gd name="T42" fmla="*/ 2 w 252"/>
                <a:gd name="T43" fmla="*/ 105 h 143"/>
                <a:gd name="T44" fmla="*/ 0 w 252"/>
                <a:gd name="T45" fmla="*/ 125 h 143"/>
                <a:gd name="T46" fmla="*/ 3 w 252"/>
                <a:gd name="T47" fmla="*/ 95 h 143"/>
                <a:gd name="T48" fmla="*/ 9 w 252"/>
                <a:gd name="T49" fmla="*/ 77 h 143"/>
                <a:gd name="T50" fmla="*/ 18 w 252"/>
                <a:gd name="T51" fmla="*/ 80 h 143"/>
                <a:gd name="T52" fmla="*/ 12 w 252"/>
                <a:gd name="T53" fmla="*/ 97 h 143"/>
                <a:gd name="T54" fmla="*/ 3 w 252"/>
                <a:gd name="T55" fmla="*/ 95 h 143"/>
                <a:gd name="T56" fmla="*/ 13 w 252"/>
                <a:gd name="T57" fmla="*/ 68 h 143"/>
                <a:gd name="T58" fmla="*/ 25 w 252"/>
                <a:gd name="T59" fmla="*/ 51 h 143"/>
                <a:gd name="T60" fmla="*/ 32 w 252"/>
                <a:gd name="T61" fmla="*/ 58 h 143"/>
                <a:gd name="T62" fmla="*/ 21 w 252"/>
                <a:gd name="T63" fmla="*/ 72 h 143"/>
                <a:gd name="T64" fmla="*/ 13 w 252"/>
                <a:gd name="T65" fmla="*/ 68 h 143"/>
                <a:gd name="T66" fmla="*/ 33 w 252"/>
                <a:gd name="T67" fmla="*/ 45 h 143"/>
                <a:gd name="T68" fmla="*/ 50 w 252"/>
                <a:gd name="T69" fmla="*/ 34 h 143"/>
                <a:gd name="T70" fmla="*/ 54 w 252"/>
                <a:gd name="T71" fmla="*/ 43 h 143"/>
                <a:gd name="T72" fmla="*/ 38 w 252"/>
                <a:gd name="T73" fmla="*/ 52 h 143"/>
                <a:gd name="T74" fmla="*/ 33 w 252"/>
                <a:gd name="T75" fmla="*/ 45 h 143"/>
                <a:gd name="T76" fmla="*/ 59 w 252"/>
                <a:gd name="T77" fmla="*/ 31 h 143"/>
                <a:gd name="T78" fmla="*/ 78 w 252"/>
                <a:gd name="T79" fmla="*/ 26 h 143"/>
                <a:gd name="T80" fmla="*/ 79 w 252"/>
                <a:gd name="T81" fmla="*/ 35 h 143"/>
                <a:gd name="T82" fmla="*/ 62 w 252"/>
                <a:gd name="T83" fmla="*/ 40 h 143"/>
                <a:gd name="T84" fmla="*/ 59 w 252"/>
                <a:gd name="T85" fmla="*/ 31 h 143"/>
                <a:gd name="T86" fmla="*/ 88 w 252"/>
                <a:gd name="T87" fmla="*/ 25 h 143"/>
                <a:gd name="T88" fmla="*/ 107 w 252"/>
                <a:gd name="T89" fmla="*/ 24 h 143"/>
                <a:gd name="T90" fmla="*/ 107 w 252"/>
                <a:gd name="T91" fmla="*/ 34 h 143"/>
                <a:gd name="T92" fmla="*/ 89 w 252"/>
                <a:gd name="T93" fmla="*/ 34 h 143"/>
                <a:gd name="T94" fmla="*/ 88 w 252"/>
                <a:gd name="T95" fmla="*/ 25 h 143"/>
                <a:gd name="T96" fmla="*/ 116 w 252"/>
                <a:gd name="T97" fmla="*/ 24 h 143"/>
                <a:gd name="T98" fmla="*/ 135 w 252"/>
                <a:gd name="T99" fmla="*/ 24 h 143"/>
                <a:gd name="T100" fmla="*/ 135 w 252"/>
                <a:gd name="T101" fmla="*/ 34 h 143"/>
                <a:gd name="T102" fmla="*/ 116 w 252"/>
                <a:gd name="T103" fmla="*/ 34 h 143"/>
                <a:gd name="T104" fmla="*/ 116 w 252"/>
                <a:gd name="T105" fmla="*/ 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2" h="143">
                  <a:moveTo>
                    <a:pt x="145" y="24"/>
                  </a:moveTo>
                  <a:cubicBezTo>
                    <a:pt x="164" y="24"/>
                    <a:pt x="164" y="24"/>
                    <a:pt x="164" y="24"/>
                  </a:cubicBezTo>
                  <a:cubicBezTo>
                    <a:pt x="164" y="34"/>
                    <a:pt x="164" y="34"/>
                    <a:pt x="164" y="34"/>
                  </a:cubicBezTo>
                  <a:cubicBezTo>
                    <a:pt x="145" y="34"/>
                    <a:pt x="145" y="34"/>
                    <a:pt x="145" y="34"/>
                  </a:cubicBezTo>
                  <a:cubicBezTo>
                    <a:pt x="145" y="24"/>
                    <a:pt x="145" y="24"/>
                    <a:pt x="145" y="24"/>
                  </a:cubicBezTo>
                  <a:close/>
                  <a:moveTo>
                    <a:pt x="252" y="29"/>
                  </a:moveTo>
                  <a:cubicBezTo>
                    <a:pt x="194" y="0"/>
                    <a:pt x="194" y="0"/>
                    <a:pt x="194" y="0"/>
                  </a:cubicBezTo>
                  <a:cubicBezTo>
                    <a:pt x="194" y="24"/>
                    <a:pt x="194" y="24"/>
                    <a:pt x="194" y="24"/>
                  </a:cubicBezTo>
                  <a:cubicBezTo>
                    <a:pt x="178" y="24"/>
                    <a:pt x="178" y="24"/>
                    <a:pt x="178" y="24"/>
                  </a:cubicBezTo>
                  <a:cubicBezTo>
                    <a:pt x="178" y="34"/>
                    <a:pt x="178" y="34"/>
                    <a:pt x="178" y="34"/>
                  </a:cubicBezTo>
                  <a:cubicBezTo>
                    <a:pt x="194" y="34"/>
                    <a:pt x="194" y="34"/>
                    <a:pt x="194" y="34"/>
                  </a:cubicBezTo>
                  <a:cubicBezTo>
                    <a:pt x="194" y="58"/>
                    <a:pt x="194" y="58"/>
                    <a:pt x="194" y="58"/>
                  </a:cubicBezTo>
                  <a:cubicBezTo>
                    <a:pt x="252" y="29"/>
                    <a:pt x="252" y="29"/>
                    <a:pt x="252" y="29"/>
                  </a:cubicBezTo>
                  <a:close/>
                  <a:moveTo>
                    <a:pt x="10" y="143"/>
                  </a:moveTo>
                  <a:cubicBezTo>
                    <a:pt x="10" y="134"/>
                    <a:pt x="10" y="134"/>
                    <a:pt x="10" y="134"/>
                  </a:cubicBezTo>
                  <a:cubicBezTo>
                    <a:pt x="0" y="134"/>
                    <a:pt x="0" y="134"/>
                    <a:pt x="0" y="134"/>
                  </a:cubicBezTo>
                  <a:cubicBezTo>
                    <a:pt x="0" y="143"/>
                    <a:pt x="0" y="143"/>
                    <a:pt x="0" y="143"/>
                  </a:cubicBezTo>
                  <a:cubicBezTo>
                    <a:pt x="10" y="143"/>
                    <a:pt x="10" y="143"/>
                    <a:pt x="10" y="143"/>
                  </a:cubicBezTo>
                  <a:close/>
                  <a:moveTo>
                    <a:pt x="0" y="125"/>
                  </a:moveTo>
                  <a:cubicBezTo>
                    <a:pt x="10" y="125"/>
                    <a:pt x="10" y="125"/>
                    <a:pt x="10" y="125"/>
                  </a:cubicBezTo>
                  <a:cubicBezTo>
                    <a:pt x="11" y="106"/>
                    <a:pt x="11" y="106"/>
                    <a:pt x="11" y="106"/>
                  </a:cubicBezTo>
                  <a:cubicBezTo>
                    <a:pt x="2" y="105"/>
                    <a:pt x="2" y="105"/>
                    <a:pt x="2" y="105"/>
                  </a:cubicBezTo>
                  <a:cubicBezTo>
                    <a:pt x="0" y="125"/>
                    <a:pt x="0" y="125"/>
                    <a:pt x="0" y="125"/>
                  </a:cubicBezTo>
                  <a:close/>
                  <a:moveTo>
                    <a:pt x="3" y="95"/>
                  </a:moveTo>
                  <a:cubicBezTo>
                    <a:pt x="9" y="77"/>
                    <a:pt x="9" y="77"/>
                    <a:pt x="9" y="77"/>
                  </a:cubicBezTo>
                  <a:cubicBezTo>
                    <a:pt x="18" y="80"/>
                    <a:pt x="18" y="80"/>
                    <a:pt x="18" y="80"/>
                  </a:cubicBezTo>
                  <a:cubicBezTo>
                    <a:pt x="15" y="85"/>
                    <a:pt x="14" y="92"/>
                    <a:pt x="12" y="97"/>
                  </a:cubicBezTo>
                  <a:cubicBezTo>
                    <a:pt x="3" y="95"/>
                    <a:pt x="3" y="95"/>
                    <a:pt x="3" y="95"/>
                  </a:cubicBezTo>
                  <a:close/>
                  <a:moveTo>
                    <a:pt x="13" y="68"/>
                  </a:moveTo>
                  <a:cubicBezTo>
                    <a:pt x="25" y="51"/>
                    <a:pt x="25" y="51"/>
                    <a:pt x="25" y="51"/>
                  </a:cubicBezTo>
                  <a:cubicBezTo>
                    <a:pt x="32" y="58"/>
                    <a:pt x="32" y="58"/>
                    <a:pt x="32" y="58"/>
                  </a:cubicBezTo>
                  <a:cubicBezTo>
                    <a:pt x="21" y="72"/>
                    <a:pt x="21" y="72"/>
                    <a:pt x="21" y="72"/>
                  </a:cubicBezTo>
                  <a:cubicBezTo>
                    <a:pt x="13" y="68"/>
                    <a:pt x="13" y="68"/>
                    <a:pt x="13" y="68"/>
                  </a:cubicBezTo>
                  <a:close/>
                  <a:moveTo>
                    <a:pt x="33" y="45"/>
                  </a:moveTo>
                  <a:cubicBezTo>
                    <a:pt x="50" y="34"/>
                    <a:pt x="50" y="34"/>
                    <a:pt x="50" y="34"/>
                  </a:cubicBezTo>
                  <a:cubicBezTo>
                    <a:pt x="54" y="43"/>
                    <a:pt x="54" y="43"/>
                    <a:pt x="54" y="43"/>
                  </a:cubicBezTo>
                  <a:cubicBezTo>
                    <a:pt x="38" y="52"/>
                    <a:pt x="38" y="52"/>
                    <a:pt x="38" y="52"/>
                  </a:cubicBezTo>
                  <a:cubicBezTo>
                    <a:pt x="33" y="45"/>
                    <a:pt x="33" y="45"/>
                    <a:pt x="33" y="45"/>
                  </a:cubicBezTo>
                  <a:close/>
                  <a:moveTo>
                    <a:pt x="59" y="31"/>
                  </a:moveTo>
                  <a:cubicBezTo>
                    <a:pt x="78" y="26"/>
                    <a:pt x="78" y="26"/>
                    <a:pt x="78" y="26"/>
                  </a:cubicBezTo>
                  <a:cubicBezTo>
                    <a:pt x="79" y="35"/>
                    <a:pt x="79" y="35"/>
                    <a:pt x="79" y="35"/>
                  </a:cubicBezTo>
                  <a:cubicBezTo>
                    <a:pt x="62" y="40"/>
                    <a:pt x="62" y="40"/>
                    <a:pt x="62" y="40"/>
                  </a:cubicBezTo>
                  <a:cubicBezTo>
                    <a:pt x="59" y="31"/>
                    <a:pt x="59" y="31"/>
                    <a:pt x="59" y="31"/>
                  </a:cubicBezTo>
                  <a:close/>
                  <a:moveTo>
                    <a:pt x="88" y="25"/>
                  </a:moveTo>
                  <a:cubicBezTo>
                    <a:pt x="107" y="24"/>
                    <a:pt x="107" y="24"/>
                    <a:pt x="107" y="24"/>
                  </a:cubicBezTo>
                  <a:cubicBezTo>
                    <a:pt x="107" y="34"/>
                    <a:pt x="107" y="34"/>
                    <a:pt x="107" y="34"/>
                  </a:cubicBezTo>
                  <a:cubicBezTo>
                    <a:pt x="89" y="34"/>
                    <a:pt x="89" y="34"/>
                    <a:pt x="89" y="34"/>
                  </a:cubicBezTo>
                  <a:cubicBezTo>
                    <a:pt x="88" y="25"/>
                    <a:pt x="88" y="25"/>
                    <a:pt x="88" y="25"/>
                  </a:cubicBezTo>
                  <a:close/>
                  <a:moveTo>
                    <a:pt x="116" y="24"/>
                  </a:moveTo>
                  <a:cubicBezTo>
                    <a:pt x="135" y="24"/>
                    <a:pt x="135" y="24"/>
                    <a:pt x="135" y="24"/>
                  </a:cubicBezTo>
                  <a:cubicBezTo>
                    <a:pt x="135" y="34"/>
                    <a:pt x="135" y="34"/>
                    <a:pt x="135" y="34"/>
                  </a:cubicBezTo>
                  <a:cubicBezTo>
                    <a:pt x="116" y="34"/>
                    <a:pt x="116" y="34"/>
                    <a:pt x="116" y="34"/>
                  </a:cubicBezTo>
                  <a:cubicBezTo>
                    <a:pt x="116" y="24"/>
                    <a:pt x="116" y="24"/>
                    <a:pt x="116" y="24"/>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1" name="Freeform 30"/>
            <p:cNvSpPr>
              <a:spLocks noEditPoints="1"/>
            </p:cNvSpPr>
            <p:nvPr/>
          </p:nvSpPr>
          <p:spPr bwMode="auto">
            <a:xfrm>
              <a:off x="5810002" y="2840951"/>
              <a:ext cx="333213" cy="504407"/>
            </a:xfrm>
            <a:custGeom>
              <a:avLst/>
              <a:gdLst>
                <a:gd name="T0" fmla="*/ 163 w 251"/>
                <a:gd name="T1" fmla="*/ 24 h 379"/>
                <a:gd name="T2" fmla="*/ 145 w 251"/>
                <a:gd name="T3" fmla="*/ 34 h 379"/>
                <a:gd name="T4" fmla="*/ 251 w 251"/>
                <a:gd name="T5" fmla="*/ 29 h 379"/>
                <a:gd name="T6" fmla="*/ 194 w 251"/>
                <a:gd name="T7" fmla="*/ 24 h 379"/>
                <a:gd name="T8" fmla="*/ 178 w 251"/>
                <a:gd name="T9" fmla="*/ 34 h 379"/>
                <a:gd name="T10" fmla="*/ 194 w 251"/>
                <a:gd name="T11" fmla="*/ 58 h 379"/>
                <a:gd name="T12" fmla="*/ 0 w 251"/>
                <a:gd name="T13" fmla="*/ 379 h 379"/>
                <a:gd name="T14" fmla="*/ 9 w 251"/>
                <a:gd name="T15" fmla="*/ 361 h 379"/>
                <a:gd name="T16" fmla="*/ 0 w 251"/>
                <a:gd name="T17" fmla="*/ 379 h 379"/>
                <a:gd name="T18" fmla="*/ 9 w 251"/>
                <a:gd name="T19" fmla="*/ 351 h 379"/>
                <a:gd name="T20" fmla="*/ 0 w 251"/>
                <a:gd name="T21" fmla="*/ 332 h 379"/>
                <a:gd name="T22" fmla="*/ 0 w 251"/>
                <a:gd name="T23" fmla="*/ 323 h 379"/>
                <a:gd name="T24" fmla="*/ 9 w 251"/>
                <a:gd name="T25" fmla="*/ 304 h 379"/>
                <a:gd name="T26" fmla="*/ 0 w 251"/>
                <a:gd name="T27" fmla="*/ 323 h 379"/>
                <a:gd name="T28" fmla="*/ 9 w 251"/>
                <a:gd name="T29" fmla="*/ 294 h 379"/>
                <a:gd name="T30" fmla="*/ 0 w 251"/>
                <a:gd name="T31" fmla="*/ 276 h 379"/>
                <a:gd name="T32" fmla="*/ 0 w 251"/>
                <a:gd name="T33" fmla="*/ 266 h 379"/>
                <a:gd name="T34" fmla="*/ 9 w 251"/>
                <a:gd name="T35" fmla="*/ 247 h 379"/>
                <a:gd name="T36" fmla="*/ 0 w 251"/>
                <a:gd name="T37" fmla="*/ 266 h 379"/>
                <a:gd name="T38" fmla="*/ 9 w 251"/>
                <a:gd name="T39" fmla="*/ 238 h 379"/>
                <a:gd name="T40" fmla="*/ 0 w 251"/>
                <a:gd name="T41" fmla="*/ 219 h 379"/>
                <a:gd name="T42" fmla="*/ 0 w 251"/>
                <a:gd name="T43" fmla="*/ 209 h 379"/>
                <a:gd name="T44" fmla="*/ 9 w 251"/>
                <a:gd name="T45" fmla="*/ 191 h 379"/>
                <a:gd name="T46" fmla="*/ 0 w 251"/>
                <a:gd name="T47" fmla="*/ 209 h 379"/>
                <a:gd name="T48" fmla="*/ 9 w 251"/>
                <a:gd name="T49" fmla="*/ 181 h 379"/>
                <a:gd name="T50" fmla="*/ 0 w 251"/>
                <a:gd name="T51" fmla="*/ 162 h 379"/>
                <a:gd name="T52" fmla="*/ 0 w 251"/>
                <a:gd name="T53" fmla="*/ 153 h 379"/>
                <a:gd name="T54" fmla="*/ 9 w 251"/>
                <a:gd name="T55" fmla="*/ 134 h 379"/>
                <a:gd name="T56" fmla="*/ 0 w 251"/>
                <a:gd name="T57" fmla="*/ 153 h 379"/>
                <a:gd name="T58" fmla="*/ 9 w 251"/>
                <a:gd name="T59" fmla="*/ 124 h 379"/>
                <a:gd name="T60" fmla="*/ 1 w 251"/>
                <a:gd name="T61" fmla="*/ 105 h 379"/>
                <a:gd name="T62" fmla="*/ 3 w 251"/>
                <a:gd name="T63" fmla="*/ 95 h 379"/>
                <a:gd name="T64" fmla="*/ 17 w 251"/>
                <a:gd name="T65" fmla="*/ 80 h 379"/>
                <a:gd name="T66" fmla="*/ 3 w 251"/>
                <a:gd name="T67" fmla="*/ 95 h 379"/>
                <a:gd name="T68" fmla="*/ 25 w 251"/>
                <a:gd name="T69" fmla="*/ 51 h 379"/>
                <a:gd name="T70" fmla="*/ 21 w 251"/>
                <a:gd name="T71" fmla="*/ 72 h 379"/>
                <a:gd name="T72" fmla="*/ 32 w 251"/>
                <a:gd name="T73" fmla="*/ 44 h 379"/>
                <a:gd name="T74" fmla="*/ 53 w 251"/>
                <a:gd name="T75" fmla="*/ 43 h 379"/>
                <a:gd name="T76" fmla="*/ 32 w 251"/>
                <a:gd name="T77" fmla="*/ 44 h 379"/>
                <a:gd name="T78" fmla="*/ 78 w 251"/>
                <a:gd name="T79" fmla="*/ 26 h 379"/>
                <a:gd name="T80" fmla="*/ 62 w 251"/>
                <a:gd name="T81" fmla="*/ 39 h 379"/>
                <a:gd name="T82" fmla="*/ 87 w 251"/>
                <a:gd name="T83" fmla="*/ 25 h 379"/>
                <a:gd name="T84" fmla="*/ 107 w 251"/>
                <a:gd name="T85" fmla="*/ 34 h 379"/>
                <a:gd name="T86" fmla="*/ 87 w 251"/>
                <a:gd name="T87" fmla="*/ 25 h 379"/>
                <a:gd name="T88" fmla="*/ 135 w 251"/>
                <a:gd name="T89" fmla="*/ 24 h 379"/>
                <a:gd name="T90" fmla="*/ 116 w 251"/>
                <a:gd name="T91" fmla="*/ 3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1" h="379">
                  <a:moveTo>
                    <a:pt x="145" y="24"/>
                  </a:moveTo>
                  <a:cubicBezTo>
                    <a:pt x="163" y="24"/>
                    <a:pt x="163" y="24"/>
                    <a:pt x="163" y="24"/>
                  </a:cubicBezTo>
                  <a:cubicBezTo>
                    <a:pt x="163" y="34"/>
                    <a:pt x="163" y="34"/>
                    <a:pt x="163" y="34"/>
                  </a:cubicBezTo>
                  <a:cubicBezTo>
                    <a:pt x="145" y="34"/>
                    <a:pt x="145" y="34"/>
                    <a:pt x="145" y="34"/>
                  </a:cubicBezTo>
                  <a:cubicBezTo>
                    <a:pt x="145" y="24"/>
                    <a:pt x="145" y="24"/>
                    <a:pt x="145" y="24"/>
                  </a:cubicBezTo>
                  <a:close/>
                  <a:moveTo>
                    <a:pt x="251" y="29"/>
                  </a:moveTo>
                  <a:cubicBezTo>
                    <a:pt x="194" y="0"/>
                    <a:pt x="194" y="0"/>
                    <a:pt x="194" y="0"/>
                  </a:cubicBezTo>
                  <a:cubicBezTo>
                    <a:pt x="194" y="24"/>
                    <a:pt x="194" y="24"/>
                    <a:pt x="194" y="24"/>
                  </a:cubicBezTo>
                  <a:cubicBezTo>
                    <a:pt x="178" y="24"/>
                    <a:pt x="178" y="24"/>
                    <a:pt x="178" y="24"/>
                  </a:cubicBezTo>
                  <a:cubicBezTo>
                    <a:pt x="178" y="34"/>
                    <a:pt x="178" y="34"/>
                    <a:pt x="178" y="34"/>
                  </a:cubicBezTo>
                  <a:cubicBezTo>
                    <a:pt x="194" y="34"/>
                    <a:pt x="194" y="34"/>
                    <a:pt x="194" y="34"/>
                  </a:cubicBezTo>
                  <a:cubicBezTo>
                    <a:pt x="194" y="58"/>
                    <a:pt x="194" y="58"/>
                    <a:pt x="194" y="58"/>
                  </a:cubicBezTo>
                  <a:cubicBezTo>
                    <a:pt x="251" y="29"/>
                    <a:pt x="251" y="29"/>
                    <a:pt x="251" y="29"/>
                  </a:cubicBezTo>
                  <a:close/>
                  <a:moveTo>
                    <a:pt x="0" y="379"/>
                  </a:moveTo>
                  <a:cubicBezTo>
                    <a:pt x="9" y="379"/>
                    <a:pt x="9" y="379"/>
                    <a:pt x="9" y="379"/>
                  </a:cubicBezTo>
                  <a:cubicBezTo>
                    <a:pt x="9" y="361"/>
                    <a:pt x="9" y="361"/>
                    <a:pt x="9" y="361"/>
                  </a:cubicBezTo>
                  <a:cubicBezTo>
                    <a:pt x="0" y="361"/>
                    <a:pt x="0" y="361"/>
                    <a:pt x="0" y="361"/>
                  </a:cubicBezTo>
                  <a:cubicBezTo>
                    <a:pt x="0" y="379"/>
                    <a:pt x="0" y="379"/>
                    <a:pt x="0" y="379"/>
                  </a:cubicBezTo>
                  <a:close/>
                  <a:moveTo>
                    <a:pt x="0" y="351"/>
                  </a:moveTo>
                  <a:cubicBezTo>
                    <a:pt x="9" y="351"/>
                    <a:pt x="9" y="351"/>
                    <a:pt x="9" y="351"/>
                  </a:cubicBezTo>
                  <a:cubicBezTo>
                    <a:pt x="9" y="332"/>
                    <a:pt x="9" y="332"/>
                    <a:pt x="9" y="332"/>
                  </a:cubicBezTo>
                  <a:cubicBezTo>
                    <a:pt x="0" y="332"/>
                    <a:pt x="0" y="332"/>
                    <a:pt x="0" y="332"/>
                  </a:cubicBezTo>
                  <a:cubicBezTo>
                    <a:pt x="0" y="351"/>
                    <a:pt x="0" y="351"/>
                    <a:pt x="0" y="351"/>
                  </a:cubicBezTo>
                  <a:close/>
                  <a:moveTo>
                    <a:pt x="0" y="323"/>
                  </a:moveTo>
                  <a:cubicBezTo>
                    <a:pt x="9" y="323"/>
                    <a:pt x="9" y="323"/>
                    <a:pt x="9" y="323"/>
                  </a:cubicBezTo>
                  <a:cubicBezTo>
                    <a:pt x="9" y="304"/>
                    <a:pt x="9" y="304"/>
                    <a:pt x="9" y="304"/>
                  </a:cubicBezTo>
                  <a:cubicBezTo>
                    <a:pt x="0" y="304"/>
                    <a:pt x="0" y="304"/>
                    <a:pt x="0" y="304"/>
                  </a:cubicBezTo>
                  <a:cubicBezTo>
                    <a:pt x="0" y="323"/>
                    <a:pt x="0" y="323"/>
                    <a:pt x="0" y="323"/>
                  </a:cubicBezTo>
                  <a:close/>
                  <a:moveTo>
                    <a:pt x="0" y="294"/>
                  </a:moveTo>
                  <a:cubicBezTo>
                    <a:pt x="9" y="294"/>
                    <a:pt x="9" y="294"/>
                    <a:pt x="9" y="294"/>
                  </a:cubicBezTo>
                  <a:cubicBezTo>
                    <a:pt x="9" y="276"/>
                    <a:pt x="9" y="276"/>
                    <a:pt x="9" y="276"/>
                  </a:cubicBezTo>
                  <a:cubicBezTo>
                    <a:pt x="0" y="276"/>
                    <a:pt x="0" y="276"/>
                    <a:pt x="0" y="276"/>
                  </a:cubicBezTo>
                  <a:cubicBezTo>
                    <a:pt x="0" y="294"/>
                    <a:pt x="0" y="294"/>
                    <a:pt x="0" y="294"/>
                  </a:cubicBezTo>
                  <a:close/>
                  <a:moveTo>
                    <a:pt x="0" y="266"/>
                  </a:moveTo>
                  <a:cubicBezTo>
                    <a:pt x="9" y="266"/>
                    <a:pt x="9" y="266"/>
                    <a:pt x="9" y="266"/>
                  </a:cubicBezTo>
                  <a:cubicBezTo>
                    <a:pt x="9" y="247"/>
                    <a:pt x="9" y="247"/>
                    <a:pt x="9" y="247"/>
                  </a:cubicBezTo>
                  <a:cubicBezTo>
                    <a:pt x="0" y="247"/>
                    <a:pt x="0" y="247"/>
                    <a:pt x="0" y="247"/>
                  </a:cubicBezTo>
                  <a:cubicBezTo>
                    <a:pt x="0" y="266"/>
                    <a:pt x="0" y="266"/>
                    <a:pt x="0" y="266"/>
                  </a:cubicBezTo>
                  <a:close/>
                  <a:moveTo>
                    <a:pt x="0" y="238"/>
                  </a:moveTo>
                  <a:cubicBezTo>
                    <a:pt x="9" y="238"/>
                    <a:pt x="9" y="238"/>
                    <a:pt x="9" y="238"/>
                  </a:cubicBezTo>
                  <a:cubicBezTo>
                    <a:pt x="9" y="219"/>
                    <a:pt x="9" y="219"/>
                    <a:pt x="9" y="219"/>
                  </a:cubicBezTo>
                  <a:cubicBezTo>
                    <a:pt x="0" y="219"/>
                    <a:pt x="0" y="219"/>
                    <a:pt x="0" y="219"/>
                  </a:cubicBezTo>
                  <a:cubicBezTo>
                    <a:pt x="0" y="238"/>
                    <a:pt x="0" y="238"/>
                    <a:pt x="0" y="238"/>
                  </a:cubicBezTo>
                  <a:close/>
                  <a:moveTo>
                    <a:pt x="0" y="209"/>
                  </a:moveTo>
                  <a:cubicBezTo>
                    <a:pt x="9" y="209"/>
                    <a:pt x="9" y="209"/>
                    <a:pt x="9" y="209"/>
                  </a:cubicBezTo>
                  <a:cubicBezTo>
                    <a:pt x="9" y="191"/>
                    <a:pt x="9" y="191"/>
                    <a:pt x="9" y="191"/>
                  </a:cubicBezTo>
                  <a:cubicBezTo>
                    <a:pt x="0" y="191"/>
                    <a:pt x="0" y="191"/>
                    <a:pt x="0" y="191"/>
                  </a:cubicBezTo>
                  <a:cubicBezTo>
                    <a:pt x="0" y="209"/>
                    <a:pt x="0" y="209"/>
                    <a:pt x="0" y="209"/>
                  </a:cubicBezTo>
                  <a:close/>
                  <a:moveTo>
                    <a:pt x="0" y="181"/>
                  </a:moveTo>
                  <a:cubicBezTo>
                    <a:pt x="9" y="181"/>
                    <a:pt x="9" y="181"/>
                    <a:pt x="9" y="181"/>
                  </a:cubicBezTo>
                  <a:cubicBezTo>
                    <a:pt x="9" y="162"/>
                    <a:pt x="9" y="162"/>
                    <a:pt x="9" y="162"/>
                  </a:cubicBezTo>
                  <a:cubicBezTo>
                    <a:pt x="0" y="162"/>
                    <a:pt x="0" y="162"/>
                    <a:pt x="0" y="162"/>
                  </a:cubicBezTo>
                  <a:cubicBezTo>
                    <a:pt x="0" y="181"/>
                    <a:pt x="0" y="181"/>
                    <a:pt x="0" y="181"/>
                  </a:cubicBezTo>
                  <a:close/>
                  <a:moveTo>
                    <a:pt x="0" y="153"/>
                  </a:moveTo>
                  <a:cubicBezTo>
                    <a:pt x="9" y="153"/>
                    <a:pt x="9" y="153"/>
                    <a:pt x="9" y="153"/>
                  </a:cubicBezTo>
                  <a:cubicBezTo>
                    <a:pt x="9" y="134"/>
                    <a:pt x="9" y="134"/>
                    <a:pt x="9" y="134"/>
                  </a:cubicBezTo>
                  <a:cubicBezTo>
                    <a:pt x="0" y="134"/>
                    <a:pt x="0" y="134"/>
                    <a:pt x="0" y="134"/>
                  </a:cubicBezTo>
                  <a:cubicBezTo>
                    <a:pt x="0" y="153"/>
                    <a:pt x="0" y="153"/>
                    <a:pt x="0" y="153"/>
                  </a:cubicBezTo>
                  <a:close/>
                  <a:moveTo>
                    <a:pt x="0" y="124"/>
                  </a:moveTo>
                  <a:cubicBezTo>
                    <a:pt x="9" y="124"/>
                    <a:pt x="9" y="124"/>
                    <a:pt x="9" y="124"/>
                  </a:cubicBezTo>
                  <a:cubicBezTo>
                    <a:pt x="11" y="106"/>
                    <a:pt x="11" y="106"/>
                    <a:pt x="11" y="106"/>
                  </a:cubicBezTo>
                  <a:cubicBezTo>
                    <a:pt x="1" y="105"/>
                    <a:pt x="1" y="105"/>
                    <a:pt x="1" y="105"/>
                  </a:cubicBezTo>
                  <a:cubicBezTo>
                    <a:pt x="0" y="124"/>
                    <a:pt x="0" y="124"/>
                    <a:pt x="0" y="124"/>
                  </a:cubicBezTo>
                  <a:close/>
                  <a:moveTo>
                    <a:pt x="3" y="95"/>
                  </a:moveTo>
                  <a:cubicBezTo>
                    <a:pt x="9" y="76"/>
                    <a:pt x="9" y="76"/>
                    <a:pt x="9" y="76"/>
                  </a:cubicBezTo>
                  <a:cubicBezTo>
                    <a:pt x="17" y="80"/>
                    <a:pt x="17" y="80"/>
                    <a:pt x="17" y="80"/>
                  </a:cubicBezTo>
                  <a:cubicBezTo>
                    <a:pt x="15" y="85"/>
                    <a:pt x="13" y="92"/>
                    <a:pt x="12" y="97"/>
                  </a:cubicBezTo>
                  <a:cubicBezTo>
                    <a:pt x="3" y="95"/>
                    <a:pt x="3" y="95"/>
                    <a:pt x="3" y="95"/>
                  </a:cubicBezTo>
                  <a:close/>
                  <a:moveTo>
                    <a:pt x="13" y="67"/>
                  </a:moveTo>
                  <a:cubicBezTo>
                    <a:pt x="25" y="51"/>
                    <a:pt x="25" y="51"/>
                    <a:pt x="25" y="51"/>
                  </a:cubicBezTo>
                  <a:cubicBezTo>
                    <a:pt x="32" y="58"/>
                    <a:pt x="32" y="58"/>
                    <a:pt x="32" y="58"/>
                  </a:cubicBezTo>
                  <a:cubicBezTo>
                    <a:pt x="21" y="72"/>
                    <a:pt x="21" y="72"/>
                    <a:pt x="21" y="72"/>
                  </a:cubicBezTo>
                  <a:cubicBezTo>
                    <a:pt x="13" y="67"/>
                    <a:pt x="13" y="67"/>
                    <a:pt x="13" y="67"/>
                  </a:cubicBezTo>
                  <a:close/>
                  <a:moveTo>
                    <a:pt x="32" y="44"/>
                  </a:moveTo>
                  <a:cubicBezTo>
                    <a:pt x="49" y="34"/>
                    <a:pt x="49" y="34"/>
                    <a:pt x="49" y="34"/>
                  </a:cubicBezTo>
                  <a:cubicBezTo>
                    <a:pt x="53" y="43"/>
                    <a:pt x="53" y="43"/>
                    <a:pt x="53" y="43"/>
                  </a:cubicBezTo>
                  <a:cubicBezTo>
                    <a:pt x="38" y="52"/>
                    <a:pt x="38" y="52"/>
                    <a:pt x="38" y="52"/>
                  </a:cubicBezTo>
                  <a:cubicBezTo>
                    <a:pt x="32" y="44"/>
                    <a:pt x="32" y="44"/>
                    <a:pt x="32" y="44"/>
                  </a:cubicBezTo>
                  <a:close/>
                  <a:moveTo>
                    <a:pt x="59" y="30"/>
                  </a:moveTo>
                  <a:cubicBezTo>
                    <a:pt x="78" y="26"/>
                    <a:pt x="78" y="26"/>
                    <a:pt x="78" y="26"/>
                  </a:cubicBezTo>
                  <a:cubicBezTo>
                    <a:pt x="79" y="35"/>
                    <a:pt x="79" y="35"/>
                    <a:pt x="79" y="35"/>
                  </a:cubicBezTo>
                  <a:cubicBezTo>
                    <a:pt x="62" y="39"/>
                    <a:pt x="62" y="39"/>
                    <a:pt x="62" y="39"/>
                  </a:cubicBezTo>
                  <a:cubicBezTo>
                    <a:pt x="59" y="30"/>
                    <a:pt x="59" y="30"/>
                    <a:pt x="59" y="30"/>
                  </a:cubicBezTo>
                  <a:close/>
                  <a:moveTo>
                    <a:pt x="87" y="25"/>
                  </a:moveTo>
                  <a:cubicBezTo>
                    <a:pt x="107" y="24"/>
                    <a:pt x="107" y="24"/>
                    <a:pt x="107" y="24"/>
                  </a:cubicBezTo>
                  <a:cubicBezTo>
                    <a:pt x="107" y="34"/>
                    <a:pt x="107" y="34"/>
                    <a:pt x="107" y="34"/>
                  </a:cubicBezTo>
                  <a:cubicBezTo>
                    <a:pt x="88" y="34"/>
                    <a:pt x="88" y="34"/>
                    <a:pt x="88" y="34"/>
                  </a:cubicBezTo>
                  <a:cubicBezTo>
                    <a:pt x="87" y="25"/>
                    <a:pt x="87" y="25"/>
                    <a:pt x="87" y="25"/>
                  </a:cubicBezTo>
                  <a:close/>
                  <a:moveTo>
                    <a:pt x="116" y="24"/>
                  </a:moveTo>
                  <a:cubicBezTo>
                    <a:pt x="135" y="24"/>
                    <a:pt x="135" y="24"/>
                    <a:pt x="135" y="24"/>
                  </a:cubicBezTo>
                  <a:cubicBezTo>
                    <a:pt x="135" y="34"/>
                    <a:pt x="135" y="34"/>
                    <a:pt x="135" y="34"/>
                  </a:cubicBezTo>
                  <a:cubicBezTo>
                    <a:pt x="116" y="34"/>
                    <a:pt x="116" y="34"/>
                    <a:pt x="116" y="34"/>
                  </a:cubicBezTo>
                  <a:cubicBezTo>
                    <a:pt x="116" y="24"/>
                    <a:pt x="116" y="24"/>
                    <a:pt x="116" y="24"/>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2" name="Freeform 31"/>
            <p:cNvSpPr>
              <a:spLocks noEditPoints="1"/>
            </p:cNvSpPr>
            <p:nvPr/>
          </p:nvSpPr>
          <p:spPr bwMode="auto">
            <a:xfrm>
              <a:off x="3643455" y="4411429"/>
              <a:ext cx="505794" cy="335362"/>
            </a:xfrm>
            <a:custGeom>
              <a:avLst/>
              <a:gdLst>
                <a:gd name="T0" fmla="*/ 24 w 380"/>
                <a:gd name="T1" fmla="*/ 88 h 252"/>
                <a:gd name="T2" fmla="*/ 34 w 380"/>
                <a:gd name="T3" fmla="*/ 107 h 252"/>
                <a:gd name="T4" fmla="*/ 29 w 380"/>
                <a:gd name="T5" fmla="*/ 0 h 252"/>
                <a:gd name="T6" fmla="*/ 24 w 380"/>
                <a:gd name="T7" fmla="*/ 58 h 252"/>
                <a:gd name="T8" fmla="*/ 34 w 380"/>
                <a:gd name="T9" fmla="*/ 74 h 252"/>
                <a:gd name="T10" fmla="*/ 58 w 380"/>
                <a:gd name="T11" fmla="*/ 58 h 252"/>
                <a:gd name="T12" fmla="*/ 380 w 380"/>
                <a:gd name="T13" fmla="*/ 252 h 252"/>
                <a:gd name="T14" fmla="*/ 361 w 380"/>
                <a:gd name="T15" fmla="*/ 242 h 252"/>
                <a:gd name="T16" fmla="*/ 380 w 380"/>
                <a:gd name="T17" fmla="*/ 252 h 252"/>
                <a:gd name="T18" fmla="*/ 351 w 380"/>
                <a:gd name="T19" fmla="*/ 242 h 252"/>
                <a:gd name="T20" fmla="*/ 332 w 380"/>
                <a:gd name="T21" fmla="*/ 252 h 252"/>
                <a:gd name="T22" fmla="*/ 323 w 380"/>
                <a:gd name="T23" fmla="*/ 252 h 252"/>
                <a:gd name="T24" fmla="*/ 304 w 380"/>
                <a:gd name="T25" fmla="*/ 242 h 252"/>
                <a:gd name="T26" fmla="*/ 323 w 380"/>
                <a:gd name="T27" fmla="*/ 252 h 252"/>
                <a:gd name="T28" fmla="*/ 295 w 380"/>
                <a:gd name="T29" fmla="*/ 242 h 252"/>
                <a:gd name="T30" fmla="*/ 276 w 380"/>
                <a:gd name="T31" fmla="*/ 252 h 252"/>
                <a:gd name="T32" fmla="*/ 266 w 380"/>
                <a:gd name="T33" fmla="*/ 252 h 252"/>
                <a:gd name="T34" fmla="*/ 247 w 380"/>
                <a:gd name="T35" fmla="*/ 242 h 252"/>
                <a:gd name="T36" fmla="*/ 266 w 380"/>
                <a:gd name="T37" fmla="*/ 252 h 252"/>
                <a:gd name="T38" fmla="*/ 238 w 380"/>
                <a:gd name="T39" fmla="*/ 242 h 252"/>
                <a:gd name="T40" fmla="*/ 219 w 380"/>
                <a:gd name="T41" fmla="*/ 252 h 252"/>
                <a:gd name="T42" fmla="*/ 210 w 380"/>
                <a:gd name="T43" fmla="*/ 252 h 252"/>
                <a:gd name="T44" fmla="*/ 191 w 380"/>
                <a:gd name="T45" fmla="*/ 242 h 252"/>
                <a:gd name="T46" fmla="*/ 210 w 380"/>
                <a:gd name="T47" fmla="*/ 252 h 252"/>
                <a:gd name="T48" fmla="*/ 181 w 380"/>
                <a:gd name="T49" fmla="*/ 242 h 252"/>
                <a:gd name="T50" fmla="*/ 162 w 380"/>
                <a:gd name="T51" fmla="*/ 252 h 252"/>
                <a:gd name="T52" fmla="*/ 153 w 380"/>
                <a:gd name="T53" fmla="*/ 252 h 252"/>
                <a:gd name="T54" fmla="*/ 134 w 380"/>
                <a:gd name="T55" fmla="*/ 242 h 252"/>
                <a:gd name="T56" fmla="*/ 153 w 380"/>
                <a:gd name="T57" fmla="*/ 252 h 252"/>
                <a:gd name="T58" fmla="*/ 125 w 380"/>
                <a:gd name="T59" fmla="*/ 242 h 252"/>
                <a:gd name="T60" fmla="*/ 105 w 380"/>
                <a:gd name="T61" fmla="*/ 251 h 252"/>
                <a:gd name="T62" fmla="*/ 96 w 380"/>
                <a:gd name="T63" fmla="*/ 249 h 252"/>
                <a:gd name="T64" fmla="*/ 80 w 380"/>
                <a:gd name="T65" fmla="*/ 234 h 252"/>
                <a:gd name="T66" fmla="*/ 96 w 380"/>
                <a:gd name="T67" fmla="*/ 249 h 252"/>
                <a:gd name="T68" fmla="*/ 51 w 380"/>
                <a:gd name="T69" fmla="*/ 227 h 252"/>
                <a:gd name="T70" fmla="*/ 72 w 380"/>
                <a:gd name="T71" fmla="*/ 231 h 252"/>
                <a:gd name="T72" fmla="*/ 45 w 380"/>
                <a:gd name="T73" fmla="*/ 220 h 252"/>
                <a:gd name="T74" fmla="*/ 43 w 380"/>
                <a:gd name="T75" fmla="*/ 199 h 252"/>
                <a:gd name="T76" fmla="*/ 45 w 380"/>
                <a:gd name="T77" fmla="*/ 220 h 252"/>
                <a:gd name="T78" fmla="*/ 26 w 380"/>
                <a:gd name="T79" fmla="*/ 174 h 252"/>
                <a:gd name="T80" fmla="*/ 40 w 380"/>
                <a:gd name="T81" fmla="*/ 190 h 252"/>
                <a:gd name="T82" fmla="*/ 25 w 380"/>
                <a:gd name="T83" fmla="*/ 164 h 252"/>
                <a:gd name="T84" fmla="*/ 34 w 380"/>
                <a:gd name="T85" fmla="*/ 145 h 252"/>
                <a:gd name="T86" fmla="*/ 25 w 380"/>
                <a:gd name="T87" fmla="*/ 164 h 252"/>
                <a:gd name="T88" fmla="*/ 24 w 380"/>
                <a:gd name="T89" fmla="*/ 117 h 252"/>
                <a:gd name="T90" fmla="*/ 34 w 380"/>
                <a:gd name="T91" fmla="*/ 13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0" h="252">
                  <a:moveTo>
                    <a:pt x="24" y="107"/>
                  </a:moveTo>
                  <a:cubicBezTo>
                    <a:pt x="24" y="88"/>
                    <a:pt x="24" y="88"/>
                    <a:pt x="24" y="88"/>
                  </a:cubicBezTo>
                  <a:cubicBezTo>
                    <a:pt x="34" y="88"/>
                    <a:pt x="34" y="88"/>
                    <a:pt x="34" y="88"/>
                  </a:cubicBezTo>
                  <a:cubicBezTo>
                    <a:pt x="34" y="107"/>
                    <a:pt x="34" y="107"/>
                    <a:pt x="34" y="107"/>
                  </a:cubicBezTo>
                  <a:cubicBezTo>
                    <a:pt x="24" y="107"/>
                    <a:pt x="24" y="107"/>
                    <a:pt x="24" y="107"/>
                  </a:cubicBezTo>
                  <a:close/>
                  <a:moveTo>
                    <a:pt x="29" y="0"/>
                  </a:moveTo>
                  <a:cubicBezTo>
                    <a:pt x="0" y="58"/>
                    <a:pt x="0" y="58"/>
                    <a:pt x="0" y="58"/>
                  </a:cubicBezTo>
                  <a:cubicBezTo>
                    <a:pt x="24" y="58"/>
                    <a:pt x="24" y="58"/>
                    <a:pt x="24" y="58"/>
                  </a:cubicBezTo>
                  <a:cubicBezTo>
                    <a:pt x="24" y="74"/>
                    <a:pt x="24" y="74"/>
                    <a:pt x="24" y="74"/>
                  </a:cubicBezTo>
                  <a:cubicBezTo>
                    <a:pt x="34" y="74"/>
                    <a:pt x="34" y="74"/>
                    <a:pt x="34" y="74"/>
                  </a:cubicBezTo>
                  <a:cubicBezTo>
                    <a:pt x="34" y="58"/>
                    <a:pt x="34" y="58"/>
                    <a:pt x="34" y="58"/>
                  </a:cubicBezTo>
                  <a:cubicBezTo>
                    <a:pt x="58" y="58"/>
                    <a:pt x="58" y="58"/>
                    <a:pt x="58" y="58"/>
                  </a:cubicBezTo>
                  <a:cubicBezTo>
                    <a:pt x="29" y="0"/>
                    <a:pt x="29" y="0"/>
                    <a:pt x="29" y="0"/>
                  </a:cubicBezTo>
                  <a:close/>
                  <a:moveTo>
                    <a:pt x="380" y="252"/>
                  </a:moveTo>
                  <a:cubicBezTo>
                    <a:pt x="380" y="242"/>
                    <a:pt x="380" y="242"/>
                    <a:pt x="380" y="242"/>
                  </a:cubicBezTo>
                  <a:cubicBezTo>
                    <a:pt x="361" y="242"/>
                    <a:pt x="361" y="242"/>
                    <a:pt x="361" y="242"/>
                  </a:cubicBezTo>
                  <a:cubicBezTo>
                    <a:pt x="361" y="252"/>
                    <a:pt x="361" y="252"/>
                    <a:pt x="361" y="252"/>
                  </a:cubicBezTo>
                  <a:cubicBezTo>
                    <a:pt x="380" y="252"/>
                    <a:pt x="380" y="252"/>
                    <a:pt x="380" y="252"/>
                  </a:cubicBezTo>
                  <a:close/>
                  <a:moveTo>
                    <a:pt x="351" y="252"/>
                  </a:moveTo>
                  <a:cubicBezTo>
                    <a:pt x="351" y="242"/>
                    <a:pt x="351" y="242"/>
                    <a:pt x="351" y="242"/>
                  </a:cubicBezTo>
                  <a:cubicBezTo>
                    <a:pt x="332" y="242"/>
                    <a:pt x="332" y="242"/>
                    <a:pt x="332" y="242"/>
                  </a:cubicBezTo>
                  <a:cubicBezTo>
                    <a:pt x="332" y="252"/>
                    <a:pt x="332" y="252"/>
                    <a:pt x="332" y="252"/>
                  </a:cubicBezTo>
                  <a:cubicBezTo>
                    <a:pt x="351" y="252"/>
                    <a:pt x="351" y="252"/>
                    <a:pt x="351" y="252"/>
                  </a:cubicBezTo>
                  <a:close/>
                  <a:moveTo>
                    <a:pt x="323" y="252"/>
                  </a:moveTo>
                  <a:cubicBezTo>
                    <a:pt x="323" y="242"/>
                    <a:pt x="323" y="242"/>
                    <a:pt x="323" y="242"/>
                  </a:cubicBezTo>
                  <a:cubicBezTo>
                    <a:pt x="304" y="242"/>
                    <a:pt x="304" y="242"/>
                    <a:pt x="304" y="242"/>
                  </a:cubicBezTo>
                  <a:cubicBezTo>
                    <a:pt x="304" y="252"/>
                    <a:pt x="304" y="252"/>
                    <a:pt x="304" y="252"/>
                  </a:cubicBezTo>
                  <a:cubicBezTo>
                    <a:pt x="323" y="252"/>
                    <a:pt x="323" y="252"/>
                    <a:pt x="323" y="252"/>
                  </a:cubicBezTo>
                  <a:close/>
                  <a:moveTo>
                    <a:pt x="295" y="252"/>
                  </a:moveTo>
                  <a:cubicBezTo>
                    <a:pt x="295" y="242"/>
                    <a:pt x="295" y="242"/>
                    <a:pt x="295" y="242"/>
                  </a:cubicBezTo>
                  <a:cubicBezTo>
                    <a:pt x="276" y="242"/>
                    <a:pt x="276" y="242"/>
                    <a:pt x="276" y="242"/>
                  </a:cubicBezTo>
                  <a:cubicBezTo>
                    <a:pt x="276" y="252"/>
                    <a:pt x="276" y="252"/>
                    <a:pt x="276" y="252"/>
                  </a:cubicBezTo>
                  <a:cubicBezTo>
                    <a:pt x="295" y="252"/>
                    <a:pt x="295" y="252"/>
                    <a:pt x="295" y="252"/>
                  </a:cubicBezTo>
                  <a:close/>
                  <a:moveTo>
                    <a:pt x="266" y="252"/>
                  </a:moveTo>
                  <a:cubicBezTo>
                    <a:pt x="266" y="242"/>
                    <a:pt x="266" y="242"/>
                    <a:pt x="266" y="242"/>
                  </a:cubicBezTo>
                  <a:cubicBezTo>
                    <a:pt x="247" y="242"/>
                    <a:pt x="247" y="242"/>
                    <a:pt x="247" y="242"/>
                  </a:cubicBezTo>
                  <a:cubicBezTo>
                    <a:pt x="247" y="252"/>
                    <a:pt x="247" y="252"/>
                    <a:pt x="247" y="252"/>
                  </a:cubicBezTo>
                  <a:cubicBezTo>
                    <a:pt x="266" y="252"/>
                    <a:pt x="266" y="252"/>
                    <a:pt x="266" y="252"/>
                  </a:cubicBezTo>
                  <a:close/>
                  <a:moveTo>
                    <a:pt x="238" y="252"/>
                  </a:moveTo>
                  <a:cubicBezTo>
                    <a:pt x="238" y="242"/>
                    <a:pt x="238" y="242"/>
                    <a:pt x="238" y="242"/>
                  </a:cubicBezTo>
                  <a:cubicBezTo>
                    <a:pt x="219" y="242"/>
                    <a:pt x="219" y="242"/>
                    <a:pt x="219" y="242"/>
                  </a:cubicBezTo>
                  <a:cubicBezTo>
                    <a:pt x="219" y="252"/>
                    <a:pt x="219" y="252"/>
                    <a:pt x="219" y="252"/>
                  </a:cubicBezTo>
                  <a:cubicBezTo>
                    <a:pt x="238" y="252"/>
                    <a:pt x="238" y="252"/>
                    <a:pt x="238" y="252"/>
                  </a:cubicBezTo>
                  <a:close/>
                  <a:moveTo>
                    <a:pt x="210" y="252"/>
                  </a:moveTo>
                  <a:cubicBezTo>
                    <a:pt x="210" y="242"/>
                    <a:pt x="210" y="242"/>
                    <a:pt x="210" y="242"/>
                  </a:cubicBezTo>
                  <a:cubicBezTo>
                    <a:pt x="191" y="242"/>
                    <a:pt x="191" y="242"/>
                    <a:pt x="191" y="242"/>
                  </a:cubicBezTo>
                  <a:cubicBezTo>
                    <a:pt x="191" y="252"/>
                    <a:pt x="191" y="252"/>
                    <a:pt x="191" y="252"/>
                  </a:cubicBezTo>
                  <a:cubicBezTo>
                    <a:pt x="210" y="252"/>
                    <a:pt x="210" y="252"/>
                    <a:pt x="210" y="252"/>
                  </a:cubicBezTo>
                  <a:close/>
                  <a:moveTo>
                    <a:pt x="181" y="252"/>
                  </a:moveTo>
                  <a:cubicBezTo>
                    <a:pt x="181" y="242"/>
                    <a:pt x="181" y="242"/>
                    <a:pt x="181" y="242"/>
                  </a:cubicBezTo>
                  <a:cubicBezTo>
                    <a:pt x="162" y="242"/>
                    <a:pt x="162" y="242"/>
                    <a:pt x="162" y="242"/>
                  </a:cubicBezTo>
                  <a:cubicBezTo>
                    <a:pt x="162" y="252"/>
                    <a:pt x="162" y="252"/>
                    <a:pt x="162" y="252"/>
                  </a:cubicBezTo>
                  <a:cubicBezTo>
                    <a:pt x="181" y="252"/>
                    <a:pt x="181" y="252"/>
                    <a:pt x="181" y="252"/>
                  </a:cubicBezTo>
                  <a:close/>
                  <a:moveTo>
                    <a:pt x="153" y="252"/>
                  </a:moveTo>
                  <a:cubicBezTo>
                    <a:pt x="153" y="242"/>
                    <a:pt x="153" y="242"/>
                    <a:pt x="153" y="242"/>
                  </a:cubicBezTo>
                  <a:cubicBezTo>
                    <a:pt x="134" y="242"/>
                    <a:pt x="134" y="242"/>
                    <a:pt x="134" y="242"/>
                  </a:cubicBezTo>
                  <a:cubicBezTo>
                    <a:pt x="134" y="252"/>
                    <a:pt x="134" y="252"/>
                    <a:pt x="134" y="252"/>
                  </a:cubicBezTo>
                  <a:cubicBezTo>
                    <a:pt x="153" y="252"/>
                    <a:pt x="153" y="252"/>
                    <a:pt x="153" y="252"/>
                  </a:cubicBezTo>
                  <a:close/>
                  <a:moveTo>
                    <a:pt x="125" y="252"/>
                  </a:moveTo>
                  <a:cubicBezTo>
                    <a:pt x="125" y="242"/>
                    <a:pt x="125" y="242"/>
                    <a:pt x="125" y="242"/>
                  </a:cubicBezTo>
                  <a:cubicBezTo>
                    <a:pt x="106" y="241"/>
                    <a:pt x="106" y="241"/>
                    <a:pt x="106" y="241"/>
                  </a:cubicBezTo>
                  <a:cubicBezTo>
                    <a:pt x="105" y="251"/>
                    <a:pt x="105" y="251"/>
                    <a:pt x="105" y="251"/>
                  </a:cubicBezTo>
                  <a:cubicBezTo>
                    <a:pt x="125" y="252"/>
                    <a:pt x="125" y="252"/>
                    <a:pt x="125" y="252"/>
                  </a:cubicBezTo>
                  <a:close/>
                  <a:moveTo>
                    <a:pt x="96" y="249"/>
                  </a:moveTo>
                  <a:cubicBezTo>
                    <a:pt x="77" y="243"/>
                    <a:pt x="77" y="243"/>
                    <a:pt x="77" y="243"/>
                  </a:cubicBezTo>
                  <a:cubicBezTo>
                    <a:pt x="80" y="234"/>
                    <a:pt x="80" y="234"/>
                    <a:pt x="80" y="234"/>
                  </a:cubicBezTo>
                  <a:cubicBezTo>
                    <a:pt x="86" y="237"/>
                    <a:pt x="92" y="238"/>
                    <a:pt x="97" y="240"/>
                  </a:cubicBezTo>
                  <a:cubicBezTo>
                    <a:pt x="96" y="249"/>
                    <a:pt x="96" y="249"/>
                    <a:pt x="96" y="249"/>
                  </a:cubicBezTo>
                  <a:close/>
                  <a:moveTo>
                    <a:pt x="68" y="239"/>
                  </a:moveTo>
                  <a:cubicBezTo>
                    <a:pt x="51" y="227"/>
                    <a:pt x="51" y="227"/>
                    <a:pt x="51" y="227"/>
                  </a:cubicBezTo>
                  <a:cubicBezTo>
                    <a:pt x="58" y="220"/>
                    <a:pt x="58" y="220"/>
                    <a:pt x="58" y="220"/>
                  </a:cubicBezTo>
                  <a:cubicBezTo>
                    <a:pt x="72" y="231"/>
                    <a:pt x="72" y="231"/>
                    <a:pt x="72" y="231"/>
                  </a:cubicBezTo>
                  <a:cubicBezTo>
                    <a:pt x="68" y="239"/>
                    <a:pt x="68" y="239"/>
                    <a:pt x="68" y="239"/>
                  </a:cubicBezTo>
                  <a:close/>
                  <a:moveTo>
                    <a:pt x="45" y="220"/>
                  </a:moveTo>
                  <a:cubicBezTo>
                    <a:pt x="34" y="202"/>
                    <a:pt x="34" y="202"/>
                    <a:pt x="34" y="202"/>
                  </a:cubicBezTo>
                  <a:cubicBezTo>
                    <a:pt x="43" y="199"/>
                    <a:pt x="43" y="199"/>
                    <a:pt x="43" y="199"/>
                  </a:cubicBezTo>
                  <a:cubicBezTo>
                    <a:pt x="52" y="214"/>
                    <a:pt x="52" y="214"/>
                    <a:pt x="52" y="214"/>
                  </a:cubicBezTo>
                  <a:cubicBezTo>
                    <a:pt x="45" y="220"/>
                    <a:pt x="45" y="220"/>
                    <a:pt x="45" y="220"/>
                  </a:cubicBezTo>
                  <a:close/>
                  <a:moveTo>
                    <a:pt x="31" y="193"/>
                  </a:moveTo>
                  <a:cubicBezTo>
                    <a:pt x="26" y="174"/>
                    <a:pt x="26" y="174"/>
                    <a:pt x="26" y="174"/>
                  </a:cubicBezTo>
                  <a:cubicBezTo>
                    <a:pt x="36" y="173"/>
                    <a:pt x="36" y="173"/>
                    <a:pt x="36" y="173"/>
                  </a:cubicBezTo>
                  <a:cubicBezTo>
                    <a:pt x="40" y="190"/>
                    <a:pt x="40" y="190"/>
                    <a:pt x="40" y="190"/>
                  </a:cubicBezTo>
                  <a:cubicBezTo>
                    <a:pt x="31" y="193"/>
                    <a:pt x="31" y="193"/>
                    <a:pt x="31" y="193"/>
                  </a:cubicBezTo>
                  <a:close/>
                  <a:moveTo>
                    <a:pt x="25" y="164"/>
                  </a:moveTo>
                  <a:cubicBezTo>
                    <a:pt x="24" y="145"/>
                    <a:pt x="24" y="145"/>
                    <a:pt x="24" y="145"/>
                  </a:cubicBezTo>
                  <a:cubicBezTo>
                    <a:pt x="34" y="145"/>
                    <a:pt x="34" y="145"/>
                    <a:pt x="34" y="145"/>
                  </a:cubicBezTo>
                  <a:cubicBezTo>
                    <a:pt x="34" y="164"/>
                    <a:pt x="34" y="164"/>
                    <a:pt x="34" y="164"/>
                  </a:cubicBezTo>
                  <a:cubicBezTo>
                    <a:pt x="25" y="164"/>
                    <a:pt x="25" y="164"/>
                    <a:pt x="25" y="164"/>
                  </a:cubicBezTo>
                  <a:close/>
                  <a:moveTo>
                    <a:pt x="24" y="136"/>
                  </a:moveTo>
                  <a:cubicBezTo>
                    <a:pt x="24" y="117"/>
                    <a:pt x="24" y="117"/>
                    <a:pt x="24" y="117"/>
                  </a:cubicBezTo>
                  <a:cubicBezTo>
                    <a:pt x="34" y="117"/>
                    <a:pt x="34" y="117"/>
                    <a:pt x="34" y="117"/>
                  </a:cubicBezTo>
                  <a:cubicBezTo>
                    <a:pt x="34" y="136"/>
                    <a:pt x="34" y="136"/>
                    <a:pt x="34" y="136"/>
                  </a:cubicBezTo>
                  <a:cubicBezTo>
                    <a:pt x="24" y="136"/>
                    <a:pt x="24" y="136"/>
                    <a:pt x="24" y="136"/>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3" name="Freeform 32"/>
            <p:cNvSpPr>
              <a:spLocks noEditPoints="1"/>
            </p:cNvSpPr>
            <p:nvPr/>
          </p:nvSpPr>
          <p:spPr bwMode="auto">
            <a:xfrm>
              <a:off x="4953739" y="3668451"/>
              <a:ext cx="512431" cy="76343"/>
            </a:xfrm>
            <a:custGeom>
              <a:avLst/>
              <a:gdLst>
                <a:gd name="T0" fmla="*/ 359 w 458"/>
                <a:gd name="T1" fmla="*/ 30 h 69"/>
                <a:gd name="T2" fmla="*/ 336 w 458"/>
                <a:gd name="T3" fmla="*/ 40 h 69"/>
                <a:gd name="T4" fmla="*/ 336 w 458"/>
                <a:gd name="T5" fmla="*/ 30 h 69"/>
                <a:gd name="T6" fmla="*/ 389 w 458"/>
                <a:gd name="T7" fmla="*/ 0 h 69"/>
                <a:gd name="T8" fmla="*/ 370 w 458"/>
                <a:gd name="T9" fmla="*/ 30 h 69"/>
                <a:gd name="T10" fmla="*/ 389 w 458"/>
                <a:gd name="T11" fmla="*/ 40 h 69"/>
                <a:gd name="T12" fmla="*/ 458 w 458"/>
                <a:gd name="T13" fmla="*/ 34 h 69"/>
                <a:gd name="T14" fmla="*/ 0 w 458"/>
                <a:gd name="T15" fmla="*/ 30 h 69"/>
                <a:gd name="T16" fmla="*/ 22 w 458"/>
                <a:gd name="T17" fmla="*/ 40 h 69"/>
                <a:gd name="T18" fmla="*/ 0 w 458"/>
                <a:gd name="T19" fmla="*/ 30 h 69"/>
                <a:gd name="T20" fmla="*/ 33 w 458"/>
                <a:gd name="T21" fmla="*/ 30 h 69"/>
                <a:gd name="T22" fmla="*/ 56 w 458"/>
                <a:gd name="T23" fmla="*/ 40 h 69"/>
                <a:gd name="T24" fmla="*/ 33 w 458"/>
                <a:gd name="T25" fmla="*/ 30 h 69"/>
                <a:gd name="T26" fmla="*/ 66 w 458"/>
                <a:gd name="T27" fmla="*/ 30 h 69"/>
                <a:gd name="T28" fmla="*/ 89 w 458"/>
                <a:gd name="T29" fmla="*/ 40 h 69"/>
                <a:gd name="T30" fmla="*/ 66 w 458"/>
                <a:gd name="T31" fmla="*/ 30 h 69"/>
                <a:gd name="T32" fmla="*/ 101 w 458"/>
                <a:gd name="T33" fmla="*/ 30 h 69"/>
                <a:gd name="T34" fmla="*/ 123 w 458"/>
                <a:gd name="T35" fmla="*/ 40 h 69"/>
                <a:gd name="T36" fmla="*/ 101 w 458"/>
                <a:gd name="T37" fmla="*/ 30 h 69"/>
                <a:gd name="T38" fmla="*/ 134 w 458"/>
                <a:gd name="T39" fmla="*/ 30 h 69"/>
                <a:gd name="T40" fmla="*/ 157 w 458"/>
                <a:gd name="T41" fmla="*/ 40 h 69"/>
                <a:gd name="T42" fmla="*/ 134 w 458"/>
                <a:gd name="T43" fmla="*/ 30 h 69"/>
                <a:gd name="T44" fmla="*/ 167 w 458"/>
                <a:gd name="T45" fmla="*/ 30 h 69"/>
                <a:gd name="T46" fmla="*/ 190 w 458"/>
                <a:gd name="T47" fmla="*/ 40 h 69"/>
                <a:gd name="T48" fmla="*/ 167 w 458"/>
                <a:gd name="T49" fmla="*/ 30 h 69"/>
                <a:gd name="T50" fmla="*/ 202 w 458"/>
                <a:gd name="T51" fmla="*/ 30 h 69"/>
                <a:gd name="T52" fmla="*/ 224 w 458"/>
                <a:gd name="T53" fmla="*/ 40 h 69"/>
                <a:gd name="T54" fmla="*/ 202 w 458"/>
                <a:gd name="T55" fmla="*/ 30 h 69"/>
                <a:gd name="T56" fmla="*/ 235 w 458"/>
                <a:gd name="T57" fmla="*/ 30 h 69"/>
                <a:gd name="T58" fmla="*/ 258 w 458"/>
                <a:gd name="T59" fmla="*/ 40 h 69"/>
                <a:gd name="T60" fmla="*/ 235 w 458"/>
                <a:gd name="T61" fmla="*/ 30 h 69"/>
                <a:gd name="T62" fmla="*/ 268 w 458"/>
                <a:gd name="T63" fmla="*/ 30 h 69"/>
                <a:gd name="T64" fmla="*/ 291 w 458"/>
                <a:gd name="T65" fmla="*/ 40 h 69"/>
                <a:gd name="T66" fmla="*/ 268 w 458"/>
                <a:gd name="T67" fmla="*/ 30 h 69"/>
                <a:gd name="T68" fmla="*/ 303 w 458"/>
                <a:gd name="T69" fmla="*/ 30 h 69"/>
                <a:gd name="T70" fmla="*/ 326 w 458"/>
                <a:gd name="T71" fmla="*/ 40 h 69"/>
                <a:gd name="T72" fmla="*/ 303 w 458"/>
                <a:gd name="T7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8" h="69">
                  <a:moveTo>
                    <a:pt x="336" y="30"/>
                  </a:moveTo>
                  <a:lnTo>
                    <a:pt x="359" y="30"/>
                  </a:lnTo>
                  <a:lnTo>
                    <a:pt x="359" y="40"/>
                  </a:lnTo>
                  <a:lnTo>
                    <a:pt x="336" y="40"/>
                  </a:lnTo>
                  <a:lnTo>
                    <a:pt x="336" y="30"/>
                  </a:lnTo>
                  <a:lnTo>
                    <a:pt x="336" y="30"/>
                  </a:lnTo>
                  <a:close/>
                  <a:moveTo>
                    <a:pt x="458" y="34"/>
                  </a:moveTo>
                  <a:lnTo>
                    <a:pt x="389" y="0"/>
                  </a:lnTo>
                  <a:lnTo>
                    <a:pt x="389" y="30"/>
                  </a:lnTo>
                  <a:lnTo>
                    <a:pt x="370" y="30"/>
                  </a:lnTo>
                  <a:lnTo>
                    <a:pt x="370" y="40"/>
                  </a:lnTo>
                  <a:lnTo>
                    <a:pt x="389" y="40"/>
                  </a:lnTo>
                  <a:lnTo>
                    <a:pt x="389" y="69"/>
                  </a:lnTo>
                  <a:lnTo>
                    <a:pt x="458" y="34"/>
                  </a:lnTo>
                  <a:lnTo>
                    <a:pt x="458" y="34"/>
                  </a:lnTo>
                  <a:close/>
                  <a:moveTo>
                    <a:pt x="0" y="30"/>
                  </a:moveTo>
                  <a:lnTo>
                    <a:pt x="22" y="30"/>
                  </a:lnTo>
                  <a:lnTo>
                    <a:pt x="22" y="40"/>
                  </a:lnTo>
                  <a:lnTo>
                    <a:pt x="0" y="40"/>
                  </a:lnTo>
                  <a:lnTo>
                    <a:pt x="0" y="30"/>
                  </a:lnTo>
                  <a:lnTo>
                    <a:pt x="0" y="30"/>
                  </a:lnTo>
                  <a:close/>
                  <a:moveTo>
                    <a:pt x="33" y="30"/>
                  </a:moveTo>
                  <a:lnTo>
                    <a:pt x="56" y="30"/>
                  </a:lnTo>
                  <a:lnTo>
                    <a:pt x="56" y="40"/>
                  </a:lnTo>
                  <a:lnTo>
                    <a:pt x="33" y="40"/>
                  </a:lnTo>
                  <a:lnTo>
                    <a:pt x="33" y="30"/>
                  </a:lnTo>
                  <a:lnTo>
                    <a:pt x="33" y="30"/>
                  </a:lnTo>
                  <a:close/>
                  <a:moveTo>
                    <a:pt x="66" y="30"/>
                  </a:moveTo>
                  <a:lnTo>
                    <a:pt x="89" y="30"/>
                  </a:lnTo>
                  <a:lnTo>
                    <a:pt x="89" y="40"/>
                  </a:lnTo>
                  <a:lnTo>
                    <a:pt x="66" y="40"/>
                  </a:lnTo>
                  <a:lnTo>
                    <a:pt x="66" y="30"/>
                  </a:lnTo>
                  <a:lnTo>
                    <a:pt x="66" y="30"/>
                  </a:lnTo>
                  <a:close/>
                  <a:moveTo>
                    <a:pt x="101" y="30"/>
                  </a:moveTo>
                  <a:lnTo>
                    <a:pt x="123" y="30"/>
                  </a:lnTo>
                  <a:lnTo>
                    <a:pt x="123" y="40"/>
                  </a:lnTo>
                  <a:lnTo>
                    <a:pt x="101" y="40"/>
                  </a:lnTo>
                  <a:lnTo>
                    <a:pt x="101" y="30"/>
                  </a:lnTo>
                  <a:lnTo>
                    <a:pt x="101" y="30"/>
                  </a:lnTo>
                  <a:close/>
                  <a:moveTo>
                    <a:pt x="134" y="30"/>
                  </a:moveTo>
                  <a:lnTo>
                    <a:pt x="157" y="30"/>
                  </a:lnTo>
                  <a:lnTo>
                    <a:pt x="157" y="40"/>
                  </a:lnTo>
                  <a:lnTo>
                    <a:pt x="134" y="40"/>
                  </a:lnTo>
                  <a:lnTo>
                    <a:pt x="134" y="30"/>
                  </a:lnTo>
                  <a:lnTo>
                    <a:pt x="134" y="30"/>
                  </a:lnTo>
                  <a:close/>
                  <a:moveTo>
                    <a:pt x="167" y="30"/>
                  </a:moveTo>
                  <a:lnTo>
                    <a:pt x="190" y="30"/>
                  </a:lnTo>
                  <a:lnTo>
                    <a:pt x="190" y="40"/>
                  </a:lnTo>
                  <a:lnTo>
                    <a:pt x="167" y="40"/>
                  </a:lnTo>
                  <a:lnTo>
                    <a:pt x="167" y="30"/>
                  </a:lnTo>
                  <a:lnTo>
                    <a:pt x="167" y="30"/>
                  </a:lnTo>
                  <a:close/>
                  <a:moveTo>
                    <a:pt x="202" y="30"/>
                  </a:moveTo>
                  <a:lnTo>
                    <a:pt x="224" y="30"/>
                  </a:lnTo>
                  <a:lnTo>
                    <a:pt x="224" y="40"/>
                  </a:lnTo>
                  <a:lnTo>
                    <a:pt x="202" y="40"/>
                  </a:lnTo>
                  <a:lnTo>
                    <a:pt x="202" y="30"/>
                  </a:lnTo>
                  <a:lnTo>
                    <a:pt x="202" y="30"/>
                  </a:lnTo>
                  <a:close/>
                  <a:moveTo>
                    <a:pt x="235" y="30"/>
                  </a:moveTo>
                  <a:lnTo>
                    <a:pt x="258" y="30"/>
                  </a:lnTo>
                  <a:lnTo>
                    <a:pt x="258" y="40"/>
                  </a:lnTo>
                  <a:lnTo>
                    <a:pt x="235" y="40"/>
                  </a:lnTo>
                  <a:lnTo>
                    <a:pt x="235" y="30"/>
                  </a:lnTo>
                  <a:lnTo>
                    <a:pt x="235" y="30"/>
                  </a:lnTo>
                  <a:close/>
                  <a:moveTo>
                    <a:pt x="268" y="30"/>
                  </a:moveTo>
                  <a:lnTo>
                    <a:pt x="291" y="30"/>
                  </a:lnTo>
                  <a:lnTo>
                    <a:pt x="291" y="40"/>
                  </a:lnTo>
                  <a:lnTo>
                    <a:pt x="268" y="40"/>
                  </a:lnTo>
                  <a:lnTo>
                    <a:pt x="268" y="30"/>
                  </a:lnTo>
                  <a:lnTo>
                    <a:pt x="268" y="30"/>
                  </a:lnTo>
                  <a:close/>
                  <a:moveTo>
                    <a:pt x="303" y="30"/>
                  </a:moveTo>
                  <a:lnTo>
                    <a:pt x="326" y="30"/>
                  </a:lnTo>
                  <a:lnTo>
                    <a:pt x="326" y="40"/>
                  </a:lnTo>
                  <a:lnTo>
                    <a:pt x="303" y="40"/>
                  </a:lnTo>
                  <a:lnTo>
                    <a:pt x="303" y="30"/>
                  </a:lnTo>
                  <a:lnTo>
                    <a:pt x="303" y="30"/>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4" name="Freeform 33"/>
            <p:cNvSpPr>
              <a:spLocks noEditPoints="1"/>
            </p:cNvSpPr>
            <p:nvPr/>
          </p:nvSpPr>
          <p:spPr bwMode="auto">
            <a:xfrm>
              <a:off x="4740004" y="3044077"/>
              <a:ext cx="513759" cy="74980"/>
            </a:xfrm>
            <a:custGeom>
              <a:avLst/>
              <a:gdLst>
                <a:gd name="T0" fmla="*/ 361 w 459"/>
                <a:gd name="T1" fmla="*/ 29 h 68"/>
                <a:gd name="T2" fmla="*/ 338 w 459"/>
                <a:gd name="T3" fmla="*/ 39 h 68"/>
                <a:gd name="T4" fmla="*/ 338 w 459"/>
                <a:gd name="T5" fmla="*/ 29 h 68"/>
                <a:gd name="T6" fmla="*/ 390 w 459"/>
                <a:gd name="T7" fmla="*/ 0 h 68"/>
                <a:gd name="T8" fmla="*/ 371 w 459"/>
                <a:gd name="T9" fmla="*/ 29 h 68"/>
                <a:gd name="T10" fmla="*/ 390 w 459"/>
                <a:gd name="T11" fmla="*/ 39 h 68"/>
                <a:gd name="T12" fmla="*/ 459 w 459"/>
                <a:gd name="T13" fmla="*/ 33 h 68"/>
                <a:gd name="T14" fmla="*/ 0 w 459"/>
                <a:gd name="T15" fmla="*/ 29 h 68"/>
                <a:gd name="T16" fmla="*/ 23 w 459"/>
                <a:gd name="T17" fmla="*/ 39 h 68"/>
                <a:gd name="T18" fmla="*/ 0 w 459"/>
                <a:gd name="T19" fmla="*/ 29 h 68"/>
                <a:gd name="T20" fmla="*/ 35 w 459"/>
                <a:gd name="T21" fmla="*/ 29 h 68"/>
                <a:gd name="T22" fmla="*/ 57 w 459"/>
                <a:gd name="T23" fmla="*/ 39 h 68"/>
                <a:gd name="T24" fmla="*/ 35 w 459"/>
                <a:gd name="T25" fmla="*/ 29 h 68"/>
                <a:gd name="T26" fmla="*/ 68 w 459"/>
                <a:gd name="T27" fmla="*/ 29 h 68"/>
                <a:gd name="T28" fmla="*/ 91 w 459"/>
                <a:gd name="T29" fmla="*/ 39 h 68"/>
                <a:gd name="T30" fmla="*/ 68 w 459"/>
                <a:gd name="T31" fmla="*/ 29 h 68"/>
                <a:gd name="T32" fmla="*/ 101 w 459"/>
                <a:gd name="T33" fmla="*/ 29 h 68"/>
                <a:gd name="T34" fmla="*/ 124 w 459"/>
                <a:gd name="T35" fmla="*/ 39 h 68"/>
                <a:gd name="T36" fmla="*/ 101 w 459"/>
                <a:gd name="T37" fmla="*/ 29 h 68"/>
                <a:gd name="T38" fmla="*/ 136 w 459"/>
                <a:gd name="T39" fmla="*/ 29 h 68"/>
                <a:gd name="T40" fmla="*/ 159 w 459"/>
                <a:gd name="T41" fmla="*/ 39 h 68"/>
                <a:gd name="T42" fmla="*/ 136 w 459"/>
                <a:gd name="T43" fmla="*/ 29 h 68"/>
                <a:gd name="T44" fmla="*/ 169 w 459"/>
                <a:gd name="T45" fmla="*/ 29 h 68"/>
                <a:gd name="T46" fmla="*/ 192 w 459"/>
                <a:gd name="T47" fmla="*/ 39 h 68"/>
                <a:gd name="T48" fmla="*/ 169 w 459"/>
                <a:gd name="T49" fmla="*/ 29 h 68"/>
                <a:gd name="T50" fmla="*/ 203 w 459"/>
                <a:gd name="T51" fmla="*/ 29 h 68"/>
                <a:gd name="T52" fmla="*/ 225 w 459"/>
                <a:gd name="T53" fmla="*/ 39 h 68"/>
                <a:gd name="T54" fmla="*/ 203 w 459"/>
                <a:gd name="T55" fmla="*/ 29 h 68"/>
                <a:gd name="T56" fmla="*/ 237 w 459"/>
                <a:gd name="T57" fmla="*/ 29 h 68"/>
                <a:gd name="T58" fmla="*/ 260 w 459"/>
                <a:gd name="T59" fmla="*/ 39 h 68"/>
                <a:gd name="T60" fmla="*/ 237 w 459"/>
                <a:gd name="T61" fmla="*/ 29 h 68"/>
                <a:gd name="T62" fmla="*/ 270 w 459"/>
                <a:gd name="T63" fmla="*/ 29 h 68"/>
                <a:gd name="T64" fmla="*/ 293 w 459"/>
                <a:gd name="T65" fmla="*/ 39 h 68"/>
                <a:gd name="T66" fmla="*/ 270 w 459"/>
                <a:gd name="T67" fmla="*/ 29 h 68"/>
                <a:gd name="T68" fmla="*/ 304 w 459"/>
                <a:gd name="T69" fmla="*/ 29 h 68"/>
                <a:gd name="T70" fmla="*/ 326 w 459"/>
                <a:gd name="T71" fmla="*/ 39 h 68"/>
                <a:gd name="T72" fmla="*/ 304 w 459"/>
                <a:gd name="T73" fmla="*/ 2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9" h="68">
                  <a:moveTo>
                    <a:pt x="338" y="29"/>
                  </a:moveTo>
                  <a:lnTo>
                    <a:pt x="361" y="29"/>
                  </a:lnTo>
                  <a:lnTo>
                    <a:pt x="361" y="39"/>
                  </a:lnTo>
                  <a:lnTo>
                    <a:pt x="338" y="39"/>
                  </a:lnTo>
                  <a:lnTo>
                    <a:pt x="338" y="29"/>
                  </a:lnTo>
                  <a:lnTo>
                    <a:pt x="338" y="29"/>
                  </a:lnTo>
                  <a:close/>
                  <a:moveTo>
                    <a:pt x="459" y="33"/>
                  </a:moveTo>
                  <a:lnTo>
                    <a:pt x="390" y="0"/>
                  </a:lnTo>
                  <a:lnTo>
                    <a:pt x="390" y="29"/>
                  </a:lnTo>
                  <a:lnTo>
                    <a:pt x="371" y="29"/>
                  </a:lnTo>
                  <a:lnTo>
                    <a:pt x="371" y="39"/>
                  </a:lnTo>
                  <a:lnTo>
                    <a:pt x="390" y="39"/>
                  </a:lnTo>
                  <a:lnTo>
                    <a:pt x="390" y="68"/>
                  </a:lnTo>
                  <a:lnTo>
                    <a:pt x="459" y="33"/>
                  </a:lnTo>
                  <a:lnTo>
                    <a:pt x="459" y="33"/>
                  </a:lnTo>
                  <a:close/>
                  <a:moveTo>
                    <a:pt x="0" y="29"/>
                  </a:moveTo>
                  <a:lnTo>
                    <a:pt x="23" y="29"/>
                  </a:lnTo>
                  <a:lnTo>
                    <a:pt x="23" y="39"/>
                  </a:lnTo>
                  <a:lnTo>
                    <a:pt x="0" y="39"/>
                  </a:lnTo>
                  <a:lnTo>
                    <a:pt x="0" y="29"/>
                  </a:lnTo>
                  <a:lnTo>
                    <a:pt x="0" y="29"/>
                  </a:lnTo>
                  <a:close/>
                  <a:moveTo>
                    <a:pt x="35" y="29"/>
                  </a:moveTo>
                  <a:lnTo>
                    <a:pt x="57" y="29"/>
                  </a:lnTo>
                  <a:lnTo>
                    <a:pt x="57" y="39"/>
                  </a:lnTo>
                  <a:lnTo>
                    <a:pt x="35" y="39"/>
                  </a:lnTo>
                  <a:lnTo>
                    <a:pt x="35" y="29"/>
                  </a:lnTo>
                  <a:lnTo>
                    <a:pt x="35" y="29"/>
                  </a:lnTo>
                  <a:close/>
                  <a:moveTo>
                    <a:pt x="68" y="29"/>
                  </a:moveTo>
                  <a:lnTo>
                    <a:pt x="91" y="29"/>
                  </a:lnTo>
                  <a:lnTo>
                    <a:pt x="91" y="39"/>
                  </a:lnTo>
                  <a:lnTo>
                    <a:pt x="68" y="39"/>
                  </a:lnTo>
                  <a:lnTo>
                    <a:pt x="68" y="29"/>
                  </a:lnTo>
                  <a:lnTo>
                    <a:pt x="68" y="29"/>
                  </a:lnTo>
                  <a:close/>
                  <a:moveTo>
                    <a:pt x="101" y="29"/>
                  </a:moveTo>
                  <a:lnTo>
                    <a:pt x="124" y="29"/>
                  </a:lnTo>
                  <a:lnTo>
                    <a:pt x="124" y="39"/>
                  </a:lnTo>
                  <a:lnTo>
                    <a:pt x="101" y="39"/>
                  </a:lnTo>
                  <a:lnTo>
                    <a:pt x="101" y="29"/>
                  </a:lnTo>
                  <a:lnTo>
                    <a:pt x="101" y="29"/>
                  </a:lnTo>
                  <a:close/>
                  <a:moveTo>
                    <a:pt x="136" y="29"/>
                  </a:moveTo>
                  <a:lnTo>
                    <a:pt x="159" y="29"/>
                  </a:lnTo>
                  <a:lnTo>
                    <a:pt x="159" y="39"/>
                  </a:lnTo>
                  <a:lnTo>
                    <a:pt x="136" y="39"/>
                  </a:lnTo>
                  <a:lnTo>
                    <a:pt x="136" y="29"/>
                  </a:lnTo>
                  <a:lnTo>
                    <a:pt x="136" y="29"/>
                  </a:lnTo>
                  <a:close/>
                  <a:moveTo>
                    <a:pt x="169" y="29"/>
                  </a:moveTo>
                  <a:lnTo>
                    <a:pt x="192" y="29"/>
                  </a:lnTo>
                  <a:lnTo>
                    <a:pt x="192" y="39"/>
                  </a:lnTo>
                  <a:lnTo>
                    <a:pt x="169" y="39"/>
                  </a:lnTo>
                  <a:lnTo>
                    <a:pt x="169" y="29"/>
                  </a:lnTo>
                  <a:lnTo>
                    <a:pt x="169" y="29"/>
                  </a:lnTo>
                  <a:close/>
                  <a:moveTo>
                    <a:pt x="203" y="29"/>
                  </a:moveTo>
                  <a:lnTo>
                    <a:pt x="225" y="29"/>
                  </a:lnTo>
                  <a:lnTo>
                    <a:pt x="225" y="39"/>
                  </a:lnTo>
                  <a:lnTo>
                    <a:pt x="203" y="39"/>
                  </a:lnTo>
                  <a:lnTo>
                    <a:pt x="203" y="29"/>
                  </a:lnTo>
                  <a:lnTo>
                    <a:pt x="203" y="29"/>
                  </a:lnTo>
                  <a:close/>
                  <a:moveTo>
                    <a:pt x="237" y="29"/>
                  </a:moveTo>
                  <a:lnTo>
                    <a:pt x="260" y="29"/>
                  </a:lnTo>
                  <a:lnTo>
                    <a:pt x="260" y="39"/>
                  </a:lnTo>
                  <a:lnTo>
                    <a:pt x="237" y="39"/>
                  </a:lnTo>
                  <a:lnTo>
                    <a:pt x="237" y="29"/>
                  </a:lnTo>
                  <a:lnTo>
                    <a:pt x="237" y="29"/>
                  </a:lnTo>
                  <a:close/>
                  <a:moveTo>
                    <a:pt x="270" y="29"/>
                  </a:moveTo>
                  <a:lnTo>
                    <a:pt x="293" y="29"/>
                  </a:lnTo>
                  <a:lnTo>
                    <a:pt x="293" y="39"/>
                  </a:lnTo>
                  <a:lnTo>
                    <a:pt x="270" y="39"/>
                  </a:lnTo>
                  <a:lnTo>
                    <a:pt x="270" y="29"/>
                  </a:lnTo>
                  <a:lnTo>
                    <a:pt x="270" y="29"/>
                  </a:lnTo>
                  <a:close/>
                  <a:moveTo>
                    <a:pt x="304" y="29"/>
                  </a:moveTo>
                  <a:lnTo>
                    <a:pt x="326" y="29"/>
                  </a:lnTo>
                  <a:lnTo>
                    <a:pt x="326" y="39"/>
                  </a:lnTo>
                  <a:lnTo>
                    <a:pt x="304" y="39"/>
                  </a:lnTo>
                  <a:lnTo>
                    <a:pt x="304" y="29"/>
                  </a:lnTo>
                  <a:lnTo>
                    <a:pt x="304" y="29"/>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5" name="Freeform 34"/>
            <p:cNvSpPr>
              <a:spLocks noEditPoints="1"/>
            </p:cNvSpPr>
            <p:nvPr/>
          </p:nvSpPr>
          <p:spPr bwMode="auto">
            <a:xfrm>
              <a:off x="4856828" y="2284741"/>
              <a:ext cx="76997" cy="249476"/>
            </a:xfrm>
            <a:custGeom>
              <a:avLst/>
              <a:gdLst>
                <a:gd name="T0" fmla="*/ 28 w 69"/>
                <a:gd name="T1" fmla="*/ 101 h 223"/>
                <a:gd name="T2" fmla="*/ 28 w 69"/>
                <a:gd name="T3" fmla="*/ 124 h 223"/>
                <a:gd name="T4" fmla="*/ 40 w 69"/>
                <a:gd name="T5" fmla="*/ 124 h 223"/>
                <a:gd name="T6" fmla="*/ 40 w 69"/>
                <a:gd name="T7" fmla="*/ 101 h 223"/>
                <a:gd name="T8" fmla="*/ 28 w 69"/>
                <a:gd name="T9" fmla="*/ 101 h 223"/>
                <a:gd name="T10" fmla="*/ 28 w 69"/>
                <a:gd name="T11" fmla="*/ 101 h 223"/>
                <a:gd name="T12" fmla="*/ 34 w 69"/>
                <a:gd name="T13" fmla="*/ 223 h 223"/>
                <a:gd name="T14" fmla="*/ 0 w 69"/>
                <a:gd name="T15" fmla="*/ 154 h 223"/>
                <a:gd name="T16" fmla="*/ 28 w 69"/>
                <a:gd name="T17" fmla="*/ 154 h 223"/>
                <a:gd name="T18" fmla="*/ 28 w 69"/>
                <a:gd name="T19" fmla="*/ 135 h 223"/>
                <a:gd name="T20" fmla="*/ 40 w 69"/>
                <a:gd name="T21" fmla="*/ 135 h 223"/>
                <a:gd name="T22" fmla="*/ 40 w 69"/>
                <a:gd name="T23" fmla="*/ 154 h 223"/>
                <a:gd name="T24" fmla="*/ 69 w 69"/>
                <a:gd name="T25" fmla="*/ 154 h 223"/>
                <a:gd name="T26" fmla="*/ 34 w 69"/>
                <a:gd name="T27" fmla="*/ 223 h 223"/>
                <a:gd name="T28" fmla="*/ 34 w 69"/>
                <a:gd name="T29" fmla="*/ 223 h 223"/>
                <a:gd name="T30" fmla="*/ 28 w 69"/>
                <a:gd name="T31" fmla="*/ 0 h 223"/>
                <a:gd name="T32" fmla="*/ 28 w 69"/>
                <a:gd name="T33" fmla="*/ 23 h 223"/>
                <a:gd name="T34" fmla="*/ 40 w 69"/>
                <a:gd name="T35" fmla="*/ 23 h 223"/>
                <a:gd name="T36" fmla="*/ 40 w 69"/>
                <a:gd name="T37" fmla="*/ 0 h 223"/>
                <a:gd name="T38" fmla="*/ 28 w 69"/>
                <a:gd name="T39" fmla="*/ 0 h 223"/>
                <a:gd name="T40" fmla="*/ 28 w 69"/>
                <a:gd name="T41" fmla="*/ 0 h 223"/>
                <a:gd name="T42" fmla="*/ 28 w 69"/>
                <a:gd name="T43" fmla="*/ 33 h 223"/>
                <a:gd name="T44" fmla="*/ 28 w 69"/>
                <a:gd name="T45" fmla="*/ 56 h 223"/>
                <a:gd name="T46" fmla="*/ 40 w 69"/>
                <a:gd name="T47" fmla="*/ 56 h 223"/>
                <a:gd name="T48" fmla="*/ 40 w 69"/>
                <a:gd name="T49" fmla="*/ 33 h 223"/>
                <a:gd name="T50" fmla="*/ 28 w 69"/>
                <a:gd name="T51" fmla="*/ 33 h 223"/>
                <a:gd name="T52" fmla="*/ 28 w 69"/>
                <a:gd name="T53" fmla="*/ 33 h 223"/>
                <a:gd name="T54" fmla="*/ 28 w 69"/>
                <a:gd name="T55" fmla="*/ 68 h 223"/>
                <a:gd name="T56" fmla="*/ 28 w 69"/>
                <a:gd name="T57" fmla="*/ 89 h 223"/>
                <a:gd name="T58" fmla="*/ 40 w 69"/>
                <a:gd name="T59" fmla="*/ 89 h 223"/>
                <a:gd name="T60" fmla="*/ 40 w 69"/>
                <a:gd name="T61" fmla="*/ 68 h 223"/>
                <a:gd name="T62" fmla="*/ 28 w 69"/>
                <a:gd name="T63" fmla="*/ 68 h 223"/>
                <a:gd name="T64" fmla="*/ 28 w 69"/>
                <a:gd name="T65" fmla="*/ 6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223">
                  <a:moveTo>
                    <a:pt x="28" y="101"/>
                  </a:moveTo>
                  <a:lnTo>
                    <a:pt x="28" y="124"/>
                  </a:lnTo>
                  <a:lnTo>
                    <a:pt x="40" y="124"/>
                  </a:lnTo>
                  <a:lnTo>
                    <a:pt x="40" y="101"/>
                  </a:lnTo>
                  <a:lnTo>
                    <a:pt x="28" y="101"/>
                  </a:lnTo>
                  <a:lnTo>
                    <a:pt x="28" y="101"/>
                  </a:lnTo>
                  <a:close/>
                  <a:moveTo>
                    <a:pt x="34" y="223"/>
                  </a:moveTo>
                  <a:lnTo>
                    <a:pt x="0" y="154"/>
                  </a:lnTo>
                  <a:lnTo>
                    <a:pt x="28" y="154"/>
                  </a:lnTo>
                  <a:lnTo>
                    <a:pt x="28" y="135"/>
                  </a:lnTo>
                  <a:lnTo>
                    <a:pt x="40" y="135"/>
                  </a:lnTo>
                  <a:lnTo>
                    <a:pt x="40" y="154"/>
                  </a:lnTo>
                  <a:lnTo>
                    <a:pt x="69" y="154"/>
                  </a:lnTo>
                  <a:lnTo>
                    <a:pt x="34" y="223"/>
                  </a:lnTo>
                  <a:lnTo>
                    <a:pt x="34" y="223"/>
                  </a:lnTo>
                  <a:close/>
                  <a:moveTo>
                    <a:pt x="28" y="0"/>
                  </a:moveTo>
                  <a:lnTo>
                    <a:pt x="28" y="23"/>
                  </a:lnTo>
                  <a:lnTo>
                    <a:pt x="40" y="23"/>
                  </a:lnTo>
                  <a:lnTo>
                    <a:pt x="40" y="0"/>
                  </a:lnTo>
                  <a:lnTo>
                    <a:pt x="28" y="0"/>
                  </a:lnTo>
                  <a:lnTo>
                    <a:pt x="28" y="0"/>
                  </a:lnTo>
                  <a:close/>
                  <a:moveTo>
                    <a:pt x="28" y="33"/>
                  </a:moveTo>
                  <a:lnTo>
                    <a:pt x="28" y="56"/>
                  </a:lnTo>
                  <a:lnTo>
                    <a:pt x="40" y="56"/>
                  </a:lnTo>
                  <a:lnTo>
                    <a:pt x="40" y="33"/>
                  </a:lnTo>
                  <a:lnTo>
                    <a:pt x="28" y="33"/>
                  </a:lnTo>
                  <a:lnTo>
                    <a:pt x="28" y="33"/>
                  </a:lnTo>
                  <a:close/>
                  <a:moveTo>
                    <a:pt x="28" y="68"/>
                  </a:moveTo>
                  <a:lnTo>
                    <a:pt x="28" y="89"/>
                  </a:lnTo>
                  <a:lnTo>
                    <a:pt x="40" y="89"/>
                  </a:lnTo>
                  <a:lnTo>
                    <a:pt x="40" y="68"/>
                  </a:lnTo>
                  <a:lnTo>
                    <a:pt x="28" y="68"/>
                  </a:lnTo>
                  <a:lnTo>
                    <a:pt x="28" y="68"/>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6" name="Freeform 35"/>
            <p:cNvSpPr>
              <a:spLocks noEditPoints="1"/>
            </p:cNvSpPr>
            <p:nvPr/>
          </p:nvSpPr>
          <p:spPr bwMode="auto">
            <a:xfrm>
              <a:off x="4469186" y="1709444"/>
              <a:ext cx="76997" cy="249476"/>
            </a:xfrm>
            <a:custGeom>
              <a:avLst/>
              <a:gdLst>
                <a:gd name="T0" fmla="*/ 28 w 69"/>
                <a:gd name="T1" fmla="*/ 122 h 223"/>
                <a:gd name="T2" fmla="*/ 28 w 69"/>
                <a:gd name="T3" fmla="*/ 99 h 223"/>
                <a:gd name="T4" fmla="*/ 39 w 69"/>
                <a:gd name="T5" fmla="*/ 99 h 223"/>
                <a:gd name="T6" fmla="*/ 39 w 69"/>
                <a:gd name="T7" fmla="*/ 122 h 223"/>
                <a:gd name="T8" fmla="*/ 28 w 69"/>
                <a:gd name="T9" fmla="*/ 122 h 223"/>
                <a:gd name="T10" fmla="*/ 28 w 69"/>
                <a:gd name="T11" fmla="*/ 122 h 223"/>
                <a:gd name="T12" fmla="*/ 34 w 69"/>
                <a:gd name="T13" fmla="*/ 0 h 223"/>
                <a:gd name="T14" fmla="*/ 0 w 69"/>
                <a:gd name="T15" fmla="*/ 69 h 223"/>
                <a:gd name="T16" fmla="*/ 28 w 69"/>
                <a:gd name="T17" fmla="*/ 69 h 223"/>
                <a:gd name="T18" fmla="*/ 28 w 69"/>
                <a:gd name="T19" fmla="*/ 88 h 223"/>
                <a:gd name="T20" fmla="*/ 39 w 69"/>
                <a:gd name="T21" fmla="*/ 88 h 223"/>
                <a:gd name="T22" fmla="*/ 39 w 69"/>
                <a:gd name="T23" fmla="*/ 69 h 223"/>
                <a:gd name="T24" fmla="*/ 69 w 69"/>
                <a:gd name="T25" fmla="*/ 69 h 223"/>
                <a:gd name="T26" fmla="*/ 34 w 69"/>
                <a:gd name="T27" fmla="*/ 0 h 223"/>
                <a:gd name="T28" fmla="*/ 34 w 69"/>
                <a:gd name="T29" fmla="*/ 0 h 223"/>
                <a:gd name="T30" fmla="*/ 28 w 69"/>
                <a:gd name="T31" fmla="*/ 223 h 223"/>
                <a:gd name="T32" fmla="*/ 28 w 69"/>
                <a:gd name="T33" fmla="*/ 200 h 223"/>
                <a:gd name="T34" fmla="*/ 39 w 69"/>
                <a:gd name="T35" fmla="*/ 200 h 223"/>
                <a:gd name="T36" fmla="*/ 39 w 69"/>
                <a:gd name="T37" fmla="*/ 223 h 223"/>
                <a:gd name="T38" fmla="*/ 28 w 69"/>
                <a:gd name="T39" fmla="*/ 223 h 223"/>
                <a:gd name="T40" fmla="*/ 28 w 69"/>
                <a:gd name="T41" fmla="*/ 223 h 223"/>
                <a:gd name="T42" fmla="*/ 28 w 69"/>
                <a:gd name="T43" fmla="*/ 189 h 223"/>
                <a:gd name="T44" fmla="*/ 28 w 69"/>
                <a:gd name="T45" fmla="*/ 167 h 223"/>
                <a:gd name="T46" fmla="*/ 39 w 69"/>
                <a:gd name="T47" fmla="*/ 167 h 223"/>
                <a:gd name="T48" fmla="*/ 39 w 69"/>
                <a:gd name="T49" fmla="*/ 189 h 223"/>
                <a:gd name="T50" fmla="*/ 28 w 69"/>
                <a:gd name="T51" fmla="*/ 189 h 223"/>
                <a:gd name="T52" fmla="*/ 28 w 69"/>
                <a:gd name="T53" fmla="*/ 189 h 223"/>
                <a:gd name="T54" fmla="*/ 28 w 69"/>
                <a:gd name="T55" fmla="*/ 156 h 223"/>
                <a:gd name="T56" fmla="*/ 28 w 69"/>
                <a:gd name="T57" fmla="*/ 134 h 223"/>
                <a:gd name="T58" fmla="*/ 39 w 69"/>
                <a:gd name="T59" fmla="*/ 134 h 223"/>
                <a:gd name="T60" fmla="*/ 39 w 69"/>
                <a:gd name="T61" fmla="*/ 156 h 223"/>
                <a:gd name="T62" fmla="*/ 28 w 69"/>
                <a:gd name="T63" fmla="*/ 156 h 223"/>
                <a:gd name="T64" fmla="*/ 28 w 69"/>
                <a:gd name="T65" fmla="*/ 15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223">
                  <a:moveTo>
                    <a:pt x="28" y="122"/>
                  </a:moveTo>
                  <a:lnTo>
                    <a:pt x="28" y="99"/>
                  </a:lnTo>
                  <a:lnTo>
                    <a:pt x="39" y="99"/>
                  </a:lnTo>
                  <a:lnTo>
                    <a:pt x="39" y="122"/>
                  </a:lnTo>
                  <a:lnTo>
                    <a:pt x="28" y="122"/>
                  </a:lnTo>
                  <a:lnTo>
                    <a:pt x="28" y="122"/>
                  </a:lnTo>
                  <a:close/>
                  <a:moveTo>
                    <a:pt x="34" y="0"/>
                  </a:moveTo>
                  <a:lnTo>
                    <a:pt x="0" y="69"/>
                  </a:lnTo>
                  <a:lnTo>
                    <a:pt x="28" y="69"/>
                  </a:lnTo>
                  <a:lnTo>
                    <a:pt x="28" y="88"/>
                  </a:lnTo>
                  <a:lnTo>
                    <a:pt x="39" y="88"/>
                  </a:lnTo>
                  <a:lnTo>
                    <a:pt x="39" y="69"/>
                  </a:lnTo>
                  <a:lnTo>
                    <a:pt x="69" y="69"/>
                  </a:lnTo>
                  <a:lnTo>
                    <a:pt x="34" y="0"/>
                  </a:lnTo>
                  <a:lnTo>
                    <a:pt x="34" y="0"/>
                  </a:lnTo>
                  <a:close/>
                  <a:moveTo>
                    <a:pt x="28" y="223"/>
                  </a:moveTo>
                  <a:lnTo>
                    <a:pt x="28" y="200"/>
                  </a:lnTo>
                  <a:lnTo>
                    <a:pt x="39" y="200"/>
                  </a:lnTo>
                  <a:lnTo>
                    <a:pt x="39" y="223"/>
                  </a:lnTo>
                  <a:lnTo>
                    <a:pt x="28" y="223"/>
                  </a:lnTo>
                  <a:lnTo>
                    <a:pt x="28" y="223"/>
                  </a:lnTo>
                  <a:close/>
                  <a:moveTo>
                    <a:pt x="28" y="189"/>
                  </a:moveTo>
                  <a:lnTo>
                    <a:pt x="28" y="167"/>
                  </a:lnTo>
                  <a:lnTo>
                    <a:pt x="39" y="167"/>
                  </a:lnTo>
                  <a:lnTo>
                    <a:pt x="39" y="189"/>
                  </a:lnTo>
                  <a:lnTo>
                    <a:pt x="28" y="189"/>
                  </a:lnTo>
                  <a:lnTo>
                    <a:pt x="28" y="189"/>
                  </a:lnTo>
                  <a:close/>
                  <a:moveTo>
                    <a:pt x="28" y="156"/>
                  </a:moveTo>
                  <a:lnTo>
                    <a:pt x="28" y="134"/>
                  </a:lnTo>
                  <a:lnTo>
                    <a:pt x="39" y="134"/>
                  </a:lnTo>
                  <a:lnTo>
                    <a:pt x="39" y="156"/>
                  </a:lnTo>
                  <a:lnTo>
                    <a:pt x="28" y="156"/>
                  </a:lnTo>
                  <a:lnTo>
                    <a:pt x="28" y="156"/>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7" name="Freeform 36"/>
            <p:cNvSpPr>
              <a:spLocks noEditPoints="1"/>
            </p:cNvSpPr>
            <p:nvPr/>
          </p:nvSpPr>
          <p:spPr bwMode="auto">
            <a:xfrm>
              <a:off x="3820019" y="1607199"/>
              <a:ext cx="477915" cy="351722"/>
            </a:xfrm>
            <a:custGeom>
              <a:avLst/>
              <a:gdLst>
                <a:gd name="T0" fmla="*/ 350 w 359"/>
                <a:gd name="T1" fmla="*/ 218 h 265"/>
                <a:gd name="T2" fmla="*/ 359 w 359"/>
                <a:gd name="T3" fmla="*/ 237 h 265"/>
                <a:gd name="T4" fmla="*/ 350 w 359"/>
                <a:gd name="T5" fmla="*/ 265 h 265"/>
                <a:gd name="T6" fmla="*/ 359 w 359"/>
                <a:gd name="T7" fmla="*/ 247 h 265"/>
                <a:gd name="T8" fmla="*/ 350 w 359"/>
                <a:gd name="T9" fmla="*/ 265 h 265"/>
                <a:gd name="T10" fmla="*/ 82 w 359"/>
                <a:gd name="T11" fmla="*/ 24 h 265"/>
                <a:gd name="T12" fmla="*/ 101 w 359"/>
                <a:gd name="T13" fmla="*/ 34 h 265"/>
                <a:gd name="T14" fmla="*/ 129 w 359"/>
                <a:gd name="T15" fmla="*/ 24 h 265"/>
                <a:gd name="T16" fmla="*/ 111 w 359"/>
                <a:gd name="T17" fmla="*/ 34 h 265"/>
                <a:gd name="T18" fmla="*/ 129 w 359"/>
                <a:gd name="T19" fmla="*/ 24 h 265"/>
                <a:gd name="T20" fmla="*/ 139 w 359"/>
                <a:gd name="T21" fmla="*/ 24 h 265"/>
                <a:gd name="T22" fmla="*/ 158 w 359"/>
                <a:gd name="T23" fmla="*/ 34 h 265"/>
                <a:gd name="T24" fmla="*/ 186 w 359"/>
                <a:gd name="T25" fmla="*/ 24 h 265"/>
                <a:gd name="T26" fmla="*/ 167 w 359"/>
                <a:gd name="T27" fmla="*/ 34 h 265"/>
                <a:gd name="T28" fmla="*/ 186 w 359"/>
                <a:gd name="T29" fmla="*/ 24 h 265"/>
                <a:gd name="T30" fmla="*/ 196 w 359"/>
                <a:gd name="T31" fmla="*/ 24 h 265"/>
                <a:gd name="T32" fmla="*/ 214 w 359"/>
                <a:gd name="T33" fmla="*/ 34 h 265"/>
                <a:gd name="T34" fmla="*/ 243 w 359"/>
                <a:gd name="T35" fmla="*/ 24 h 265"/>
                <a:gd name="T36" fmla="*/ 224 w 359"/>
                <a:gd name="T37" fmla="*/ 34 h 265"/>
                <a:gd name="T38" fmla="*/ 243 w 359"/>
                <a:gd name="T39" fmla="*/ 24 h 265"/>
                <a:gd name="T40" fmla="*/ 252 w 359"/>
                <a:gd name="T41" fmla="*/ 24 h 265"/>
                <a:gd name="T42" fmla="*/ 271 w 359"/>
                <a:gd name="T43" fmla="*/ 34 h 265"/>
                <a:gd name="T44" fmla="*/ 300 w 359"/>
                <a:gd name="T45" fmla="*/ 30 h 265"/>
                <a:gd name="T46" fmla="*/ 280 w 359"/>
                <a:gd name="T47" fmla="*/ 35 h 265"/>
                <a:gd name="T48" fmla="*/ 300 w 359"/>
                <a:gd name="T49" fmla="*/ 30 h 265"/>
                <a:gd name="T50" fmla="*/ 310 w 359"/>
                <a:gd name="T51" fmla="*/ 34 h 265"/>
                <a:gd name="T52" fmla="*/ 321 w 359"/>
                <a:gd name="T53" fmla="*/ 52 h 265"/>
                <a:gd name="T54" fmla="*/ 346 w 359"/>
                <a:gd name="T55" fmla="*/ 67 h 265"/>
                <a:gd name="T56" fmla="*/ 327 w 359"/>
                <a:gd name="T57" fmla="*/ 58 h 265"/>
                <a:gd name="T58" fmla="*/ 346 w 359"/>
                <a:gd name="T59" fmla="*/ 67 h 265"/>
                <a:gd name="T60" fmla="*/ 350 w 359"/>
                <a:gd name="T61" fmla="*/ 76 h 265"/>
                <a:gd name="T62" fmla="*/ 347 w 359"/>
                <a:gd name="T63" fmla="*/ 97 h 265"/>
                <a:gd name="T64" fmla="*/ 359 w 359"/>
                <a:gd name="T65" fmla="*/ 124 h 265"/>
                <a:gd name="T66" fmla="*/ 348 w 359"/>
                <a:gd name="T67" fmla="*/ 106 h 265"/>
                <a:gd name="T68" fmla="*/ 359 w 359"/>
                <a:gd name="T69" fmla="*/ 124 h 265"/>
                <a:gd name="T70" fmla="*/ 350 w 359"/>
                <a:gd name="T71" fmla="*/ 153 h 265"/>
                <a:gd name="T72" fmla="*/ 359 w 359"/>
                <a:gd name="T73" fmla="*/ 134 h 265"/>
                <a:gd name="T74" fmla="*/ 359 w 359"/>
                <a:gd name="T75" fmla="*/ 181 h 265"/>
                <a:gd name="T76" fmla="*/ 350 w 359"/>
                <a:gd name="T77" fmla="*/ 162 h 265"/>
                <a:gd name="T78" fmla="*/ 359 w 359"/>
                <a:gd name="T79" fmla="*/ 181 h 265"/>
                <a:gd name="T80" fmla="*/ 350 w 359"/>
                <a:gd name="T81" fmla="*/ 209 h 265"/>
                <a:gd name="T82" fmla="*/ 359 w 359"/>
                <a:gd name="T83" fmla="*/ 190 h 265"/>
                <a:gd name="T84" fmla="*/ 0 w 359"/>
                <a:gd name="T85" fmla="*/ 29 h 265"/>
                <a:gd name="T86" fmla="*/ 58 w 359"/>
                <a:gd name="T87" fmla="*/ 24 h 265"/>
                <a:gd name="T88" fmla="*/ 74 w 359"/>
                <a:gd name="T89" fmla="*/ 34 h 265"/>
                <a:gd name="T90" fmla="*/ 58 w 359"/>
                <a:gd name="T91" fmla="*/ 5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9" h="265">
                  <a:moveTo>
                    <a:pt x="350" y="237"/>
                  </a:moveTo>
                  <a:cubicBezTo>
                    <a:pt x="350" y="218"/>
                    <a:pt x="350" y="218"/>
                    <a:pt x="350" y="218"/>
                  </a:cubicBezTo>
                  <a:cubicBezTo>
                    <a:pt x="359" y="218"/>
                    <a:pt x="359" y="218"/>
                    <a:pt x="359" y="218"/>
                  </a:cubicBezTo>
                  <a:cubicBezTo>
                    <a:pt x="359" y="237"/>
                    <a:pt x="359" y="237"/>
                    <a:pt x="359" y="237"/>
                  </a:cubicBezTo>
                  <a:cubicBezTo>
                    <a:pt x="350" y="237"/>
                    <a:pt x="350" y="237"/>
                    <a:pt x="350" y="237"/>
                  </a:cubicBezTo>
                  <a:close/>
                  <a:moveTo>
                    <a:pt x="350" y="265"/>
                  </a:moveTo>
                  <a:cubicBezTo>
                    <a:pt x="350" y="247"/>
                    <a:pt x="350" y="247"/>
                    <a:pt x="350" y="247"/>
                  </a:cubicBezTo>
                  <a:cubicBezTo>
                    <a:pt x="359" y="247"/>
                    <a:pt x="359" y="247"/>
                    <a:pt x="359" y="247"/>
                  </a:cubicBezTo>
                  <a:cubicBezTo>
                    <a:pt x="359" y="265"/>
                    <a:pt x="359" y="265"/>
                    <a:pt x="359" y="265"/>
                  </a:cubicBezTo>
                  <a:cubicBezTo>
                    <a:pt x="350" y="265"/>
                    <a:pt x="350" y="265"/>
                    <a:pt x="350" y="265"/>
                  </a:cubicBezTo>
                  <a:close/>
                  <a:moveTo>
                    <a:pt x="101" y="24"/>
                  </a:moveTo>
                  <a:cubicBezTo>
                    <a:pt x="82" y="24"/>
                    <a:pt x="82" y="24"/>
                    <a:pt x="82" y="24"/>
                  </a:cubicBezTo>
                  <a:cubicBezTo>
                    <a:pt x="82" y="34"/>
                    <a:pt x="82" y="34"/>
                    <a:pt x="82" y="34"/>
                  </a:cubicBezTo>
                  <a:cubicBezTo>
                    <a:pt x="101" y="34"/>
                    <a:pt x="101" y="34"/>
                    <a:pt x="101" y="34"/>
                  </a:cubicBezTo>
                  <a:cubicBezTo>
                    <a:pt x="101" y="24"/>
                    <a:pt x="101" y="24"/>
                    <a:pt x="101" y="24"/>
                  </a:cubicBezTo>
                  <a:close/>
                  <a:moveTo>
                    <a:pt x="129" y="24"/>
                  </a:moveTo>
                  <a:cubicBezTo>
                    <a:pt x="111" y="24"/>
                    <a:pt x="111" y="24"/>
                    <a:pt x="111" y="24"/>
                  </a:cubicBezTo>
                  <a:cubicBezTo>
                    <a:pt x="111" y="34"/>
                    <a:pt x="111" y="34"/>
                    <a:pt x="111" y="34"/>
                  </a:cubicBezTo>
                  <a:cubicBezTo>
                    <a:pt x="129" y="34"/>
                    <a:pt x="129" y="34"/>
                    <a:pt x="129" y="34"/>
                  </a:cubicBezTo>
                  <a:cubicBezTo>
                    <a:pt x="129" y="24"/>
                    <a:pt x="129" y="24"/>
                    <a:pt x="129" y="24"/>
                  </a:cubicBezTo>
                  <a:close/>
                  <a:moveTo>
                    <a:pt x="158" y="24"/>
                  </a:moveTo>
                  <a:cubicBezTo>
                    <a:pt x="139" y="24"/>
                    <a:pt x="139" y="24"/>
                    <a:pt x="139" y="24"/>
                  </a:cubicBezTo>
                  <a:cubicBezTo>
                    <a:pt x="139" y="34"/>
                    <a:pt x="139" y="34"/>
                    <a:pt x="139" y="34"/>
                  </a:cubicBezTo>
                  <a:cubicBezTo>
                    <a:pt x="158" y="34"/>
                    <a:pt x="158" y="34"/>
                    <a:pt x="158" y="34"/>
                  </a:cubicBezTo>
                  <a:cubicBezTo>
                    <a:pt x="158" y="24"/>
                    <a:pt x="158" y="24"/>
                    <a:pt x="158" y="24"/>
                  </a:cubicBezTo>
                  <a:close/>
                  <a:moveTo>
                    <a:pt x="186" y="24"/>
                  </a:moveTo>
                  <a:cubicBezTo>
                    <a:pt x="167" y="24"/>
                    <a:pt x="167" y="24"/>
                    <a:pt x="167" y="24"/>
                  </a:cubicBezTo>
                  <a:cubicBezTo>
                    <a:pt x="167" y="34"/>
                    <a:pt x="167" y="34"/>
                    <a:pt x="167" y="34"/>
                  </a:cubicBezTo>
                  <a:cubicBezTo>
                    <a:pt x="186" y="34"/>
                    <a:pt x="186" y="34"/>
                    <a:pt x="186" y="34"/>
                  </a:cubicBezTo>
                  <a:cubicBezTo>
                    <a:pt x="186" y="24"/>
                    <a:pt x="186" y="24"/>
                    <a:pt x="186" y="24"/>
                  </a:cubicBezTo>
                  <a:close/>
                  <a:moveTo>
                    <a:pt x="214" y="24"/>
                  </a:moveTo>
                  <a:cubicBezTo>
                    <a:pt x="196" y="24"/>
                    <a:pt x="196" y="24"/>
                    <a:pt x="196" y="24"/>
                  </a:cubicBezTo>
                  <a:cubicBezTo>
                    <a:pt x="196" y="34"/>
                    <a:pt x="196" y="34"/>
                    <a:pt x="196" y="34"/>
                  </a:cubicBezTo>
                  <a:cubicBezTo>
                    <a:pt x="214" y="34"/>
                    <a:pt x="214" y="34"/>
                    <a:pt x="214" y="34"/>
                  </a:cubicBezTo>
                  <a:cubicBezTo>
                    <a:pt x="214" y="24"/>
                    <a:pt x="214" y="24"/>
                    <a:pt x="214" y="24"/>
                  </a:cubicBezTo>
                  <a:close/>
                  <a:moveTo>
                    <a:pt x="243" y="24"/>
                  </a:moveTo>
                  <a:cubicBezTo>
                    <a:pt x="224" y="24"/>
                    <a:pt x="224" y="24"/>
                    <a:pt x="224" y="24"/>
                  </a:cubicBezTo>
                  <a:cubicBezTo>
                    <a:pt x="224" y="34"/>
                    <a:pt x="224" y="34"/>
                    <a:pt x="224" y="34"/>
                  </a:cubicBezTo>
                  <a:cubicBezTo>
                    <a:pt x="243" y="34"/>
                    <a:pt x="243" y="34"/>
                    <a:pt x="243" y="34"/>
                  </a:cubicBezTo>
                  <a:cubicBezTo>
                    <a:pt x="243" y="24"/>
                    <a:pt x="243" y="24"/>
                    <a:pt x="243" y="24"/>
                  </a:cubicBezTo>
                  <a:close/>
                  <a:moveTo>
                    <a:pt x="272" y="25"/>
                  </a:moveTo>
                  <a:cubicBezTo>
                    <a:pt x="252" y="24"/>
                    <a:pt x="252" y="24"/>
                    <a:pt x="252" y="24"/>
                  </a:cubicBezTo>
                  <a:cubicBezTo>
                    <a:pt x="252" y="34"/>
                    <a:pt x="252" y="34"/>
                    <a:pt x="252" y="34"/>
                  </a:cubicBezTo>
                  <a:cubicBezTo>
                    <a:pt x="271" y="34"/>
                    <a:pt x="271" y="34"/>
                    <a:pt x="271" y="34"/>
                  </a:cubicBezTo>
                  <a:cubicBezTo>
                    <a:pt x="272" y="25"/>
                    <a:pt x="272" y="25"/>
                    <a:pt x="272" y="25"/>
                  </a:cubicBezTo>
                  <a:close/>
                  <a:moveTo>
                    <a:pt x="300" y="30"/>
                  </a:moveTo>
                  <a:cubicBezTo>
                    <a:pt x="281" y="26"/>
                    <a:pt x="281" y="26"/>
                    <a:pt x="281" y="26"/>
                  </a:cubicBezTo>
                  <a:cubicBezTo>
                    <a:pt x="280" y="35"/>
                    <a:pt x="280" y="35"/>
                    <a:pt x="280" y="35"/>
                  </a:cubicBezTo>
                  <a:cubicBezTo>
                    <a:pt x="297" y="39"/>
                    <a:pt x="297" y="39"/>
                    <a:pt x="297" y="39"/>
                  </a:cubicBezTo>
                  <a:cubicBezTo>
                    <a:pt x="300" y="30"/>
                    <a:pt x="300" y="30"/>
                    <a:pt x="300" y="30"/>
                  </a:cubicBezTo>
                  <a:close/>
                  <a:moveTo>
                    <a:pt x="327" y="44"/>
                  </a:moveTo>
                  <a:cubicBezTo>
                    <a:pt x="310" y="34"/>
                    <a:pt x="310" y="34"/>
                    <a:pt x="310" y="34"/>
                  </a:cubicBezTo>
                  <a:cubicBezTo>
                    <a:pt x="306" y="43"/>
                    <a:pt x="306" y="43"/>
                    <a:pt x="306" y="43"/>
                  </a:cubicBezTo>
                  <a:cubicBezTo>
                    <a:pt x="321" y="52"/>
                    <a:pt x="321" y="52"/>
                    <a:pt x="321" y="52"/>
                  </a:cubicBezTo>
                  <a:cubicBezTo>
                    <a:pt x="327" y="44"/>
                    <a:pt x="327" y="44"/>
                    <a:pt x="327" y="44"/>
                  </a:cubicBezTo>
                  <a:close/>
                  <a:moveTo>
                    <a:pt x="346" y="67"/>
                  </a:moveTo>
                  <a:cubicBezTo>
                    <a:pt x="334" y="51"/>
                    <a:pt x="334" y="51"/>
                    <a:pt x="334" y="51"/>
                  </a:cubicBezTo>
                  <a:cubicBezTo>
                    <a:pt x="327" y="58"/>
                    <a:pt x="327" y="58"/>
                    <a:pt x="327" y="58"/>
                  </a:cubicBezTo>
                  <a:cubicBezTo>
                    <a:pt x="338" y="72"/>
                    <a:pt x="338" y="72"/>
                    <a:pt x="338" y="72"/>
                  </a:cubicBezTo>
                  <a:cubicBezTo>
                    <a:pt x="346" y="67"/>
                    <a:pt x="346" y="67"/>
                    <a:pt x="346" y="67"/>
                  </a:cubicBezTo>
                  <a:close/>
                  <a:moveTo>
                    <a:pt x="356" y="95"/>
                  </a:moveTo>
                  <a:cubicBezTo>
                    <a:pt x="350" y="76"/>
                    <a:pt x="350" y="76"/>
                    <a:pt x="350" y="76"/>
                  </a:cubicBezTo>
                  <a:cubicBezTo>
                    <a:pt x="342" y="80"/>
                    <a:pt x="342" y="80"/>
                    <a:pt x="342" y="80"/>
                  </a:cubicBezTo>
                  <a:cubicBezTo>
                    <a:pt x="344" y="85"/>
                    <a:pt x="346" y="91"/>
                    <a:pt x="347" y="97"/>
                  </a:cubicBezTo>
                  <a:cubicBezTo>
                    <a:pt x="356" y="95"/>
                    <a:pt x="356" y="95"/>
                    <a:pt x="356" y="95"/>
                  </a:cubicBezTo>
                  <a:close/>
                  <a:moveTo>
                    <a:pt x="359" y="124"/>
                  </a:moveTo>
                  <a:cubicBezTo>
                    <a:pt x="350" y="124"/>
                    <a:pt x="350" y="124"/>
                    <a:pt x="350" y="124"/>
                  </a:cubicBezTo>
                  <a:cubicBezTo>
                    <a:pt x="348" y="106"/>
                    <a:pt x="348" y="106"/>
                    <a:pt x="348" y="106"/>
                  </a:cubicBezTo>
                  <a:cubicBezTo>
                    <a:pt x="358" y="105"/>
                    <a:pt x="358" y="105"/>
                    <a:pt x="358" y="105"/>
                  </a:cubicBezTo>
                  <a:cubicBezTo>
                    <a:pt x="359" y="124"/>
                    <a:pt x="359" y="124"/>
                    <a:pt x="359" y="124"/>
                  </a:cubicBezTo>
                  <a:close/>
                  <a:moveTo>
                    <a:pt x="359" y="153"/>
                  </a:moveTo>
                  <a:cubicBezTo>
                    <a:pt x="350" y="153"/>
                    <a:pt x="350" y="153"/>
                    <a:pt x="350" y="153"/>
                  </a:cubicBezTo>
                  <a:cubicBezTo>
                    <a:pt x="350" y="134"/>
                    <a:pt x="350" y="134"/>
                    <a:pt x="350" y="134"/>
                  </a:cubicBezTo>
                  <a:cubicBezTo>
                    <a:pt x="359" y="134"/>
                    <a:pt x="359" y="134"/>
                    <a:pt x="359" y="134"/>
                  </a:cubicBezTo>
                  <a:cubicBezTo>
                    <a:pt x="359" y="153"/>
                    <a:pt x="359" y="153"/>
                    <a:pt x="359" y="153"/>
                  </a:cubicBezTo>
                  <a:close/>
                  <a:moveTo>
                    <a:pt x="359" y="181"/>
                  </a:moveTo>
                  <a:cubicBezTo>
                    <a:pt x="350" y="181"/>
                    <a:pt x="350" y="181"/>
                    <a:pt x="350" y="181"/>
                  </a:cubicBezTo>
                  <a:cubicBezTo>
                    <a:pt x="350" y="162"/>
                    <a:pt x="350" y="162"/>
                    <a:pt x="350" y="162"/>
                  </a:cubicBezTo>
                  <a:cubicBezTo>
                    <a:pt x="359" y="162"/>
                    <a:pt x="359" y="162"/>
                    <a:pt x="359" y="162"/>
                  </a:cubicBezTo>
                  <a:cubicBezTo>
                    <a:pt x="359" y="181"/>
                    <a:pt x="359" y="181"/>
                    <a:pt x="359" y="181"/>
                  </a:cubicBezTo>
                  <a:close/>
                  <a:moveTo>
                    <a:pt x="359" y="209"/>
                  </a:moveTo>
                  <a:cubicBezTo>
                    <a:pt x="350" y="209"/>
                    <a:pt x="350" y="209"/>
                    <a:pt x="350" y="209"/>
                  </a:cubicBezTo>
                  <a:cubicBezTo>
                    <a:pt x="350" y="190"/>
                    <a:pt x="350" y="190"/>
                    <a:pt x="350" y="190"/>
                  </a:cubicBezTo>
                  <a:cubicBezTo>
                    <a:pt x="359" y="190"/>
                    <a:pt x="359" y="190"/>
                    <a:pt x="359" y="190"/>
                  </a:cubicBezTo>
                  <a:cubicBezTo>
                    <a:pt x="359" y="209"/>
                    <a:pt x="359" y="209"/>
                    <a:pt x="359" y="209"/>
                  </a:cubicBezTo>
                  <a:close/>
                  <a:moveTo>
                    <a:pt x="0" y="29"/>
                  </a:moveTo>
                  <a:cubicBezTo>
                    <a:pt x="58" y="0"/>
                    <a:pt x="58" y="0"/>
                    <a:pt x="58" y="0"/>
                  </a:cubicBezTo>
                  <a:cubicBezTo>
                    <a:pt x="58" y="24"/>
                    <a:pt x="58" y="24"/>
                    <a:pt x="58" y="24"/>
                  </a:cubicBezTo>
                  <a:cubicBezTo>
                    <a:pt x="74" y="24"/>
                    <a:pt x="74" y="24"/>
                    <a:pt x="74" y="24"/>
                  </a:cubicBezTo>
                  <a:cubicBezTo>
                    <a:pt x="74" y="34"/>
                    <a:pt x="74" y="34"/>
                    <a:pt x="74" y="34"/>
                  </a:cubicBezTo>
                  <a:cubicBezTo>
                    <a:pt x="58" y="34"/>
                    <a:pt x="58" y="34"/>
                    <a:pt x="58" y="34"/>
                  </a:cubicBezTo>
                  <a:cubicBezTo>
                    <a:pt x="58" y="58"/>
                    <a:pt x="58" y="58"/>
                    <a:pt x="58" y="58"/>
                  </a:cubicBezTo>
                  <a:cubicBezTo>
                    <a:pt x="0" y="29"/>
                    <a:pt x="0" y="29"/>
                    <a:pt x="0" y="29"/>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8" name="Freeform 37"/>
            <p:cNvSpPr>
              <a:spLocks noEditPoints="1"/>
            </p:cNvSpPr>
            <p:nvPr/>
          </p:nvSpPr>
          <p:spPr bwMode="auto">
            <a:xfrm>
              <a:off x="5588304" y="3169497"/>
              <a:ext cx="76997" cy="174498"/>
            </a:xfrm>
            <a:custGeom>
              <a:avLst/>
              <a:gdLst>
                <a:gd name="T0" fmla="*/ 29 w 69"/>
                <a:gd name="T1" fmla="*/ 121 h 156"/>
                <a:gd name="T2" fmla="*/ 29 w 69"/>
                <a:gd name="T3" fmla="*/ 100 h 156"/>
                <a:gd name="T4" fmla="*/ 39 w 69"/>
                <a:gd name="T5" fmla="*/ 100 h 156"/>
                <a:gd name="T6" fmla="*/ 39 w 69"/>
                <a:gd name="T7" fmla="*/ 121 h 156"/>
                <a:gd name="T8" fmla="*/ 29 w 69"/>
                <a:gd name="T9" fmla="*/ 121 h 156"/>
                <a:gd name="T10" fmla="*/ 29 w 69"/>
                <a:gd name="T11" fmla="*/ 121 h 156"/>
                <a:gd name="T12" fmla="*/ 35 w 69"/>
                <a:gd name="T13" fmla="*/ 0 h 156"/>
                <a:gd name="T14" fmla="*/ 0 w 69"/>
                <a:gd name="T15" fmla="*/ 69 h 156"/>
                <a:gd name="T16" fmla="*/ 29 w 69"/>
                <a:gd name="T17" fmla="*/ 69 h 156"/>
                <a:gd name="T18" fmla="*/ 29 w 69"/>
                <a:gd name="T19" fmla="*/ 88 h 156"/>
                <a:gd name="T20" fmla="*/ 39 w 69"/>
                <a:gd name="T21" fmla="*/ 88 h 156"/>
                <a:gd name="T22" fmla="*/ 39 w 69"/>
                <a:gd name="T23" fmla="*/ 69 h 156"/>
                <a:gd name="T24" fmla="*/ 69 w 69"/>
                <a:gd name="T25" fmla="*/ 69 h 156"/>
                <a:gd name="T26" fmla="*/ 35 w 69"/>
                <a:gd name="T27" fmla="*/ 0 h 156"/>
                <a:gd name="T28" fmla="*/ 35 w 69"/>
                <a:gd name="T29" fmla="*/ 0 h 156"/>
                <a:gd name="T30" fmla="*/ 29 w 69"/>
                <a:gd name="T31" fmla="*/ 156 h 156"/>
                <a:gd name="T32" fmla="*/ 29 w 69"/>
                <a:gd name="T33" fmla="*/ 133 h 156"/>
                <a:gd name="T34" fmla="*/ 39 w 69"/>
                <a:gd name="T35" fmla="*/ 133 h 156"/>
                <a:gd name="T36" fmla="*/ 39 w 69"/>
                <a:gd name="T37" fmla="*/ 156 h 156"/>
                <a:gd name="T38" fmla="*/ 29 w 69"/>
                <a:gd name="T39" fmla="*/ 156 h 156"/>
                <a:gd name="T40" fmla="*/ 29 w 69"/>
                <a:gd name="T4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156">
                  <a:moveTo>
                    <a:pt x="29" y="121"/>
                  </a:moveTo>
                  <a:lnTo>
                    <a:pt x="29" y="100"/>
                  </a:lnTo>
                  <a:lnTo>
                    <a:pt x="39" y="100"/>
                  </a:lnTo>
                  <a:lnTo>
                    <a:pt x="39" y="121"/>
                  </a:lnTo>
                  <a:lnTo>
                    <a:pt x="29" y="121"/>
                  </a:lnTo>
                  <a:lnTo>
                    <a:pt x="29" y="121"/>
                  </a:lnTo>
                  <a:close/>
                  <a:moveTo>
                    <a:pt x="35" y="0"/>
                  </a:moveTo>
                  <a:lnTo>
                    <a:pt x="0" y="69"/>
                  </a:lnTo>
                  <a:lnTo>
                    <a:pt x="29" y="69"/>
                  </a:lnTo>
                  <a:lnTo>
                    <a:pt x="29" y="88"/>
                  </a:lnTo>
                  <a:lnTo>
                    <a:pt x="39" y="88"/>
                  </a:lnTo>
                  <a:lnTo>
                    <a:pt x="39" y="69"/>
                  </a:lnTo>
                  <a:lnTo>
                    <a:pt x="69" y="69"/>
                  </a:lnTo>
                  <a:lnTo>
                    <a:pt x="35" y="0"/>
                  </a:lnTo>
                  <a:lnTo>
                    <a:pt x="35" y="0"/>
                  </a:lnTo>
                  <a:close/>
                  <a:moveTo>
                    <a:pt x="29" y="156"/>
                  </a:moveTo>
                  <a:lnTo>
                    <a:pt x="29" y="133"/>
                  </a:lnTo>
                  <a:lnTo>
                    <a:pt x="39" y="133"/>
                  </a:lnTo>
                  <a:lnTo>
                    <a:pt x="39" y="156"/>
                  </a:lnTo>
                  <a:lnTo>
                    <a:pt x="29" y="156"/>
                  </a:lnTo>
                  <a:lnTo>
                    <a:pt x="29" y="156"/>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39" name="Freeform 38"/>
            <p:cNvSpPr>
              <a:spLocks noEditPoints="1"/>
            </p:cNvSpPr>
            <p:nvPr/>
          </p:nvSpPr>
          <p:spPr bwMode="auto">
            <a:xfrm>
              <a:off x="3363345" y="3448966"/>
              <a:ext cx="76997" cy="174498"/>
            </a:xfrm>
            <a:custGeom>
              <a:avLst/>
              <a:gdLst>
                <a:gd name="T0" fmla="*/ 29 w 69"/>
                <a:gd name="T1" fmla="*/ 121 h 156"/>
                <a:gd name="T2" fmla="*/ 29 w 69"/>
                <a:gd name="T3" fmla="*/ 98 h 156"/>
                <a:gd name="T4" fmla="*/ 41 w 69"/>
                <a:gd name="T5" fmla="*/ 98 h 156"/>
                <a:gd name="T6" fmla="*/ 41 w 69"/>
                <a:gd name="T7" fmla="*/ 121 h 156"/>
                <a:gd name="T8" fmla="*/ 29 w 69"/>
                <a:gd name="T9" fmla="*/ 121 h 156"/>
                <a:gd name="T10" fmla="*/ 29 w 69"/>
                <a:gd name="T11" fmla="*/ 121 h 156"/>
                <a:gd name="T12" fmla="*/ 35 w 69"/>
                <a:gd name="T13" fmla="*/ 0 h 156"/>
                <a:gd name="T14" fmla="*/ 0 w 69"/>
                <a:gd name="T15" fmla="*/ 69 h 156"/>
                <a:gd name="T16" fmla="*/ 29 w 69"/>
                <a:gd name="T17" fmla="*/ 69 h 156"/>
                <a:gd name="T18" fmla="*/ 29 w 69"/>
                <a:gd name="T19" fmla="*/ 88 h 156"/>
                <a:gd name="T20" fmla="*/ 41 w 69"/>
                <a:gd name="T21" fmla="*/ 88 h 156"/>
                <a:gd name="T22" fmla="*/ 41 w 69"/>
                <a:gd name="T23" fmla="*/ 69 h 156"/>
                <a:gd name="T24" fmla="*/ 69 w 69"/>
                <a:gd name="T25" fmla="*/ 69 h 156"/>
                <a:gd name="T26" fmla="*/ 35 w 69"/>
                <a:gd name="T27" fmla="*/ 0 h 156"/>
                <a:gd name="T28" fmla="*/ 35 w 69"/>
                <a:gd name="T29" fmla="*/ 0 h 156"/>
                <a:gd name="T30" fmla="*/ 29 w 69"/>
                <a:gd name="T31" fmla="*/ 156 h 156"/>
                <a:gd name="T32" fmla="*/ 29 w 69"/>
                <a:gd name="T33" fmla="*/ 133 h 156"/>
                <a:gd name="T34" fmla="*/ 41 w 69"/>
                <a:gd name="T35" fmla="*/ 133 h 156"/>
                <a:gd name="T36" fmla="*/ 41 w 69"/>
                <a:gd name="T37" fmla="*/ 156 h 156"/>
                <a:gd name="T38" fmla="*/ 29 w 69"/>
                <a:gd name="T39" fmla="*/ 156 h 156"/>
                <a:gd name="T40" fmla="*/ 29 w 69"/>
                <a:gd name="T4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156">
                  <a:moveTo>
                    <a:pt x="29" y="121"/>
                  </a:moveTo>
                  <a:lnTo>
                    <a:pt x="29" y="98"/>
                  </a:lnTo>
                  <a:lnTo>
                    <a:pt x="41" y="98"/>
                  </a:lnTo>
                  <a:lnTo>
                    <a:pt x="41" y="121"/>
                  </a:lnTo>
                  <a:lnTo>
                    <a:pt x="29" y="121"/>
                  </a:lnTo>
                  <a:lnTo>
                    <a:pt x="29" y="121"/>
                  </a:lnTo>
                  <a:close/>
                  <a:moveTo>
                    <a:pt x="35" y="0"/>
                  </a:moveTo>
                  <a:lnTo>
                    <a:pt x="0" y="69"/>
                  </a:lnTo>
                  <a:lnTo>
                    <a:pt x="29" y="69"/>
                  </a:lnTo>
                  <a:lnTo>
                    <a:pt x="29" y="88"/>
                  </a:lnTo>
                  <a:lnTo>
                    <a:pt x="41" y="88"/>
                  </a:lnTo>
                  <a:lnTo>
                    <a:pt x="41" y="69"/>
                  </a:lnTo>
                  <a:lnTo>
                    <a:pt x="69" y="69"/>
                  </a:lnTo>
                  <a:lnTo>
                    <a:pt x="35" y="0"/>
                  </a:lnTo>
                  <a:lnTo>
                    <a:pt x="35" y="0"/>
                  </a:lnTo>
                  <a:close/>
                  <a:moveTo>
                    <a:pt x="29" y="156"/>
                  </a:moveTo>
                  <a:lnTo>
                    <a:pt x="29" y="133"/>
                  </a:lnTo>
                  <a:lnTo>
                    <a:pt x="41" y="133"/>
                  </a:lnTo>
                  <a:lnTo>
                    <a:pt x="41" y="156"/>
                  </a:lnTo>
                  <a:lnTo>
                    <a:pt x="29" y="156"/>
                  </a:lnTo>
                  <a:lnTo>
                    <a:pt x="29" y="156"/>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0" name="Freeform 39"/>
            <p:cNvSpPr>
              <a:spLocks noEditPoints="1"/>
            </p:cNvSpPr>
            <p:nvPr/>
          </p:nvSpPr>
          <p:spPr bwMode="auto">
            <a:xfrm>
              <a:off x="5390499" y="4550482"/>
              <a:ext cx="76997" cy="173134"/>
            </a:xfrm>
            <a:custGeom>
              <a:avLst/>
              <a:gdLst>
                <a:gd name="T0" fmla="*/ 29 w 69"/>
                <a:gd name="T1" fmla="*/ 121 h 155"/>
                <a:gd name="T2" fmla="*/ 29 w 69"/>
                <a:gd name="T3" fmla="*/ 99 h 155"/>
                <a:gd name="T4" fmla="*/ 40 w 69"/>
                <a:gd name="T5" fmla="*/ 99 h 155"/>
                <a:gd name="T6" fmla="*/ 40 w 69"/>
                <a:gd name="T7" fmla="*/ 121 h 155"/>
                <a:gd name="T8" fmla="*/ 29 w 69"/>
                <a:gd name="T9" fmla="*/ 121 h 155"/>
                <a:gd name="T10" fmla="*/ 29 w 69"/>
                <a:gd name="T11" fmla="*/ 121 h 155"/>
                <a:gd name="T12" fmla="*/ 35 w 69"/>
                <a:gd name="T13" fmla="*/ 0 h 155"/>
                <a:gd name="T14" fmla="*/ 0 w 69"/>
                <a:gd name="T15" fmla="*/ 69 h 155"/>
                <a:gd name="T16" fmla="*/ 29 w 69"/>
                <a:gd name="T17" fmla="*/ 69 h 155"/>
                <a:gd name="T18" fmla="*/ 29 w 69"/>
                <a:gd name="T19" fmla="*/ 88 h 155"/>
                <a:gd name="T20" fmla="*/ 40 w 69"/>
                <a:gd name="T21" fmla="*/ 88 h 155"/>
                <a:gd name="T22" fmla="*/ 40 w 69"/>
                <a:gd name="T23" fmla="*/ 69 h 155"/>
                <a:gd name="T24" fmla="*/ 69 w 69"/>
                <a:gd name="T25" fmla="*/ 69 h 155"/>
                <a:gd name="T26" fmla="*/ 35 w 69"/>
                <a:gd name="T27" fmla="*/ 0 h 155"/>
                <a:gd name="T28" fmla="*/ 35 w 69"/>
                <a:gd name="T29" fmla="*/ 0 h 155"/>
                <a:gd name="T30" fmla="*/ 29 w 69"/>
                <a:gd name="T31" fmla="*/ 155 h 155"/>
                <a:gd name="T32" fmla="*/ 29 w 69"/>
                <a:gd name="T33" fmla="*/ 133 h 155"/>
                <a:gd name="T34" fmla="*/ 40 w 69"/>
                <a:gd name="T35" fmla="*/ 133 h 155"/>
                <a:gd name="T36" fmla="*/ 40 w 69"/>
                <a:gd name="T37" fmla="*/ 155 h 155"/>
                <a:gd name="T38" fmla="*/ 29 w 69"/>
                <a:gd name="T39" fmla="*/ 155 h 155"/>
                <a:gd name="T40" fmla="*/ 29 w 69"/>
                <a:gd name="T4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155">
                  <a:moveTo>
                    <a:pt x="29" y="121"/>
                  </a:moveTo>
                  <a:lnTo>
                    <a:pt x="29" y="99"/>
                  </a:lnTo>
                  <a:lnTo>
                    <a:pt x="40" y="99"/>
                  </a:lnTo>
                  <a:lnTo>
                    <a:pt x="40" y="121"/>
                  </a:lnTo>
                  <a:lnTo>
                    <a:pt x="29" y="121"/>
                  </a:lnTo>
                  <a:lnTo>
                    <a:pt x="29" y="121"/>
                  </a:lnTo>
                  <a:close/>
                  <a:moveTo>
                    <a:pt x="35" y="0"/>
                  </a:moveTo>
                  <a:lnTo>
                    <a:pt x="0" y="69"/>
                  </a:lnTo>
                  <a:lnTo>
                    <a:pt x="29" y="69"/>
                  </a:lnTo>
                  <a:lnTo>
                    <a:pt x="29" y="88"/>
                  </a:lnTo>
                  <a:lnTo>
                    <a:pt x="40" y="88"/>
                  </a:lnTo>
                  <a:lnTo>
                    <a:pt x="40" y="69"/>
                  </a:lnTo>
                  <a:lnTo>
                    <a:pt x="69" y="69"/>
                  </a:lnTo>
                  <a:lnTo>
                    <a:pt x="35" y="0"/>
                  </a:lnTo>
                  <a:lnTo>
                    <a:pt x="35" y="0"/>
                  </a:lnTo>
                  <a:close/>
                  <a:moveTo>
                    <a:pt x="29" y="155"/>
                  </a:moveTo>
                  <a:lnTo>
                    <a:pt x="29" y="133"/>
                  </a:lnTo>
                  <a:lnTo>
                    <a:pt x="40" y="133"/>
                  </a:lnTo>
                  <a:lnTo>
                    <a:pt x="40" y="155"/>
                  </a:lnTo>
                  <a:lnTo>
                    <a:pt x="29" y="155"/>
                  </a:lnTo>
                  <a:lnTo>
                    <a:pt x="29" y="155"/>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1" name="Freeform 40"/>
            <p:cNvSpPr>
              <a:spLocks noEditPoints="1"/>
            </p:cNvSpPr>
            <p:nvPr/>
          </p:nvSpPr>
          <p:spPr bwMode="auto">
            <a:xfrm>
              <a:off x="5744953" y="3695716"/>
              <a:ext cx="76997" cy="173135"/>
            </a:xfrm>
            <a:custGeom>
              <a:avLst/>
              <a:gdLst>
                <a:gd name="T0" fmla="*/ 30 w 69"/>
                <a:gd name="T1" fmla="*/ 121 h 155"/>
                <a:gd name="T2" fmla="*/ 30 w 69"/>
                <a:gd name="T3" fmla="*/ 99 h 155"/>
                <a:gd name="T4" fmla="*/ 41 w 69"/>
                <a:gd name="T5" fmla="*/ 99 h 155"/>
                <a:gd name="T6" fmla="*/ 41 w 69"/>
                <a:gd name="T7" fmla="*/ 121 h 155"/>
                <a:gd name="T8" fmla="*/ 30 w 69"/>
                <a:gd name="T9" fmla="*/ 121 h 155"/>
                <a:gd name="T10" fmla="*/ 30 w 69"/>
                <a:gd name="T11" fmla="*/ 121 h 155"/>
                <a:gd name="T12" fmla="*/ 35 w 69"/>
                <a:gd name="T13" fmla="*/ 0 h 155"/>
                <a:gd name="T14" fmla="*/ 0 w 69"/>
                <a:gd name="T15" fmla="*/ 69 h 155"/>
                <a:gd name="T16" fmla="*/ 30 w 69"/>
                <a:gd name="T17" fmla="*/ 69 h 155"/>
                <a:gd name="T18" fmla="*/ 30 w 69"/>
                <a:gd name="T19" fmla="*/ 87 h 155"/>
                <a:gd name="T20" fmla="*/ 41 w 69"/>
                <a:gd name="T21" fmla="*/ 87 h 155"/>
                <a:gd name="T22" fmla="*/ 41 w 69"/>
                <a:gd name="T23" fmla="*/ 69 h 155"/>
                <a:gd name="T24" fmla="*/ 69 w 69"/>
                <a:gd name="T25" fmla="*/ 69 h 155"/>
                <a:gd name="T26" fmla="*/ 35 w 69"/>
                <a:gd name="T27" fmla="*/ 0 h 155"/>
                <a:gd name="T28" fmla="*/ 35 w 69"/>
                <a:gd name="T29" fmla="*/ 0 h 155"/>
                <a:gd name="T30" fmla="*/ 30 w 69"/>
                <a:gd name="T31" fmla="*/ 155 h 155"/>
                <a:gd name="T32" fmla="*/ 30 w 69"/>
                <a:gd name="T33" fmla="*/ 132 h 155"/>
                <a:gd name="T34" fmla="*/ 41 w 69"/>
                <a:gd name="T35" fmla="*/ 132 h 155"/>
                <a:gd name="T36" fmla="*/ 41 w 69"/>
                <a:gd name="T37" fmla="*/ 155 h 155"/>
                <a:gd name="T38" fmla="*/ 30 w 69"/>
                <a:gd name="T39" fmla="*/ 155 h 155"/>
                <a:gd name="T40" fmla="*/ 30 w 69"/>
                <a:gd name="T4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155">
                  <a:moveTo>
                    <a:pt x="30" y="121"/>
                  </a:moveTo>
                  <a:lnTo>
                    <a:pt x="30" y="99"/>
                  </a:lnTo>
                  <a:lnTo>
                    <a:pt x="41" y="99"/>
                  </a:lnTo>
                  <a:lnTo>
                    <a:pt x="41" y="121"/>
                  </a:lnTo>
                  <a:lnTo>
                    <a:pt x="30" y="121"/>
                  </a:lnTo>
                  <a:lnTo>
                    <a:pt x="30" y="121"/>
                  </a:lnTo>
                  <a:close/>
                  <a:moveTo>
                    <a:pt x="35" y="0"/>
                  </a:moveTo>
                  <a:lnTo>
                    <a:pt x="0" y="69"/>
                  </a:lnTo>
                  <a:lnTo>
                    <a:pt x="30" y="69"/>
                  </a:lnTo>
                  <a:lnTo>
                    <a:pt x="30" y="87"/>
                  </a:lnTo>
                  <a:lnTo>
                    <a:pt x="41" y="87"/>
                  </a:lnTo>
                  <a:lnTo>
                    <a:pt x="41" y="69"/>
                  </a:lnTo>
                  <a:lnTo>
                    <a:pt x="69" y="69"/>
                  </a:lnTo>
                  <a:lnTo>
                    <a:pt x="35" y="0"/>
                  </a:lnTo>
                  <a:lnTo>
                    <a:pt x="35" y="0"/>
                  </a:lnTo>
                  <a:close/>
                  <a:moveTo>
                    <a:pt x="30" y="155"/>
                  </a:moveTo>
                  <a:lnTo>
                    <a:pt x="30" y="132"/>
                  </a:lnTo>
                  <a:lnTo>
                    <a:pt x="41" y="132"/>
                  </a:lnTo>
                  <a:lnTo>
                    <a:pt x="41" y="155"/>
                  </a:lnTo>
                  <a:lnTo>
                    <a:pt x="30" y="155"/>
                  </a:lnTo>
                  <a:lnTo>
                    <a:pt x="30" y="155"/>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2" name="Freeform 41"/>
            <p:cNvSpPr>
              <a:spLocks noEditPoints="1"/>
            </p:cNvSpPr>
            <p:nvPr/>
          </p:nvSpPr>
          <p:spPr bwMode="auto">
            <a:xfrm>
              <a:off x="3928877" y="4550482"/>
              <a:ext cx="75669" cy="171771"/>
            </a:xfrm>
            <a:custGeom>
              <a:avLst/>
              <a:gdLst>
                <a:gd name="T0" fmla="*/ 28 w 68"/>
                <a:gd name="T1" fmla="*/ 121 h 154"/>
                <a:gd name="T2" fmla="*/ 28 w 68"/>
                <a:gd name="T3" fmla="*/ 98 h 154"/>
                <a:gd name="T4" fmla="*/ 39 w 68"/>
                <a:gd name="T5" fmla="*/ 98 h 154"/>
                <a:gd name="T6" fmla="*/ 39 w 68"/>
                <a:gd name="T7" fmla="*/ 121 h 154"/>
                <a:gd name="T8" fmla="*/ 28 w 68"/>
                <a:gd name="T9" fmla="*/ 121 h 154"/>
                <a:gd name="T10" fmla="*/ 28 w 68"/>
                <a:gd name="T11" fmla="*/ 121 h 154"/>
                <a:gd name="T12" fmla="*/ 33 w 68"/>
                <a:gd name="T13" fmla="*/ 0 h 154"/>
                <a:gd name="T14" fmla="*/ 0 w 68"/>
                <a:gd name="T15" fmla="*/ 67 h 154"/>
                <a:gd name="T16" fmla="*/ 28 w 68"/>
                <a:gd name="T17" fmla="*/ 67 h 154"/>
                <a:gd name="T18" fmla="*/ 28 w 68"/>
                <a:gd name="T19" fmla="*/ 86 h 154"/>
                <a:gd name="T20" fmla="*/ 39 w 68"/>
                <a:gd name="T21" fmla="*/ 86 h 154"/>
                <a:gd name="T22" fmla="*/ 39 w 68"/>
                <a:gd name="T23" fmla="*/ 67 h 154"/>
                <a:gd name="T24" fmla="*/ 68 w 68"/>
                <a:gd name="T25" fmla="*/ 67 h 154"/>
                <a:gd name="T26" fmla="*/ 33 w 68"/>
                <a:gd name="T27" fmla="*/ 0 h 154"/>
                <a:gd name="T28" fmla="*/ 33 w 68"/>
                <a:gd name="T29" fmla="*/ 0 h 154"/>
                <a:gd name="T30" fmla="*/ 28 w 68"/>
                <a:gd name="T31" fmla="*/ 154 h 154"/>
                <a:gd name="T32" fmla="*/ 28 w 68"/>
                <a:gd name="T33" fmla="*/ 132 h 154"/>
                <a:gd name="T34" fmla="*/ 39 w 68"/>
                <a:gd name="T35" fmla="*/ 132 h 154"/>
                <a:gd name="T36" fmla="*/ 39 w 68"/>
                <a:gd name="T37" fmla="*/ 154 h 154"/>
                <a:gd name="T38" fmla="*/ 28 w 68"/>
                <a:gd name="T39" fmla="*/ 154 h 154"/>
                <a:gd name="T40" fmla="*/ 28 w 68"/>
                <a:gd name="T41"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154">
                  <a:moveTo>
                    <a:pt x="28" y="121"/>
                  </a:moveTo>
                  <a:lnTo>
                    <a:pt x="28" y="98"/>
                  </a:lnTo>
                  <a:lnTo>
                    <a:pt x="39" y="98"/>
                  </a:lnTo>
                  <a:lnTo>
                    <a:pt x="39" y="121"/>
                  </a:lnTo>
                  <a:lnTo>
                    <a:pt x="28" y="121"/>
                  </a:lnTo>
                  <a:lnTo>
                    <a:pt x="28" y="121"/>
                  </a:lnTo>
                  <a:close/>
                  <a:moveTo>
                    <a:pt x="33" y="0"/>
                  </a:moveTo>
                  <a:lnTo>
                    <a:pt x="0" y="67"/>
                  </a:lnTo>
                  <a:lnTo>
                    <a:pt x="28" y="67"/>
                  </a:lnTo>
                  <a:lnTo>
                    <a:pt x="28" y="86"/>
                  </a:lnTo>
                  <a:lnTo>
                    <a:pt x="39" y="86"/>
                  </a:lnTo>
                  <a:lnTo>
                    <a:pt x="39" y="67"/>
                  </a:lnTo>
                  <a:lnTo>
                    <a:pt x="68" y="67"/>
                  </a:lnTo>
                  <a:lnTo>
                    <a:pt x="33" y="0"/>
                  </a:lnTo>
                  <a:lnTo>
                    <a:pt x="33" y="0"/>
                  </a:lnTo>
                  <a:close/>
                  <a:moveTo>
                    <a:pt x="28" y="154"/>
                  </a:moveTo>
                  <a:lnTo>
                    <a:pt x="28" y="132"/>
                  </a:lnTo>
                  <a:lnTo>
                    <a:pt x="39" y="132"/>
                  </a:lnTo>
                  <a:lnTo>
                    <a:pt x="39" y="154"/>
                  </a:lnTo>
                  <a:lnTo>
                    <a:pt x="28" y="154"/>
                  </a:lnTo>
                  <a:lnTo>
                    <a:pt x="28" y="154"/>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3" name="Freeform 42"/>
            <p:cNvSpPr>
              <a:spLocks noEditPoints="1"/>
            </p:cNvSpPr>
            <p:nvPr/>
          </p:nvSpPr>
          <p:spPr bwMode="auto">
            <a:xfrm>
              <a:off x="4754608" y="2864126"/>
              <a:ext cx="249578" cy="77706"/>
            </a:xfrm>
            <a:custGeom>
              <a:avLst/>
              <a:gdLst>
                <a:gd name="T0" fmla="*/ 102 w 223"/>
                <a:gd name="T1" fmla="*/ 29 h 69"/>
                <a:gd name="T2" fmla="*/ 124 w 223"/>
                <a:gd name="T3" fmla="*/ 29 h 69"/>
                <a:gd name="T4" fmla="*/ 124 w 223"/>
                <a:gd name="T5" fmla="*/ 40 h 69"/>
                <a:gd name="T6" fmla="*/ 102 w 223"/>
                <a:gd name="T7" fmla="*/ 40 h 69"/>
                <a:gd name="T8" fmla="*/ 102 w 223"/>
                <a:gd name="T9" fmla="*/ 29 h 69"/>
                <a:gd name="T10" fmla="*/ 102 w 223"/>
                <a:gd name="T11" fmla="*/ 29 h 69"/>
                <a:gd name="T12" fmla="*/ 223 w 223"/>
                <a:gd name="T13" fmla="*/ 34 h 69"/>
                <a:gd name="T14" fmla="*/ 154 w 223"/>
                <a:gd name="T15" fmla="*/ 0 h 69"/>
                <a:gd name="T16" fmla="*/ 154 w 223"/>
                <a:gd name="T17" fmla="*/ 29 h 69"/>
                <a:gd name="T18" fmla="*/ 135 w 223"/>
                <a:gd name="T19" fmla="*/ 29 h 69"/>
                <a:gd name="T20" fmla="*/ 135 w 223"/>
                <a:gd name="T21" fmla="*/ 40 h 69"/>
                <a:gd name="T22" fmla="*/ 154 w 223"/>
                <a:gd name="T23" fmla="*/ 40 h 69"/>
                <a:gd name="T24" fmla="*/ 154 w 223"/>
                <a:gd name="T25" fmla="*/ 69 h 69"/>
                <a:gd name="T26" fmla="*/ 223 w 223"/>
                <a:gd name="T27" fmla="*/ 34 h 69"/>
                <a:gd name="T28" fmla="*/ 223 w 223"/>
                <a:gd name="T29" fmla="*/ 34 h 69"/>
                <a:gd name="T30" fmla="*/ 0 w 223"/>
                <a:gd name="T31" fmla="*/ 29 h 69"/>
                <a:gd name="T32" fmla="*/ 23 w 223"/>
                <a:gd name="T33" fmla="*/ 29 h 69"/>
                <a:gd name="T34" fmla="*/ 23 w 223"/>
                <a:gd name="T35" fmla="*/ 40 h 69"/>
                <a:gd name="T36" fmla="*/ 0 w 223"/>
                <a:gd name="T37" fmla="*/ 40 h 69"/>
                <a:gd name="T38" fmla="*/ 0 w 223"/>
                <a:gd name="T39" fmla="*/ 29 h 69"/>
                <a:gd name="T40" fmla="*/ 0 w 223"/>
                <a:gd name="T41" fmla="*/ 29 h 69"/>
                <a:gd name="T42" fmla="*/ 34 w 223"/>
                <a:gd name="T43" fmla="*/ 29 h 69"/>
                <a:gd name="T44" fmla="*/ 56 w 223"/>
                <a:gd name="T45" fmla="*/ 29 h 69"/>
                <a:gd name="T46" fmla="*/ 56 w 223"/>
                <a:gd name="T47" fmla="*/ 40 h 69"/>
                <a:gd name="T48" fmla="*/ 34 w 223"/>
                <a:gd name="T49" fmla="*/ 40 h 69"/>
                <a:gd name="T50" fmla="*/ 34 w 223"/>
                <a:gd name="T51" fmla="*/ 29 h 69"/>
                <a:gd name="T52" fmla="*/ 34 w 223"/>
                <a:gd name="T53" fmla="*/ 29 h 69"/>
                <a:gd name="T54" fmla="*/ 68 w 223"/>
                <a:gd name="T55" fmla="*/ 29 h 69"/>
                <a:gd name="T56" fmla="*/ 91 w 223"/>
                <a:gd name="T57" fmla="*/ 29 h 69"/>
                <a:gd name="T58" fmla="*/ 91 w 223"/>
                <a:gd name="T59" fmla="*/ 40 h 69"/>
                <a:gd name="T60" fmla="*/ 68 w 223"/>
                <a:gd name="T61" fmla="*/ 40 h 69"/>
                <a:gd name="T62" fmla="*/ 68 w 223"/>
                <a:gd name="T63" fmla="*/ 29 h 69"/>
                <a:gd name="T64" fmla="*/ 68 w 223"/>
                <a:gd name="T65"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3" h="69">
                  <a:moveTo>
                    <a:pt x="102" y="29"/>
                  </a:moveTo>
                  <a:lnTo>
                    <a:pt x="124" y="29"/>
                  </a:lnTo>
                  <a:lnTo>
                    <a:pt x="124" y="40"/>
                  </a:lnTo>
                  <a:lnTo>
                    <a:pt x="102" y="40"/>
                  </a:lnTo>
                  <a:lnTo>
                    <a:pt x="102" y="29"/>
                  </a:lnTo>
                  <a:lnTo>
                    <a:pt x="102" y="29"/>
                  </a:lnTo>
                  <a:close/>
                  <a:moveTo>
                    <a:pt x="223" y="34"/>
                  </a:moveTo>
                  <a:lnTo>
                    <a:pt x="154" y="0"/>
                  </a:lnTo>
                  <a:lnTo>
                    <a:pt x="154" y="29"/>
                  </a:lnTo>
                  <a:lnTo>
                    <a:pt x="135" y="29"/>
                  </a:lnTo>
                  <a:lnTo>
                    <a:pt x="135" y="40"/>
                  </a:lnTo>
                  <a:lnTo>
                    <a:pt x="154" y="40"/>
                  </a:lnTo>
                  <a:lnTo>
                    <a:pt x="154" y="69"/>
                  </a:lnTo>
                  <a:lnTo>
                    <a:pt x="223" y="34"/>
                  </a:lnTo>
                  <a:lnTo>
                    <a:pt x="223" y="34"/>
                  </a:lnTo>
                  <a:close/>
                  <a:moveTo>
                    <a:pt x="0" y="29"/>
                  </a:moveTo>
                  <a:lnTo>
                    <a:pt x="23" y="29"/>
                  </a:lnTo>
                  <a:lnTo>
                    <a:pt x="23" y="40"/>
                  </a:lnTo>
                  <a:lnTo>
                    <a:pt x="0" y="40"/>
                  </a:lnTo>
                  <a:lnTo>
                    <a:pt x="0" y="29"/>
                  </a:lnTo>
                  <a:lnTo>
                    <a:pt x="0" y="29"/>
                  </a:lnTo>
                  <a:close/>
                  <a:moveTo>
                    <a:pt x="34" y="29"/>
                  </a:moveTo>
                  <a:lnTo>
                    <a:pt x="56" y="29"/>
                  </a:lnTo>
                  <a:lnTo>
                    <a:pt x="56" y="40"/>
                  </a:lnTo>
                  <a:lnTo>
                    <a:pt x="34" y="40"/>
                  </a:lnTo>
                  <a:lnTo>
                    <a:pt x="34" y="29"/>
                  </a:lnTo>
                  <a:lnTo>
                    <a:pt x="34" y="29"/>
                  </a:lnTo>
                  <a:close/>
                  <a:moveTo>
                    <a:pt x="68" y="29"/>
                  </a:moveTo>
                  <a:lnTo>
                    <a:pt x="91" y="29"/>
                  </a:lnTo>
                  <a:lnTo>
                    <a:pt x="91" y="40"/>
                  </a:lnTo>
                  <a:lnTo>
                    <a:pt x="68" y="40"/>
                  </a:lnTo>
                  <a:lnTo>
                    <a:pt x="68" y="29"/>
                  </a:lnTo>
                  <a:lnTo>
                    <a:pt x="68" y="29"/>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4" name="Freeform 43"/>
            <p:cNvSpPr>
              <a:spLocks noEditPoints="1"/>
            </p:cNvSpPr>
            <p:nvPr/>
          </p:nvSpPr>
          <p:spPr bwMode="auto">
            <a:xfrm>
              <a:off x="4758590" y="1927566"/>
              <a:ext cx="852281" cy="278105"/>
            </a:xfrm>
            <a:custGeom>
              <a:avLst/>
              <a:gdLst>
                <a:gd name="T0" fmla="*/ 277 w 641"/>
                <a:gd name="T1" fmla="*/ 33 h 209"/>
                <a:gd name="T2" fmla="*/ 229 w 641"/>
                <a:gd name="T3" fmla="*/ 24 h 209"/>
                <a:gd name="T4" fmla="*/ 229 w 641"/>
                <a:gd name="T5" fmla="*/ 33 h 209"/>
                <a:gd name="T6" fmla="*/ 220 w 641"/>
                <a:gd name="T7" fmla="*/ 24 h 209"/>
                <a:gd name="T8" fmla="*/ 201 w 641"/>
                <a:gd name="T9" fmla="*/ 24 h 209"/>
                <a:gd name="T10" fmla="*/ 192 w 641"/>
                <a:gd name="T11" fmla="*/ 33 h 209"/>
                <a:gd name="T12" fmla="*/ 144 w 641"/>
                <a:gd name="T13" fmla="*/ 24 h 209"/>
                <a:gd name="T14" fmla="*/ 144 w 641"/>
                <a:gd name="T15" fmla="*/ 33 h 209"/>
                <a:gd name="T16" fmla="*/ 418 w 641"/>
                <a:gd name="T17" fmla="*/ 24 h 209"/>
                <a:gd name="T18" fmla="*/ 399 w 641"/>
                <a:gd name="T19" fmla="*/ 24 h 209"/>
                <a:gd name="T20" fmla="*/ 389 w 641"/>
                <a:gd name="T21" fmla="*/ 33 h 209"/>
                <a:gd name="T22" fmla="*/ 342 w 641"/>
                <a:gd name="T23" fmla="*/ 24 h 209"/>
                <a:gd name="T24" fmla="*/ 342 w 641"/>
                <a:gd name="T25" fmla="*/ 33 h 209"/>
                <a:gd name="T26" fmla="*/ 333 w 641"/>
                <a:gd name="T27" fmla="*/ 24 h 209"/>
                <a:gd name="T28" fmla="*/ 314 w 641"/>
                <a:gd name="T29" fmla="*/ 24 h 209"/>
                <a:gd name="T30" fmla="*/ 304 w 641"/>
                <a:gd name="T31" fmla="*/ 33 h 209"/>
                <a:gd name="T32" fmla="*/ 540 w 641"/>
                <a:gd name="T33" fmla="*/ 24 h 209"/>
                <a:gd name="T34" fmla="*/ 540 w 641"/>
                <a:gd name="T35" fmla="*/ 33 h 209"/>
                <a:gd name="T36" fmla="*/ 530 w 641"/>
                <a:gd name="T37" fmla="*/ 24 h 209"/>
                <a:gd name="T38" fmla="*/ 511 w 641"/>
                <a:gd name="T39" fmla="*/ 24 h 209"/>
                <a:gd name="T40" fmla="*/ 502 w 641"/>
                <a:gd name="T41" fmla="*/ 33 h 209"/>
                <a:gd name="T42" fmla="*/ 455 w 641"/>
                <a:gd name="T43" fmla="*/ 24 h 209"/>
                <a:gd name="T44" fmla="*/ 455 w 641"/>
                <a:gd name="T45" fmla="*/ 33 h 209"/>
                <a:gd name="T46" fmla="*/ 445 w 641"/>
                <a:gd name="T47" fmla="*/ 24 h 209"/>
                <a:gd name="T48" fmla="*/ 426 w 641"/>
                <a:gd name="T49" fmla="*/ 24 h 209"/>
                <a:gd name="T50" fmla="*/ 135 w 641"/>
                <a:gd name="T51" fmla="*/ 33 h 209"/>
                <a:gd name="T52" fmla="*/ 87 w 641"/>
                <a:gd name="T53" fmla="*/ 25 h 209"/>
                <a:gd name="T54" fmla="*/ 88 w 641"/>
                <a:gd name="T55" fmla="*/ 34 h 209"/>
                <a:gd name="T56" fmla="*/ 78 w 641"/>
                <a:gd name="T57" fmla="*/ 26 h 209"/>
                <a:gd name="T58" fmla="*/ 58 w 641"/>
                <a:gd name="T59" fmla="*/ 30 h 209"/>
                <a:gd name="T60" fmla="*/ 53 w 641"/>
                <a:gd name="T61" fmla="*/ 42 h 209"/>
                <a:gd name="T62" fmla="*/ 13 w 641"/>
                <a:gd name="T63" fmla="*/ 67 h 209"/>
                <a:gd name="T64" fmla="*/ 21 w 641"/>
                <a:gd name="T65" fmla="*/ 72 h 209"/>
                <a:gd name="T66" fmla="*/ 8 w 641"/>
                <a:gd name="T67" fmla="*/ 76 h 209"/>
                <a:gd name="T68" fmla="*/ 3 w 641"/>
                <a:gd name="T69" fmla="*/ 95 h 209"/>
                <a:gd name="T70" fmla="*/ 10 w 641"/>
                <a:gd name="T71" fmla="*/ 106 h 209"/>
                <a:gd name="T72" fmla="*/ 0 w 641"/>
                <a:gd name="T73" fmla="*/ 153 h 209"/>
                <a:gd name="T74" fmla="*/ 0 w 641"/>
                <a:gd name="T75" fmla="*/ 134 h 209"/>
                <a:gd name="T76" fmla="*/ 9 w 641"/>
                <a:gd name="T77" fmla="*/ 181 h 209"/>
                <a:gd name="T78" fmla="*/ 0 w 641"/>
                <a:gd name="T79" fmla="*/ 181 h 209"/>
                <a:gd name="T80" fmla="*/ 9 w 641"/>
                <a:gd name="T81" fmla="*/ 190 h 209"/>
                <a:gd name="T82" fmla="*/ 641 w 641"/>
                <a:gd name="T83" fmla="*/ 29 h 209"/>
                <a:gd name="T84" fmla="*/ 567 w 641"/>
                <a:gd name="T85" fmla="*/ 24 h 209"/>
                <a:gd name="T86" fmla="*/ 583 w 641"/>
                <a:gd name="T87" fmla="*/ 5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1" h="209">
                  <a:moveTo>
                    <a:pt x="258" y="24"/>
                  </a:moveTo>
                  <a:cubicBezTo>
                    <a:pt x="277" y="24"/>
                    <a:pt x="277" y="24"/>
                    <a:pt x="277" y="24"/>
                  </a:cubicBezTo>
                  <a:cubicBezTo>
                    <a:pt x="277" y="33"/>
                    <a:pt x="277" y="33"/>
                    <a:pt x="277" y="33"/>
                  </a:cubicBezTo>
                  <a:cubicBezTo>
                    <a:pt x="258" y="33"/>
                    <a:pt x="258" y="33"/>
                    <a:pt x="258" y="33"/>
                  </a:cubicBezTo>
                  <a:cubicBezTo>
                    <a:pt x="258" y="24"/>
                    <a:pt x="258" y="24"/>
                    <a:pt x="258" y="24"/>
                  </a:cubicBezTo>
                  <a:close/>
                  <a:moveTo>
                    <a:pt x="229" y="24"/>
                  </a:moveTo>
                  <a:cubicBezTo>
                    <a:pt x="248" y="24"/>
                    <a:pt x="248" y="24"/>
                    <a:pt x="248" y="24"/>
                  </a:cubicBezTo>
                  <a:cubicBezTo>
                    <a:pt x="248" y="33"/>
                    <a:pt x="248" y="33"/>
                    <a:pt x="248" y="33"/>
                  </a:cubicBezTo>
                  <a:cubicBezTo>
                    <a:pt x="229" y="33"/>
                    <a:pt x="229" y="33"/>
                    <a:pt x="229" y="33"/>
                  </a:cubicBezTo>
                  <a:cubicBezTo>
                    <a:pt x="229" y="24"/>
                    <a:pt x="229" y="24"/>
                    <a:pt x="229" y="24"/>
                  </a:cubicBezTo>
                  <a:close/>
                  <a:moveTo>
                    <a:pt x="201" y="24"/>
                  </a:moveTo>
                  <a:cubicBezTo>
                    <a:pt x="220" y="24"/>
                    <a:pt x="220" y="24"/>
                    <a:pt x="220" y="24"/>
                  </a:cubicBezTo>
                  <a:cubicBezTo>
                    <a:pt x="220" y="33"/>
                    <a:pt x="220" y="33"/>
                    <a:pt x="220" y="33"/>
                  </a:cubicBezTo>
                  <a:cubicBezTo>
                    <a:pt x="201" y="33"/>
                    <a:pt x="201" y="33"/>
                    <a:pt x="201" y="33"/>
                  </a:cubicBezTo>
                  <a:cubicBezTo>
                    <a:pt x="201" y="24"/>
                    <a:pt x="201" y="24"/>
                    <a:pt x="201" y="24"/>
                  </a:cubicBezTo>
                  <a:close/>
                  <a:moveTo>
                    <a:pt x="173" y="24"/>
                  </a:moveTo>
                  <a:cubicBezTo>
                    <a:pt x="192" y="24"/>
                    <a:pt x="192" y="24"/>
                    <a:pt x="192" y="24"/>
                  </a:cubicBezTo>
                  <a:cubicBezTo>
                    <a:pt x="192" y="33"/>
                    <a:pt x="192" y="33"/>
                    <a:pt x="192" y="33"/>
                  </a:cubicBezTo>
                  <a:cubicBezTo>
                    <a:pt x="173" y="33"/>
                    <a:pt x="173" y="33"/>
                    <a:pt x="173" y="33"/>
                  </a:cubicBezTo>
                  <a:cubicBezTo>
                    <a:pt x="173" y="24"/>
                    <a:pt x="173" y="24"/>
                    <a:pt x="173" y="24"/>
                  </a:cubicBezTo>
                  <a:close/>
                  <a:moveTo>
                    <a:pt x="144" y="24"/>
                  </a:moveTo>
                  <a:cubicBezTo>
                    <a:pt x="163" y="24"/>
                    <a:pt x="163" y="24"/>
                    <a:pt x="163" y="24"/>
                  </a:cubicBezTo>
                  <a:cubicBezTo>
                    <a:pt x="163" y="33"/>
                    <a:pt x="163" y="33"/>
                    <a:pt x="163" y="33"/>
                  </a:cubicBezTo>
                  <a:cubicBezTo>
                    <a:pt x="144" y="33"/>
                    <a:pt x="144" y="33"/>
                    <a:pt x="144" y="33"/>
                  </a:cubicBezTo>
                  <a:cubicBezTo>
                    <a:pt x="144" y="24"/>
                    <a:pt x="144" y="24"/>
                    <a:pt x="144" y="24"/>
                  </a:cubicBezTo>
                  <a:close/>
                  <a:moveTo>
                    <a:pt x="399" y="24"/>
                  </a:moveTo>
                  <a:cubicBezTo>
                    <a:pt x="418" y="24"/>
                    <a:pt x="418" y="24"/>
                    <a:pt x="418" y="24"/>
                  </a:cubicBezTo>
                  <a:cubicBezTo>
                    <a:pt x="418" y="33"/>
                    <a:pt x="418" y="33"/>
                    <a:pt x="418" y="33"/>
                  </a:cubicBezTo>
                  <a:cubicBezTo>
                    <a:pt x="399" y="33"/>
                    <a:pt x="399" y="33"/>
                    <a:pt x="399" y="33"/>
                  </a:cubicBezTo>
                  <a:cubicBezTo>
                    <a:pt x="399" y="24"/>
                    <a:pt x="399" y="24"/>
                    <a:pt x="399" y="24"/>
                  </a:cubicBezTo>
                  <a:close/>
                  <a:moveTo>
                    <a:pt x="370" y="24"/>
                  </a:moveTo>
                  <a:cubicBezTo>
                    <a:pt x="389" y="24"/>
                    <a:pt x="389" y="24"/>
                    <a:pt x="389" y="24"/>
                  </a:cubicBezTo>
                  <a:cubicBezTo>
                    <a:pt x="389" y="33"/>
                    <a:pt x="389" y="33"/>
                    <a:pt x="389" y="33"/>
                  </a:cubicBezTo>
                  <a:cubicBezTo>
                    <a:pt x="370" y="33"/>
                    <a:pt x="370" y="33"/>
                    <a:pt x="370" y="33"/>
                  </a:cubicBezTo>
                  <a:cubicBezTo>
                    <a:pt x="370" y="24"/>
                    <a:pt x="370" y="24"/>
                    <a:pt x="370" y="24"/>
                  </a:cubicBezTo>
                  <a:close/>
                  <a:moveTo>
                    <a:pt x="342" y="24"/>
                  </a:moveTo>
                  <a:cubicBezTo>
                    <a:pt x="361" y="24"/>
                    <a:pt x="361" y="24"/>
                    <a:pt x="361" y="24"/>
                  </a:cubicBezTo>
                  <a:cubicBezTo>
                    <a:pt x="361" y="33"/>
                    <a:pt x="361" y="33"/>
                    <a:pt x="361" y="33"/>
                  </a:cubicBezTo>
                  <a:cubicBezTo>
                    <a:pt x="342" y="33"/>
                    <a:pt x="342" y="33"/>
                    <a:pt x="342" y="33"/>
                  </a:cubicBezTo>
                  <a:cubicBezTo>
                    <a:pt x="342" y="24"/>
                    <a:pt x="342" y="24"/>
                    <a:pt x="342" y="24"/>
                  </a:cubicBezTo>
                  <a:close/>
                  <a:moveTo>
                    <a:pt x="314" y="24"/>
                  </a:moveTo>
                  <a:cubicBezTo>
                    <a:pt x="333" y="24"/>
                    <a:pt x="333" y="24"/>
                    <a:pt x="333" y="24"/>
                  </a:cubicBezTo>
                  <a:cubicBezTo>
                    <a:pt x="333" y="33"/>
                    <a:pt x="333" y="33"/>
                    <a:pt x="333" y="33"/>
                  </a:cubicBezTo>
                  <a:cubicBezTo>
                    <a:pt x="314" y="33"/>
                    <a:pt x="314" y="33"/>
                    <a:pt x="314" y="33"/>
                  </a:cubicBezTo>
                  <a:cubicBezTo>
                    <a:pt x="314" y="24"/>
                    <a:pt x="314" y="24"/>
                    <a:pt x="314" y="24"/>
                  </a:cubicBezTo>
                  <a:close/>
                  <a:moveTo>
                    <a:pt x="285" y="24"/>
                  </a:moveTo>
                  <a:cubicBezTo>
                    <a:pt x="304" y="24"/>
                    <a:pt x="304" y="24"/>
                    <a:pt x="304" y="24"/>
                  </a:cubicBezTo>
                  <a:cubicBezTo>
                    <a:pt x="304" y="33"/>
                    <a:pt x="304" y="33"/>
                    <a:pt x="304" y="33"/>
                  </a:cubicBezTo>
                  <a:cubicBezTo>
                    <a:pt x="285" y="33"/>
                    <a:pt x="285" y="33"/>
                    <a:pt x="285" y="33"/>
                  </a:cubicBezTo>
                  <a:cubicBezTo>
                    <a:pt x="285" y="24"/>
                    <a:pt x="285" y="24"/>
                    <a:pt x="285" y="24"/>
                  </a:cubicBezTo>
                  <a:close/>
                  <a:moveTo>
                    <a:pt x="540" y="24"/>
                  </a:moveTo>
                  <a:cubicBezTo>
                    <a:pt x="559" y="24"/>
                    <a:pt x="559" y="24"/>
                    <a:pt x="559" y="24"/>
                  </a:cubicBezTo>
                  <a:cubicBezTo>
                    <a:pt x="559" y="33"/>
                    <a:pt x="559" y="33"/>
                    <a:pt x="559" y="33"/>
                  </a:cubicBezTo>
                  <a:cubicBezTo>
                    <a:pt x="540" y="33"/>
                    <a:pt x="540" y="33"/>
                    <a:pt x="540" y="33"/>
                  </a:cubicBezTo>
                  <a:cubicBezTo>
                    <a:pt x="540" y="24"/>
                    <a:pt x="540" y="24"/>
                    <a:pt x="540" y="24"/>
                  </a:cubicBezTo>
                  <a:close/>
                  <a:moveTo>
                    <a:pt x="511" y="24"/>
                  </a:moveTo>
                  <a:cubicBezTo>
                    <a:pt x="530" y="24"/>
                    <a:pt x="530" y="24"/>
                    <a:pt x="530" y="24"/>
                  </a:cubicBezTo>
                  <a:cubicBezTo>
                    <a:pt x="530" y="33"/>
                    <a:pt x="530" y="33"/>
                    <a:pt x="530" y="33"/>
                  </a:cubicBezTo>
                  <a:cubicBezTo>
                    <a:pt x="511" y="33"/>
                    <a:pt x="511" y="33"/>
                    <a:pt x="511" y="33"/>
                  </a:cubicBezTo>
                  <a:cubicBezTo>
                    <a:pt x="511" y="24"/>
                    <a:pt x="511" y="24"/>
                    <a:pt x="511" y="24"/>
                  </a:cubicBezTo>
                  <a:close/>
                  <a:moveTo>
                    <a:pt x="483" y="24"/>
                  </a:moveTo>
                  <a:cubicBezTo>
                    <a:pt x="502" y="24"/>
                    <a:pt x="502" y="24"/>
                    <a:pt x="502" y="24"/>
                  </a:cubicBezTo>
                  <a:cubicBezTo>
                    <a:pt x="502" y="33"/>
                    <a:pt x="502" y="33"/>
                    <a:pt x="502" y="33"/>
                  </a:cubicBezTo>
                  <a:cubicBezTo>
                    <a:pt x="483" y="33"/>
                    <a:pt x="483" y="33"/>
                    <a:pt x="483" y="33"/>
                  </a:cubicBezTo>
                  <a:cubicBezTo>
                    <a:pt x="483" y="24"/>
                    <a:pt x="483" y="24"/>
                    <a:pt x="483" y="24"/>
                  </a:cubicBezTo>
                  <a:close/>
                  <a:moveTo>
                    <a:pt x="455" y="24"/>
                  </a:moveTo>
                  <a:cubicBezTo>
                    <a:pt x="474" y="24"/>
                    <a:pt x="474" y="24"/>
                    <a:pt x="474" y="24"/>
                  </a:cubicBezTo>
                  <a:cubicBezTo>
                    <a:pt x="474" y="33"/>
                    <a:pt x="474" y="33"/>
                    <a:pt x="474" y="33"/>
                  </a:cubicBezTo>
                  <a:cubicBezTo>
                    <a:pt x="455" y="33"/>
                    <a:pt x="455" y="33"/>
                    <a:pt x="455" y="33"/>
                  </a:cubicBezTo>
                  <a:cubicBezTo>
                    <a:pt x="455" y="24"/>
                    <a:pt x="455" y="24"/>
                    <a:pt x="455" y="24"/>
                  </a:cubicBezTo>
                  <a:close/>
                  <a:moveTo>
                    <a:pt x="426" y="24"/>
                  </a:moveTo>
                  <a:cubicBezTo>
                    <a:pt x="445" y="24"/>
                    <a:pt x="445" y="24"/>
                    <a:pt x="445" y="24"/>
                  </a:cubicBezTo>
                  <a:cubicBezTo>
                    <a:pt x="445" y="33"/>
                    <a:pt x="445" y="33"/>
                    <a:pt x="445" y="33"/>
                  </a:cubicBezTo>
                  <a:cubicBezTo>
                    <a:pt x="426" y="33"/>
                    <a:pt x="426" y="33"/>
                    <a:pt x="426" y="33"/>
                  </a:cubicBezTo>
                  <a:cubicBezTo>
                    <a:pt x="426" y="24"/>
                    <a:pt x="426" y="24"/>
                    <a:pt x="426" y="24"/>
                  </a:cubicBezTo>
                  <a:close/>
                  <a:moveTo>
                    <a:pt x="116" y="24"/>
                  </a:moveTo>
                  <a:cubicBezTo>
                    <a:pt x="135" y="24"/>
                    <a:pt x="135" y="24"/>
                    <a:pt x="135" y="24"/>
                  </a:cubicBezTo>
                  <a:cubicBezTo>
                    <a:pt x="135" y="33"/>
                    <a:pt x="135" y="33"/>
                    <a:pt x="135" y="33"/>
                  </a:cubicBezTo>
                  <a:cubicBezTo>
                    <a:pt x="116" y="33"/>
                    <a:pt x="116" y="33"/>
                    <a:pt x="116" y="33"/>
                  </a:cubicBezTo>
                  <a:cubicBezTo>
                    <a:pt x="116" y="24"/>
                    <a:pt x="116" y="24"/>
                    <a:pt x="116" y="24"/>
                  </a:cubicBezTo>
                  <a:close/>
                  <a:moveTo>
                    <a:pt x="87" y="25"/>
                  </a:moveTo>
                  <a:cubicBezTo>
                    <a:pt x="107" y="24"/>
                    <a:pt x="107" y="24"/>
                    <a:pt x="107" y="24"/>
                  </a:cubicBezTo>
                  <a:cubicBezTo>
                    <a:pt x="107" y="33"/>
                    <a:pt x="107" y="33"/>
                    <a:pt x="107" y="33"/>
                  </a:cubicBezTo>
                  <a:cubicBezTo>
                    <a:pt x="88" y="34"/>
                    <a:pt x="88" y="34"/>
                    <a:pt x="88" y="34"/>
                  </a:cubicBezTo>
                  <a:cubicBezTo>
                    <a:pt x="87" y="25"/>
                    <a:pt x="87" y="25"/>
                    <a:pt x="87" y="25"/>
                  </a:cubicBezTo>
                  <a:close/>
                  <a:moveTo>
                    <a:pt x="58" y="30"/>
                  </a:moveTo>
                  <a:cubicBezTo>
                    <a:pt x="78" y="26"/>
                    <a:pt x="78" y="26"/>
                    <a:pt x="78" y="26"/>
                  </a:cubicBezTo>
                  <a:cubicBezTo>
                    <a:pt x="79" y="35"/>
                    <a:pt x="79" y="35"/>
                    <a:pt x="79" y="35"/>
                  </a:cubicBezTo>
                  <a:cubicBezTo>
                    <a:pt x="61" y="39"/>
                    <a:pt x="61" y="39"/>
                    <a:pt x="61" y="39"/>
                  </a:cubicBezTo>
                  <a:cubicBezTo>
                    <a:pt x="58" y="30"/>
                    <a:pt x="58" y="30"/>
                    <a:pt x="58" y="30"/>
                  </a:cubicBezTo>
                  <a:close/>
                  <a:moveTo>
                    <a:pt x="32" y="44"/>
                  </a:moveTo>
                  <a:cubicBezTo>
                    <a:pt x="49" y="34"/>
                    <a:pt x="49" y="34"/>
                    <a:pt x="49" y="34"/>
                  </a:cubicBezTo>
                  <a:cubicBezTo>
                    <a:pt x="53" y="42"/>
                    <a:pt x="53" y="42"/>
                    <a:pt x="53" y="42"/>
                  </a:cubicBezTo>
                  <a:cubicBezTo>
                    <a:pt x="38" y="52"/>
                    <a:pt x="38" y="52"/>
                    <a:pt x="38" y="52"/>
                  </a:cubicBezTo>
                  <a:cubicBezTo>
                    <a:pt x="32" y="44"/>
                    <a:pt x="32" y="44"/>
                    <a:pt x="32" y="44"/>
                  </a:cubicBezTo>
                  <a:close/>
                  <a:moveTo>
                    <a:pt x="13" y="67"/>
                  </a:moveTo>
                  <a:cubicBezTo>
                    <a:pt x="25" y="51"/>
                    <a:pt x="25" y="51"/>
                    <a:pt x="25" y="51"/>
                  </a:cubicBezTo>
                  <a:cubicBezTo>
                    <a:pt x="31" y="58"/>
                    <a:pt x="31" y="58"/>
                    <a:pt x="31" y="58"/>
                  </a:cubicBezTo>
                  <a:cubicBezTo>
                    <a:pt x="21" y="72"/>
                    <a:pt x="21" y="72"/>
                    <a:pt x="21" y="72"/>
                  </a:cubicBezTo>
                  <a:cubicBezTo>
                    <a:pt x="13" y="67"/>
                    <a:pt x="13" y="67"/>
                    <a:pt x="13" y="67"/>
                  </a:cubicBezTo>
                  <a:close/>
                  <a:moveTo>
                    <a:pt x="3" y="95"/>
                  </a:moveTo>
                  <a:cubicBezTo>
                    <a:pt x="8" y="76"/>
                    <a:pt x="8" y="76"/>
                    <a:pt x="8" y="76"/>
                  </a:cubicBezTo>
                  <a:cubicBezTo>
                    <a:pt x="17" y="80"/>
                    <a:pt x="17" y="80"/>
                    <a:pt x="17" y="80"/>
                  </a:cubicBezTo>
                  <a:cubicBezTo>
                    <a:pt x="15" y="85"/>
                    <a:pt x="13" y="91"/>
                    <a:pt x="12" y="97"/>
                  </a:cubicBezTo>
                  <a:cubicBezTo>
                    <a:pt x="3" y="95"/>
                    <a:pt x="3" y="95"/>
                    <a:pt x="3" y="95"/>
                  </a:cubicBezTo>
                  <a:close/>
                  <a:moveTo>
                    <a:pt x="0" y="124"/>
                  </a:moveTo>
                  <a:cubicBezTo>
                    <a:pt x="9" y="124"/>
                    <a:pt x="9" y="124"/>
                    <a:pt x="9" y="124"/>
                  </a:cubicBezTo>
                  <a:cubicBezTo>
                    <a:pt x="10" y="106"/>
                    <a:pt x="10" y="106"/>
                    <a:pt x="10" y="106"/>
                  </a:cubicBezTo>
                  <a:cubicBezTo>
                    <a:pt x="1" y="105"/>
                    <a:pt x="1" y="105"/>
                    <a:pt x="1" y="105"/>
                  </a:cubicBezTo>
                  <a:cubicBezTo>
                    <a:pt x="0" y="124"/>
                    <a:pt x="0" y="124"/>
                    <a:pt x="0" y="124"/>
                  </a:cubicBezTo>
                  <a:close/>
                  <a:moveTo>
                    <a:pt x="0" y="153"/>
                  </a:moveTo>
                  <a:cubicBezTo>
                    <a:pt x="9" y="153"/>
                    <a:pt x="9" y="153"/>
                    <a:pt x="9" y="153"/>
                  </a:cubicBezTo>
                  <a:cubicBezTo>
                    <a:pt x="9" y="134"/>
                    <a:pt x="9" y="134"/>
                    <a:pt x="9" y="134"/>
                  </a:cubicBezTo>
                  <a:cubicBezTo>
                    <a:pt x="0" y="134"/>
                    <a:pt x="0" y="134"/>
                    <a:pt x="0" y="134"/>
                  </a:cubicBezTo>
                  <a:cubicBezTo>
                    <a:pt x="0" y="153"/>
                    <a:pt x="0" y="153"/>
                    <a:pt x="0" y="153"/>
                  </a:cubicBezTo>
                  <a:close/>
                  <a:moveTo>
                    <a:pt x="0" y="181"/>
                  </a:moveTo>
                  <a:cubicBezTo>
                    <a:pt x="9" y="181"/>
                    <a:pt x="9" y="181"/>
                    <a:pt x="9" y="181"/>
                  </a:cubicBezTo>
                  <a:cubicBezTo>
                    <a:pt x="9" y="162"/>
                    <a:pt x="9" y="162"/>
                    <a:pt x="9" y="162"/>
                  </a:cubicBezTo>
                  <a:cubicBezTo>
                    <a:pt x="0" y="162"/>
                    <a:pt x="0" y="162"/>
                    <a:pt x="0" y="162"/>
                  </a:cubicBezTo>
                  <a:cubicBezTo>
                    <a:pt x="0" y="181"/>
                    <a:pt x="0" y="181"/>
                    <a:pt x="0" y="181"/>
                  </a:cubicBezTo>
                  <a:close/>
                  <a:moveTo>
                    <a:pt x="0" y="209"/>
                  </a:moveTo>
                  <a:cubicBezTo>
                    <a:pt x="9" y="209"/>
                    <a:pt x="9" y="209"/>
                    <a:pt x="9" y="209"/>
                  </a:cubicBezTo>
                  <a:cubicBezTo>
                    <a:pt x="9" y="190"/>
                    <a:pt x="9" y="190"/>
                    <a:pt x="9" y="190"/>
                  </a:cubicBezTo>
                  <a:cubicBezTo>
                    <a:pt x="0" y="190"/>
                    <a:pt x="0" y="190"/>
                    <a:pt x="0" y="190"/>
                  </a:cubicBezTo>
                  <a:cubicBezTo>
                    <a:pt x="0" y="209"/>
                    <a:pt x="0" y="209"/>
                    <a:pt x="0" y="209"/>
                  </a:cubicBezTo>
                  <a:close/>
                  <a:moveTo>
                    <a:pt x="641" y="29"/>
                  </a:moveTo>
                  <a:cubicBezTo>
                    <a:pt x="583" y="0"/>
                    <a:pt x="583" y="0"/>
                    <a:pt x="583" y="0"/>
                  </a:cubicBezTo>
                  <a:cubicBezTo>
                    <a:pt x="583" y="24"/>
                    <a:pt x="583" y="24"/>
                    <a:pt x="583" y="24"/>
                  </a:cubicBezTo>
                  <a:cubicBezTo>
                    <a:pt x="567" y="24"/>
                    <a:pt x="567" y="24"/>
                    <a:pt x="567" y="24"/>
                  </a:cubicBezTo>
                  <a:cubicBezTo>
                    <a:pt x="567" y="33"/>
                    <a:pt x="567" y="33"/>
                    <a:pt x="567" y="33"/>
                  </a:cubicBezTo>
                  <a:cubicBezTo>
                    <a:pt x="583" y="33"/>
                    <a:pt x="583" y="33"/>
                    <a:pt x="583" y="33"/>
                  </a:cubicBezTo>
                  <a:cubicBezTo>
                    <a:pt x="583" y="58"/>
                    <a:pt x="583" y="58"/>
                    <a:pt x="583" y="58"/>
                  </a:cubicBezTo>
                  <a:cubicBezTo>
                    <a:pt x="641" y="29"/>
                    <a:pt x="641" y="29"/>
                    <a:pt x="641" y="29"/>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5" name="Freeform 44"/>
            <p:cNvSpPr>
              <a:spLocks noEditPoints="1"/>
            </p:cNvSpPr>
            <p:nvPr/>
          </p:nvSpPr>
          <p:spPr bwMode="auto">
            <a:xfrm>
              <a:off x="3242538" y="1903027"/>
              <a:ext cx="335868" cy="505770"/>
            </a:xfrm>
            <a:custGeom>
              <a:avLst/>
              <a:gdLst>
                <a:gd name="T0" fmla="*/ 88 w 252"/>
                <a:gd name="T1" fmla="*/ 25 h 380"/>
                <a:gd name="T2" fmla="*/ 107 w 252"/>
                <a:gd name="T3" fmla="*/ 34 h 380"/>
                <a:gd name="T4" fmla="*/ 0 w 252"/>
                <a:gd name="T5" fmla="*/ 29 h 380"/>
                <a:gd name="T6" fmla="*/ 58 w 252"/>
                <a:gd name="T7" fmla="*/ 25 h 380"/>
                <a:gd name="T8" fmla="*/ 74 w 252"/>
                <a:gd name="T9" fmla="*/ 34 h 380"/>
                <a:gd name="T10" fmla="*/ 58 w 252"/>
                <a:gd name="T11" fmla="*/ 58 h 380"/>
                <a:gd name="T12" fmla="*/ 252 w 252"/>
                <a:gd name="T13" fmla="*/ 380 h 380"/>
                <a:gd name="T14" fmla="*/ 242 w 252"/>
                <a:gd name="T15" fmla="*/ 361 h 380"/>
                <a:gd name="T16" fmla="*/ 252 w 252"/>
                <a:gd name="T17" fmla="*/ 380 h 380"/>
                <a:gd name="T18" fmla="*/ 242 w 252"/>
                <a:gd name="T19" fmla="*/ 351 h 380"/>
                <a:gd name="T20" fmla="*/ 252 w 252"/>
                <a:gd name="T21" fmla="*/ 333 h 380"/>
                <a:gd name="T22" fmla="*/ 252 w 252"/>
                <a:gd name="T23" fmla="*/ 323 h 380"/>
                <a:gd name="T24" fmla="*/ 242 w 252"/>
                <a:gd name="T25" fmla="*/ 304 h 380"/>
                <a:gd name="T26" fmla="*/ 252 w 252"/>
                <a:gd name="T27" fmla="*/ 323 h 380"/>
                <a:gd name="T28" fmla="*/ 242 w 252"/>
                <a:gd name="T29" fmla="*/ 295 h 380"/>
                <a:gd name="T30" fmla="*/ 252 w 252"/>
                <a:gd name="T31" fmla="*/ 276 h 380"/>
                <a:gd name="T32" fmla="*/ 252 w 252"/>
                <a:gd name="T33" fmla="*/ 266 h 380"/>
                <a:gd name="T34" fmla="*/ 242 w 252"/>
                <a:gd name="T35" fmla="*/ 248 h 380"/>
                <a:gd name="T36" fmla="*/ 252 w 252"/>
                <a:gd name="T37" fmla="*/ 266 h 380"/>
                <a:gd name="T38" fmla="*/ 242 w 252"/>
                <a:gd name="T39" fmla="*/ 238 h 380"/>
                <a:gd name="T40" fmla="*/ 252 w 252"/>
                <a:gd name="T41" fmla="*/ 219 h 380"/>
                <a:gd name="T42" fmla="*/ 252 w 252"/>
                <a:gd name="T43" fmla="*/ 210 h 380"/>
                <a:gd name="T44" fmla="*/ 242 w 252"/>
                <a:gd name="T45" fmla="*/ 191 h 380"/>
                <a:gd name="T46" fmla="*/ 252 w 252"/>
                <a:gd name="T47" fmla="*/ 210 h 380"/>
                <a:gd name="T48" fmla="*/ 242 w 252"/>
                <a:gd name="T49" fmla="*/ 181 h 380"/>
                <a:gd name="T50" fmla="*/ 252 w 252"/>
                <a:gd name="T51" fmla="*/ 163 h 380"/>
                <a:gd name="T52" fmla="*/ 252 w 252"/>
                <a:gd name="T53" fmla="*/ 153 h 380"/>
                <a:gd name="T54" fmla="*/ 242 w 252"/>
                <a:gd name="T55" fmla="*/ 134 h 380"/>
                <a:gd name="T56" fmla="*/ 252 w 252"/>
                <a:gd name="T57" fmla="*/ 153 h 380"/>
                <a:gd name="T58" fmla="*/ 242 w 252"/>
                <a:gd name="T59" fmla="*/ 125 h 380"/>
                <a:gd name="T60" fmla="*/ 250 w 252"/>
                <a:gd name="T61" fmla="*/ 105 h 380"/>
                <a:gd name="T62" fmla="*/ 249 w 252"/>
                <a:gd name="T63" fmla="*/ 96 h 380"/>
                <a:gd name="T64" fmla="*/ 234 w 252"/>
                <a:gd name="T65" fmla="*/ 80 h 380"/>
                <a:gd name="T66" fmla="*/ 249 w 252"/>
                <a:gd name="T67" fmla="*/ 96 h 380"/>
                <a:gd name="T68" fmla="*/ 227 w 252"/>
                <a:gd name="T69" fmla="*/ 52 h 380"/>
                <a:gd name="T70" fmla="*/ 231 w 252"/>
                <a:gd name="T71" fmla="*/ 72 h 380"/>
                <a:gd name="T72" fmla="*/ 219 w 252"/>
                <a:gd name="T73" fmla="*/ 45 h 380"/>
                <a:gd name="T74" fmla="*/ 198 w 252"/>
                <a:gd name="T75" fmla="*/ 43 h 380"/>
                <a:gd name="T76" fmla="*/ 219 w 252"/>
                <a:gd name="T77" fmla="*/ 45 h 380"/>
                <a:gd name="T78" fmla="*/ 174 w 252"/>
                <a:gd name="T79" fmla="*/ 26 h 380"/>
                <a:gd name="T80" fmla="*/ 190 w 252"/>
                <a:gd name="T81" fmla="*/ 40 h 380"/>
                <a:gd name="T82" fmla="*/ 164 w 252"/>
                <a:gd name="T83" fmla="*/ 25 h 380"/>
                <a:gd name="T84" fmla="*/ 145 w 252"/>
                <a:gd name="T85" fmla="*/ 34 h 380"/>
                <a:gd name="T86" fmla="*/ 164 w 252"/>
                <a:gd name="T87" fmla="*/ 25 h 380"/>
                <a:gd name="T88" fmla="*/ 117 w 252"/>
                <a:gd name="T89" fmla="*/ 25 h 380"/>
                <a:gd name="T90" fmla="*/ 136 w 252"/>
                <a:gd name="T91" fmla="*/ 3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380">
                  <a:moveTo>
                    <a:pt x="107" y="25"/>
                  </a:moveTo>
                  <a:cubicBezTo>
                    <a:pt x="88" y="25"/>
                    <a:pt x="88" y="25"/>
                    <a:pt x="88" y="25"/>
                  </a:cubicBezTo>
                  <a:cubicBezTo>
                    <a:pt x="88" y="34"/>
                    <a:pt x="88" y="34"/>
                    <a:pt x="88" y="34"/>
                  </a:cubicBezTo>
                  <a:cubicBezTo>
                    <a:pt x="107" y="34"/>
                    <a:pt x="107" y="34"/>
                    <a:pt x="107" y="34"/>
                  </a:cubicBezTo>
                  <a:cubicBezTo>
                    <a:pt x="107" y="25"/>
                    <a:pt x="107" y="25"/>
                    <a:pt x="107" y="25"/>
                  </a:cubicBezTo>
                  <a:close/>
                  <a:moveTo>
                    <a:pt x="0" y="29"/>
                  </a:moveTo>
                  <a:cubicBezTo>
                    <a:pt x="58" y="0"/>
                    <a:pt x="58" y="0"/>
                    <a:pt x="58" y="0"/>
                  </a:cubicBezTo>
                  <a:cubicBezTo>
                    <a:pt x="58" y="25"/>
                    <a:pt x="58" y="25"/>
                    <a:pt x="58" y="25"/>
                  </a:cubicBezTo>
                  <a:cubicBezTo>
                    <a:pt x="74" y="25"/>
                    <a:pt x="74" y="25"/>
                    <a:pt x="74" y="25"/>
                  </a:cubicBezTo>
                  <a:cubicBezTo>
                    <a:pt x="74" y="34"/>
                    <a:pt x="74" y="34"/>
                    <a:pt x="74" y="34"/>
                  </a:cubicBezTo>
                  <a:cubicBezTo>
                    <a:pt x="58" y="34"/>
                    <a:pt x="58" y="34"/>
                    <a:pt x="58" y="34"/>
                  </a:cubicBezTo>
                  <a:cubicBezTo>
                    <a:pt x="58" y="58"/>
                    <a:pt x="58" y="58"/>
                    <a:pt x="58" y="58"/>
                  </a:cubicBezTo>
                  <a:cubicBezTo>
                    <a:pt x="0" y="29"/>
                    <a:pt x="0" y="29"/>
                    <a:pt x="0" y="29"/>
                  </a:cubicBezTo>
                  <a:close/>
                  <a:moveTo>
                    <a:pt x="252" y="380"/>
                  </a:moveTo>
                  <a:cubicBezTo>
                    <a:pt x="242" y="380"/>
                    <a:pt x="242" y="380"/>
                    <a:pt x="242" y="380"/>
                  </a:cubicBezTo>
                  <a:cubicBezTo>
                    <a:pt x="242" y="361"/>
                    <a:pt x="242" y="361"/>
                    <a:pt x="242" y="361"/>
                  </a:cubicBezTo>
                  <a:cubicBezTo>
                    <a:pt x="252" y="361"/>
                    <a:pt x="252" y="361"/>
                    <a:pt x="252" y="361"/>
                  </a:cubicBezTo>
                  <a:cubicBezTo>
                    <a:pt x="252" y="380"/>
                    <a:pt x="252" y="380"/>
                    <a:pt x="252" y="380"/>
                  </a:cubicBezTo>
                  <a:close/>
                  <a:moveTo>
                    <a:pt x="252" y="351"/>
                  </a:moveTo>
                  <a:cubicBezTo>
                    <a:pt x="242" y="351"/>
                    <a:pt x="242" y="351"/>
                    <a:pt x="242" y="351"/>
                  </a:cubicBezTo>
                  <a:cubicBezTo>
                    <a:pt x="242" y="333"/>
                    <a:pt x="242" y="333"/>
                    <a:pt x="242" y="333"/>
                  </a:cubicBezTo>
                  <a:cubicBezTo>
                    <a:pt x="252" y="333"/>
                    <a:pt x="252" y="333"/>
                    <a:pt x="252" y="333"/>
                  </a:cubicBezTo>
                  <a:cubicBezTo>
                    <a:pt x="252" y="351"/>
                    <a:pt x="252" y="351"/>
                    <a:pt x="252" y="351"/>
                  </a:cubicBezTo>
                  <a:close/>
                  <a:moveTo>
                    <a:pt x="252" y="323"/>
                  </a:moveTo>
                  <a:cubicBezTo>
                    <a:pt x="242" y="323"/>
                    <a:pt x="242" y="323"/>
                    <a:pt x="242" y="323"/>
                  </a:cubicBezTo>
                  <a:cubicBezTo>
                    <a:pt x="242" y="304"/>
                    <a:pt x="242" y="304"/>
                    <a:pt x="242" y="304"/>
                  </a:cubicBezTo>
                  <a:cubicBezTo>
                    <a:pt x="252" y="304"/>
                    <a:pt x="252" y="304"/>
                    <a:pt x="252" y="304"/>
                  </a:cubicBezTo>
                  <a:cubicBezTo>
                    <a:pt x="252" y="323"/>
                    <a:pt x="252" y="323"/>
                    <a:pt x="252" y="323"/>
                  </a:cubicBezTo>
                  <a:close/>
                  <a:moveTo>
                    <a:pt x="252" y="295"/>
                  </a:moveTo>
                  <a:cubicBezTo>
                    <a:pt x="242" y="295"/>
                    <a:pt x="242" y="295"/>
                    <a:pt x="242" y="295"/>
                  </a:cubicBezTo>
                  <a:cubicBezTo>
                    <a:pt x="242" y="276"/>
                    <a:pt x="242" y="276"/>
                    <a:pt x="242" y="276"/>
                  </a:cubicBezTo>
                  <a:cubicBezTo>
                    <a:pt x="252" y="276"/>
                    <a:pt x="252" y="276"/>
                    <a:pt x="252" y="276"/>
                  </a:cubicBezTo>
                  <a:cubicBezTo>
                    <a:pt x="252" y="295"/>
                    <a:pt x="252" y="295"/>
                    <a:pt x="252" y="295"/>
                  </a:cubicBezTo>
                  <a:close/>
                  <a:moveTo>
                    <a:pt x="252" y="266"/>
                  </a:moveTo>
                  <a:cubicBezTo>
                    <a:pt x="242" y="266"/>
                    <a:pt x="242" y="266"/>
                    <a:pt x="242" y="266"/>
                  </a:cubicBezTo>
                  <a:cubicBezTo>
                    <a:pt x="242" y="248"/>
                    <a:pt x="242" y="248"/>
                    <a:pt x="242" y="248"/>
                  </a:cubicBezTo>
                  <a:cubicBezTo>
                    <a:pt x="252" y="248"/>
                    <a:pt x="252" y="248"/>
                    <a:pt x="252" y="248"/>
                  </a:cubicBezTo>
                  <a:cubicBezTo>
                    <a:pt x="252" y="266"/>
                    <a:pt x="252" y="266"/>
                    <a:pt x="252" y="266"/>
                  </a:cubicBezTo>
                  <a:close/>
                  <a:moveTo>
                    <a:pt x="252" y="238"/>
                  </a:moveTo>
                  <a:cubicBezTo>
                    <a:pt x="242" y="238"/>
                    <a:pt x="242" y="238"/>
                    <a:pt x="242" y="238"/>
                  </a:cubicBezTo>
                  <a:cubicBezTo>
                    <a:pt x="242" y="219"/>
                    <a:pt x="242" y="219"/>
                    <a:pt x="242" y="219"/>
                  </a:cubicBezTo>
                  <a:cubicBezTo>
                    <a:pt x="252" y="219"/>
                    <a:pt x="252" y="219"/>
                    <a:pt x="252" y="219"/>
                  </a:cubicBezTo>
                  <a:cubicBezTo>
                    <a:pt x="252" y="238"/>
                    <a:pt x="252" y="238"/>
                    <a:pt x="252" y="238"/>
                  </a:cubicBezTo>
                  <a:close/>
                  <a:moveTo>
                    <a:pt x="252" y="210"/>
                  </a:moveTo>
                  <a:cubicBezTo>
                    <a:pt x="242" y="210"/>
                    <a:pt x="242" y="210"/>
                    <a:pt x="242" y="210"/>
                  </a:cubicBezTo>
                  <a:cubicBezTo>
                    <a:pt x="242" y="191"/>
                    <a:pt x="242" y="191"/>
                    <a:pt x="242" y="191"/>
                  </a:cubicBezTo>
                  <a:cubicBezTo>
                    <a:pt x="252" y="191"/>
                    <a:pt x="252" y="191"/>
                    <a:pt x="252" y="191"/>
                  </a:cubicBezTo>
                  <a:cubicBezTo>
                    <a:pt x="252" y="210"/>
                    <a:pt x="252" y="210"/>
                    <a:pt x="252" y="210"/>
                  </a:cubicBezTo>
                  <a:close/>
                  <a:moveTo>
                    <a:pt x="252" y="181"/>
                  </a:moveTo>
                  <a:cubicBezTo>
                    <a:pt x="242" y="181"/>
                    <a:pt x="242" y="181"/>
                    <a:pt x="242" y="181"/>
                  </a:cubicBezTo>
                  <a:cubicBezTo>
                    <a:pt x="242" y="163"/>
                    <a:pt x="242" y="163"/>
                    <a:pt x="242" y="163"/>
                  </a:cubicBezTo>
                  <a:cubicBezTo>
                    <a:pt x="252" y="163"/>
                    <a:pt x="252" y="163"/>
                    <a:pt x="252" y="163"/>
                  </a:cubicBezTo>
                  <a:cubicBezTo>
                    <a:pt x="252" y="181"/>
                    <a:pt x="252" y="181"/>
                    <a:pt x="252" y="181"/>
                  </a:cubicBezTo>
                  <a:close/>
                  <a:moveTo>
                    <a:pt x="252" y="153"/>
                  </a:moveTo>
                  <a:cubicBezTo>
                    <a:pt x="242" y="153"/>
                    <a:pt x="242" y="153"/>
                    <a:pt x="242" y="153"/>
                  </a:cubicBezTo>
                  <a:cubicBezTo>
                    <a:pt x="242" y="134"/>
                    <a:pt x="242" y="134"/>
                    <a:pt x="242" y="134"/>
                  </a:cubicBezTo>
                  <a:cubicBezTo>
                    <a:pt x="252" y="134"/>
                    <a:pt x="252" y="134"/>
                    <a:pt x="252" y="134"/>
                  </a:cubicBezTo>
                  <a:cubicBezTo>
                    <a:pt x="252" y="153"/>
                    <a:pt x="252" y="153"/>
                    <a:pt x="252" y="153"/>
                  </a:cubicBezTo>
                  <a:close/>
                  <a:moveTo>
                    <a:pt x="252" y="125"/>
                  </a:moveTo>
                  <a:cubicBezTo>
                    <a:pt x="242" y="125"/>
                    <a:pt x="242" y="125"/>
                    <a:pt x="242" y="125"/>
                  </a:cubicBezTo>
                  <a:cubicBezTo>
                    <a:pt x="241" y="107"/>
                    <a:pt x="241" y="107"/>
                    <a:pt x="241" y="107"/>
                  </a:cubicBezTo>
                  <a:cubicBezTo>
                    <a:pt x="250" y="105"/>
                    <a:pt x="250" y="105"/>
                    <a:pt x="250" y="105"/>
                  </a:cubicBezTo>
                  <a:cubicBezTo>
                    <a:pt x="252" y="125"/>
                    <a:pt x="252" y="125"/>
                    <a:pt x="252" y="125"/>
                  </a:cubicBezTo>
                  <a:close/>
                  <a:moveTo>
                    <a:pt x="249" y="96"/>
                  </a:moveTo>
                  <a:cubicBezTo>
                    <a:pt x="243" y="77"/>
                    <a:pt x="243" y="77"/>
                    <a:pt x="243" y="77"/>
                  </a:cubicBezTo>
                  <a:cubicBezTo>
                    <a:pt x="234" y="80"/>
                    <a:pt x="234" y="80"/>
                    <a:pt x="234" y="80"/>
                  </a:cubicBezTo>
                  <a:cubicBezTo>
                    <a:pt x="237" y="86"/>
                    <a:pt x="238" y="92"/>
                    <a:pt x="240" y="98"/>
                  </a:cubicBezTo>
                  <a:cubicBezTo>
                    <a:pt x="249" y="96"/>
                    <a:pt x="249" y="96"/>
                    <a:pt x="249" y="96"/>
                  </a:cubicBezTo>
                  <a:close/>
                  <a:moveTo>
                    <a:pt x="239" y="68"/>
                  </a:moveTo>
                  <a:cubicBezTo>
                    <a:pt x="227" y="52"/>
                    <a:pt x="227" y="52"/>
                    <a:pt x="227" y="52"/>
                  </a:cubicBezTo>
                  <a:cubicBezTo>
                    <a:pt x="220" y="58"/>
                    <a:pt x="220" y="58"/>
                    <a:pt x="220" y="58"/>
                  </a:cubicBezTo>
                  <a:cubicBezTo>
                    <a:pt x="231" y="72"/>
                    <a:pt x="231" y="72"/>
                    <a:pt x="231" y="72"/>
                  </a:cubicBezTo>
                  <a:cubicBezTo>
                    <a:pt x="239" y="68"/>
                    <a:pt x="239" y="68"/>
                    <a:pt x="239" y="68"/>
                  </a:cubicBezTo>
                  <a:close/>
                  <a:moveTo>
                    <a:pt x="219" y="45"/>
                  </a:moveTo>
                  <a:cubicBezTo>
                    <a:pt x="202" y="34"/>
                    <a:pt x="202" y="34"/>
                    <a:pt x="202" y="34"/>
                  </a:cubicBezTo>
                  <a:cubicBezTo>
                    <a:pt x="198" y="43"/>
                    <a:pt x="198" y="43"/>
                    <a:pt x="198" y="43"/>
                  </a:cubicBezTo>
                  <a:cubicBezTo>
                    <a:pt x="214" y="52"/>
                    <a:pt x="214" y="52"/>
                    <a:pt x="214" y="52"/>
                  </a:cubicBezTo>
                  <a:cubicBezTo>
                    <a:pt x="219" y="45"/>
                    <a:pt x="219" y="45"/>
                    <a:pt x="219" y="45"/>
                  </a:cubicBezTo>
                  <a:close/>
                  <a:moveTo>
                    <a:pt x="193" y="31"/>
                  </a:moveTo>
                  <a:cubicBezTo>
                    <a:pt x="174" y="26"/>
                    <a:pt x="174" y="26"/>
                    <a:pt x="174" y="26"/>
                  </a:cubicBezTo>
                  <a:cubicBezTo>
                    <a:pt x="173" y="36"/>
                    <a:pt x="173" y="36"/>
                    <a:pt x="173" y="36"/>
                  </a:cubicBezTo>
                  <a:cubicBezTo>
                    <a:pt x="190" y="40"/>
                    <a:pt x="190" y="40"/>
                    <a:pt x="190" y="40"/>
                  </a:cubicBezTo>
                  <a:cubicBezTo>
                    <a:pt x="193" y="31"/>
                    <a:pt x="193" y="31"/>
                    <a:pt x="193" y="31"/>
                  </a:cubicBezTo>
                  <a:close/>
                  <a:moveTo>
                    <a:pt x="164" y="25"/>
                  </a:moveTo>
                  <a:cubicBezTo>
                    <a:pt x="145" y="25"/>
                    <a:pt x="145" y="25"/>
                    <a:pt x="145" y="25"/>
                  </a:cubicBezTo>
                  <a:cubicBezTo>
                    <a:pt x="145" y="34"/>
                    <a:pt x="145" y="34"/>
                    <a:pt x="145" y="34"/>
                  </a:cubicBezTo>
                  <a:cubicBezTo>
                    <a:pt x="163" y="35"/>
                    <a:pt x="163" y="35"/>
                    <a:pt x="163" y="35"/>
                  </a:cubicBezTo>
                  <a:cubicBezTo>
                    <a:pt x="164" y="25"/>
                    <a:pt x="164" y="25"/>
                    <a:pt x="164" y="25"/>
                  </a:cubicBezTo>
                  <a:close/>
                  <a:moveTo>
                    <a:pt x="136" y="25"/>
                  </a:moveTo>
                  <a:cubicBezTo>
                    <a:pt x="117" y="25"/>
                    <a:pt x="117" y="25"/>
                    <a:pt x="117" y="25"/>
                  </a:cubicBezTo>
                  <a:cubicBezTo>
                    <a:pt x="117" y="34"/>
                    <a:pt x="117" y="34"/>
                    <a:pt x="117" y="34"/>
                  </a:cubicBezTo>
                  <a:cubicBezTo>
                    <a:pt x="136" y="34"/>
                    <a:pt x="136" y="34"/>
                    <a:pt x="136" y="34"/>
                  </a:cubicBezTo>
                  <a:cubicBezTo>
                    <a:pt x="136" y="25"/>
                    <a:pt x="136" y="25"/>
                    <a:pt x="136" y="25"/>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6" name="Freeform 45"/>
            <p:cNvSpPr>
              <a:spLocks noEditPoints="1"/>
            </p:cNvSpPr>
            <p:nvPr/>
          </p:nvSpPr>
          <p:spPr bwMode="auto">
            <a:xfrm>
              <a:off x="3711160" y="3335815"/>
              <a:ext cx="512431" cy="74980"/>
            </a:xfrm>
            <a:custGeom>
              <a:avLst/>
              <a:gdLst>
                <a:gd name="T0" fmla="*/ 98 w 458"/>
                <a:gd name="T1" fmla="*/ 28 h 67"/>
                <a:gd name="T2" fmla="*/ 121 w 458"/>
                <a:gd name="T3" fmla="*/ 39 h 67"/>
                <a:gd name="T4" fmla="*/ 121 w 458"/>
                <a:gd name="T5" fmla="*/ 28 h 67"/>
                <a:gd name="T6" fmla="*/ 69 w 458"/>
                <a:gd name="T7" fmla="*/ 0 h 67"/>
                <a:gd name="T8" fmla="*/ 88 w 458"/>
                <a:gd name="T9" fmla="*/ 28 h 67"/>
                <a:gd name="T10" fmla="*/ 69 w 458"/>
                <a:gd name="T11" fmla="*/ 39 h 67"/>
                <a:gd name="T12" fmla="*/ 0 w 458"/>
                <a:gd name="T13" fmla="*/ 33 h 67"/>
                <a:gd name="T14" fmla="*/ 458 w 458"/>
                <a:gd name="T15" fmla="*/ 28 h 67"/>
                <a:gd name="T16" fmla="*/ 435 w 458"/>
                <a:gd name="T17" fmla="*/ 39 h 67"/>
                <a:gd name="T18" fmla="*/ 458 w 458"/>
                <a:gd name="T19" fmla="*/ 28 h 67"/>
                <a:gd name="T20" fmla="*/ 424 w 458"/>
                <a:gd name="T21" fmla="*/ 28 h 67"/>
                <a:gd name="T22" fmla="*/ 402 w 458"/>
                <a:gd name="T23" fmla="*/ 39 h 67"/>
                <a:gd name="T24" fmla="*/ 424 w 458"/>
                <a:gd name="T25" fmla="*/ 28 h 67"/>
                <a:gd name="T26" fmla="*/ 391 w 458"/>
                <a:gd name="T27" fmla="*/ 28 h 67"/>
                <a:gd name="T28" fmla="*/ 368 w 458"/>
                <a:gd name="T29" fmla="*/ 39 h 67"/>
                <a:gd name="T30" fmla="*/ 391 w 458"/>
                <a:gd name="T31" fmla="*/ 28 h 67"/>
                <a:gd name="T32" fmla="*/ 356 w 458"/>
                <a:gd name="T33" fmla="*/ 28 h 67"/>
                <a:gd name="T34" fmla="*/ 334 w 458"/>
                <a:gd name="T35" fmla="*/ 39 h 67"/>
                <a:gd name="T36" fmla="*/ 356 w 458"/>
                <a:gd name="T37" fmla="*/ 28 h 67"/>
                <a:gd name="T38" fmla="*/ 323 w 458"/>
                <a:gd name="T39" fmla="*/ 28 h 67"/>
                <a:gd name="T40" fmla="*/ 301 w 458"/>
                <a:gd name="T41" fmla="*/ 39 h 67"/>
                <a:gd name="T42" fmla="*/ 323 w 458"/>
                <a:gd name="T43" fmla="*/ 28 h 67"/>
                <a:gd name="T44" fmla="*/ 290 w 458"/>
                <a:gd name="T45" fmla="*/ 28 h 67"/>
                <a:gd name="T46" fmla="*/ 267 w 458"/>
                <a:gd name="T47" fmla="*/ 39 h 67"/>
                <a:gd name="T48" fmla="*/ 290 w 458"/>
                <a:gd name="T49" fmla="*/ 28 h 67"/>
                <a:gd name="T50" fmla="*/ 255 w 458"/>
                <a:gd name="T51" fmla="*/ 28 h 67"/>
                <a:gd name="T52" fmla="*/ 233 w 458"/>
                <a:gd name="T53" fmla="*/ 39 h 67"/>
                <a:gd name="T54" fmla="*/ 255 w 458"/>
                <a:gd name="T55" fmla="*/ 28 h 67"/>
                <a:gd name="T56" fmla="*/ 222 w 458"/>
                <a:gd name="T57" fmla="*/ 28 h 67"/>
                <a:gd name="T58" fmla="*/ 199 w 458"/>
                <a:gd name="T59" fmla="*/ 39 h 67"/>
                <a:gd name="T60" fmla="*/ 222 w 458"/>
                <a:gd name="T61" fmla="*/ 28 h 67"/>
                <a:gd name="T62" fmla="*/ 189 w 458"/>
                <a:gd name="T63" fmla="*/ 28 h 67"/>
                <a:gd name="T64" fmla="*/ 166 w 458"/>
                <a:gd name="T65" fmla="*/ 39 h 67"/>
                <a:gd name="T66" fmla="*/ 189 w 458"/>
                <a:gd name="T67" fmla="*/ 28 h 67"/>
                <a:gd name="T68" fmla="*/ 154 w 458"/>
                <a:gd name="T69" fmla="*/ 28 h 67"/>
                <a:gd name="T70" fmla="*/ 132 w 458"/>
                <a:gd name="T71" fmla="*/ 39 h 67"/>
                <a:gd name="T72" fmla="*/ 154 w 458"/>
                <a:gd name="T73" fmla="*/ 2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8" h="67">
                  <a:moveTo>
                    <a:pt x="121" y="28"/>
                  </a:moveTo>
                  <a:lnTo>
                    <a:pt x="98" y="28"/>
                  </a:lnTo>
                  <a:lnTo>
                    <a:pt x="98" y="39"/>
                  </a:lnTo>
                  <a:lnTo>
                    <a:pt x="121" y="39"/>
                  </a:lnTo>
                  <a:lnTo>
                    <a:pt x="121" y="28"/>
                  </a:lnTo>
                  <a:lnTo>
                    <a:pt x="121" y="28"/>
                  </a:lnTo>
                  <a:close/>
                  <a:moveTo>
                    <a:pt x="0" y="33"/>
                  </a:moveTo>
                  <a:lnTo>
                    <a:pt x="69" y="0"/>
                  </a:lnTo>
                  <a:lnTo>
                    <a:pt x="69" y="28"/>
                  </a:lnTo>
                  <a:lnTo>
                    <a:pt x="88" y="28"/>
                  </a:lnTo>
                  <a:lnTo>
                    <a:pt x="88" y="39"/>
                  </a:lnTo>
                  <a:lnTo>
                    <a:pt x="69" y="39"/>
                  </a:lnTo>
                  <a:lnTo>
                    <a:pt x="69" y="67"/>
                  </a:lnTo>
                  <a:lnTo>
                    <a:pt x="0" y="33"/>
                  </a:lnTo>
                  <a:lnTo>
                    <a:pt x="0" y="33"/>
                  </a:lnTo>
                  <a:close/>
                  <a:moveTo>
                    <a:pt x="458" y="28"/>
                  </a:moveTo>
                  <a:lnTo>
                    <a:pt x="435" y="28"/>
                  </a:lnTo>
                  <a:lnTo>
                    <a:pt x="435" y="39"/>
                  </a:lnTo>
                  <a:lnTo>
                    <a:pt x="458" y="39"/>
                  </a:lnTo>
                  <a:lnTo>
                    <a:pt x="458" y="28"/>
                  </a:lnTo>
                  <a:lnTo>
                    <a:pt x="458" y="28"/>
                  </a:lnTo>
                  <a:close/>
                  <a:moveTo>
                    <a:pt x="424" y="28"/>
                  </a:moveTo>
                  <a:lnTo>
                    <a:pt x="402" y="28"/>
                  </a:lnTo>
                  <a:lnTo>
                    <a:pt x="402" y="39"/>
                  </a:lnTo>
                  <a:lnTo>
                    <a:pt x="424" y="39"/>
                  </a:lnTo>
                  <a:lnTo>
                    <a:pt x="424" y="28"/>
                  </a:lnTo>
                  <a:lnTo>
                    <a:pt x="424" y="28"/>
                  </a:lnTo>
                  <a:close/>
                  <a:moveTo>
                    <a:pt x="391" y="28"/>
                  </a:moveTo>
                  <a:lnTo>
                    <a:pt x="368" y="28"/>
                  </a:lnTo>
                  <a:lnTo>
                    <a:pt x="368" y="39"/>
                  </a:lnTo>
                  <a:lnTo>
                    <a:pt x="391" y="39"/>
                  </a:lnTo>
                  <a:lnTo>
                    <a:pt x="391" y="28"/>
                  </a:lnTo>
                  <a:lnTo>
                    <a:pt x="391" y="28"/>
                  </a:lnTo>
                  <a:close/>
                  <a:moveTo>
                    <a:pt x="356" y="28"/>
                  </a:moveTo>
                  <a:lnTo>
                    <a:pt x="334" y="28"/>
                  </a:lnTo>
                  <a:lnTo>
                    <a:pt x="334" y="39"/>
                  </a:lnTo>
                  <a:lnTo>
                    <a:pt x="356" y="39"/>
                  </a:lnTo>
                  <a:lnTo>
                    <a:pt x="356" y="28"/>
                  </a:lnTo>
                  <a:lnTo>
                    <a:pt x="356" y="28"/>
                  </a:lnTo>
                  <a:close/>
                  <a:moveTo>
                    <a:pt x="323" y="28"/>
                  </a:moveTo>
                  <a:lnTo>
                    <a:pt x="301" y="28"/>
                  </a:lnTo>
                  <a:lnTo>
                    <a:pt x="301" y="39"/>
                  </a:lnTo>
                  <a:lnTo>
                    <a:pt x="323" y="39"/>
                  </a:lnTo>
                  <a:lnTo>
                    <a:pt x="323" y="28"/>
                  </a:lnTo>
                  <a:lnTo>
                    <a:pt x="323" y="28"/>
                  </a:lnTo>
                  <a:close/>
                  <a:moveTo>
                    <a:pt x="290" y="28"/>
                  </a:moveTo>
                  <a:lnTo>
                    <a:pt x="267" y="28"/>
                  </a:lnTo>
                  <a:lnTo>
                    <a:pt x="267" y="39"/>
                  </a:lnTo>
                  <a:lnTo>
                    <a:pt x="290" y="39"/>
                  </a:lnTo>
                  <a:lnTo>
                    <a:pt x="290" y="28"/>
                  </a:lnTo>
                  <a:lnTo>
                    <a:pt x="290" y="28"/>
                  </a:lnTo>
                  <a:close/>
                  <a:moveTo>
                    <a:pt x="255" y="28"/>
                  </a:moveTo>
                  <a:lnTo>
                    <a:pt x="233" y="28"/>
                  </a:lnTo>
                  <a:lnTo>
                    <a:pt x="233" y="39"/>
                  </a:lnTo>
                  <a:lnTo>
                    <a:pt x="255" y="39"/>
                  </a:lnTo>
                  <a:lnTo>
                    <a:pt x="255" y="28"/>
                  </a:lnTo>
                  <a:lnTo>
                    <a:pt x="255" y="28"/>
                  </a:lnTo>
                  <a:close/>
                  <a:moveTo>
                    <a:pt x="222" y="28"/>
                  </a:moveTo>
                  <a:lnTo>
                    <a:pt x="199" y="28"/>
                  </a:lnTo>
                  <a:lnTo>
                    <a:pt x="199" y="39"/>
                  </a:lnTo>
                  <a:lnTo>
                    <a:pt x="222" y="39"/>
                  </a:lnTo>
                  <a:lnTo>
                    <a:pt x="222" y="28"/>
                  </a:lnTo>
                  <a:lnTo>
                    <a:pt x="222" y="28"/>
                  </a:lnTo>
                  <a:close/>
                  <a:moveTo>
                    <a:pt x="189" y="28"/>
                  </a:moveTo>
                  <a:lnTo>
                    <a:pt x="166" y="28"/>
                  </a:lnTo>
                  <a:lnTo>
                    <a:pt x="166" y="39"/>
                  </a:lnTo>
                  <a:lnTo>
                    <a:pt x="189" y="39"/>
                  </a:lnTo>
                  <a:lnTo>
                    <a:pt x="189" y="28"/>
                  </a:lnTo>
                  <a:lnTo>
                    <a:pt x="189" y="28"/>
                  </a:lnTo>
                  <a:close/>
                  <a:moveTo>
                    <a:pt x="154" y="28"/>
                  </a:moveTo>
                  <a:lnTo>
                    <a:pt x="132" y="28"/>
                  </a:lnTo>
                  <a:lnTo>
                    <a:pt x="132" y="39"/>
                  </a:lnTo>
                  <a:lnTo>
                    <a:pt x="154" y="39"/>
                  </a:lnTo>
                  <a:lnTo>
                    <a:pt x="154" y="28"/>
                  </a:lnTo>
                  <a:lnTo>
                    <a:pt x="154" y="28"/>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7" name="Freeform 46"/>
            <p:cNvSpPr>
              <a:spLocks noEditPoints="1"/>
            </p:cNvSpPr>
            <p:nvPr/>
          </p:nvSpPr>
          <p:spPr bwMode="auto">
            <a:xfrm>
              <a:off x="4208988" y="2149777"/>
              <a:ext cx="438089" cy="77706"/>
            </a:xfrm>
            <a:custGeom>
              <a:avLst/>
              <a:gdLst>
                <a:gd name="T0" fmla="*/ 121 w 391"/>
                <a:gd name="T1" fmla="*/ 28 h 69"/>
                <a:gd name="T2" fmla="*/ 98 w 391"/>
                <a:gd name="T3" fmla="*/ 28 h 69"/>
                <a:gd name="T4" fmla="*/ 98 w 391"/>
                <a:gd name="T5" fmla="*/ 40 h 69"/>
                <a:gd name="T6" fmla="*/ 121 w 391"/>
                <a:gd name="T7" fmla="*/ 40 h 69"/>
                <a:gd name="T8" fmla="*/ 121 w 391"/>
                <a:gd name="T9" fmla="*/ 28 h 69"/>
                <a:gd name="T10" fmla="*/ 121 w 391"/>
                <a:gd name="T11" fmla="*/ 28 h 69"/>
                <a:gd name="T12" fmla="*/ 0 w 391"/>
                <a:gd name="T13" fmla="*/ 34 h 69"/>
                <a:gd name="T14" fmla="*/ 69 w 391"/>
                <a:gd name="T15" fmla="*/ 0 h 69"/>
                <a:gd name="T16" fmla="*/ 69 w 391"/>
                <a:gd name="T17" fmla="*/ 28 h 69"/>
                <a:gd name="T18" fmla="*/ 88 w 391"/>
                <a:gd name="T19" fmla="*/ 28 h 69"/>
                <a:gd name="T20" fmla="*/ 88 w 391"/>
                <a:gd name="T21" fmla="*/ 40 h 69"/>
                <a:gd name="T22" fmla="*/ 69 w 391"/>
                <a:gd name="T23" fmla="*/ 40 h 69"/>
                <a:gd name="T24" fmla="*/ 69 w 391"/>
                <a:gd name="T25" fmla="*/ 69 h 69"/>
                <a:gd name="T26" fmla="*/ 0 w 391"/>
                <a:gd name="T27" fmla="*/ 34 h 69"/>
                <a:gd name="T28" fmla="*/ 0 w 391"/>
                <a:gd name="T29" fmla="*/ 34 h 69"/>
                <a:gd name="T30" fmla="*/ 391 w 391"/>
                <a:gd name="T31" fmla="*/ 28 h 69"/>
                <a:gd name="T32" fmla="*/ 368 w 391"/>
                <a:gd name="T33" fmla="*/ 28 h 69"/>
                <a:gd name="T34" fmla="*/ 368 w 391"/>
                <a:gd name="T35" fmla="*/ 40 h 69"/>
                <a:gd name="T36" fmla="*/ 391 w 391"/>
                <a:gd name="T37" fmla="*/ 40 h 69"/>
                <a:gd name="T38" fmla="*/ 391 w 391"/>
                <a:gd name="T39" fmla="*/ 28 h 69"/>
                <a:gd name="T40" fmla="*/ 391 w 391"/>
                <a:gd name="T41" fmla="*/ 28 h 69"/>
                <a:gd name="T42" fmla="*/ 357 w 391"/>
                <a:gd name="T43" fmla="*/ 28 h 69"/>
                <a:gd name="T44" fmla="*/ 335 w 391"/>
                <a:gd name="T45" fmla="*/ 28 h 69"/>
                <a:gd name="T46" fmla="*/ 335 w 391"/>
                <a:gd name="T47" fmla="*/ 40 h 69"/>
                <a:gd name="T48" fmla="*/ 357 w 391"/>
                <a:gd name="T49" fmla="*/ 40 h 69"/>
                <a:gd name="T50" fmla="*/ 357 w 391"/>
                <a:gd name="T51" fmla="*/ 28 h 69"/>
                <a:gd name="T52" fmla="*/ 357 w 391"/>
                <a:gd name="T53" fmla="*/ 28 h 69"/>
                <a:gd name="T54" fmla="*/ 323 w 391"/>
                <a:gd name="T55" fmla="*/ 28 h 69"/>
                <a:gd name="T56" fmla="*/ 301 w 391"/>
                <a:gd name="T57" fmla="*/ 28 h 69"/>
                <a:gd name="T58" fmla="*/ 301 w 391"/>
                <a:gd name="T59" fmla="*/ 40 h 69"/>
                <a:gd name="T60" fmla="*/ 323 w 391"/>
                <a:gd name="T61" fmla="*/ 40 h 69"/>
                <a:gd name="T62" fmla="*/ 323 w 391"/>
                <a:gd name="T63" fmla="*/ 28 h 69"/>
                <a:gd name="T64" fmla="*/ 323 w 391"/>
                <a:gd name="T65" fmla="*/ 28 h 69"/>
                <a:gd name="T66" fmla="*/ 290 w 391"/>
                <a:gd name="T67" fmla="*/ 28 h 69"/>
                <a:gd name="T68" fmla="*/ 267 w 391"/>
                <a:gd name="T69" fmla="*/ 28 h 69"/>
                <a:gd name="T70" fmla="*/ 267 w 391"/>
                <a:gd name="T71" fmla="*/ 40 h 69"/>
                <a:gd name="T72" fmla="*/ 290 w 391"/>
                <a:gd name="T73" fmla="*/ 40 h 69"/>
                <a:gd name="T74" fmla="*/ 290 w 391"/>
                <a:gd name="T75" fmla="*/ 28 h 69"/>
                <a:gd name="T76" fmla="*/ 290 w 391"/>
                <a:gd name="T77" fmla="*/ 28 h 69"/>
                <a:gd name="T78" fmla="*/ 255 w 391"/>
                <a:gd name="T79" fmla="*/ 28 h 69"/>
                <a:gd name="T80" fmla="*/ 234 w 391"/>
                <a:gd name="T81" fmla="*/ 28 h 69"/>
                <a:gd name="T82" fmla="*/ 234 w 391"/>
                <a:gd name="T83" fmla="*/ 40 h 69"/>
                <a:gd name="T84" fmla="*/ 255 w 391"/>
                <a:gd name="T85" fmla="*/ 40 h 69"/>
                <a:gd name="T86" fmla="*/ 255 w 391"/>
                <a:gd name="T87" fmla="*/ 28 h 69"/>
                <a:gd name="T88" fmla="*/ 255 w 391"/>
                <a:gd name="T89" fmla="*/ 28 h 69"/>
                <a:gd name="T90" fmla="*/ 222 w 391"/>
                <a:gd name="T91" fmla="*/ 28 h 69"/>
                <a:gd name="T92" fmla="*/ 200 w 391"/>
                <a:gd name="T93" fmla="*/ 28 h 69"/>
                <a:gd name="T94" fmla="*/ 200 w 391"/>
                <a:gd name="T95" fmla="*/ 40 h 69"/>
                <a:gd name="T96" fmla="*/ 222 w 391"/>
                <a:gd name="T97" fmla="*/ 40 h 69"/>
                <a:gd name="T98" fmla="*/ 222 w 391"/>
                <a:gd name="T99" fmla="*/ 28 h 69"/>
                <a:gd name="T100" fmla="*/ 222 w 391"/>
                <a:gd name="T101" fmla="*/ 28 h 69"/>
                <a:gd name="T102" fmla="*/ 189 w 391"/>
                <a:gd name="T103" fmla="*/ 28 h 69"/>
                <a:gd name="T104" fmla="*/ 166 w 391"/>
                <a:gd name="T105" fmla="*/ 28 h 69"/>
                <a:gd name="T106" fmla="*/ 166 w 391"/>
                <a:gd name="T107" fmla="*/ 40 h 69"/>
                <a:gd name="T108" fmla="*/ 189 w 391"/>
                <a:gd name="T109" fmla="*/ 40 h 69"/>
                <a:gd name="T110" fmla="*/ 189 w 391"/>
                <a:gd name="T111" fmla="*/ 28 h 69"/>
                <a:gd name="T112" fmla="*/ 189 w 391"/>
                <a:gd name="T113" fmla="*/ 28 h 69"/>
                <a:gd name="T114" fmla="*/ 154 w 391"/>
                <a:gd name="T115" fmla="*/ 28 h 69"/>
                <a:gd name="T116" fmla="*/ 133 w 391"/>
                <a:gd name="T117" fmla="*/ 28 h 69"/>
                <a:gd name="T118" fmla="*/ 133 w 391"/>
                <a:gd name="T119" fmla="*/ 40 h 69"/>
                <a:gd name="T120" fmla="*/ 154 w 391"/>
                <a:gd name="T121" fmla="*/ 40 h 69"/>
                <a:gd name="T122" fmla="*/ 154 w 391"/>
                <a:gd name="T123" fmla="*/ 28 h 69"/>
                <a:gd name="T124" fmla="*/ 154 w 391"/>
                <a:gd name="T125" fmla="*/ 2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1" h="69">
                  <a:moveTo>
                    <a:pt x="121" y="28"/>
                  </a:moveTo>
                  <a:lnTo>
                    <a:pt x="98" y="28"/>
                  </a:lnTo>
                  <a:lnTo>
                    <a:pt x="98" y="40"/>
                  </a:lnTo>
                  <a:lnTo>
                    <a:pt x="121" y="40"/>
                  </a:lnTo>
                  <a:lnTo>
                    <a:pt x="121" y="28"/>
                  </a:lnTo>
                  <a:lnTo>
                    <a:pt x="121" y="28"/>
                  </a:lnTo>
                  <a:close/>
                  <a:moveTo>
                    <a:pt x="0" y="34"/>
                  </a:moveTo>
                  <a:lnTo>
                    <a:pt x="69" y="0"/>
                  </a:lnTo>
                  <a:lnTo>
                    <a:pt x="69" y="28"/>
                  </a:lnTo>
                  <a:lnTo>
                    <a:pt x="88" y="28"/>
                  </a:lnTo>
                  <a:lnTo>
                    <a:pt x="88" y="40"/>
                  </a:lnTo>
                  <a:lnTo>
                    <a:pt x="69" y="40"/>
                  </a:lnTo>
                  <a:lnTo>
                    <a:pt x="69" y="69"/>
                  </a:lnTo>
                  <a:lnTo>
                    <a:pt x="0" y="34"/>
                  </a:lnTo>
                  <a:lnTo>
                    <a:pt x="0" y="34"/>
                  </a:lnTo>
                  <a:close/>
                  <a:moveTo>
                    <a:pt x="391" y="28"/>
                  </a:moveTo>
                  <a:lnTo>
                    <a:pt x="368" y="28"/>
                  </a:lnTo>
                  <a:lnTo>
                    <a:pt x="368" y="40"/>
                  </a:lnTo>
                  <a:lnTo>
                    <a:pt x="391" y="40"/>
                  </a:lnTo>
                  <a:lnTo>
                    <a:pt x="391" y="28"/>
                  </a:lnTo>
                  <a:lnTo>
                    <a:pt x="391" y="28"/>
                  </a:lnTo>
                  <a:close/>
                  <a:moveTo>
                    <a:pt x="357" y="28"/>
                  </a:moveTo>
                  <a:lnTo>
                    <a:pt x="335" y="28"/>
                  </a:lnTo>
                  <a:lnTo>
                    <a:pt x="335" y="40"/>
                  </a:lnTo>
                  <a:lnTo>
                    <a:pt x="357" y="40"/>
                  </a:lnTo>
                  <a:lnTo>
                    <a:pt x="357" y="28"/>
                  </a:lnTo>
                  <a:lnTo>
                    <a:pt x="357" y="28"/>
                  </a:lnTo>
                  <a:close/>
                  <a:moveTo>
                    <a:pt x="323" y="28"/>
                  </a:moveTo>
                  <a:lnTo>
                    <a:pt x="301" y="28"/>
                  </a:lnTo>
                  <a:lnTo>
                    <a:pt x="301" y="40"/>
                  </a:lnTo>
                  <a:lnTo>
                    <a:pt x="323" y="40"/>
                  </a:lnTo>
                  <a:lnTo>
                    <a:pt x="323" y="28"/>
                  </a:lnTo>
                  <a:lnTo>
                    <a:pt x="323" y="28"/>
                  </a:lnTo>
                  <a:close/>
                  <a:moveTo>
                    <a:pt x="290" y="28"/>
                  </a:moveTo>
                  <a:lnTo>
                    <a:pt x="267" y="28"/>
                  </a:lnTo>
                  <a:lnTo>
                    <a:pt x="267" y="40"/>
                  </a:lnTo>
                  <a:lnTo>
                    <a:pt x="290" y="40"/>
                  </a:lnTo>
                  <a:lnTo>
                    <a:pt x="290" y="28"/>
                  </a:lnTo>
                  <a:lnTo>
                    <a:pt x="290" y="28"/>
                  </a:lnTo>
                  <a:close/>
                  <a:moveTo>
                    <a:pt x="255" y="28"/>
                  </a:moveTo>
                  <a:lnTo>
                    <a:pt x="234" y="28"/>
                  </a:lnTo>
                  <a:lnTo>
                    <a:pt x="234" y="40"/>
                  </a:lnTo>
                  <a:lnTo>
                    <a:pt x="255" y="40"/>
                  </a:lnTo>
                  <a:lnTo>
                    <a:pt x="255" y="28"/>
                  </a:lnTo>
                  <a:lnTo>
                    <a:pt x="255" y="28"/>
                  </a:lnTo>
                  <a:close/>
                  <a:moveTo>
                    <a:pt x="222" y="28"/>
                  </a:moveTo>
                  <a:lnTo>
                    <a:pt x="200" y="28"/>
                  </a:lnTo>
                  <a:lnTo>
                    <a:pt x="200" y="40"/>
                  </a:lnTo>
                  <a:lnTo>
                    <a:pt x="222" y="40"/>
                  </a:lnTo>
                  <a:lnTo>
                    <a:pt x="222" y="28"/>
                  </a:lnTo>
                  <a:lnTo>
                    <a:pt x="222" y="28"/>
                  </a:lnTo>
                  <a:close/>
                  <a:moveTo>
                    <a:pt x="189" y="28"/>
                  </a:moveTo>
                  <a:lnTo>
                    <a:pt x="166" y="28"/>
                  </a:lnTo>
                  <a:lnTo>
                    <a:pt x="166" y="40"/>
                  </a:lnTo>
                  <a:lnTo>
                    <a:pt x="189" y="40"/>
                  </a:lnTo>
                  <a:lnTo>
                    <a:pt x="189" y="28"/>
                  </a:lnTo>
                  <a:lnTo>
                    <a:pt x="189" y="28"/>
                  </a:lnTo>
                  <a:close/>
                  <a:moveTo>
                    <a:pt x="154" y="28"/>
                  </a:moveTo>
                  <a:lnTo>
                    <a:pt x="133" y="28"/>
                  </a:lnTo>
                  <a:lnTo>
                    <a:pt x="133" y="40"/>
                  </a:lnTo>
                  <a:lnTo>
                    <a:pt x="154" y="40"/>
                  </a:lnTo>
                  <a:lnTo>
                    <a:pt x="154" y="28"/>
                  </a:lnTo>
                  <a:lnTo>
                    <a:pt x="154" y="28"/>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8" name="Freeform 47"/>
            <p:cNvSpPr>
              <a:spLocks noEditPoints="1"/>
            </p:cNvSpPr>
            <p:nvPr/>
          </p:nvSpPr>
          <p:spPr bwMode="auto">
            <a:xfrm>
              <a:off x="2990305" y="2677360"/>
              <a:ext cx="1452330" cy="76343"/>
            </a:xfrm>
            <a:custGeom>
              <a:avLst/>
              <a:gdLst>
                <a:gd name="T0" fmla="*/ 120 w 1298"/>
                <a:gd name="T1" fmla="*/ 40 h 69"/>
                <a:gd name="T2" fmla="*/ 132 w 1298"/>
                <a:gd name="T3" fmla="*/ 28 h 69"/>
                <a:gd name="T4" fmla="*/ 155 w 1298"/>
                <a:gd name="T5" fmla="*/ 28 h 69"/>
                <a:gd name="T6" fmla="*/ 188 w 1298"/>
                <a:gd name="T7" fmla="*/ 40 h 69"/>
                <a:gd name="T8" fmla="*/ 199 w 1298"/>
                <a:gd name="T9" fmla="*/ 28 h 69"/>
                <a:gd name="T10" fmla="*/ 221 w 1298"/>
                <a:gd name="T11" fmla="*/ 28 h 69"/>
                <a:gd name="T12" fmla="*/ 256 w 1298"/>
                <a:gd name="T13" fmla="*/ 40 h 69"/>
                <a:gd name="T14" fmla="*/ 267 w 1298"/>
                <a:gd name="T15" fmla="*/ 28 h 69"/>
                <a:gd name="T16" fmla="*/ 289 w 1298"/>
                <a:gd name="T17" fmla="*/ 28 h 69"/>
                <a:gd name="T18" fmla="*/ 322 w 1298"/>
                <a:gd name="T19" fmla="*/ 40 h 69"/>
                <a:gd name="T20" fmla="*/ 353 w 1298"/>
                <a:gd name="T21" fmla="*/ 40 h 69"/>
                <a:gd name="T22" fmla="*/ 333 w 1298"/>
                <a:gd name="T23" fmla="*/ 40 h 69"/>
                <a:gd name="T24" fmla="*/ 388 w 1298"/>
                <a:gd name="T25" fmla="*/ 40 h 69"/>
                <a:gd name="T26" fmla="*/ 399 w 1298"/>
                <a:gd name="T27" fmla="*/ 28 h 69"/>
                <a:gd name="T28" fmla="*/ 399 w 1298"/>
                <a:gd name="T29" fmla="*/ 40 h 69"/>
                <a:gd name="T30" fmla="*/ 455 w 1298"/>
                <a:gd name="T31" fmla="*/ 40 h 69"/>
                <a:gd name="T32" fmla="*/ 466 w 1298"/>
                <a:gd name="T33" fmla="*/ 28 h 69"/>
                <a:gd name="T34" fmla="*/ 466 w 1298"/>
                <a:gd name="T35" fmla="*/ 40 h 69"/>
                <a:gd name="T36" fmla="*/ 522 w 1298"/>
                <a:gd name="T37" fmla="*/ 40 h 69"/>
                <a:gd name="T38" fmla="*/ 534 w 1298"/>
                <a:gd name="T39" fmla="*/ 28 h 69"/>
                <a:gd name="T40" fmla="*/ 534 w 1298"/>
                <a:gd name="T41" fmla="*/ 40 h 69"/>
                <a:gd name="T42" fmla="*/ 590 w 1298"/>
                <a:gd name="T43" fmla="*/ 40 h 69"/>
                <a:gd name="T44" fmla="*/ 601 w 1298"/>
                <a:gd name="T45" fmla="*/ 28 h 69"/>
                <a:gd name="T46" fmla="*/ 601 w 1298"/>
                <a:gd name="T47" fmla="*/ 40 h 69"/>
                <a:gd name="T48" fmla="*/ 657 w 1298"/>
                <a:gd name="T49" fmla="*/ 40 h 69"/>
                <a:gd name="T50" fmla="*/ 669 w 1298"/>
                <a:gd name="T51" fmla="*/ 28 h 69"/>
                <a:gd name="T52" fmla="*/ 669 w 1298"/>
                <a:gd name="T53" fmla="*/ 40 h 69"/>
                <a:gd name="T54" fmla="*/ 725 w 1298"/>
                <a:gd name="T55" fmla="*/ 40 h 69"/>
                <a:gd name="T56" fmla="*/ 736 w 1298"/>
                <a:gd name="T57" fmla="*/ 28 h 69"/>
                <a:gd name="T58" fmla="*/ 736 w 1298"/>
                <a:gd name="T59" fmla="*/ 40 h 69"/>
                <a:gd name="T60" fmla="*/ 792 w 1298"/>
                <a:gd name="T61" fmla="*/ 40 h 69"/>
                <a:gd name="T62" fmla="*/ 803 w 1298"/>
                <a:gd name="T63" fmla="*/ 28 h 69"/>
                <a:gd name="T64" fmla="*/ 803 w 1298"/>
                <a:gd name="T65" fmla="*/ 40 h 69"/>
                <a:gd name="T66" fmla="*/ 859 w 1298"/>
                <a:gd name="T67" fmla="*/ 40 h 69"/>
                <a:gd name="T68" fmla="*/ 871 w 1298"/>
                <a:gd name="T69" fmla="*/ 28 h 69"/>
                <a:gd name="T70" fmla="*/ 871 w 1298"/>
                <a:gd name="T71" fmla="*/ 40 h 69"/>
                <a:gd name="T72" fmla="*/ 927 w 1298"/>
                <a:gd name="T73" fmla="*/ 40 h 69"/>
                <a:gd name="T74" fmla="*/ 939 w 1298"/>
                <a:gd name="T75" fmla="*/ 28 h 69"/>
                <a:gd name="T76" fmla="*/ 939 w 1298"/>
                <a:gd name="T77" fmla="*/ 40 h 69"/>
                <a:gd name="T78" fmla="*/ 995 w 1298"/>
                <a:gd name="T79" fmla="*/ 40 h 69"/>
                <a:gd name="T80" fmla="*/ 1005 w 1298"/>
                <a:gd name="T81" fmla="*/ 28 h 69"/>
                <a:gd name="T82" fmla="*/ 1005 w 1298"/>
                <a:gd name="T83" fmla="*/ 40 h 69"/>
                <a:gd name="T84" fmla="*/ 1061 w 1298"/>
                <a:gd name="T85" fmla="*/ 40 h 69"/>
                <a:gd name="T86" fmla="*/ 1073 w 1298"/>
                <a:gd name="T87" fmla="*/ 28 h 69"/>
                <a:gd name="T88" fmla="*/ 1073 w 1298"/>
                <a:gd name="T89" fmla="*/ 40 h 69"/>
                <a:gd name="T90" fmla="*/ 1129 w 1298"/>
                <a:gd name="T91" fmla="*/ 40 h 69"/>
                <a:gd name="T92" fmla="*/ 1141 w 1298"/>
                <a:gd name="T93" fmla="*/ 28 h 69"/>
                <a:gd name="T94" fmla="*/ 1141 w 1298"/>
                <a:gd name="T95" fmla="*/ 40 h 69"/>
                <a:gd name="T96" fmla="*/ 1197 w 1298"/>
                <a:gd name="T97" fmla="*/ 40 h 69"/>
                <a:gd name="T98" fmla="*/ 1207 w 1298"/>
                <a:gd name="T99" fmla="*/ 28 h 69"/>
                <a:gd name="T100" fmla="*/ 1207 w 1298"/>
                <a:gd name="T101" fmla="*/ 40 h 69"/>
                <a:gd name="T102" fmla="*/ 1265 w 1298"/>
                <a:gd name="T103" fmla="*/ 40 h 69"/>
                <a:gd name="T104" fmla="*/ 1275 w 1298"/>
                <a:gd name="T105" fmla="*/ 28 h 69"/>
                <a:gd name="T106" fmla="*/ 1275 w 1298"/>
                <a:gd name="T107" fmla="*/ 40 h 69"/>
                <a:gd name="T108" fmla="*/ 88 w 1298"/>
                <a:gd name="T109" fmla="*/ 28 h 69"/>
                <a:gd name="T110" fmla="*/ 0 w 1298"/>
                <a:gd name="T111"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98" h="69">
                  <a:moveTo>
                    <a:pt x="120" y="28"/>
                  </a:moveTo>
                  <a:lnTo>
                    <a:pt x="98" y="28"/>
                  </a:lnTo>
                  <a:lnTo>
                    <a:pt x="98" y="40"/>
                  </a:lnTo>
                  <a:lnTo>
                    <a:pt x="120" y="40"/>
                  </a:lnTo>
                  <a:lnTo>
                    <a:pt x="120" y="28"/>
                  </a:lnTo>
                  <a:lnTo>
                    <a:pt x="120" y="28"/>
                  </a:lnTo>
                  <a:close/>
                  <a:moveTo>
                    <a:pt x="155" y="28"/>
                  </a:moveTo>
                  <a:lnTo>
                    <a:pt x="132" y="28"/>
                  </a:lnTo>
                  <a:lnTo>
                    <a:pt x="132" y="40"/>
                  </a:lnTo>
                  <a:lnTo>
                    <a:pt x="155" y="40"/>
                  </a:lnTo>
                  <a:lnTo>
                    <a:pt x="155" y="28"/>
                  </a:lnTo>
                  <a:lnTo>
                    <a:pt x="155" y="28"/>
                  </a:lnTo>
                  <a:close/>
                  <a:moveTo>
                    <a:pt x="188" y="28"/>
                  </a:moveTo>
                  <a:lnTo>
                    <a:pt x="165" y="28"/>
                  </a:lnTo>
                  <a:lnTo>
                    <a:pt x="165" y="40"/>
                  </a:lnTo>
                  <a:lnTo>
                    <a:pt x="188" y="40"/>
                  </a:lnTo>
                  <a:lnTo>
                    <a:pt x="188" y="28"/>
                  </a:lnTo>
                  <a:lnTo>
                    <a:pt x="188" y="28"/>
                  </a:lnTo>
                  <a:close/>
                  <a:moveTo>
                    <a:pt x="221" y="28"/>
                  </a:moveTo>
                  <a:lnTo>
                    <a:pt x="199" y="28"/>
                  </a:lnTo>
                  <a:lnTo>
                    <a:pt x="199" y="40"/>
                  </a:lnTo>
                  <a:lnTo>
                    <a:pt x="221" y="40"/>
                  </a:lnTo>
                  <a:lnTo>
                    <a:pt x="221" y="28"/>
                  </a:lnTo>
                  <a:lnTo>
                    <a:pt x="221" y="28"/>
                  </a:lnTo>
                  <a:close/>
                  <a:moveTo>
                    <a:pt x="256" y="28"/>
                  </a:moveTo>
                  <a:lnTo>
                    <a:pt x="233" y="28"/>
                  </a:lnTo>
                  <a:lnTo>
                    <a:pt x="233" y="40"/>
                  </a:lnTo>
                  <a:lnTo>
                    <a:pt x="256" y="40"/>
                  </a:lnTo>
                  <a:lnTo>
                    <a:pt x="256" y="28"/>
                  </a:lnTo>
                  <a:lnTo>
                    <a:pt x="256" y="28"/>
                  </a:lnTo>
                  <a:close/>
                  <a:moveTo>
                    <a:pt x="289" y="28"/>
                  </a:moveTo>
                  <a:lnTo>
                    <a:pt x="267" y="28"/>
                  </a:lnTo>
                  <a:lnTo>
                    <a:pt x="267" y="40"/>
                  </a:lnTo>
                  <a:lnTo>
                    <a:pt x="289" y="40"/>
                  </a:lnTo>
                  <a:lnTo>
                    <a:pt x="289" y="28"/>
                  </a:lnTo>
                  <a:lnTo>
                    <a:pt x="289" y="28"/>
                  </a:lnTo>
                  <a:close/>
                  <a:moveTo>
                    <a:pt x="322" y="28"/>
                  </a:moveTo>
                  <a:lnTo>
                    <a:pt x="300" y="28"/>
                  </a:lnTo>
                  <a:lnTo>
                    <a:pt x="300" y="40"/>
                  </a:lnTo>
                  <a:lnTo>
                    <a:pt x="322" y="40"/>
                  </a:lnTo>
                  <a:lnTo>
                    <a:pt x="322" y="28"/>
                  </a:lnTo>
                  <a:lnTo>
                    <a:pt x="322" y="28"/>
                  </a:lnTo>
                  <a:close/>
                  <a:moveTo>
                    <a:pt x="333" y="40"/>
                  </a:moveTo>
                  <a:lnTo>
                    <a:pt x="353" y="40"/>
                  </a:lnTo>
                  <a:lnTo>
                    <a:pt x="353" y="28"/>
                  </a:lnTo>
                  <a:lnTo>
                    <a:pt x="333" y="28"/>
                  </a:lnTo>
                  <a:lnTo>
                    <a:pt x="333" y="40"/>
                  </a:lnTo>
                  <a:lnTo>
                    <a:pt x="333" y="40"/>
                  </a:lnTo>
                  <a:close/>
                  <a:moveTo>
                    <a:pt x="365" y="40"/>
                  </a:moveTo>
                  <a:lnTo>
                    <a:pt x="365" y="28"/>
                  </a:lnTo>
                  <a:lnTo>
                    <a:pt x="388" y="28"/>
                  </a:lnTo>
                  <a:lnTo>
                    <a:pt x="388" y="40"/>
                  </a:lnTo>
                  <a:lnTo>
                    <a:pt x="365" y="40"/>
                  </a:lnTo>
                  <a:lnTo>
                    <a:pt x="365" y="40"/>
                  </a:lnTo>
                  <a:close/>
                  <a:moveTo>
                    <a:pt x="399" y="40"/>
                  </a:moveTo>
                  <a:lnTo>
                    <a:pt x="399" y="28"/>
                  </a:lnTo>
                  <a:lnTo>
                    <a:pt x="421" y="28"/>
                  </a:lnTo>
                  <a:lnTo>
                    <a:pt x="421" y="40"/>
                  </a:lnTo>
                  <a:lnTo>
                    <a:pt x="399" y="40"/>
                  </a:lnTo>
                  <a:lnTo>
                    <a:pt x="399" y="40"/>
                  </a:lnTo>
                  <a:close/>
                  <a:moveTo>
                    <a:pt x="433" y="40"/>
                  </a:moveTo>
                  <a:lnTo>
                    <a:pt x="433" y="28"/>
                  </a:lnTo>
                  <a:lnTo>
                    <a:pt x="455" y="28"/>
                  </a:lnTo>
                  <a:lnTo>
                    <a:pt x="455" y="40"/>
                  </a:lnTo>
                  <a:lnTo>
                    <a:pt x="433" y="40"/>
                  </a:lnTo>
                  <a:lnTo>
                    <a:pt x="433" y="40"/>
                  </a:lnTo>
                  <a:close/>
                  <a:moveTo>
                    <a:pt x="466" y="40"/>
                  </a:moveTo>
                  <a:lnTo>
                    <a:pt x="466" y="28"/>
                  </a:lnTo>
                  <a:lnTo>
                    <a:pt x="489" y="28"/>
                  </a:lnTo>
                  <a:lnTo>
                    <a:pt x="489" y="40"/>
                  </a:lnTo>
                  <a:lnTo>
                    <a:pt x="466" y="40"/>
                  </a:lnTo>
                  <a:lnTo>
                    <a:pt x="466" y="40"/>
                  </a:lnTo>
                  <a:close/>
                  <a:moveTo>
                    <a:pt x="500" y="40"/>
                  </a:moveTo>
                  <a:lnTo>
                    <a:pt x="500" y="28"/>
                  </a:lnTo>
                  <a:lnTo>
                    <a:pt x="522" y="28"/>
                  </a:lnTo>
                  <a:lnTo>
                    <a:pt x="522" y="40"/>
                  </a:lnTo>
                  <a:lnTo>
                    <a:pt x="500" y="40"/>
                  </a:lnTo>
                  <a:lnTo>
                    <a:pt x="500" y="40"/>
                  </a:lnTo>
                  <a:close/>
                  <a:moveTo>
                    <a:pt x="534" y="40"/>
                  </a:moveTo>
                  <a:lnTo>
                    <a:pt x="534" y="28"/>
                  </a:lnTo>
                  <a:lnTo>
                    <a:pt x="556" y="28"/>
                  </a:lnTo>
                  <a:lnTo>
                    <a:pt x="556" y="40"/>
                  </a:lnTo>
                  <a:lnTo>
                    <a:pt x="534" y="40"/>
                  </a:lnTo>
                  <a:lnTo>
                    <a:pt x="534" y="40"/>
                  </a:lnTo>
                  <a:close/>
                  <a:moveTo>
                    <a:pt x="568" y="40"/>
                  </a:moveTo>
                  <a:lnTo>
                    <a:pt x="568" y="28"/>
                  </a:lnTo>
                  <a:lnTo>
                    <a:pt x="590" y="28"/>
                  </a:lnTo>
                  <a:lnTo>
                    <a:pt x="590" y="40"/>
                  </a:lnTo>
                  <a:lnTo>
                    <a:pt x="568" y="40"/>
                  </a:lnTo>
                  <a:lnTo>
                    <a:pt x="568" y="40"/>
                  </a:lnTo>
                  <a:close/>
                  <a:moveTo>
                    <a:pt x="601" y="40"/>
                  </a:moveTo>
                  <a:lnTo>
                    <a:pt x="601" y="28"/>
                  </a:lnTo>
                  <a:lnTo>
                    <a:pt x="623" y="28"/>
                  </a:lnTo>
                  <a:lnTo>
                    <a:pt x="623" y="40"/>
                  </a:lnTo>
                  <a:lnTo>
                    <a:pt x="601" y="40"/>
                  </a:lnTo>
                  <a:lnTo>
                    <a:pt x="601" y="40"/>
                  </a:lnTo>
                  <a:close/>
                  <a:moveTo>
                    <a:pt x="635" y="40"/>
                  </a:moveTo>
                  <a:lnTo>
                    <a:pt x="635" y="28"/>
                  </a:lnTo>
                  <a:lnTo>
                    <a:pt x="657" y="28"/>
                  </a:lnTo>
                  <a:lnTo>
                    <a:pt x="657" y="40"/>
                  </a:lnTo>
                  <a:lnTo>
                    <a:pt x="635" y="40"/>
                  </a:lnTo>
                  <a:lnTo>
                    <a:pt x="635" y="40"/>
                  </a:lnTo>
                  <a:close/>
                  <a:moveTo>
                    <a:pt x="669" y="40"/>
                  </a:moveTo>
                  <a:lnTo>
                    <a:pt x="669" y="28"/>
                  </a:lnTo>
                  <a:lnTo>
                    <a:pt x="691" y="28"/>
                  </a:lnTo>
                  <a:lnTo>
                    <a:pt x="691" y="40"/>
                  </a:lnTo>
                  <a:lnTo>
                    <a:pt x="669" y="40"/>
                  </a:lnTo>
                  <a:lnTo>
                    <a:pt x="669" y="40"/>
                  </a:lnTo>
                  <a:close/>
                  <a:moveTo>
                    <a:pt x="702" y="40"/>
                  </a:moveTo>
                  <a:lnTo>
                    <a:pt x="702" y="28"/>
                  </a:lnTo>
                  <a:lnTo>
                    <a:pt x="725" y="28"/>
                  </a:lnTo>
                  <a:lnTo>
                    <a:pt x="725" y="40"/>
                  </a:lnTo>
                  <a:lnTo>
                    <a:pt x="702" y="40"/>
                  </a:lnTo>
                  <a:lnTo>
                    <a:pt x="702" y="40"/>
                  </a:lnTo>
                  <a:close/>
                  <a:moveTo>
                    <a:pt x="736" y="40"/>
                  </a:moveTo>
                  <a:lnTo>
                    <a:pt x="736" y="28"/>
                  </a:lnTo>
                  <a:lnTo>
                    <a:pt x="758" y="28"/>
                  </a:lnTo>
                  <a:lnTo>
                    <a:pt x="758" y="40"/>
                  </a:lnTo>
                  <a:lnTo>
                    <a:pt x="736" y="40"/>
                  </a:lnTo>
                  <a:lnTo>
                    <a:pt x="736" y="40"/>
                  </a:lnTo>
                  <a:close/>
                  <a:moveTo>
                    <a:pt x="770" y="40"/>
                  </a:moveTo>
                  <a:lnTo>
                    <a:pt x="770" y="28"/>
                  </a:lnTo>
                  <a:lnTo>
                    <a:pt x="792" y="28"/>
                  </a:lnTo>
                  <a:lnTo>
                    <a:pt x="792" y="40"/>
                  </a:lnTo>
                  <a:lnTo>
                    <a:pt x="770" y="40"/>
                  </a:lnTo>
                  <a:lnTo>
                    <a:pt x="770" y="40"/>
                  </a:lnTo>
                  <a:close/>
                  <a:moveTo>
                    <a:pt x="803" y="40"/>
                  </a:moveTo>
                  <a:lnTo>
                    <a:pt x="803" y="28"/>
                  </a:lnTo>
                  <a:lnTo>
                    <a:pt x="826" y="28"/>
                  </a:lnTo>
                  <a:lnTo>
                    <a:pt x="826" y="40"/>
                  </a:lnTo>
                  <a:lnTo>
                    <a:pt x="803" y="40"/>
                  </a:lnTo>
                  <a:lnTo>
                    <a:pt x="803" y="40"/>
                  </a:lnTo>
                  <a:close/>
                  <a:moveTo>
                    <a:pt x="838" y="40"/>
                  </a:moveTo>
                  <a:lnTo>
                    <a:pt x="838" y="28"/>
                  </a:lnTo>
                  <a:lnTo>
                    <a:pt x="859" y="28"/>
                  </a:lnTo>
                  <a:lnTo>
                    <a:pt x="859" y="40"/>
                  </a:lnTo>
                  <a:lnTo>
                    <a:pt x="838" y="40"/>
                  </a:lnTo>
                  <a:lnTo>
                    <a:pt x="838" y="40"/>
                  </a:lnTo>
                  <a:close/>
                  <a:moveTo>
                    <a:pt x="871" y="40"/>
                  </a:moveTo>
                  <a:lnTo>
                    <a:pt x="871" y="28"/>
                  </a:lnTo>
                  <a:lnTo>
                    <a:pt x="893" y="28"/>
                  </a:lnTo>
                  <a:lnTo>
                    <a:pt x="893" y="40"/>
                  </a:lnTo>
                  <a:lnTo>
                    <a:pt x="871" y="40"/>
                  </a:lnTo>
                  <a:lnTo>
                    <a:pt x="871" y="40"/>
                  </a:lnTo>
                  <a:close/>
                  <a:moveTo>
                    <a:pt x="904" y="40"/>
                  </a:moveTo>
                  <a:lnTo>
                    <a:pt x="904" y="28"/>
                  </a:lnTo>
                  <a:lnTo>
                    <a:pt x="927" y="28"/>
                  </a:lnTo>
                  <a:lnTo>
                    <a:pt x="927" y="40"/>
                  </a:lnTo>
                  <a:lnTo>
                    <a:pt x="904" y="40"/>
                  </a:lnTo>
                  <a:lnTo>
                    <a:pt x="904" y="40"/>
                  </a:lnTo>
                  <a:close/>
                  <a:moveTo>
                    <a:pt x="939" y="40"/>
                  </a:moveTo>
                  <a:lnTo>
                    <a:pt x="939" y="28"/>
                  </a:lnTo>
                  <a:lnTo>
                    <a:pt x="960" y="28"/>
                  </a:lnTo>
                  <a:lnTo>
                    <a:pt x="960" y="40"/>
                  </a:lnTo>
                  <a:lnTo>
                    <a:pt x="939" y="40"/>
                  </a:lnTo>
                  <a:lnTo>
                    <a:pt x="939" y="40"/>
                  </a:lnTo>
                  <a:close/>
                  <a:moveTo>
                    <a:pt x="972" y="40"/>
                  </a:moveTo>
                  <a:lnTo>
                    <a:pt x="972" y="28"/>
                  </a:lnTo>
                  <a:lnTo>
                    <a:pt x="995" y="28"/>
                  </a:lnTo>
                  <a:lnTo>
                    <a:pt x="995" y="40"/>
                  </a:lnTo>
                  <a:lnTo>
                    <a:pt x="972" y="40"/>
                  </a:lnTo>
                  <a:lnTo>
                    <a:pt x="972" y="40"/>
                  </a:lnTo>
                  <a:close/>
                  <a:moveTo>
                    <a:pt x="1005" y="40"/>
                  </a:moveTo>
                  <a:lnTo>
                    <a:pt x="1005" y="28"/>
                  </a:lnTo>
                  <a:lnTo>
                    <a:pt x="1028" y="28"/>
                  </a:lnTo>
                  <a:lnTo>
                    <a:pt x="1028" y="40"/>
                  </a:lnTo>
                  <a:lnTo>
                    <a:pt x="1005" y="40"/>
                  </a:lnTo>
                  <a:lnTo>
                    <a:pt x="1005" y="40"/>
                  </a:lnTo>
                  <a:close/>
                  <a:moveTo>
                    <a:pt x="1040" y="40"/>
                  </a:moveTo>
                  <a:lnTo>
                    <a:pt x="1040" y="28"/>
                  </a:lnTo>
                  <a:lnTo>
                    <a:pt x="1061" y="28"/>
                  </a:lnTo>
                  <a:lnTo>
                    <a:pt x="1061" y="40"/>
                  </a:lnTo>
                  <a:lnTo>
                    <a:pt x="1040" y="40"/>
                  </a:lnTo>
                  <a:lnTo>
                    <a:pt x="1040" y="40"/>
                  </a:lnTo>
                  <a:close/>
                  <a:moveTo>
                    <a:pt x="1073" y="40"/>
                  </a:moveTo>
                  <a:lnTo>
                    <a:pt x="1073" y="28"/>
                  </a:lnTo>
                  <a:lnTo>
                    <a:pt x="1096" y="28"/>
                  </a:lnTo>
                  <a:lnTo>
                    <a:pt x="1096" y="40"/>
                  </a:lnTo>
                  <a:lnTo>
                    <a:pt x="1073" y="40"/>
                  </a:lnTo>
                  <a:lnTo>
                    <a:pt x="1073" y="40"/>
                  </a:lnTo>
                  <a:close/>
                  <a:moveTo>
                    <a:pt x="1106" y="40"/>
                  </a:moveTo>
                  <a:lnTo>
                    <a:pt x="1106" y="28"/>
                  </a:lnTo>
                  <a:lnTo>
                    <a:pt x="1129" y="28"/>
                  </a:lnTo>
                  <a:lnTo>
                    <a:pt x="1129" y="40"/>
                  </a:lnTo>
                  <a:lnTo>
                    <a:pt x="1106" y="40"/>
                  </a:lnTo>
                  <a:lnTo>
                    <a:pt x="1106" y="40"/>
                  </a:lnTo>
                  <a:close/>
                  <a:moveTo>
                    <a:pt x="1141" y="40"/>
                  </a:moveTo>
                  <a:lnTo>
                    <a:pt x="1141" y="28"/>
                  </a:lnTo>
                  <a:lnTo>
                    <a:pt x="1163" y="28"/>
                  </a:lnTo>
                  <a:lnTo>
                    <a:pt x="1163" y="40"/>
                  </a:lnTo>
                  <a:lnTo>
                    <a:pt x="1141" y="40"/>
                  </a:lnTo>
                  <a:lnTo>
                    <a:pt x="1141" y="40"/>
                  </a:lnTo>
                  <a:close/>
                  <a:moveTo>
                    <a:pt x="1174" y="40"/>
                  </a:moveTo>
                  <a:lnTo>
                    <a:pt x="1174" y="28"/>
                  </a:lnTo>
                  <a:lnTo>
                    <a:pt x="1197" y="28"/>
                  </a:lnTo>
                  <a:lnTo>
                    <a:pt x="1197" y="40"/>
                  </a:lnTo>
                  <a:lnTo>
                    <a:pt x="1174" y="40"/>
                  </a:lnTo>
                  <a:lnTo>
                    <a:pt x="1174" y="40"/>
                  </a:lnTo>
                  <a:close/>
                  <a:moveTo>
                    <a:pt x="1207" y="40"/>
                  </a:moveTo>
                  <a:lnTo>
                    <a:pt x="1207" y="28"/>
                  </a:lnTo>
                  <a:lnTo>
                    <a:pt x="1230" y="28"/>
                  </a:lnTo>
                  <a:lnTo>
                    <a:pt x="1230" y="40"/>
                  </a:lnTo>
                  <a:lnTo>
                    <a:pt x="1207" y="40"/>
                  </a:lnTo>
                  <a:lnTo>
                    <a:pt x="1207" y="40"/>
                  </a:lnTo>
                  <a:close/>
                  <a:moveTo>
                    <a:pt x="1242" y="40"/>
                  </a:moveTo>
                  <a:lnTo>
                    <a:pt x="1242" y="28"/>
                  </a:lnTo>
                  <a:lnTo>
                    <a:pt x="1265" y="28"/>
                  </a:lnTo>
                  <a:lnTo>
                    <a:pt x="1265" y="40"/>
                  </a:lnTo>
                  <a:lnTo>
                    <a:pt x="1242" y="40"/>
                  </a:lnTo>
                  <a:lnTo>
                    <a:pt x="1242" y="40"/>
                  </a:lnTo>
                  <a:close/>
                  <a:moveTo>
                    <a:pt x="1275" y="40"/>
                  </a:moveTo>
                  <a:lnTo>
                    <a:pt x="1275" y="28"/>
                  </a:lnTo>
                  <a:lnTo>
                    <a:pt x="1298" y="28"/>
                  </a:lnTo>
                  <a:lnTo>
                    <a:pt x="1298" y="40"/>
                  </a:lnTo>
                  <a:lnTo>
                    <a:pt x="1275" y="40"/>
                  </a:lnTo>
                  <a:lnTo>
                    <a:pt x="1275" y="40"/>
                  </a:lnTo>
                  <a:close/>
                  <a:moveTo>
                    <a:pt x="0" y="34"/>
                  </a:moveTo>
                  <a:lnTo>
                    <a:pt x="69" y="0"/>
                  </a:lnTo>
                  <a:lnTo>
                    <a:pt x="69" y="28"/>
                  </a:lnTo>
                  <a:lnTo>
                    <a:pt x="88" y="28"/>
                  </a:lnTo>
                  <a:lnTo>
                    <a:pt x="88" y="40"/>
                  </a:lnTo>
                  <a:lnTo>
                    <a:pt x="69" y="40"/>
                  </a:lnTo>
                  <a:lnTo>
                    <a:pt x="69" y="69"/>
                  </a:lnTo>
                  <a:lnTo>
                    <a:pt x="0" y="34"/>
                  </a:lnTo>
                  <a:lnTo>
                    <a:pt x="0" y="34"/>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49" name="Freeform 48"/>
            <p:cNvSpPr>
              <a:spLocks noEditPoints="1"/>
            </p:cNvSpPr>
            <p:nvPr/>
          </p:nvSpPr>
          <p:spPr bwMode="auto">
            <a:xfrm>
              <a:off x="3072613" y="4136050"/>
              <a:ext cx="1075308" cy="77705"/>
            </a:xfrm>
            <a:custGeom>
              <a:avLst/>
              <a:gdLst>
                <a:gd name="T0" fmla="*/ 99 w 961"/>
                <a:gd name="T1" fmla="*/ 40 h 69"/>
                <a:gd name="T2" fmla="*/ 121 w 961"/>
                <a:gd name="T3" fmla="*/ 28 h 69"/>
                <a:gd name="T4" fmla="*/ 133 w 961"/>
                <a:gd name="T5" fmla="*/ 40 h 69"/>
                <a:gd name="T6" fmla="*/ 156 w 961"/>
                <a:gd name="T7" fmla="*/ 28 h 69"/>
                <a:gd name="T8" fmla="*/ 166 w 961"/>
                <a:gd name="T9" fmla="*/ 40 h 69"/>
                <a:gd name="T10" fmla="*/ 189 w 961"/>
                <a:gd name="T11" fmla="*/ 28 h 69"/>
                <a:gd name="T12" fmla="*/ 200 w 961"/>
                <a:gd name="T13" fmla="*/ 40 h 69"/>
                <a:gd name="T14" fmla="*/ 222 w 961"/>
                <a:gd name="T15" fmla="*/ 28 h 69"/>
                <a:gd name="T16" fmla="*/ 234 w 961"/>
                <a:gd name="T17" fmla="*/ 40 h 69"/>
                <a:gd name="T18" fmla="*/ 257 w 961"/>
                <a:gd name="T19" fmla="*/ 28 h 69"/>
                <a:gd name="T20" fmla="*/ 267 w 961"/>
                <a:gd name="T21" fmla="*/ 40 h 69"/>
                <a:gd name="T22" fmla="*/ 290 w 961"/>
                <a:gd name="T23" fmla="*/ 28 h 69"/>
                <a:gd name="T24" fmla="*/ 301 w 961"/>
                <a:gd name="T25" fmla="*/ 40 h 69"/>
                <a:gd name="T26" fmla="*/ 323 w 961"/>
                <a:gd name="T27" fmla="*/ 28 h 69"/>
                <a:gd name="T28" fmla="*/ 335 w 961"/>
                <a:gd name="T29" fmla="*/ 40 h 69"/>
                <a:gd name="T30" fmla="*/ 358 w 961"/>
                <a:gd name="T31" fmla="*/ 28 h 69"/>
                <a:gd name="T32" fmla="*/ 369 w 961"/>
                <a:gd name="T33" fmla="*/ 40 h 69"/>
                <a:gd name="T34" fmla="*/ 391 w 961"/>
                <a:gd name="T35" fmla="*/ 28 h 69"/>
                <a:gd name="T36" fmla="*/ 402 w 961"/>
                <a:gd name="T37" fmla="*/ 40 h 69"/>
                <a:gd name="T38" fmla="*/ 425 w 961"/>
                <a:gd name="T39" fmla="*/ 28 h 69"/>
                <a:gd name="T40" fmla="*/ 455 w 961"/>
                <a:gd name="T41" fmla="*/ 28 h 69"/>
                <a:gd name="T42" fmla="*/ 435 w 961"/>
                <a:gd name="T43" fmla="*/ 40 h 69"/>
                <a:gd name="T44" fmla="*/ 490 w 961"/>
                <a:gd name="T45" fmla="*/ 28 h 69"/>
                <a:gd name="T46" fmla="*/ 467 w 961"/>
                <a:gd name="T47" fmla="*/ 40 h 69"/>
                <a:gd name="T48" fmla="*/ 523 w 961"/>
                <a:gd name="T49" fmla="*/ 28 h 69"/>
                <a:gd name="T50" fmla="*/ 501 w 961"/>
                <a:gd name="T51" fmla="*/ 40 h 69"/>
                <a:gd name="T52" fmla="*/ 557 w 961"/>
                <a:gd name="T53" fmla="*/ 28 h 69"/>
                <a:gd name="T54" fmla="*/ 534 w 961"/>
                <a:gd name="T55" fmla="*/ 40 h 69"/>
                <a:gd name="T56" fmla="*/ 591 w 961"/>
                <a:gd name="T57" fmla="*/ 28 h 69"/>
                <a:gd name="T58" fmla="*/ 568 w 961"/>
                <a:gd name="T59" fmla="*/ 40 h 69"/>
                <a:gd name="T60" fmla="*/ 624 w 961"/>
                <a:gd name="T61" fmla="*/ 28 h 69"/>
                <a:gd name="T62" fmla="*/ 602 w 961"/>
                <a:gd name="T63" fmla="*/ 40 h 69"/>
                <a:gd name="T64" fmla="*/ 658 w 961"/>
                <a:gd name="T65" fmla="*/ 28 h 69"/>
                <a:gd name="T66" fmla="*/ 635 w 961"/>
                <a:gd name="T67" fmla="*/ 40 h 69"/>
                <a:gd name="T68" fmla="*/ 692 w 961"/>
                <a:gd name="T69" fmla="*/ 28 h 69"/>
                <a:gd name="T70" fmla="*/ 670 w 961"/>
                <a:gd name="T71" fmla="*/ 40 h 69"/>
                <a:gd name="T72" fmla="*/ 725 w 961"/>
                <a:gd name="T73" fmla="*/ 28 h 69"/>
                <a:gd name="T74" fmla="*/ 703 w 961"/>
                <a:gd name="T75" fmla="*/ 40 h 69"/>
                <a:gd name="T76" fmla="*/ 759 w 961"/>
                <a:gd name="T77" fmla="*/ 28 h 69"/>
                <a:gd name="T78" fmla="*/ 736 w 961"/>
                <a:gd name="T79" fmla="*/ 40 h 69"/>
                <a:gd name="T80" fmla="*/ 793 w 961"/>
                <a:gd name="T81" fmla="*/ 28 h 69"/>
                <a:gd name="T82" fmla="*/ 771 w 961"/>
                <a:gd name="T83" fmla="*/ 40 h 69"/>
                <a:gd name="T84" fmla="*/ 827 w 961"/>
                <a:gd name="T85" fmla="*/ 28 h 69"/>
                <a:gd name="T86" fmla="*/ 804 w 961"/>
                <a:gd name="T87" fmla="*/ 40 h 69"/>
                <a:gd name="T88" fmla="*/ 860 w 961"/>
                <a:gd name="T89" fmla="*/ 28 h 69"/>
                <a:gd name="T90" fmla="*/ 838 w 961"/>
                <a:gd name="T91" fmla="*/ 40 h 69"/>
                <a:gd name="T92" fmla="*/ 894 w 961"/>
                <a:gd name="T93" fmla="*/ 28 h 69"/>
                <a:gd name="T94" fmla="*/ 872 w 961"/>
                <a:gd name="T95" fmla="*/ 40 h 69"/>
                <a:gd name="T96" fmla="*/ 928 w 961"/>
                <a:gd name="T97" fmla="*/ 28 h 69"/>
                <a:gd name="T98" fmla="*/ 905 w 961"/>
                <a:gd name="T99" fmla="*/ 40 h 69"/>
                <a:gd name="T100" fmla="*/ 961 w 961"/>
                <a:gd name="T101" fmla="*/ 28 h 69"/>
                <a:gd name="T102" fmla="*/ 940 w 961"/>
                <a:gd name="T103" fmla="*/ 40 h 69"/>
                <a:gd name="T104" fmla="*/ 69 w 961"/>
                <a:gd name="T105" fmla="*/ 28 h 69"/>
                <a:gd name="T106" fmla="*/ 69 w 961"/>
                <a:gd name="T107" fmla="*/ 40 h 69"/>
                <a:gd name="T108" fmla="*/ 0 w 961"/>
                <a:gd name="T109"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61" h="69">
                  <a:moveTo>
                    <a:pt x="121" y="28"/>
                  </a:moveTo>
                  <a:lnTo>
                    <a:pt x="99" y="28"/>
                  </a:lnTo>
                  <a:lnTo>
                    <a:pt x="99" y="40"/>
                  </a:lnTo>
                  <a:lnTo>
                    <a:pt x="121" y="40"/>
                  </a:lnTo>
                  <a:lnTo>
                    <a:pt x="121" y="28"/>
                  </a:lnTo>
                  <a:lnTo>
                    <a:pt x="121" y="28"/>
                  </a:lnTo>
                  <a:close/>
                  <a:moveTo>
                    <a:pt x="156" y="28"/>
                  </a:moveTo>
                  <a:lnTo>
                    <a:pt x="133" y="28"/>
                  </a:lnTo>
                  <a:lnTo>
                    <a:pt x="133" y="40"/>
                  </a:lnTo>
                  <a:lnTo>
                    <a:pt x="156" y="40"/>
                  </a:lnTo>
                  <a:lnTo>
                    <a:pt x="156" y="28"/>
                  </a:lnTo>
                  <a:lnTo>
                    <a:pt x="156" y="28"/>
                  </a:lnTo>
                  <a:close/>
                  <a:moveTo>
                    <a:pt x="189" y="28"/>
                  </a:moveTo>
                  <a:lnTo>
                    <a:pt x="166" y="28"/>
                  </a:lnTo>
                  <a:lnTo>
                    <a:pt x="166" y="40"/>
                  </a:lnTo>
                  <a:lnTo>
                    <a:pt x="189" y="40"/>
                  </a:lnTo>
                  <a:lnTo>
                    <a:pt x="189" y="28"/>
                  </a:lnTo>
                  <a:lnTo>
                    <a:pt x="189" y="28"/>
                  </a:lnTo>
                  <a:close/>
                  <a:moveTo>
                    <a:pt x="222" y="28"/>
                  </a:moveTo>
                  <a:lnTo>
                    <a:pt x="200" y="28"/>
                  </a:lnTo>
                  <a:lnTo>
                    <a:pt x="200" y="40"/>
                  </a:lnTo>
                  <a:lnTo>
                    <a:pt x="222" y="40"/>
                  </a:lnTo>
                  <a:lnTo>
                    <a:pt x="222" y="28"/>
                  </a:lnTo>
                  <a:lnTo>
                    <a:pt x="222" y="28"/>
                  </a:lnTo>
                  <a:close/>
                  <a:moveTo>
                    <a:pt x="257" y="28"/>
                  </a:moveTo>
                  <a:lnTo>
                    <a:pt x="234" y="28"/>
                  </a:lnTo>
                  <a:lnTo>
                    <a:pt x="234" y="40"/>
                  </a:lnTo>
                  <a:lnTo>
                    <a:pt x="257" y="40"/>
                  </a:lnTo>
                  <a:lnTo>
                    <a:pt x="257" y="28"/>
                  </a:lnTo>
                  <a:lnTo>
                    <a:pt x="257" y="28"/>
                  </a:lnTo>
                  <a:close/>
                  <a:moveTo>
                    <a:pt x="290" y="28"/>
                  </a:moveTo>
                  <a:lnTo>
                    <a:pt x="267" y="28"/>
                  </a:lnTo>
                  <a:lnTo>
                    <a:pt x="267" y="40"/>
                  </a:lnTo>
                  <a:lnTo>
                    <a:pt x="290" y="40"/>
                  </a:lnTo>
                  <a:lnTo>
                    <a:pt x="290" y="28"/>
                  </a:lnTo>
                  <a:lnTo>
                    <a:pt x="290" y="28"/>
                  </a:lnTo>
                  <a:close/>
                  <a:moveTo>
                    <a:pt x="323" y="28"/>
                  </a:moveTo>
                  <a:lnTo>
                    <a:pt x="301" y="28"/>
                  </a:lnTo>
                  <a:lnTo>
                    <a:pt x="301" y="40"/>
                  </a:lnTo>
                  <a:lnTo>
                    <a:pt x="323" y="40"/>
                  </a:lnTo>
                  <a:lnTo>
                    <a:pt x="323" y="28"/>
                  </a:lnTo>
                  <a:lnTo>
                    <a:pt x="323" y="28"/>
                  </a:lnTo>
                  <a:close/>
                  <a:moveTo>
                    <a:pt x="358" y="28"/>
                  </a:moveTo>
                  <a:lnTo>
                    <a:pt x="335" y="28"/>
                  </a:lnTo>
                  <a:lnTo>
                    <a:pt x="335" y="40"/>
                  </a:lnTo>
                  <a:lnTo>
                    <a:pt x="358" y="40"/>
                  </a:lnTo>
                  <a:lnTo>
                    <a:pt x="358" y="28"/>
                  </a:lnTo>
                  <a:lnTo>
                    <a:pt x="358" y="28"/>
                  </a:lnTo>
                  <a:close/>
                  <a:moveTo>
                    <a:pt x="391" y="28"/>
                  </a:moveTo>
                  <a:lnTo>
                    <a:pt x="369" y="28"/>
                  </a:lnTo>
                  <a:lnTo>
                    <a:pt x="369" y="40"/>
                  </a:lnTo>
                  <a:lnTo>
                    <a:pt x="391" y="40"/>
                  </a:lnTo>
                  <a:lnTo>
                    <a:pt x="391" y="28"/>
                  </a:lnTo>
                  <a:lnTo>
                    <a:pt x="391" y="28"/>
                  </a:lnTo>
                  <a:close/>
                  <a:moveTo>
                    <a:pt x="425" y="28"/>
                  </a:moveTo>
                  <a:lnTo>
                    <a:pt x="402" y="28"/>
                  </a:lnTo>
                  <a:lnTo>
                    <a:pt x="402" y="40"/>
                  </a:lnTo>
                  <a:lnTo>
                    <a:pt x="425" y="40"/>
                  </a:lnTo>
                  <a:lnTo>
                    <a:pt x="425" y="28"/>
                  </a:lnTo>
                  <a:lnTo>
                    <a:pt x="425" y="28"/>
                  </a:lnTo>
                  <a:close/>
                  <a:moveTo>
                    <a:pt x="435" y="40"/>
                  </a:moveTo>
                  <a:lnTo>
                    <a:pt x="455" y="40"/>
                  </a:lnTo>
                  <a:lnTo>
                    <a:pt x="455" y="28"/>
                  </a:lnTo>
                  <a:lnTo>
                    <a:pt x="435" y="28"/>
                  </a:lnTo>
                  <a:lnTo>
                    <a:pt x="435" y="40"/>
                  </a:lnTo>
                  <a:lnTo>
                    <a:pt x="435" y="40"/>
                  </a:lnTo>
                  <a:close/>
                  <a:moveTo>
                    <a:pt x="467" y="40"/>
                  </a:moveTo>
                  <a:lnTo>
                    <a:pt x="467" y="28"/>
                  </a:lnTo>
                  <a:lnTo>
                    <a:pt x="490" y="28"/>
                  </a:lnTo>
                  <a:lnTo>
                    <a:pt x="490" y="40"/>
                  </a:lnTo>
                  <a:lnTo>
                    <a:pt x="467" y="40"/>
                  </a:lnTo>
                  <a:lnTo>
                    <a:pt x="467" y="40"/>
                  </a:lnTo>
                  <a:close/>
                  <a:moveTo>
                    <a:pt x="501" y="40"/>
                  </a:moveTo>
                  <a:lnTo>
                    <a:pt x="501" y="28"/>
                  </a:lnTo>
                  <a:lnTo>
                    <a:pt x="523" y="28"/>
                  </a:lnTo>
                  <a:lnTo>
                    <a:pt x="523" y="40"/>
                  </a:lnTo>
                  <a:lnTo>
                    <a:pt x="501" y="40"/>
                  </a:lnTo>
                  <a:lnTo>
                    <a:pt x="501" y="40"/>
                  </a:lnTo>
                  <a:close/>
                  <a:moveTo>
                    <a:pt x="534" y="40"/>
                  </a:moveTo>
                  <a:lnTo>
                    <a:pt x="534" y="28"/>
                  </a:lnTo>
                  <a:lnTo>
                    <a:pt x="557" y="28"/>
                  </a:lnTo>
                  <a:lnTo>
                    <a:pt x="557" y="40"/>
                  </a:lnTo>
                  <a:lnTo>
                    <a:pt x="534" y="40"/>
                  </a:lnTo>
                  <a:lnTo>
                    <a:pt x="534" y="40"/>
                  </a:lnTo>
                  <a:close/>
                  <a:moveTo>
                    <a:pt x="568" y="40"/>
                  </a:moveTo>
                  <a:lnTo>
                    <a:pt x="568" y="28"/>
                  </a:lnTo>
                  <a:lnTo>
                    <a:pt x="591" y="28"/>
                  </a:lnTo>
                  <a:lnTo>
                    <a:pt x="591" y="40"/>
                  </a:lnTo>
                  <a:lnTo>
                    <a:pt x="568" y="40"/>
                  </a:lnTo>
                  <a:lnTo>
                    <a:pt x="568" y="40"/>
                  </a:lnTo>
                  <a:close/>
                  <a:moveTo>
                    <a:pt x="602" y="40"/>
                  </a:moveTo>
                  <a:lnTo>
                    <a:pt x="602" y="28"/>
                  </a:lnTo>
                  <a:lnTo>
                    <a:pt x="624" y="28"/>
                  </a:lnTo>
                  <a:lnTo>
                    <a:pt x="624" y="40"/>
                  </a:lnTo>
                  <a:lnTo>
                    <a:pt x="602" y="40"/>
                  </a:lnTo>
                  <a:lnTo>
                    <a:pt x="602" y="40"/>
                  </a:lnTo>
                  <a:close/>
                  <a:moveTo>
                    <a:pt x="635" y="40"/>
                  </a:moveTo>
                  <a:lnTo>
                    <a:pt x="635" y="28"/>
                  </a:lnTo>
                  <a:lnTo>
                    <a:pt x="658" y="28"/>
                  </a:lnTo>
                  <a:lnTo>
                    <a:pt x="658" y="40"/>
                  </a:lnTo>
                  <a:lnTo>
                    <a:pt x="635" y="40"/>
                  </a:lnTo>
                  <a:lnTo>
                    <a:pt x="635" y="40"/>
                  </a:lnTo>
                  <a:close/>
                  <a:moveTo>
                    <a:pt x="670" y="40"/>
                  </a:moveTo>
                  <a:lnTo>
                    <a:pt x="670" y="28"/>
                  </a:lnTo>
                  <a:lnTo>
                    <a:pt x="692" y="28"/>
                  </a:lnTo>
                  <a:lnTo>
                    <a:pt x="692" y="40"/>
                  </a:lnTo>
                  <a:lnTo>
                    <a:pt x="670" y="40"/>
                  </a:lnTo>
                  <a:lnTo>
                    <a:pt x="670" y="40"/>
                  </a:lnTo>
                  <a:close/>
                  <a:moveTo>
                    <a:pt x="703" y="40"/>
                  </a:moveTo>
                  <a:lnTo>
                    <a:pt x="703" y="28"/>
                  </a:lnTo>
                  <a:lnTo>
                    <a:pt x="725" y="28"/>
                  </a:lnTo>
                  <a:lnTo>
                    <a:pt x="725" y="40"/>
                  </a:lnTo>
                  <a:lnTo>
                    <a:pt x="703" y="40"/>
                  </a:lnTo>
                  <a:lnTo>
                    <a:pt x="703" y="40"/>
                  </a:lnTo>
                  <a:close/>
                  <a:moveTo>
                    <a:pt x="736" y="40"/>
                  </a:moveTo>
                  <a:lnTo>
                    <a:pt x="736" y="28"/>
                  </a:lnTo>
                  <a:lnTo>
                    <a:pt x="759" y="28"/>
                  </a:lnTo>
                  <a:lnTo>
                    <a:pt x="759" y="40"/>
                  </a:lnTo>
                  <a:lnTo>
                    <a:pt x="736" y="40"/>
                  </a:lnTo>
                  <a:lnTo>
                    <a:pt x="736" y="40"/>
                  </a:lnTo>
                  <a:close/>
                  <a:moveTo>
                    <a:pt x="771" y="40"/>
                  </a:moveTo>
                  <a:lnTo>
                    <a:pt x="771" y="28"/>
                  </a:lnTo>
                  <a:lnTo>
                    <a:pt x="793" y="28"/>
                  </a:lnTo>
                  <a:lnTo>
                    <a:pt x="793" y="40"/>
                  </a:lnTo>
                  <a:lnTo>
                    <a:pt x="771" y="40"/>
                  </a:lnTo>
                  <a:lnTo>
                    <a:pt x="771" y="40"/>
                  </a:lnTo>
                  <a:close/>
                  <a:moveTo>
                    <a:pt x="804" y="40"/>
                  </a:moveTo>
                  <a:lnTo>
                    <a:pt x="804" y="28"/>
                  </a:lnTo>
                  <a:lnTo>
                    <a:pt x="827" y="28"/>
                  </a:lnTo>
                  <a:lnTo>
                    <a:pt x="827" y="40"/>
                  </a:lnTo>
                  <a:lnTo>
                    <a:pt x="804" y="40"/>
                  </a:lnTo>
                  <a:lnTo>
                    <a:pt x="804" y="40"/>
                  </a:lnTo>
                  <a:close/>
                  <a:moveTo>
                    <a:pt x="838" y="40"/>
                  </a:moveTo>
                  <a:lnTo>
                    <a:pt x="838" y="28"/>
                  </a:lnTo>
                  <a:lnTo>
                    <a:pt x="860" y="28"/>
                  </a:lnTo>
                  <a:lnTo>
                    <a:pt x="860" y="40"/>
                  </a:lnTo>
                  <a:lnTo>
                    <a:pt x="838" y="40"/>
                  </a:lnTo>
                  <a:lnTo>
                    <a:pt x="838" y="40"/>
                  </a:lnTo>
                  <a:close/>
                  <a:moveTo>
                    <a:pt x="872" y="40"/>
                  </a:moveTo>
                  <a:lnTo>
                    <a:pt x="872" y="28"/>
                  </a:lnTo>
                  <a:lnTo>
                    <a:pt x="894" y="28"/>
                  </a:lnTo>
                  <a:lnTo>
                    <a:pt x="894" y="40"/>
                  </a:lnTo>
                  <a:lnTo>
                    <a:pt x="872" y="40"/>
                  </a:lnTo>
                  <a:lnTo>
                    <a:pt x="872" y="40"/>
                  </a:lnTo>
                  <a:close/>
                  <a:moveTo>
                    <a:pt x="905" y="40"/>
                  </a:moveTo>
                  <a:lnTo>
                    <a:pt x="905" y="28"/>
                  </a:lnTo>
                  <a:lnTo>
                    <a:pt x="928" y="28"/>
                  </a:lnTo>
                  <a:lnTo>
                    <a:pt x="928" y="40"/>
                  </a:lnTo>
                  <a:lnTo>
                    <a:pt x="905" y="40"/>
                  </a:lnTo>
                  <a:lnTo>
                    <a:pt x="905" y="40"/>
                  </a:lnTo>
                  <a:close/>
                  <a:moveTo>
                    <a:pt x="940" y="40"/>
                  </a:moveTo>
                  <a:lnTo>
                    <a:pt x="940" y="28"/>
                  </a:lnTo>
                  <a:lnTo>
                    <a:pt x="961" y="28"/>
                  </a:lnTo>
                  <a:lnTo>
                    <a:pt x="961" y="40"/>
                  </a:lnTo>
                  <a:lnTo>
                    <a:pt x="940" y="40"/>
                  </a:lnTo>
                  <a:lnTo>
                    <a:pt x="940" y="40"/>
                  </a:lnTo>
                  <a:close/>
                  <a:moveTo>
                    <a:pt x="0" y="34"/>
                  </a:moveTo>
                  <a:lnTo>
                    <a:pt x="69" y="0"/>
                  </a:lnTo>
                  <a:lnTo>
                    <a:pt x="69" y="28"/>
                  </a:lnTo>
                  <a:lnTo>
                    <a:pt x="88" y="28"/>
                  </a:lnTo>
                  <a:lnTo>
                    <a:pt x="88" y="40"/>
                  </a:lnTo>
                  <a:lnTo>
                    <a:pt x="69" y="40"/>
                  </a:lnTo>
                  <a:lnTo>
                    <a:pt x="69" y="69"/>
                  </a:lnTo>
                  <a:lnTo>
                    <a:pt x="0" y="34"/>
                  </a:lnTo>
                  <a:lnTo>
                    <a:pt x="0" y="34"/>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50" name="Freeform 49"/>
            <p:cNvSpPr>
              <a:spLocks noEditPoints="1"/>
            </p:cNvSpPr>
            <p:nvPr/>
          </p:nvSpPr>
          <p:spPr bwMode="auto">
            <a:xfrm>
              <a:off x="4770538" y="3284011"/>
              <a:ext cx="75669" cy="888847"/>
            </a:xfrm>
            <a:custGeom>
              <a:avLst/>
              <a:gdLst>
                <a:gd name="T0" fmla="*/ 28 w 68"/>
                <a:gd name="T1" fmla="*/ 100 h 794"/>
                <a:gd name="T2" fmla="*/ 40 w 68"/>
                <a:gd name="T3" fmla="*/ 122 h 794"/>
                <a:gd name="T4" fmla="*/ 28 w 68"/>
                <a:gd name="T5" fmla="*/ 134 h 794"/>
                <a:gd name="T6" fmla="*/ 40 w 68"/>
                <a:gd name="T7" fmla="*/ 156 h 794"/>
                <a:gd name="T8" fmla="*/ 28 w 68"/>
                <a:gd name="T9" fmla="*/ 167 h 794"/>
                <a:gd name="T10" fmla="*/ 40 w 68"/>
                <a:gd name="T11" fmla="*/ 190 h 794"/>
                <a:gd name="T12" fmla="*/ 28 w 68"/>
                <a:gd name="T13" fmla="*/ 201 h 794"/>
                <a:gd name="T14" fmla="*/ 40 w 68"/>
                <a:gd name="T15" fmla="*/ 223 h 794"/>
                <a:gd name="T16" fmla="*/ 28 w 68"/>
                <a:gd name="T17" fmla="*/ 235 h 794"/>
                <a:gd name="T18" fmla="*/ 40 w 68"/>
                <a:gd name="T19" fmla="*/ 257 h 794"/>
                <a:gd name="T20" fmla="*/ 28 w 68"/>
                <a:gd name="T21" fmla="*/ 268 h 794"/>
                <a:gd name="T22" fmla="*/ 40 w 68"/>
                <a:gd name="T23" fmla="*/ 291 h 794"/>
                <a:gd name="T24" fmla="*/ 28 w 68"/>
                <a:gd name="T25" fmla="*/ 303 h 794"/>
                <a:gd name="T26" fmla="*/ 40 w 68"/>
                <a:gd name="T27" fmla="*/ 324 h 794"/>
                <a:gd name="T28" fmla="*/ 28 w 68"/>
                <a:gd name="T29" fmla="*/ 336 h 794"/>
                <a:gd name="T30" fmla="*/ 40 w 68"/>
                <a:gd name="T31" fmla="*/ 358 h 794"/>
                <a:gd name="T32" fmla="*/ 28 w 68"/>
                <a:gd name="T33" fmla="*/ 369 h 794"/>
                <a:gd name="T34" fmla="*/ 40 w 68"/>
                <a:gd name="T35" fmla="*/ 392 h 794"/>
                <a:gd name="T36" fmla="*/ 28 w 68"/>
                <a:gd name="T37" fmla="*/ 404 h 794"/>
                <a:gd name="T38" fmla="*/ 40 w 68"/>
                <a:gd name="T39" fmla="*/ 425 h 794"/>
                <a:gd name="T40" fmla="*/ 40 w 68"/>
                <a:gd name="T41" fmla="*/ 457 h 794"/>
                <a:gd name="T42" fmla="*/ 28 w 68"/>
                <a:gd name="T43" fmla="*/ 437 h 794"/>
                <a:gd name="T44" fmla="*/ 40 w 68"/>
                <a:gd name="T45" fmla="*/ 490 h 794"/>
                <a:gd name="T46" fmla="*/ 28 w 68"/>
                <a:gd name="T47" fmla="*/ 468 h 794"/>
                <a:gd name="T48" fmla="*/ 40 w 68"/>
                <a:gd name="T49" fmla="*/ 524 h 794"/>
                <a:gd name="T50" fmla="*/ 28 w 68"/>
                <a:gd name="T51" fmla="*/ 501 h 794"/>
                <a:gd name="T52" fmla="*/ 40 w 68"/>
                <a:gd name="T53" fmla="*/ 558 h 794"/>
                <a:gd name="T54" fmla="*/ 28 w 68"/>
                <a:gd name="T55" fmla="*/ 536 h 794"/>
                <a:gd name="T56" fmla="*/ 40 w 68"/>
                <a:gd name="T57" fmla="*/ 592 h 794"/>
                <a:gd name="T58" fmla="*/ 28 w 68"/>
                <a:gd name="T59" fmla="*/ 569 h 794"/>
                <a:gd name="T60" fmla="*/ 40 w 68"/>
                <a:gd name="T61" fmla="*/ 625 h 794"/>
                <a:gd name="T62" fmla="*/ 28 w 68"/>
                <a:gd name="T63" fmla="*/ 602 h 794"/>
                <a:gd name="T64" fmla="*/ 40 w 68"/>
                <a:gd name="T65" fmla="*/ 659 h 794"/>
                <a:gd name="T66" fmla="*/ 28 w 68"/>
                <a:gd name="T67" fmla="*/ 637 h 794"/>
                <a:gd name="T68" fmla="*/ 40 w 68"/>
                <a:gd name="T69" fmla="*/ 693 h 794"/>
                <a:gd name="T70" fmla="*/ 28 w 68"/>
                <a:gd name="T71" fmla="*/ 670 h 794"/>
                <a:gd name="T72" fmla="*/ 40 w 68"/>
                <a:gd name="T73" fmla="*/ 726 h 794"/>
                <a:gd name="T74" fmla="*/ 28 w 68"/>
                <a:gd name="T75" fmla="*/ 703 h 794"/>
                <a:gd name="T76" fmla="*/ 40 w 68"/>
                <a:gd name="T77" fmla="*/ 760 h 794"/>
                <a:gd name="T78" fmla="*/ 28 w 68"/>
                <a:gd name="T79" fmla="*/ 738 h 794"/>
                <a:gd name="T80" fmla="*/ 40 w 68"/>
                <a:gd name="T81" fmla="*/ 794 h 794"/>
                <a:gd name="T82" fmla="*/ 28 w 68"/>
                <a:gd name="T83" fmla="*/ 771 h 794"/>
                <a:gd name="T84" fmla="*/ 40 w 68"/>
                <a:gd name="T85" fmla="*/ 69 h 794"/>
                <a:gd name="T86" fmla="*/ 28 w 68"/>
                <a:gd name="T87" fmla="*/ 69 h 794"/>
                <a:gd name="T88" fmla="*/ 34 w 68"/>
                <a:gd name="T89" fmla="*/ 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 h="794">
                  <a:moveTo>
                    <a:pt x="40" y="122"/>
                  </a:moveTo>
                  <a:lnTo>
                    <a:pt x="40" y="100"/>
                  </a:lnTo>
                  <a:lnTo>
                    <a:pt x="28" y="100"/>
                  </a:lnTo>
                  <a:lnTo>
                    <a:pt x="28" y="122"/>
                  </a:lnTo>
                  <a:lnTo>
                    <a:pt x="40" y="122"/>
                  </a:lnTo>
                  <a:lnTo>
                    <a:pt x="40" y="122"/>
                  </a:lnTo>
                  <a:close/>
                  <a:moveTo>
                    <a:pt x="40" y="156"/>
                  </a:moveTo>
                  <a:lnTo>
                    <a:pt x="40" y="134"/>
                  </a:lnTo>
                  <a:lnTo>
                    <a:pt x="28" y="134"/>
                  </a:lnTo>
                  <a:lnTo>
                    <a:pt x="28" y="156"/>
                  </a:lnTo>
                  <a:lnTo>
                    <a:pt x="40" y="156"/>
                  </a:lnTo>
                  <a:lnTo>
                    <a:pt x="40" y="156"/>
                  </a:lnTo>
                  <a:close/>
                  <a:moveTo>
                    <a:pt x="40" y="190"/>
                  </a:moveTo>
                  <a:lnTo>
                    <a:pt x="40" y="167"/>
                  </a:lnTo>
                  <a:lnTo>
                    <a:pt x="28" y="167"/>
                  </a:lnTo>
                  <a:lnTo>
                    <a:pt x="28" y="190"/>
                  </a:lnTo>
                  <a:lnTo>
                    <a:pt x="40" y="190"/>
                  </a:lnTo>
                  <a:lnTo>
                    <a:pt x="40" y="190"/>
                  </a:lnTo>
                  <a:close/>
                  <a:moveTo>
                    <a:pt x="40" y="223"/>
                  </a:moveTo>
                  <a:lnTo>
                    <a:pt x="40" y="201"/>
                  </a:lnTo>
                  <a:lnTo>
                    <a:pt x="28" y="201"/>
                  </a:lnTo>
                  <a:lnTo>
                    <a:pt x="28" y="223"/>
                  </a:lnTo>
                  <a:lnTo>
                    <a:pt x="40" y="223"/>
                  </a:lnTo>
                  <a:lnTo>
                    <a:pt x="40" y="223"/>
                  </a:lnTo>
                  <a:close/>
                  <a:moveTo>
                    <a:pt x="40" y="257"/>
                  </a:moveTo>
                  <a:lnTo>
                    <a:pt x="40" y="235"/>
                  </a:lnTo>
                  <a:lnTo>
                    <a:pt x="28" y="235"/>
                  </a:lnTo>
                  <a:lnTo>
                    <a:pt x="28" y="257"/>
                  </a:lnTo>
                  <a:lnTo>
                    <a:pt x="40" y="257"/>
                  </a:lnTo>
                  <a:lnTo>
                    <a:pt x="40" y="257"/>
                  </a:lnTo>
                  <a:close/>
                  <a:moveTo>
                    <a:pt x="40" y="291"/>
                  </a:moveTo>
                  <a:lnTo>
                    <a:pt x="40" y="268"/>
                  </a:lnTo>
                  <a:lnTo>
                    <a:pt x="28" y="268"/>
                  </a:lnTo>
                  <a:lnTo>
                    <a:pt x="28" y="291"/>
                  </a:lnTo>
                  <a:lnTo>
                    <a:pt x="40" y="291"/>
                  </a:lnTo>
                  <a:lnTo>
                    <a:pt x="40" y="291"/>
                  </a:lnTo>
                  <a:close/>
                  <a:moveTo>
                    <a:pt x="40" y="324"/>
                  </a:moveTo>
                  <a:lnTo>
                    <a:pt x="40" y="303"/>
                  </a:lnTo>
                  <a:lnTo>
                    <a:pt x="28" y="303"/>
                  </a:lnTo>
                  <a:lnTo>
                    <a:pt x="28" y="324"/>
                  </a:lnTo>
                  <a:lnTo>
                    <a:pt x="40" y="324"/>
                  </a:lnTo>
                  <a:lnTo>
                    <a:pt x="40" y="324"/>
                  </a:lnTo>
                  <a:close/>
                  <a:moveTo>
                    <a:pt x="40" y="358"/>
                  </a:moveTo>
                  <a:lnTo>
                    <a:pt x="40" y="336"/>
                  </a:lnTo>
                  <a:lnTo>
                    <a:pt x="28" y="336"/>
                  </a:lnTo>
                  <a:lnTo>
                    <a:pt x="28" y="358"/>
                  </a:lnTo>
                  <a:lnTo>
                    <a:pt x="40" y="358"/>
                  </a:lnTo>
                  <a:lnTo>
                    <a:pt x="40" y="358"/>
                  </a:lnTo>
                  <a:close/>
                  <a:moveTo>
                    <a:pt x="40" y="392"/>
                  </a:moveTo>
                  <a:lnTo>
                    <a:pt x="40" y="369"/>
                  </a:lnTo>
                  <a:lnTo>
                    <a:pt x="28" y="369"/>
                  </a:lnTo>
                  <a:lnTo>
                    <a:pt x="28" y="392"/>
                  </a:lnTo>
                  <a:lnTo>
                    <a:pt x="40" y="392"/>
                  </a:lnTo>
                  <a:lnTo>
                    <a:pt x="40" y="392"/>
                  </a:lnTo>
                  <a:close/>
                  <a:moveTo>
                    <a:pt x="40" y="425"/>
                  </a:moveTo>
                  <a:lnTo>
                    <a:pt x="40" y="404"/>
                  </a:lnTo>
                  <a:lnTo>
                    <a:pt x="28" y="404"/>
                  </a:lnTo>
                  <a:lnTo>
                    <a:pt x="28" y="425"/>
                  </a:lnTo>
                  <a:lnTo>
                    <a:pt x="40" y="425"/>
                  </a:lnTo>
                  <a:lnTo>
                    <a:pt x="40" y="425"/>
                  </a:lnTo>
                  <a:close/>
                  <a:moveTo>
                    <a:pt x="28" y="437"/>
                  </a:moveTo>
                  <a:lnTo>
                    <a:pt x="28" y="457"/>
                  </a:lnTo>
                  <a:lnTo>
                    <a:pt x="40" y="457"/>
                  </a:lnTo>
                  <a:lnTo>
                    <a:pt x="40" y="437"/>
                  </a:lnTo>
                  <a:lnTo>
                    <a:pt x="28" y="437"/>
                  </a:lnTo>
                  <a:lnTo>
                    <a:pt x="28" y="437"/>
                  </a:lnTo>
                  <a:close/>
                  <a:moveTo>
                    <a:pt x="28" y="468"/>
                  </a:moveTo>
                  <a:lnTo>
                    <a:pt x="40" y="468"/>
                  </a:lnTo>
                  <a:lnTo>
                    <a:pt x="40" y="490"/>
                  </a:lnTo>
                  <a:lnTo>
                    <a:pt x="28" y="490"/>
                  </a:lnTo>
                  <a:lnTo>
                    <a:pt x="28" y="468"/>
                  </a:lnTo>
                  <a:lnTo>
                    <a:pt x="28" y="468"/>
                  </a:lnTo>
                  <a:close/>
                  <a:moveTo>
                    <a:pt x="28" y="501"/>
                  </a:moveTo>
                  <a:lnTo>
                    <a:pt x="40" y="501"/>
                  </a:lnTo>
                  <a:lnTo>
                    <a:pt x="40" y="524"/>
                  </a:lnTo>
                  <a:lnTo>
                    <a:pt x="28" y="524"/>
                  </a:lnTo>
                  <a:lnTo>
                    <a:pt x="28" y="501"/>
                  </a:lnTo>
                  <a:lnTo>
                    <a:pt x="28" y="501"/>
                  </a:lnTo>
                  <a:close/>
                  <a:moveTo>
                    <a:pt x="28" y="536"/>
                  </a:moveTo>
                  <a:lnTo>
                    <a:pt x="40" y="536"/>
                  </a:lnTo>
                  <a:lnTo>
                    <a:pt x="40" y="558"/>
                  </a:lnTo>
                  <a:lnTo>
                    <a:pt x="28" y="558"/>
                  </a:lnTo>
                  <a:lnTo>
                    <a:pt x="28" y="536"/>
                  </a:lnTo>
                  <a:lnTo>
                    <a:pt x="28" y="536"/>
                  </a:lnTo>
                  <a:close/>
                  <a:moveTo>
                    <a:pt x="28" y="569"/>
                  </a:moveTo>
                  <a:lnTo>
                    <a:pt x="40" y="569"/>
                  </a:lnTo>
                  <a:lnTo>
                    <a:pt x="40" y="592"/>
                  </a:lnTo>
                  <a:lnTo>
                    <a:pt x="28" y="592"/>
                  </a:lnTo>
                  <a:lnTo>
                    <a:pt x="28" y="569"/>
                  </a:lnTo>
                  <a:lnTo>
                    <a:pt x="28" y="569"/>
                  </a:lnTo>
                  <a:close/>
                  <a:moveTo>
                    <a:pt x="28" y="602"/>
                  </a:moveTo>
                  <a:lnTo>
                    <a:pt x="40" y="602"/>
                  </a:lnTo>
                  <a:lnTo>
                    <a:pt x="40" y="625"/>
                  </a:lnTo>
                  <a:lnTo>
                    <a:pt x="28" y="625"/>
                  </a:lnTo>
                  <a:lnTo>
                    <a:pt x="28" y="602"/>
                  </a:lnTo>
                  <a:lnTo>
                    <a:pt x="28" y="602"/>
                  </a:lnTo>
                  <a:close/>
                  <a:moveTo>
                    <a:pt x="28" y="637"/>
                  </a:moveTo>
                  <a:lnTo>
                    <a:pt x="40" y="637"/>
                  </a:lnTo>
                  <a:lnTo>
                    <a:pt x="40" y="659"/>
                  </a:lnTo>
                  <a:lnTo>
                    <a:pt x="28" y="659"/>
                  </a:lnTo>
                  <a:lnTo>
                    <a:pt x="28" y="637"/>
                  </a:lnTo>
                  <a:lnTo>
                    <a:pt x="28" y="637"/>
                  </a:lnTo>
                  <a:close/>
                  <a:moveTo>
                    <a:pt x="28" y="670"/>
                  </a:moveTo>
                  <a:lnTo>
                    <a:pt x="40" y="670"/>
                  </a:lnTo>
                  <a:lnTo>
                    <a:pt x="40" y="693"/>
                  </a:lnTo>
                  <a:lnTo>
                    <a:pt x="28" y="693"/>
                  </a:lnTo>
                  <a:lnTo>
                    <a:pt x="28" y="670"/>
                  </a:lnTo>
                  <a:lnTo>
                    <a:pt x="28" y="670"/>
                  </a:lnTo>
                  <a:close/>
                  <a:moveTo>
                    <a:pt x="28" y="703"/>
                  </a:moveTo>
                  <a:lnTo>
                    <a:pt x="40" y="703"/>
                  </a:lnTo>
                  <a:lnTo>
                    <a:pt x="40" y="726"/>
                  </a:lnTo>
                  <a:lnTo>
                    <a:pt x="28" y="726"/>
                  </a:lnTo>
                  <a:lnTo>
                    <a:pt x="28" y="703"/>
                  </a:lnTo>
                  <a:lnTo>
                    <a:pt x="28" y="703"/>
                  </a:lnTo>
                  <a:close/>
                  <a:moveTo>
                    <a:pt x="28" y="738"/>
                  </a:moveTo>
                  <a:lnTo>
                    <a:pt x="40" y="738"/>
                  </a:lnTo>
                  <a:lnTo>
                    <a:pt x="40" y="760"/>
                  </a:lnTo>
                  <a:lnTo>
                    <a:pt x="28" y="760"/>
                  </a:lnTo>
                  <a:lnTo>
                    <a:pt x="28" y="738"/>
                  </a:lnTo>
                  <a:lnTo>
                    <a:pt x="28" y="738"/>
                  </a:lnTo>
                  <a:close/>
                  <a:moveTo>
                    <a:pt x="28" y="771"/>
                  </a:moveTo>
                  <a:lnTo>
                    <a:pt x="40" y="771"/>
                  </a:lnTo>
                  <a:lnTo>
                    <a:pt x="40" y="794"/>
                  </a:lnTo>
                  <a:lnTo>
                    <a:pt x="28" y="794"/>
                  </a:lnTo>
                  <a:lnTo>
                    <a:pt x="28" y="771"/>
                  </a:lnTo>
                  <a:lnTo>
                    <a:pt x="28" y="771"/>
                  </a:lnTo>
                  <a:close/>
                  <a:moveTo>
                    <a:pt x="34" y="0"/>
                  </a:moveTo>
                  <a:lnTo>
                    <a:pt x="68" y="69"/>
                  </a:lnTo>
                  <a:lnTo>
                    <a:pt x="40" y="69"/>
                  </a:lnTo>
                  <a:lnTo>
                    <a:pt x="40" y="88"/>
                  </a:lnTo>
                  <a:lnTo>
                    <a:pt x="28" y="88"/>
                  </a:lnTo>
                  <a:lnTo>
                    <a:pt x="28" y="69"/>
                  </a:lnTo>
                  <a:lnTo>
                    <a:pt x="0" y="69"/>
                  </a:lnTo>
                  <a:lnTo>
                    <a:pt x="34" y="0"/>
                  </a:lnTo>
                  <a:lnTo>
                    <a:pt x="34" y="0"/>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51" name="Freeform 50"/>
            <p:cNvSpPr>
              <a:spLocks noEditPoints="1"/>
            </p:cNvSpPr>
            <p:nvPr/>
          </p:nvSpPr>
          <p:spPr bwMode="auto">
            <a:xfrm>
              <a:off x="4329795" y="2980004"/>
              <a:ext cx="78325" cy="697990"/>
            </a:xfrm>
            <a:custGeom>
              <a:avLst/>
              <a:gdLst>
                <a:gd name="T0" fmla="*/ 39 w 69"/>
                <a:gd name="T1" fmla="*/ 99 h 624"/>
                <a:gd name="T2" fmla="*/ 29 w 69"/>
                <a:gd name="T3" fmla="*/ 121 h 624"/>
                <a:gd name="T4" fmla="*/ 39 w 69"/>
                <a:gd name="T5" fmla="*/ 121 h 624"/>
                <a:gd name="T6" fmla="*/ 39 w 69"/>
                <a:gd name="T7" fmla="*/ 132 h 624"/>
                <a:gd name="T8" fmla="*/ 29 w 69"/>
                <a:gd name="T9" fmla="*/ 155 h 624"/>
                <a:gd name="T10" fmla="*/ 39 w 69"/>
                <a:gd name="T11" fmla="*/ 155 h 624"/>
                <a:gd name="T12" fmla="*/ 39 w 69"/>
                <a:gd name="T13" fmla="*/ 167 h 624"/>
                <a:gd name="T14" fmla="*/ 29 w 69"/>
                <a:gd name="T15" fmla="*/ 188 h 624"/>
                <a:gd name="T16" fmla="*/ 39 w 69"/>
                <a:gd name="T17" fmla="*/ 188 h 624"/>
                <a:gd name="T18" fmla="*/ 39 w 69"/>
                <a:gd name="T19" fmla="*/ 200 h 624"/>
                <a:gd name="T20" fmla="*/ 29 w 69"/>
                <a:gd name="T21" fmla="*/ 222 h 624"/>
                <a:gd name="T22" fmla="*/ 39 w 69"/>
                <a:gd name="T23" fmla="*/ 222 h 624"/>
                <a:gd name="T24" fmla="*/ 39 w 69"/>
                <a:gd name="T25" fmla="*/ 233 h 624"/>
                <a:gd name="T26" fmla="*/ 29 w 69"/>
                <a:gd name="T27" fmla="*/ 256 h 624"/>
                <a:gd name="T28" fmla="*/ 39 w 69"/>
                <a:gd name="T29" fmla="*/ 256 h 624"/>
                <a:gd name="T30" fmla="*/ 39 w 69"/>
                <a:gd name="T31" fmla="*/ 268 h 624"/>
                <a:gd name="T32" fmla="*/ 29 w 69"/>
                <a:gd name="T33" fmla="*/ 290 h 624"/>
                <a:gd name="T34" fmla="*/ 39 w 69"/>
                <a:gd name="T35" fmla="*/ 290 h 624"/>
                <a:gd name="T36" fmla="*/ 39 w 69"/>
                <a:gd name="T37" fmla="*/ 301 h 624"/>
                <a:gd name="T38" fmla="*/ 29 w 69"/>
                <a:gd name="T39" fmla="*/ 324 h 624"/>
                <a:gd name="T40" fmla="*/ 39 w 69"/>
                <a:gd name="T41" fmla="*/ 324 h 624"/>
                <a:gd name="T42" fmla="*/ 39 w 69"/>
                <a:gd name="T43" fmla="*/ 334 h 624"/>
                <a:gd name="T44" fmla="*/ 29 w 69"/>
                <a:gd name="T45" fmla="*/ 357 h 624"/>
                <a:gd name="T46" fmla="*/ 39 w 69"/>
                <a:gd name="T47" fmla="*/ 357 h 624"/>
                <a:gd name="T48" fmla="*/ 39 w 69"/>
                <a:gd name="T49" fmla="*/ 369 h 624"/>
                <a:gd name="T50" fmla="*/ 29 w 69"/>
                <a:gd name="T51" fmla="*/ 391 h 624"/>
                <a:gd name="T52" fmla="*/ 39 w 69"/>
                <a:gd name="T53" fmla="*/ 391 h 624"/>
                <a:gd name="T54" fmla="*/ 39 w 69"/>
                <a:gd name="T55" fmla="*/ 402 h 624"/>
                <a:gd name="T56" fmla="*/ 29 w 69"/>
                <a:gd name="T57" fmla="*/ 425 h 624"/>
                <a:gd name="T58" fmla="*/ 39 w 69"/>
                <a:gd name="T59" fmla="*/ 425 h 624"/>
                <a:gd name="T60" fmla="*/ 29 w 69"/>
                <a:gd name="T61" fmla="*/ 456 h 624"/>
                <a:gd name="T62" fmla="*/ 39 w 69"/>
                <a:gd name="T63" fmla="*/ 435 h 624"/>
                <a:gd name="T64" fmla="*/ 29 w 69"/>
                <a:gd name="T65" fmla="*/ 435 h 624"/>
                <a:gd name="T66" fmla="*/ 39 w 69"/>
                <a:gd name="T67" fmla="*/ 466 h 624"/>
                <a:gd name="T68" fmla="*/ 29 w 69"/>
                <a:gd name="T69" fmla="*/ 489 h 624"/>
                <a:gd name="T70" fmla="*/ 29 w 69"/>
                <a:gd name="T71" fmla="*/ 466 h 624"/>
                <a:gd name="T72" fmla="*/ 39 w 69"/>
                <a:gd name="T73" fmla="*/ 501 h 624"/>
                <a:gd name="T74" fmla="*/ 29 w 69"/>
                <a:gd name="T75" fmla="*/ 523 h 624"/>
                <a:gd name="T76" fmla="*/ 29 w 69"/>
                <a:gd name="T77" fmla="*/ 501 h 624"/>
                <a:gd name="T78" fmla="*/ 39 w 69"/>
                <a:gd name="T79" fmla="*/ 534 h 624"/>
                <a:gd name="T80" fmla="*/ 29 w 69"/>
                <a:gd name="T81" fmla="*/ 557 h 624"/>
                <a:gd name="T82" fmla="*/ 29 w 69"/>
                <a:gd name="T83" fmla="*/ 534 h 624"/>
                <a:gd name="T84" fmla="*/ 39 w 69"/>
                <a:gd name="T85" fmla="*/ 567 h 624"/>
                <a:gd name="T86" fmla="*/ 29 w 69"/>
                <a:gd name="T87" fmla="*/ 590 h 624"/>
                <a:gd name="T88" fmla="*/ 29 w 69"/>
                <a:gd name="T89" fmla="*/ 567 h 624"/>
                <a:gd name="T90" fmla="*/ 39 w 69"/>
                <a:gd name="T91" fmla="*/ 602 h 624"/>
                <a:gd name="T92" fmla="*/ 29 w 69"/>
                <a:gd name="T93" fmla="*/ 624 h 624"/>
                <a:gd name="T94" fmla="*/ 29 w 69"/>
                <a:gd name="T95" fmla="*/ 602 h 624"/>
                <a:gd name="T96" fmla="*/ 69 w 69"/>
                <a:gd name="T97" fmla="*/ 69 h 624"/>
                <a:gd name="T98" fmla="*/ 39 w 69"/>
                <a:gd name="T99" fmla="*/ 87 h 624"/>
                <a:gd name="T100" fmla="*/ 29 w 69"/>
                <a:gd name="T101" fmla="*/ 69 h 624"/>
                <a:gd name="T102" fmla="*/ 34 w 69"/>
                <a:gd name="T103" fmla="*/ 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 h="624">
                  <a:moveTo>
                    <a:pt x="39" y="121"/>
                  </a:moveTo>
                  <a:lnTo>
                    <a:pt x="39" y="99"/>
                  </a:lnTo>
                  <a:lnTo>
                    <a:pt x="29" y="99"/>
                  </a:lnTo>
                  <a:lnTo>
                    <a:pt x="29" y="121"/>
                  </a:lnTo>
                  <a:lnTo>
                    <a:pt x="39" y="121"/>
                  </a:lnTo>
                  <a:lnTo>
                    <a:pt x="39" y="121"/>
                  </a:lnTo>
                  <a:close/>
                  <a:moveTo>
                    <a:pt x="39" y="155"/>
                  </a:moveTo>
                  <a:lnTo>
                    <a:pt x="39" y="132"/>
                  </a:lnTo>
                  <a:lnTo>
                    <a:pt x="29" y="132"/>
                  </a:lnTo>
                  <a:lnTo>
                    <a:pt x="29" y="155"/>
                  </a:lnTo>
                  <a:lnTo>
                    <a:pt x="39" y="155"/>
                  </a:lnTo>
                  <a:lnTo>
                    <a:pt x="39" y="155"/>
                  </a:lnTo>
                  <a:close/>
                  <a:moveTo>
                    <a:pt x="39" y="188"/>
                  </a:moveTo>
                  <a:lnTo>
                    <a:pt x="39" y="167"/>
                  </a:lnTo>
                  <a:lnTo>
                    <a:pt x="29" y="167"/>
                  </a:lnTo>
                  <a:lnTo>
                    <a:pt x="29" y="188"/>
                  </a:lnTo>
                  <a:lnTo>
                    <a:pt x="39" y="188"/>
                  </a:lnTo>
                  <a:lnTo>
                    <a:pt x="39" y="188"/>
                  </a:lnTo>
                  <a:close/>
                  <a:moveTo>
                    <a:pt x="39" y="222"/>
                  </a:moveTo>
                  <a:lnTo>
                    <a:pt x="39" y="200"/>
                  </a:lnTo>
                  <a:lnTo>
                    <a:pt x="29" y="200"/>
                  </a:lnTo>
                  <a:lnTo>
                    <a:pt x="29" y="222"/>
                  </a:lnTo>
                  <a:lnTo>
                    <a:pt x="39" y="222"/>
                  </a:lnTo>
                  <a:lnTo>
                    <a:pt x="39" y="222"/>
                  </a:lnTo>
                  <a:close/>
                  <a:moveTo>
                    <a:pt x="39" y="256"/>
                  </a:moveTo>
                  <a:lnTo>
                    <a:pt x="39" y="233"/>
                  </a:lnTo>
                  <a:lnTo>
                    <a:pt x="29" y="233"/>
                  </a:lnTo>
                  <a:lnTo>
                    <a:pt x="29" y="256"/>
                  </a:lnTo>
                  <a:lnTo>
                    <a:pt x="39" y="256"/>
                  </a:lnTo>
                  <a:lnTo>
                    <a:pt x="39" y="256"/>
                  </a:lnTo>
                  <a:close/>
                  <a:moveTo>
                    <a:pt x="39" y="290"/>
                  </a:moveTo>
                  <a:lnTo>
                    <a:pt x="39" y="268"/>
                  </a:lnTo>
                  <a:lnTo>
                    <a:pt x="29" y="268"/>
                  </a:lnTo>
                  <a:lnTo>
                    <a:pt x="29" y="290"/>
                  </a:lnTo>
                  <a:lnTo>
                    <a:pt x="39" y="290"/>
                  </a:lnTo>
                  <a:lnTo>
                    <a:pt x="39" y="290"/>
                  </a:lnTo>
                  <a:close/>
                  <a:moveTo>
                    <a:pt x="39" y="324"/>
                  </a:moveTo>
                  <a:lnTo>
                    <a:pt x="39" y="301"/>
                  </a:lnTo>
                  <a:lnTo>
                    <a:pt x="29" y="301"/>
                  </a:lnTo>
                  <a:lnTo>
                    <a:pt x="29" y="324"/>
                  </a:lnTo>
                  <a:lnTo>
                    <a:pt x="39" y="324"/>
                  </a:lnTo>
                  <a:lnTo>
                    <a:pt x="39" y="324"/>
                  </a:lnTo>
                  <a:close/>
                  <a:moveTo>
                    <a:pt x="39" y="357"/>
                  </a:moveTo>
                  <a:lnTo>
                    <a:pt x="39" y="334"/>
                  </a:lnTo>
                  <a:lnTo>
                    <a:pt x="29" y="334"/>
                  </a:lnTo>
                  <a:lnTo>
                    <a:pt x="29" y="357"/>
                  </a:lnTo>
                  <a:lnTo>
                    <a:pt x="39" y="357"/>
                  </a:lnTo>
                  <a:lnTo>
                    <a:pt x="39" y="357"/>
                  </a:lnTo>
                  <a:close/>
                  <a:moveTo>
                    <a:pt x="39" y="391"/>
                  </a:moveTo>
                  <a:lnTo>
                    <a:pt x="39" y="369"/>
                  </a:lnTo>
                  <a:lnTo>
                    <a:pt x="29" y="369"/>
                  </a:lnTo>
                  <a:lnTo>
                    <a:pt x="29" y="391"/>
                  </a:lnTo>
                  <a:lnTo>
                    <a:pt x="39" y="391"/>
                  </a:lnTo>
                  <a:lnTo>
                    <a:pt x="39" y="391"/>
                  </a:lnTo>
                  <a:close/>
                  <a:moveTo>
                    <a:pt x="39" y="425"/>
                  </a:moveTo>
                  <a:lnTo>
                    <a:pt x="39" y="402"/>
                  </a:lnTo>
                  <a:lnTo>
                    <a:pt x="29" y="402"/>
                  </a:lnTo>
                  <a:lnTo>
                    <a:pt x="29" y="425"/>
                  </a:lnTo>
                  <a:lnTo>
                    <a:pt x="39" y="425"/>
                  </a:lnTo>
                  <a:lnTo>
                    <a:pt x="39" y="425"/>
                  </a:lnTo>
                  <a:close/>
                  <a:moveTo>
                    <a:pt x="29" y="435"/>
                  </a:moveTo>
                  <a:lnTo>
                    <a:pt x="29" y="456"/>
                  </a:lnTo>
                  <a:lnTo>
                    <a:pt x="39" y="456"/>
                  </a:lnTo>
                  <a:lnTo>
                    <a:pt x="39" y="435"/>
                  </a:lnTo>
                  <a:lnTo>
                    <a:pt x="29" y="435"/>
                  </a:lnTo>
                  <a:lnTo>
                    <a:pt x="29" y="435"/>
                  </a:lnTo>
                  <a:close/>
                  <a:moveTo>
                    <a:pt x="29" y="466"/>
                  </a:moveTo>
                  <a:lnTo>
                    <a:pt x="39" y="466"/>
                  </a:lnTo>
                  <a:lnTo>
                    <a:pt x="39" y="489"/>
                  </a:lnTo>
                  <a:lnTo>
                    <a:pt x="29" y="489"/>
                  </a:lnTo>
                  <a:lnTo>
                    <a:pt x="29" y="466"/>
                  </a:lnTo>
                  <a:lnTo>
                    <a:pt x="29" y="466"/>
                  </a:lnTo>
                  <a:close/>
                  <a:moveTo>
                    <a:pt x="29" y="501"/>
                  </a:moveTo>
                  <a:lnTo>
                    <a:pt x="39" y="501"/>
                  </a:lnTo>
                  <a:lnTo>
                    <a:pt x="39" y="523"/>
                  </a:lnTo>
                  <a:lnTo>
                    <a:pt x="29" y="523"/>
                  </a:lnTo>
                  <a:lnTo>
                    <a:pt x="29" y="501"/>
                  </a:lnTo>
                  <a:lnTo>
                    <a:pt x="29" y="501"/>
                  </a:lnTo>
                  <a:close/>
                  <a:moveTo>
                    <a:pt x="29" y="534"/>
                  </a:moveTo>
                  <a:lnTo>
                    <a:pt x="39" y="534"/>
                  </a:lnTo>
                  <a:lnTo>
                    <a:pt x="39" y="557"/>
                  </a:lnTo>
                  <a:lnTo>
                    <a:pt x="29" y="557"/>
                  </a:lnTo>
                  <a:lnTo>
                    <a:pt x="29" y="534"/>
                  </a:lnTo>
                  <a:lnTo>
                    <a:pt x="29" y="534"/>
                  </a:lnTo>
                  <a:close/>
                  <a:moveTo>
                    <a:pt x="29" y="567"/>
                  </a:moveTo>
                  <a:lnTo>
                    <a:pt x="39" y="567"/>
                  </a:lnTo>
                  <a:lnTo>
                    <a:pt x="39" y="590"/>
                  </a:lnTo>
                  <a:lnTo>
                    <a:pt x="29" y="590"/>
                  </a:lnTo>
                  <a:lnTo>
                    <a:pt x="29" y="567"/>
                  </a:lnTo>
                  <a:lnTo>
                    <a:pt x="29" y="567"/>
                  </a:lnTo>
                  <a:close/>
                  <a:moveTo>
                    <a:pt x="29" y="602"/>
                  </a:moveTo>
                  <a:lnTo>
                    <a:pt x="39" y="602"/>
                  </a:lnTo>
                  <a:lnTo>
                    <a:pt x="39" y="624"/>
                  </a:lnTo>
                  <a:lnTo>
                    <a:pt x="29" y="624"/>
                  </a:lnTo>
                  <a:lnTo>
                    <a:pt x="29" y="602"/>
                  </a:lnTo>
                  <a:lnTo>
                    <a:pt x="29" y="602"/>
                  </a:lnTo>
                  <a:close/>
                  <a:moveTo>
                    <a:pt x="34" y="0"/>
                  </a:moveTo>
                  <a:lnTo>
                    <a:pt x="69" y="69"/>
                  </a:lnTo>
                  <a:lnTo>
                    <a:pt x="39" y="69"/>
                  </a:lnTo>
                  <a:lnTo>
                    <a:pt x="39" y="87"/>
                  </a:lnTo>
                  <a:lnTo>
                    <a:pt x="29" y="87"/>
                  </a:lnTo>
                  <a:lnTo>
                    <a:pt x="29" y="69"/>
                  </a:lnTo>
                  <a:lnTo>
                    <a:pt x="0" y="69"/>
                  </a:lnTo>
                  <a:lnTo>
                    <a:pt x="34" y="0"/>
                  </a:lnTo>
                  <a:lnTo>
                    <a:pt x="34" y="0"/>
                  </a:ln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52" name="Freeform 51"/>
            <p:cNvSpPr>
              <a:spLocks noEditPoints="1"/>
            </p:cNvSpPr>
            <p:nvPr/>
          </p:nvSpPr>
          <p:spPr bwMode="auto">
            <a:xfrm>
              <a:off x="4948429" y="4228752"/>
              <a:ext cx="280111" cy="290374"/>
            </a:xfrm>
            <a:custGeom>
              <a:avLst/>
              <a:gdLst>
                <a:gd name="T0" fmla="*/ 181 w 210"/>
                <a:gd name="T1" fmla="*/ 219 h 219"/>
                <a:gd name="T2" fmla="*/ 210 w 210"/>
                <a:gd name="T3" fmla="*/ 161 h 219"/>
                <a:gd name="T4" fmla="*/ 185 w 210"/>
                <a:gd name="T5" fmla="*/ 161 h 219"/>
                <a:gd name="T6" fmla="*/ 185 w 210"/>
                <a:gd name="T7" fmla="*/ 145 h 219"/>
                <a:gd name="T8" fmla="*/ 176 w 210"/>
                <a:gd name="T9" fmla="*/ 145 h 219"/>
                <a:gd name="T10" fmla="*/ 176 w 210"/>
                <a:gd name="T11" fmla="*/ 161 h 219"/>
                <a:gd name="T12" fmla="*/ 152 w 210"/>
                <a:gd name="T13" fmla="*/ 161 h 219"/>
                <a:gd name="T14" fmla="*/ 181 w 210"/>
                <a:gd name="T15" fmla="*/ 219 h 219"/>
                <a:gd name="T16" fmla="*/ 0 w 210"/>
                <a:gd name="T17" fmla="*/ 0 h 219"/>
                <a:gd name="T18" fmla="*/ 0 w 210"/>
                <a:gd name="T19" fmla="*/ 9 h 219"/>
                <a:gd name="T20" fmla="*/ 19 w 210"/>
                <a:gd name="T21" fmla="*/ 9 h 219"/>
                <a:gd name="T22" fmla="*/ 19 w 210"/>
                <a:gd name="T23" fmla="*/ 0 h 219"/>
                <a:gd name="T24" fmla="*/ 0 w 210"/>
                <a:gd name="T25" fmla="*/ 0 h 219"/>
                <a:gd name="T26" fmla="*/ 28 w 210"/>
                <a:gd name="T27" fmla="*/ 0 h 219"/>
                <a:gd name="T28" fmla="*/ 28 w 210"/>
                <a:gd name="T29" fmla="*/ 9 h 219"/>
                <a:gd name="T30" fmla="*/ 47 w 210"/>
                <a:gd name="T31" fmla="*/ 9 h 219"/>
                <a:gd name="T32" fmla="*/ 47 w 210"/>
                <a:gd name="T33" fmla="*/ 0 h 219"/>
                <a:gd name="T34" fmla="*/ 28 w 210"/>
                <a:gd name="T35" fmla="*/ 0 h 219"/>
                <a:gd name="T36" fmla="*/ 57 w 210"/>
                <a:gd name="T37" fmla="*/ 0 h 219"/>
                <a:gd name="T38" fmla="*/ 57 w 210"/>
                <a:gd name="T39" fmla="*/ 9 h 219"/>
                <a:gd name="T40" fmla="*/ 76 w 210"/>
                <a:gd name="T41" fmla="*/ 9 h 219"/>
                <a:gd name="T42" fmla="*/ 76 w 210"/>
                <a:gd name="T43" fmla="*/ 0 h 219"/>
                <a:gd name="T44" fmla="*/ 57 w 210"/>
                <a:gd name="T45" fmla="*/ 0 h 219"/>
                <a:gd name="T46" fmla="*/ 85 w 210"/>
                <a:gd name="T47" fmla="*/ 0 h 219"/>
                <a:gd name="T48" fmla="*/ 85 w 210"/>
                <a:gd name="T49" fmla="*/ 9 h 219"/>
                <a:gd name="T50" fmla="*/ 103 w 210"/>
                <a:gd name="T51" fmla="*/ 10 h 219"/>
                <a:gd name="T52" fmla="*/ 105 w 210"/>
                <a:gd name="T53" fmla="*/ 1 h 219"/>
                <a:gd name="T54" fmla="*/ 85 w 210"/>
                <a:gd name="T55" fmla="*/ 0 h 219"/>
                <a:gd name="T56" fmla="*/ 114 w 210"/>
                <a:gd name="T57" fmla="*/ 3 h 219"/>
                <a:gd name="T58" fmla="*/ 133 w 210"/>
                <a:gd name="T59" fmla="*/ 8 h 219"/>
                <a:gd name="T60" fmla="*/ 130 w 210"/>
                <a:gd name="T61" fmla="*/ 17 h 219"/>
                <a:gd name="T62" fmla="*/ 112 w 210"/>
                <a:gd name="T63" fmla="*/ 12 h 219"/>
                <a:gd name="T64" fmla="*/ 114 w 210"/>
                <a:gd name="T65" fmla="*/ 3 h 219"/>
                <a:gd name="T66" fmla="*/ 142 w 210"/>
                <a:gd name="T67" fmla="*/ 13 h 219"/>
                <a:gd name="T68" fmla="*/ 158 w 210"/>
                <a:gd name="T69" fmla="*/ 24 h 219"/>
                <a:gd name="T70" fmla="*/ 152 w 210"/>
                <a:gd name="T71" fmla="*/ 31 h 219"/>
                <a:gd name="T72" fmla="*/ 138 w 210"/>
                <a:gd name="T73" fmla="*/ 21 h 219"/>
                <a:gd name="T74" fmla="*/ 142 w 210"/>
                <a:gd name="T75" fmla="*/ 13 h 219"/>
                <a:gd name="T76" fmla="*/ 165 w 210"/>
                <a:gd name="T77" fmla="*/ 32 h 219"/>
                <a:gd name="T78" fmla="*/ 175 w 210"/>
                <a:gd name="T79" fmla="*/ 49 h 219"/>
                <a:gd name="T80" fmla="*/ 167 w 210"/>
                <a:gd name="T81" fmla="*/ 53 h 219"/>
                <a:gd name="T82" fmla="*/ 158 w 210"/>
                <a:gd name="T83" fmla="*/ 38 h 219"/>
                <a:gd name="T84" fmla="*/ 165 w 210"/>
                <a:gd name="T85" fmla="*/ 32 h 219"/>
                <a:gd name="T86" fmla="*/ 179 w 210"/>
                <a:gd name="T87" fmla="*/ 58 h 219"/>
                <a:gd name="T88" fmla="*/ 184 w 210"/>
                <a:gd name="T89" fmla="*/ 77 h 219"/>
                <a:gd name="T90" fmla="*/ 174 w 210"/>
                <a:gd name="T91" fmla="*/ 79 h 219"/>
                <a:gd name="T92" fmla="*/ 170 w 210"/>
                <a:gd name="T93" fmla="*/ 61 h 219"/>
                <a:gd name="T94" fmla="*/ 179 w 210"/>
                <a:gd name="T95" fmla="*/ 58 h 219"/>
                <a:gd name="T96" fmla="*/ 185 w 210"/>
                <a:gd name="T97" fmla="*/ 87 h 219"/>
                <a:gd name="T98" fmla="*/ 185 w 210"/>
                <a:gd name="T99" fmla="*/ 106 h 219"/>
                <a:gd name="T100" fmla="*/ 176 w 210"/>
                <a:gd name="T101" fmla="*/ 106 h 219"/>
                <a:gd name="T102" fmla="*/ 175 w 210"/>
                <a:gd name="T103" fmla="*/ 88 h 219"/>
                <a:gd name="T104" fmla="*/ 185 w 210"/>
                <a:gd name="T105" fmla="*/ 87 h 219"/>
                <a:gd name="T106" fmla="*/ 185 w 210"/>
                <a:gd name="T107" fmla="*/ 116 h 219"/>
                <a:gd name="T108" fmla="*/ 185 w 210"/>
                <a:gd name="T109" fmla="*/ 135 h 219"/>
                <a:gd name="T110" fmla="*/ 176 w 210"/>
                <a:gd name="T111" fmla="*/ 135 h 219"/>
                <a:gd name="T112" fmla="*/ 176 w 210"/>
                <a:gd name="T113" fmla="*/ 116 h 219"/>
                <a:gd name="T114" fmla="*/ 185 w 210"/>
                <a:gd name="T115" fmla="*/ 116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0" h="219">
                  <a:moveTo>
                    <a:pt x="181" y="219"/>
                  </a:moveTo>
                  <a:cubicBezTo>
                    <a:pt x="210" y="161"/>
                    <a:pt x="210" y="161"/>
                    <a:pt x="210" y="161"/>
                  </a:cubicBezTo>
                  <a:cubicBezTo>
                    <a:pt x="185" y="161"/>
                    <a:pt x="185" y="161"/>
                    <a:pt x="185" y="161"/>
                  </a:cubicBezTo>
                  <a:cubicBezTo>
                    <a:pt x="185" y="145"/>
                    <a:pt x="185" y="145"/>
                    <a:pt x="185" y="145"/>
                  </a:cubicBezTo>
                  <a:cubicBezTo>
                    <a:pt x="176" y="145"/>
                    <a:pt x="176" y="145"/>
                    <a:pt x="176" y="145"/>
                  </a:cubicBezTo>
                  <a:cubicBezTo>
                    <a:pt x="176" y="161"/>
                    <a:pt x="176" y="161"/>
                    <a:pt x="176" y="161"/>
                  </a:cubicBezTo>
                  <a:cubicBezTo>
                    <a:pt x="152" y="161"/>
                    <a:pt x="152" y="161"/>
                    <a:pt x="152" y="161"/>
                  </a:cubicBezTo>
                  <a:cubicBezTo>
                    <a:pt x="181" y="219"/>
                    <a:pt x="181" y="219"/>
                    <a:pt x="181" y="219"/>
                  </a:cubicBezTo>
                  <a:close/>
                  <a:moveTo>
                    <a:pt x="0" y="0"/>
                  </a:moveTo>
                  <a:cubicBezTo>
                    <a:pt x="0" y="9"/>
                    <a:pt x="0" y="9"/>
                    <a:pt x="0" y="9"/>
                  </a:cubicBezTo>
                  <a:cubicBezTo>
                    <a:pt x="19" y="9"/>
                    <a:pt x="19" y="9"/>
                    <a:pt x="19" y="9"/>
                  </a:cubicBezTo>
                  <a:cubicBezTo>
                    <a:pt x="19" y="0"/>
                    <a:pt x="19" y="0"/>
                    <a:pt x="19" y="0"/>
                  </a:cubicBezTo>
                  <a:cubicBezTo>
                    <a:pt x="0" y="0"/>
                    <a:pt x="0" y="0"/>
                    <a:pt x="0" y="0"/>
                  </a:cubicBezTo>
                  <a:close/>
                  <a:moveTo>
                    <a:pt x="28" y="0"/>
                  </a:moveTo>
                  <a:cubicBezTo>
                    <a:pt x="28" y="9"/>
                    <a:pt x="28" y="9"/>
                    <a:pt x="28" y="9"/>
                  </a:cubicBezTo>
                  <a:cubicBezTo>
                    <a:pt x="47" y="9"/>
                    <a:pt x="47" y="9"/>
                    <a:pt x="47" y="9"/>
                  </a:cubicBezTo>
                  <a:cubicBezTo>
                    <a:pt x="47" y="0"/>
                    <a:pt x="47" y="0"/>
                    <a:pt x="47" y="0"/>
                  </a:cubicBezTo>
                  <a:cubicBezTo>
                    <a:pt x="28" y="0"/>
                    <a:pt x="28" y="0"/>
                    <a:pt x="28" y="0"/>
                  </a:cubicBezTo>
                  <a:close/>
                  <a:moveTo>
                    <a:pt x="57" y="0"/>
                  </a:moveTo>
                  <a:cubicBezTo>
                    <a:pt x="57" y="9"/>
                    <a:pt x="57" y="9"/>
                    <a:pt x="57" y="9"/>
                  </a:cubicBezTo>
                  <a:cubicBezTo>
                    <a:pt x="76" y="9"/>
                    <a:pt x="76" y="9"/>
                    <a:pt x="76" y="9"/>
                  </a:cubicBezTo>
                  <a:cubicBezTo>
                    <a:pt x="76" y="0"/>
                    <a:pt x="76" y="0"/>
                    <a:pt x="76" y="0"/>
                  </a:cubicBezTo>
                  <a:cubicBezTo>
                    <a:pt x="57" y="0"/>
                    <a:pt x="57" y="0"/>
                    <a:pt x="57" y="0"/>
                  </a:cubicBezTo>
                  <a:close/>
                  <a:moveTo>
                    <a:pt x="85" y="0"/>
                  </a:moveTo>
                  <a:cubicBezTo>
                    <a:pt x="85" y="9"/>
                    <a:pt x="85" y="9"/>
                    <a:pt x="85" y="9"/>
                  </a:cubicBezTo>
                  <a:cubicBezTo>
                    <a:pt x="103" y="10"/>
                    <a:pt x="103" y="10"/>
                    <a:pt x="103" y="10"/>
                  </a:cubicBezTo>
                  <a:cubicBezTo>
                    <a:pt x="105" y="1"/>
                    <a:pt x="105" y="1"/>
                    <a:pt x="105" y="1"/>
                  </a:cubicBezTo>
                  <a:cubicBezTo>
                    <a:pt x="85" y="0"/>
                    <a:pt x="85" y="0"/>
                    <a:pt x="85" y="0"/>
                  </a:cubicBezTo>
                  <a:close/>
                  <a:moveTo>
                    <a:pt x="114" y="3"/>
                  </a:moveTo>
                  <a:cubicBezTo>
                    <a:pt x="133" y="8"/>
                    <a:pt x="133" y="8"/>
                    <a:pt x="133" y="8"/>
                  </a:cubicBezTo>
                  <a:cubicBezTo>
                    <a:pt x="130" y="17"/>
                    <a:pt x="130" y="17"/>
                    <a:pt x="130" y="17"/>
                  </a:cubicBezTo>
                  <a:cubicBezTo>
                    <a:pt x="124" y="14"/>
                    <a:pt x="118" y="13"/>
                    <a:pt x="112" y="12"/>
                  </a:cubicBezTo>
                  <a:cubicBezTo>
                    <a:pt x="114" y="3"/>
                    <a:pt x="114" y="3"/>
                    <a:pt x="114" y="3"/>
                  </a:cubicBezTo>
                  <a:close/>
                  <a:moveTo>
                    <a:pt x="142" y="13"/>
                  </a:moveTo>
                  <a:cubicBezTo>
                    <a:pt x="158" y="24"/>
                    <a:pt x="158" y="24"/>
                    <a:pt x="158" y="24"/>
                  </a:cubicBezTo>
                  <a:cubicBezTo>
                    <a:pt x="152" y="31"/>
                    <a:pt x="152" y="31"/>
                    <a:pt x="152" y="31"/>
                  </a:cubicBezTo>
                  <a:cubicBezTo>
                    <a:pt x="138" y="21"/>
                    <a:pt x="138" y="21"/>
                    <a:pt x="138" y="21"/>
                  </a:cubicBezTo>
                  <a:cubicBezTo>
                    <a:pt x="142" y="13"/>
                    <a:pt x="142" y="13"/>
                    <a:pt x="142" y="13"/>
                  </a:cubicBezTo>
                  <a:close/>
                  <a:moveTo>
                    <a:pt x="165" y="32"/>
                  </a:moveTo>
                  <a:cubicBezTo>
                    <a:pt x="175" y="49"/>
                    <a:pt x="175" y="49"/>
                    <a:pt x="175" y="49"/>
                  </a:cubicBezTo>
                  <a:cubicBezTo>
                    <a:pt x="167" y="53"/>
                    <a:pt x="167" y="53"/>
                    <a:pt x="167" y="53"/>
                  </a:cubicBezTo>
                  <a:cubicBezTo>
                    <a:pt x="158" y="38"/>
                    <a:pt x="158" y="38"/>
                    <a:pt x="158" y="38"/>
                  </a:cubicBezTo>
                  <a:cubicBezTo>
                    <a:pt x="165" y="32"/>
                    <a:pt x="165" y="32"/>
                    <a:pt x="165" y="32"/>
                  </a:cubicBezTo>
                  <a:close/>
                  <a:moveTo>
                    <a:pt x="179" y="58"/>
                  </a:moveTo>
                  <a:cubicBezTo>
                    <a:pt x="184" y="77"/>
                    <a:pt x="184" y="77"/>
                    <a:pt x="184" y="77"/>
                  </a:cubicBezTo>
                  <a:cubicBezTo>
                    <a:pt x="174" y="79"/>
                    <a:pt x="174" y="79"/>
                    <a:pt x="174" y="79"/>
                  </a:cubicBezTo>
                  <a:cubicBezTo>
                    <a:pt x="170" y="61"/>
                    <a:pt x="170" y="61"/>
                    <a:pt x="170" y="61"/>
                  </a:cubicBezTo>
                  <a:cubicBezTo>
                    <a:pt x="179" y="58"/>
                    <a:pt x="179" y="58"/>
                    <a:pt x="179" y="58"/>
                  </a:cubicBezTo>
                  <a:close/>
                  <a:moveTo>
                    <a:pt x="185" y="87"/>
                  </a:moveTo>
                  <a:cubicBezTo>
                    <a:pt x="185" y="106"/>
                    <a:pt x="185" y="106"/>
                    <a:pt x="185" y="106"/>
                  </a:cubicBezTo>
                  <a:cubicBezTo>
                    <a:pt x="176" y="106"/>
                    <a:pt x="176" y="106"/>
                    <a:pt x="176" y="106"/>
                  </a:cubicBezTo>
                  <a:cubicBezTo>
                    <a:pt x="175" y="88"/>
                    <a:pt x="175" y="88"/>
                    <a:pt x="175" y="88"/>
                  </a:cubicBezTo>
                  <a:cubicBezTo>
                    <a:pt x="185" y="87"/>
                    <a:pt x="185" y="87"/>
                    <a:pt x="185" y="87"/>
                  </a:cubicBezTo>
                  <a:close/>
                  <a:moveTo>
                    <a:pt x="185" y="116"/>
                  </a:moveTo>
                  <a:cubicBezTo>
                    <a:pt x="185" y="135"/>
                    <a:pt x="185" y="135"/>
                    <a:pt x="185" y="135"/>
                  </a:cubicBezTo>
                  <a:cubicBezTo>
                    <a:pt x="176" y="135"/>
                    <a:pt x="176" y="135"/>
                    <a:pt x="176" y="135"/>
                  </a:cubicBezTo>
                  <a:cubicBezTo>
                    <a:pt x="176" y="116"/>
                    <a:pt x="176" y="116"/>
                    <a:pt x="176" y="116"/>
                  </a:cubicBezTo>
                  <a:cubicBezTo>
                    <a:pt x="185" y="116"/>
                    <a:pt x="185" y="116"/>
                    <a:pt x="185" y="116"/>
                  </a:cubicBezTo>
                  <a:close/>
                </a:path>
              </a:pathLst>
            </a:custGeom>
            <a:solidFill>
              <a:schemeClr val="tx2">
                <a:lumMod val="75000"/>
              </a:schemeClr>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en-US" sz="1280">
                <a:latin typeface="+mn-lt"/>
                <a:ea typeface="+mn-ea"/>
              </a:endParaRPr>
            </a:p>
          </p:txBody>
        </p:sp>
        <p:sp>
          <p:nvSpPr>
            <p:cNvPr id="53" name="Rectangle 13"/>
            <p:cNvSpPr>
              <a:spLocks noChangeArrowheads="1"/>
            </p:cNvSpPr>
            <p:nvPr/>
          </p:nvSpPr>
          <p:spPr bwMode="auto">
            <a:xfrm>
              <a:off x="3396533" y="3129963"/>
              <a:ext cx="1328" cy="1363"/>
            </a:xfrm>
            <a:prstGeom prst="rect">
              <a:avLst/>
            </a:prstGeom>
            <a:solidFill>
              <a:schemeClr val="bg1"/>
            </a:solidFill>
            <a:ln>
              <a:noFill/>
            </a:ln>
            <a:extLst>
              <a:ext uri="{91240B29-F687-4F45-9708-019B960494DF}"/>
            </a:extLst>
          </p:spPr>
          <p:txBody>
            <a:bodyPr lIns="115203" tIns="57601" rIns="115203" bIns="57601" anchor="ctr"/>
            <a:lstStyle/>
            <a:p>
              <a:pPr algn="ctr" fontAlgn="auto">
                <a:spcBef>
                  <a:spcPts val="0"/>
                </a:spcBef>
                <a:spcAft>
                  <a:spcPts val="0"/>
                </a:spcAft>
                <a:defRPr/>
              </a:pPr>
              <a:endParaRPr lang="en-US" sz="2270">
                <a:latin typeface="+mn-lt"/>
                <a:ea typeface="+mn-ea"/>
              </a:endParaRPr>
            </a:p>
          </p:txBody>
        </p:sp>
        <p:sp>
          <p:nvSpPr>
            <p:cNvPr id="54" name="Freeform 26"/>
            <p:cNvSpPr/>
            <p:nvPr/>
          </p:nvSpPr>
          <p:spPr bwMode="auto">
            <a:xfrm>
              <a:off x="5661318" y="2716894"/>
              <a:ext cx="9293" cy="5453"/>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chemeClr val="bg1"/>
            </a:solidFill>
            <a:ln>
              <a:noFill/>
            </a:ln>
            <a:extLst>
              <a:ext uri="{91240B29-F687-4F45-9708-019B960494DF}"/>
            </a:extLst>
          </p:spPr>
          <p:txBody>
            <a:bodyPr lIns="86402" tIns="43201" rIns="86402" bIns="43201" anchor="ctr"/>
            <a:lstStyle/>
            <a:p>
              <a:pPr algn="ctr" fontAlgn="auto">
                <a:spcBef>
                  <a:spcPts val="0"/>
                </a:spcBef>
                <a:spcAft>
                  <a:spcPts val="0"/>
                </a:spcAft>
                <a:defRPr/>
              </a:pPr>
              <a:endParaRPr lang="zh-CN" altLang="en-US" sz="1280">
                <a:latin typeface="+mn-lt"/>
                <a:ea typeface="+mn-ea"/>
              </a:endParaRPr>
            </a:p>
          </p:txBody>
        </p:sp>
      </p:grpSp>
      <p:sp>
        <p:nvSpPr>
          <p:cNvPr id="55298" name="矩形 1"/>
          <p:cNvSpPr>
            <a:spLocks noChangeArrowheads="1"/>
          </p:cNvSpPr>
          <p:nvPr/>
        </p:nvSpPr>
        <p:spPr bwMode="auto">
          <a:xfrm>
            <a:off x="107950" y="1347788"/>
            <a:ext cx="4756150" cy="2014537"/>
          </a:xfrm>
          <a:prstGeom prst="rect">
            <a:avLst/>
          </a:prstGeom>
          <a:noFill/>
          <a:ln w="9525">
            <a:noFill/>
            <a:miter lim="800000"/>
            <a:headEnd/>
            <a:tailEnd/>
          </a:ln>
        </p:spPr>
        <p:txBody>
          <a:bodyPr>
            <a:spAutoFit/>
          </a:bodyPr>
          <a:lstStyle/>
          <a:p>
            <a:pPr marL="342900" indent="-342900" algn="just" eaLnBrk="0" hangingPunct="0">
              <a:spcBef>
                <a:spcPct val="20000"/>
              </a:spcBef>
            </a:pPr>
            <a:r>
              <a:rPr lang="zh-CN" altLang="en-US" sz="1400">
                <a:latin typeface="微软雅黑"/>
                <a:ea typeface="微软雅黑"/>
                <a:cs typeface="微软雅黑"/>
              </a:rPr>
              <a:t>              </a:t>
            </a:r>
            <a:r>
              <a:rPr lang="zh-CN" altLang="en-US">
                <a:latin typeface="华文中宋"/>
                <a:ea typeface="华文中宋"/>
                <a:cs typeface="华文中宋"/>
              </a:rPr>
              <a:t>公司自成立以来，致力于扶持科技中小型企业发展，发挥融资“桥梁”作用，撬动银行信贷资金投入到企业发展第一线，扶持了如：科大讯飞、安科生物、阳光电源、桑乐金等一大批知名科技创新型企业，高新区主板、创业板企业</a:t>
            </a:r>
            <a:r>
              <a:rPr lang="en-US" altLang="zh-CN">
                <a:latin typeface="华文中宋"/>
                <a:ea typeface="华文中宋"/>
                <a:cs typeface="华文中宋"/>
              </a:rPr>
              <a:t>5</a:t>
            </a:r>
            <a:r>
              <a:rPr lang="zh-CN" altLang="en-US">
                <a:latin typeface="华文中宋"/>
                <a:ea typeface="华文中宋"/>
                <a:cs typeface="华文中宋"/>
              </a:rPr>
              <a:t>家，新三板企业</a:t>
            </a:r>
            <a:r>
              <a:rPr lang="en-US" altLang="zh-CN">
                <a:latin typeface="华文中宋"/>
                <a:ea typeface="华文中宋"/>
                <a:cs typeface="华文中宋"/>
              </a:rPr>
              <a:t>43</a:t>
            </a:r>
            <a:r>
              <a:rPr lang="zh-CN" altLang="en-US">
                <a:latin typeface="华文中宋"/>
                <a:ea typeface="华文中宋"/>
                <a:cs typeface="华文中宋"/>
              </a:rPr>
              <a:t>家。</a:t>
            </a:r>
          </a:p>
        </p:txBody>
      </p:sp>
      <p:graphicFrame>
        <p:nvGraphicFramePr>
          <p:cNvPr id="130" name="图示 129"/>
          <p:cNvGraphicFramePr/>
          <p:nvPr/>
        </p:nvGraphicFramePr>
        <p:xfrm>
          <a:off x="483420" y="3374243"/>
          <a:ext cx="902810" cy="3077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7" name="图示 126"/>
          <p:cNvGraphicFramePr/>
          <p:nvPr/>
        </p:nvGraphicFramePr>
        <p:xfrm>
          <a:off x="483420" y="4382848"/>
          <a:ext cx="902810" cy="30777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129" name="图示 128"/>
          <p:cNvGraphicFramePr/>
          <p:nvPr/>
        </p:nvGraphicFramePr>
        <p:xfrm>
          <a:off x="483420" y="3876648"/>
          <a:ext cx="902810" cy="30777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131" name="图示 130"/>
          <p:cNvGraphicFramePr/>
          <p:nvPr/>
        </p:nvGraphicFramePr>
        <p:xfrm>
          <a:off x="1495701" y="3380593"/>
          <a:ext cx="902811" cy="307777"/>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32" name="图示 131"/>
          <p:cNvGraphicFramePr/>
          <p:nvPr/>
        </p:nvGraphicFramePr>
        <p:xfrm>
          <a:off x="1497357" y="3878832"/>
          <a:ext cx="902812" cy="30777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5" name="图示 134"/>
          <p:cNvGraphicFramePr/>
          <p:nvPr/>
        </p:nvGraphicFramePr>
        <p:xfrm>
          <a:off x="3275856" y="3030383"/>
          <a:ext cx="902811" cy="307777"/>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42" name="图示 141"/>
          <p:cNvGraphicFramePr/>
          <p:nvPr/>
        </p:nvGraphicFramePr>
        <p:xfrm>
          <a:off x="1475656" y="3760350"/>
          <a:ext cx="1082348" cy="307777"/>
        </p:xfrm>
        <a:graphic>
          <a:graphicData uri="http://schemas.openxmlformats.org/drawingml/2006/diagram">
            <dgm:relIds xmlns:dgm="http://schemas.openxmlformats.org/drawingml/2006/diagram" xmlns:r="http://schemas.openxmlformats.org/officeDocument/2006/relationships" r:dm="rId26" r:lo="rId27" r:qs="rId28" r:cs="rId29"/>
          </a:graphicData>
        </a:graphic>
      </p:graphicFrame>
      <p:graphicFrame>
        <p:nvGraphicFramePr>
          <p:cNvPr id="134" name="图示 133"/>
          <p:cNvGraphicFramePr/>
          <p:nvPr/>
        </p:nvGraphicFramePr>
        <p:xfrm>
          <a:off x="1497357" y="4387610"/>
          <a:ext cx="902812" cy="307778"/>
        </p:xfrm>
        <a:graphic>
          <a:graphicData uri="http://schemas.openxmlformats.org/drawingml/2006/diagram">
            <dgm:relIds xmlns:dgm="http://schemas.openxmlformats.org/drawingml/2006/diagram" xmlns:r="http://schemas.openxmlformats.org/officeDocument/2006/relationships" r:dm="rId30" r:lo="rId31" r:qs="rId32" r:cs="rId33"/>
          </a:graphicData>
        </a:graphic>
      </p:graphicFrame>
      <p:graphicFrame>
        <p:nvGraphicFramePr>
          <p:cNvPr id="144" name="图示 143"/>
          <p:cNvGraphicFramePr/>
          <p:nvPr/>
        </p:nvGraphicFramePr>
        <p:xfrm>
          <a:off x="2627784" y="4127652"/>
          <a:ext cx="1082348" cy="307777"/>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graphicFrame>
        <p:nvGraphicFramePr>
          <p:cNvPr id="137" name="图示 136"/>
          <p:cNvGraphicFramePr/>
          <p:nvPr/>
        </p:nvGraphicFramePr>
        <p:xfrm>
          <a:off x="2501801" y="3375420"/>
          <a:ext cx="902811" cy="307776"/>
        </p:xfrm>
        <a:graphic>
          <a:graphicData uri="http://schemas.openxmlformats.org/drawingml/2006/diagram">
            <dgm:relIds xmlns:dgm="http://schemas.openxmlformats.org/drawingml/2006/diagram" xmlns:r="http://schemas.openxmlformats.org/officeDocument/2006/relationships" r:dm="rId38" r:lo="rId39" r:qs="rId40" r:cs="rId41"/>
          </a:graphicData>
        </a:graphic>
      </p:graphicFrame>
      <p:graphicFrame>
        <p:nvGraphicFramePr>
          <p:cNvPr id="141" name="图示 140"/>
          <p:cNvGraphicFramePr/>
          <p:nvPr/>
        </p:nvGraphicFramePr>
        <p:xfrm>
          <a:off x="1483593" y="4378477"/>
          <a:ext cx="1082348" cy="307777"/>
        </p:xfrm>
        <a:graphic>
          <a:graphicData uri="http://schemas.openxmlformats.org/drawingml/2006/diagram">
            <dgm:relIds xmlns:dgm="http://schemas.openxmlformats.org/drawingml/2006/diagram" xmlns:r="http://schemas.openxmlformats.org/officeDocument/2006/relationships" r:dm="rId42" r:lo="rId43" r:qs="rId44" r:cs="rId45"/>
          </a:graphicData>
        </a:graphic>
      </p:graphicFrame>
      <p:graphicFrame>
        <p:nvGraphicFramePr>
          <p:cNvPr id="138" name="图示 137"/>
          <p:cNvGraphicFramePr/>
          <p:nvPr/>
        </p:nvGraphicFramePr>
        <p:xfrm>
          <a:off x="2501801" y="3878460"/>
          <a:ext cx="902811" cy="307777"/>
        </p:xfrm>
        <a:graphic>
          <a:graphicData uri="http://schemas.openxmlformats.org/drawingml/2006/diagram">
            <dgm:relIds xmlns:dgm="http://schemas.openxmlformats.org/drawingml/2006/diagram" xmlns:r="http://schemas.openxmlformats.org/officeDocument/2006/relationships" r:dm="rId46" r:lo="rId47" r:qs="rId48" r:cs="rId49"/>
          </a:graphicData>
        </a:graphic>
      </p:graphicFrame>
      <p:graphicFrame>
        <p:nvGraphicFramePr>
          <p:cNvPr id="125" name="图示 124"/>
          <p:cNvGraphicFramePr/>
          <p:nvPr/>
        </p:nvGraphicFramePr>
        <p:xfrm>
          <a:off x="3513658" y="3882212"/>
          <a:ext cx="902812" cy="307776"/>
        </p:xfrm>
        <a:graphic>
          <a:graphicData uri="http://schemas.openxmlformats.org/drawingml/2006/diagram">
            <dgm:relIds xmlns:dgm="http://schemas.openxmlformats.org/drawingml/2006/diagram" xmlns:r="http://schemas.openxmlformats.org/officeDocument/2006/relationships" r:dm="rId50" r:lo="rId51" r:qs="rId52" r:cs="rId53"/>
          </a:graphicData>
        </a:graphic>
      </p:graphicFrame>
      <p:graphicFrame>
        <p:nvGraphicFramePr>
          <p:cNvPr id="139" name="图示 138"/>
          <p:cNvGraphicFramePr/>
          <p:nvPr/>
        </p:nvGraphicFramePr>
        <p:xfrm>
          <a:off x="2501801" y="4386166"/>
          <a:ext cx="902811" cy="307778"/>
        </p:xfrm>
        <a:graphic>
          <a:graphicData uri="http://schemas.openxmlformats.org/drawingml/2006/diagram">
            <dgm:relIds xmlns:dgm="http://schemas.openxmlformats.org/drawingml/2006/diagram" xmlns:r="http://schemas.openxmlformats.org/officeDocument/2006/relationships" r:dm="rId54" r:lo="rId55" r:qs="rId56" r:cs="rId57"/>
          </a:graphicData>
        </a:graphic>
      </p:graphicFrame>
      <p:graphicFrame>
        <p:nvGraphicFramePr>
          <p:cNvPr id="136" name="图示 135"/>
          <p:cNvGraphicFramePr/>
          <p:nvPr/>
        </p:nvGraphicFramePr>
        <p:xfrm>
          <a:off x="3513658" y="4383761"/>
          <a:ext cx="902812" cy="307778"/>
        </p:xfrm>
        <a:graphic>
          <a:graphicData uri="http://schemas.openxmlformats.org/drawingml/2006/diagram">
            <dgm:relIds xmlns:dgm="http://schemas.openxmlformats.org/drawingml/2006/diagram" xmlns:r="http://schemas.openxmlformats.org/officeDocument/2006/relationships" r:dm="rId58" r:lo="rId59" r:qs="rId60" r:cs="rId61"/>
          </a:graphicData>
        </a:graphic>
      </p:graphicFrame>
      <p:graphicFrame>
        <p:nvGraphicFramePr>
          <p:cNvPr id="140" name="图示 139"/>
          <p:cNvGraphicFramePr/>
          <p:nvPr/>
        </p:nvGraphicFramePr>
        <p:xfrm>
          <a:off x="3513658" y="3375420"/>
          <a:ext cx="902812" cy="307776"/>
        </p:xfrm>
        <a:graphic>
          <a:graphicData uri="http://schemas.openxmlformats.org/drawingml/2006/diagram">
            <dgm:relIds xmlns:dgm="http://schemas.openxmlformats.org/drawingml/2006/diagram" xmlns:r="http://schemas.openxmlformats.org/officeDocument/2006/relationships" r:dm="rId62" r:lo="rId63" r:qs="rId64" r:cs="rId65"/>
          </a:graphicData>
        </a:graphic>
      </p:graphicFrame>
      <p:sp>
        <p:nvSpPr>
          <p:cNvPr id="55315" name="Text Box 11"/>
          <p:cNvSpPr txBox="1">
            <a:spLocks noChangeArrowheads="1"/>
          </p:cNvSpPr>
          <p:nvPr/>
        </p:nvSpPr>
        <p:spPr bwMode="auto">
          <a:xfrm>
            <a:off x="3276600" y="339725"/>
            <a:ext cx="2374900" cy="519113"/>
          </a:xfrm>
          <a:prstGeom prst="rect">
            <a:avLst/>
          </a:prstGeom>
          <a:noFill/>
          <a:ln w="9525">
            <a:noFill/>
            <a:miter lim="800000"/>
            <a:headEnd/>
            <a:tailEnd/>
          </a:ln>
        </p:spPr>
        <p:txBody>
          <a:bodyPr>
            <a:spAutoFit/>
          </a:bodyPr>
          <a:lstStyle/>
          <a:p>
            <a:r>
              <a:rPr lang="zh-CN" altLang="en-US" sz="2800" b="1">
                <a:solidFill>
                  <a:schemeClr val="accent1"/>
                </a:solidFill>
              </a:rPr>
              <a:t>高新担保公司</a:t>
            </a:r>
          </a:p>
        </p:txBody>
      </p:sp>
      <p:sp>
        <p:nvSpPr>
          <p:cNvPr id="55316" name="Text Box 5"/>
          <p:cNvSpPr txBox="1">
            <a:spLocks noChangeArrowheads="1"/>
          </p:cNvSpPr>
          <p:nvPr/>
        </p:nvSpPr>
        <p:spPr bwMode="auto">
          <a:xfrm>
            <a:off x="827088" y="915988"/>
            <a:ext cx="2952750"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发挥融资“桥梁作用”</a:t>
            </a:r>
            <a:endParaRPr lang="en-US" altLang="zh-CN" sz="2200" b="1">
              <a:solidFill>
                <a:schemeClr val="accent1"/>
              </a:solidFill>
              <a:ea typeface="华文中宋"/>
              <a:cs typeface="华文中宋"/>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ext Box 5"/>
          <p:cNvSpPr txBox="1">
            <a:spLocks noChangeArrowheads="1"/>
          </p:cNvSpPr>
          <p:nvPr/>
        </p:nvSpPr>
        <p:spPr bwMode="auto">
          <a:xfrm>
            <a:off x="827088" y="915988"/>
            <a:ext cx="2449512"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五大业务品种：</a:t>
            </a:r>
            <a:r>
              <a:rPr lang="en-US" altLang="zh-CN" sz="2200" b="1">
                <a:solidFill>
                  <a:schemeClr val="accent1"/>
                </a:solidFill>
                <a:ea typeface="华文中宋"/>
                <a:cs typeface="华文中宋"/>
              </a:rPr>
              <a:t>1</a:t>
            </a:r>
          </a:p>
        </p:txBody>
      </p:sp>
      <p:sp>
        <p:nvSpPr>
          <p:cNvPr id="23554" name="Litebulb"/>
          <p:cNvSpPr>
            <a:spLocks noEditPoints="1" noChangeArrowheads="1"/>
          </p:cNvSpPr>
          <p:nvPr/>
        </p:nvSpPr>
        <p:spPr bwMode="auto">
          <a:xfrm>
            <a:off x="1908175" y="1563688"/>
            <a:ext cx="1322388" cy="20224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57150">
            <a:solidFill>
              <a:srgbClr val="000000"/>
            </a:solidFill>
            <a:miter lim="800000"/>
            <a:headEnd/>
            <a:tailEnd/>
          </a:ln>
        </p:spPr>
        <p:txBody>
          <a:bodyPr/>
          <a:lstStyle/>
          <a:p>
            <a:endParaRPr lang="zh-CN" altLang="en-US"/>
          </a:p>
        </p:txBody>
      </p:sp>
      <p:sp>
        <p:nvSpPr>
          <p:cNvPr id="23561" name="Text Box 5"/>
          <p:cNvSpPr txBox="1">
            <a:spLocks noChangeArrowheads="1"/>
          </p:cNvSpPr>
          <p:nvPr/>
        </p:nvSpPr>
        <p:spPr bwMode="auto">
          <a:xfrm>
            <a:off x="2195513" y="1779588"/>
            <a:ext cx="792162" cy="623887"/>
          </a:xfrm>
          <a:prstGeom prst="rect">
            <a:avLst/>
          </a:prstGeom>
          <a:noFill/>
          <a:ln w="9525">
            <a:noFill/>
            <a:miter lim="800000"/>
            <a:headEnd/>
            <a:tailEnd/>
          </a:ln>
        </p:spPr>
        <p:txBody>
          <a:bodyPr>
            <a:spAutoFit/>
          </a:bodyPr>
          <a:lstStyle/>
          <a:p>
            <a:pPr>
              <a:spcBef>
                <a:spcPct val="50000"/>
              </a:spcBef>
            </a:pPr>
            <a:r>
              <a:rPr lang="zh-CN" altLang="en-US" sz="1400" b="1">
                <a:solidFill>
                  <a:schemeClr val="accent1"/>
                </a:solidFill>
                <a:ea typeface="华文中宋"/>
                <a:cs typeface="华文中宋"/>
              </a:rPr>
              <a:t>创新贷</a:t>
            </a:r>
          </a:p>
          <a:p>
            <a:pPr>
              <a:spcBef>
                <a:spcPct val="50000"/>
              </a:spcBef>
            </a:pPr>
            <a:r>
              <a:rPr lang="en-US" altLang="zh-CN" sz="1400" b="1">
                <a:solidFill>
                  <a:schemeClr val="accent1"/>
                </a:solidFill>
                <a:ea typeface="华文中宋"/>
                <a:cs typeface="华文中宋"/>
              </a:rPr>
              <a:t>2012</a:t>
            </a:r>
            <a:r>
              <a:rPr lang="zh-CN" altLang="en-US" sz="1400" b="1">
                <a:solidFill>
                  <a:schemeClr val="accent1"/>
                </a:solidFill>
                <a:ea typeface="华文中宋"/>
                <a:cs typeface="华文中宋"/>
              </a:rPr>
              <a:t>年</a:t>
            </a:r>
          </a:p>
        </p:txBody>
      </p:sp>
      <p:sp>
        <p:nvSpPr>
          <p:cNvPr id="23565" name="矩形 9"/>
          <p:cNvSpPr>
            <a:spLocks noChangeArrowheads="1"/>
          </p:cNvSpPr>
          <p:nvPr/>
        </p:nvSpPr>
        <p:spPr bwMode="auto">
          <a:xfrm>
            <a:off x="3563938" y="1563688"/>
            <a:ext cx="3671887" cy="2289175"/>
          </a:xfrm>
          <a:prstGeom prst="rect">
            <a:avLst/>
          </a:prstGeom>
          <a:noFill/>
          <a:ln w="9525">
            <a:noFill/>
            <a:miter lim="800000"/>
            <a:headEnd/>
            <a:tailEnd/>
          </a:ln>
        </p:spPr>
        <p:txBody>
          <a:bodyPr>
            <a:spAutoFit/>
          </a:bodyPr>
          <a:lstStyle/>
          <a:p>
            <a:r>
              <a:rPr lang="zh-CN" altLang="en-US">
                <a:latin typeface="华文中宋"/>
                <a:ea typeface="华文中宋"/>
                <a:cs typeface="华文中宋"/>
              </a:rPr>
              <a:t>    安徽省首支实现政府、担保、银行按照</a:t>
            </a:r>
            <a:r>
              <a:rPr lang="en-US" altLang="zh-CN">
                <a:latin typeface="华文中宋"/>
                <a:ea typeface="华文中宋"/>
                <a:cs typeface="华文中宋"/>
              </a:rPr>
              <a:t>4:4:2</a:t>
            </a:r>
            <a:r>
              <a:rPr lang="zh-CN" altLang="en-US">
                <a:latin typeface="华文中宋"/>
                <a:ea typeface="华文中宋"/>
                <a:cs typeface="华文中宋"/>
              </a:rPr>
              <a:t>风险分担的支持国家高企、科技小巨人企业融资的专项担保产品。高新区给予企业</a:t>
            </a:r>
            <a:r>
              <a:rPr lang="en-US" altLang="zh-CN">
                <a:latin typeface="华文中宋"/>
                <a:ea typeface="华文中宋"/>
                <a:cs typeface="华文中宋"/>
              </a:rPr>
              <a:t>50%</a:t>
            </a:r>
            <a:r>
              <a:rPr lang="zh-CN" altLang="en-US">
                <a:latin typeface="华文中宋"/>
                <a:ea typeface="华文中宋"/>
                <a:cs typeface="华文中宋"/>
              </a:rPr>
              <a:t>基准利率补贴。自</a:t>
            </a:r>
            <a:r>
              <a:rPr lang="en-US" altLang="zh-CN">
                <a:latin typeface="华文中宋"/>
                <a:ea typeface="华文中宋"/>
                <a:cs typeface="华文中宋"/>
              </a:rPr>
              <a:t>2012</a:t>
            </a:r>
            <a:r>
              <a:rPr lang="zh-CN" altLang="en-US">
                <a:latin typeface="华文中宋"/>
                <a:ea typeface="华文中宋"/>
                <a:cs typeface="华文中宋"/>
              </a:rPr>
              <a:t>年开展以来，共计为</a:t>
            </a:r>
            <a:r>
              <a:rPr lang="en-US" altLang="zh-CN">
                <a:latin typeface="华文中宋"/>
                <a:ea typeface="华文中宋"/>
                <a:cs typeface="华文中宋"/>
              </a:rPr>
              <a:t>78</a:t>
            </a:r>
            <a:r>
              <a:rPr lang="zh-CN" altLang="en-US">
                <a:latin typeface="华文中宋"/>
                <a:ea typeface="华文中宋"/>
                <a:cs typeface="华文中宋"/>
              </a:rPr>
              <a:t>户企业提供了</a:t>
            </a:r>
            <a:r>
              <a:rPr lang="en-US" altLang="zh-CN">
                <a:latin typeface="华文中宋"/>
                <a:ea typeface="华文中宋"/>
                <a:cs typeface="华文中宋"/>
              </a:rPr>
              <a:t>4</a:t>
            </a:r>
            <a:r>
              <a:rPr lang="zh-CN" altLang="en-US">
                <a:latin typeface="华文中宋"/>
                <a:ea typeface="华文中宋"/>
                <a:cs typeface="华文中宋"/>
              </a:rPr>
              <a:t>个亿的担保，无一笔代偿。</a:t>
            </a:r>
          </a:p>
          <a:p>
            <a:endParaRPr lang="zh-CN" altLang="zh-CN">
              <a:latin typeface="微软雅黑"/>
              <a:ea typeface="微软雅黑"/>
              <a:cs typeface="微软雅黑"/>
            </a:endParaRPr>
          </a:p>
        </p:txBody>
      </p:sp>
      <p:sp>
        <p:nvSpPr>
          <p:cNvPr id="56325" name="Text Box 11"/>
          <p:cNvSpPr txBox="1">
            <a:spLocks noChangeArrowheads="1"/>
          </p:cNvSpPr>
          <p:nvPr/>
        </p:nvSpPr>
        <p:spPr bwMode="auto">
          <a:xfrm>
            <a:off x="3276600" y="339725"/>
            <a:ext cx="2374900" cy="519113"/>
          </a:xfrm>
          <a:prstGeom prst="rect">
            <a:avLst/>
          </a:prstGeom>
          <a:noFill/>
          <a:ln w="9525">
            <a:noFill/>
            <a:miter lim="800000"/>
            <a:headEnd/>
            <a:tailEnd/>
          </a:ln>
        </p:spPr>
        <p:txBody>
          <a:bodyPr>
            <a:spAutoFit/>
          </a:bodyPr>
          <a:lstStyle/>
          <a:p>
            <a:r>
              <a:rPr lang="zh-CN" altLang="en-US" sz="2800" b="1">
                <a:solidFill>
                  <a:schemeClr val="accent1"/>
                </a:solidFill>
              </a:rPr>
              <a:t>高新担保公司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3561"/>
                                        </p:tgtEl>
                                        <p:attrNameLst>
                                          <p:attrName>style.visibility</p:attrName>
                                        </p:attrNameLst>
                                      </p:cBhvr>
                                      <p:to>
                                        <p:strVal val="visible"/>
                                      </p:to>
                                    </p:set>
                                    <p:animEffect transition="in" filter="box(in)">
                                      <p:cBhvr>
                                        <p:cTn id="10" dur="500"/>
                                        <p:tgtEl>
                                          <p:spTgt spid="23561"/>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23565"/>
                                        </p:tgtEl>
                                        <p:attrNameLst>
                                          <p:attrName>style.visibility</p:attrName>
                                        </p:attrNameLst>
                                      </p:cBhvr>
                                      <p:to>
                                        <p:strVal val="visible"/>
                                      </p:to>
                                    </p:set>
                                    <p:animEffect transition="in" filter="box(in)">
                                      <p:cBhvr>
                                        <p:cTn id="15" dur="500"/>
                                        <p:tgtEl>
                                          <p:spTgt spid="23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61" grpId="0"/>
      <p:bldP spid="2356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ext Box 5"/>
          <p:cNvSpPr txBox="1">
            <a:spLocks noChangeArrowheads="1"/>
          </p:cNvSpPr>
          <p:nvPr/>
        </p:nvSpPr>
        <p:spPr bwMode="auto">
          <a:xfrm>
            <a:off x="827088" y="915988"/>
            <a:ext cx="2449512"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五大业务品种：</a:t>
            </a:r>
            <a:r>
              <a:rPr lang="en-US" altLang="zh-CN" sz="2200" b="1">
                <a:solidFill>
                  <a:schemeClr val="accent1"/>
                </a:solidFill>
                <a:ea typeface="华文中宋"/>
                <a:cs typeface="华文中宋"/>
              </a:rPr>
              <a:t>2</a:t>
            </a:r>
          </a:p>
        </p:txBody>
      </p:sp>
      <p:sp>
        <p:nvSpPr>
          <p:cNvPr id="23556" name="Litebulb"/>
          <p:cNvSpPr>
            <a:spLocks noEditPoints="1" noChangeArrowheads="1"/>
          </p:cNvSpPr>
          <p:nvPr/>
        </p:nvSpPr>
        <p:spPr bwMode="auto">
          <a:xfrm>
            <a:off x="1835150" y="1563688"/>
            <a:ext cx="1322388" cy="20224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57150">
            <a:solidFill>
              <a:srgbClr val="000000"/>
            </a:solidFill>
            <a:miter lim="800000"/>
            <a:headEnd/>
            <a:tailEnd/>
          </a:ln>
        </p:spPr>
        <p:txBody>
          <a:bodyPr/>
          <a:lstStyle/>
          <a:p>
            <a:endParaRPr lang="zh-CN" altLang="en-US"/>
          </a:p>
        </p:txBody>
      </p:sp>
      <p:sp>
        <p:nvSpPr>
          <p:cNvPr id="23560" name="Text Box 5"/>
          <p:cNvSpPr txBox="1">
            <a:spLocks noChangeArrowheads="1"/>
          </p:cNvSpPr>
          <p:nvPr/>
        </p:nvSpPr>
        <p:spPr bwMode="auto">
          <a:xfrm>
            <a:off x="2124075" y="1779588"/>
            <a:ext cx="792163" cy="623887"/>
          </a:xfrm>
          <a:prstGeom prst="rect">
            <a:avLst/>
          </a:prstGeom>
          <a:noFill/>
          <a:ln w="9525">
            <a:noFill/>
            <a:miter lim="800000"/>
            <a:headEnd/>
            <a:tailEnd/>
          </a:ln>
        </p:spPr>
        <p:txBody>
          <a:bodyPr>
            <a:spAutoFit/>
          </a:bodyPr>
          <a:lstStyle/>
          <a:p>
            <a:pPr>
              <a:spcBef>
                <a:spcPct val="50000"/>
              </a:spcBef>
            </a:pPr>
            <a:r>
              <a:rPr lang="zh-CN" altLang="en-US" sz="1400" b="1">
                <a:solidFill>
                  <a:schemeClr val="accent1"/>
                </a:solidFill>
                <a:ea typeface="华文中宋"/>
                <a:cs typeface="华文中宋"/>
              </a:rPr>
              <a:t>政银担</a:t>
            </a:r>
          </a:p>
          <a:p>
            <a:pPr>
              <a:spcBef>
                <a:spcPct val="50000"/>
              </a:spcBef>
            </a:pPr>
            <a:r>
              <a:rPr lang="en-US" altLang="zh-CN" sz="1400" b="1">
                <a:solidFill>
                  <a:schemeClr val="accent1"/>
                </a:solidFill>
                <a:ea typeface="华文中宋"/>
                <a:cs typeface="华文中宋"/>
              </a:rPr>
              <a:t>2015</a:t>
            </a:r>
            <a:r>
              <a:rPr lang="zh-CN" altLang="en-US" sz="1400" b="1">
                <a:solidFill>
                  <a:schemeClr val="accent1"/>
                </a:solidFill>
                <a:ea typeface="华文中宋"/>
                <a:cs typeface="华文中宋"/>
              </a:rPr>
              <a:t>年</a:t>
            </a:r>
          </a:p>
        </p:txBody>
      </p:sp>
      <p:sp>
        <p:nvSpPr>
          <p:cNvPr id="44045" name="矩形 9"/>
          <p:cNvSpPr>
            <a:spLocks noChangeArrowheads="1"/>
          </p:cNvSpPr>
          <p:nvPr/>
        </p:nvSpPr>
        <p:spPr bwMode="auto">
          <a:xfrm>
            <a:off x="3779838" y="1708150"/>
            <a:ext cx="2592387" cy="1190625"/>
          </a:xfrm>
          <a:prstGeom prst="rect">
            <a:avLst/>
          </a:prstGeom>
          <a:noFill/>
          <a:ln w="9525">
            <a:noFill/>
            <a:miter lim="800000"/>
            <a:headEnd/>
            <a:tailEnd/>
          </a:ln>
        </p:spPr>
        <p:txBody>
          <a:bodyPr>
            <a:spAutoFit/>
          </a:bodyPr>
          <a:lstStyle/>
          <a:p>
            <a:r>
              <a:rPr lang="zh-CN" altLang="en-US">
                <a:latin typeface="华文中宋"/>
                <a:ea typeface="华文中宋"/>
                <a:cs typeface="华文中宋"/>
              </a:rPr>
              <a:t>    银担自</a:t>
            </a:r>
            <a:r>
              <a:rPr lang="en-US" altLang="zh-CN">
                <a:latin typeface="华文中宋"/>
                <a:ea typeface="华文中宋"/>
                <a:cs typeface="华文中宋"/>
              </a:rPr>
              <a:t>2015</a:t>
            </a:r>
            <a:r>
              <a:rPr lang="zh-CN" altLang="en-US">
                <a:latin typeface="华文中宋"/>
                <a:ea typeface="华文中宋"/>
                <a:cs typeface="华文中宋"/>
              </a:rPr>
              <a:t>年下半年开展完成</a:t>
            </a:r>
            <a:r>
              <a:rPr lang="en-US" altLang="zh-CN">
                <a:latin typeface="华文中宋"/>
                <a:ea typeface="华文中宋"/>
                <a:cs typeface="华文中宋"/>
              </a:rPr>
              <a:t>1.8</a:t>
            </a:r>
            <a:r>
              <a:rPr lang="zh-CN" altLang="en-US">
                <a:latin typeface="华文中宋"/>
                <a:ea typeface="华文中宋"/>
                <a:cs typeface="华文中宋"/>
              </a:rPr>
              <a:t>亿元，</a:t>
            </a:r>
            <a:r>
              <a:rPr lang="en-US" altLang="zh-CN">
                <a:latin typeface="华文中宋"/>
                <a:ea typeface="华文中宋"/>
                <a:cs typeface="华文中宋"/>
              </a:rPr>
              <a:t>2016</a:t>
            </a:r>
            <a:r>
              <a:rPr lang="zh-CN" altLang="en-US">
                <a:latin typeface="华文中宋"/>
                <a:ea typeface="华文中宋"/>
                <a:cs typeface="华文中宋"/>
              </a:rPr>
              <a:t>年完成</a:t>
            </a:r>
            <a:r>
              <a:rPr lang="en-US" altLang="zh-CN">
                <a:latin typeface="华文中宋"/>
                <a:ea typeface="华文中宋"/>
                <a:cs typeface="华文中宋"/>
              </a:rPr>
              <a:t>5.6</a:t>
            </a:r>
            <a:r>
              <a:rPr lang="zh-CN" altLang="en-US">
                <a:latin typeface="华文中宋"/>
                <a:ea typeface="华文中宋"/>
                <a:cs typeface="华文中宋"/>
              </a:rPr>
              <a:t>亿元。</a:t>
            </a:r>
          </a:p>
          <a:p>
            <a:endParaRPr lang="zh-CN" altLang="zh-CN">
              <a:latin typeface="微软雅黑"/>
              <a:ea typeface="微软雅黑"/>
              <a:cs typeface="微软雅黑"/>
            </a:endParaRPr>
          </a:p>
        </p:txBody>
      </p:sp>
      <p:sp>
        <p:nvSpPr>
          <p:cNvPr id="57349" name="Text Box 11"/>
          <p:cNvSpPr txBox="1">
            <a:spLocks noChangeArrowheads="1"/>
          </p:cNvSpPr>
          <p:nvPr/>
        </p:nvSpPr>
        <p:spPr bwMode="auto">
          <a:xfrm>
            <a:off x="3276600" y="339725"/>
            <a:ext cx="2374900" cy="519113"/>
          </a:xfrm>
          <a:prstGeom prst="rect">
            <a:avLst/>
          </a:prstGeom>
          <a:noFill/>
          <a:ln w="9525">
            <a:noFill/>
            <a:miter lim="800000"/>
            <a:headEnd/>
            <a:tailEnd/>
          </a:ln>
        </p:spPr>
        <p:txBody>
          <a:bodyPr>
            <a:spAutoFit/>
          </a:bodyPr>
          <a:lstStyle/>
          <a:p>
            <a:r>
              <a:rPr lang="zh-CN" altLang="en-US" sz="2800" b="1">
                <a:solidFill>
                  <a:schemeClr val="accent1"/>
                </a:solidFill>
              </a:rPr>
              <a:t>高新担保公司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500"/>
                                        <p:tgtEl>
                                          <p:spTgt spid="2355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3560"/>
                                        </p:tgtEl>
                                        <p:attrNameLst>
                                          <p:attrName>style.visibility</p:attrName>
                                        </p:attrNameLst>
                                      </p:cBhvr>
                                      <p:to>
                                        <p:strVal val="visible"/>
                                      </p:to>
                                    </p:set>
                                    <p:animEffect transition="in" filter="box(in)">
                                      <p:cBhvr>
                                        <p:cTn id="10" dur="500"/>
                                        <p:tgtEl>
                                          <p:spTgt spid="23560"/>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44045"/>
                                        </p:tgtEl>
                                        <p:attrNameLst>
                                          <p:attrName>style.visibility</p:attrName>
                                        </p:attrNameLst>
                                      </p:cBhvr>
                                      <p:to>
                                        <p:strVal val="visible"/>
                                      </p:to>
                                    </p:set>
                                    <p:animEffect transition="in" filter="box(in)">
                                      <p:cBhvr>
                                        <p:cTn id="15" dur="500"/>
                                        <p:tgtEl>
                                          <p:spTgt spid="44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60" grpId="0"/>
      <p:bldP spid="4404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ext Box 5"/>
          <p:cNvSpPr txBox="1">
            <a:spLocks noChangeArrowheads="1"/>
          </p:cNvSpPr>
          <p:nvPr/>
        </p:nvSpPr>
        <p:spPr bwMode="auto">
          <a:xfrm>
            <a:off x="827088" y="915988"/>
            <a:ext cx="2449512"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五大业务品种：</a:t>
            </a:r>
            <a:r>
              <a:rPr lang="en-US" altLang="zh-CN" sz="2200" b="1">
                <a:solidFill>
                  <a:schemeClr val="accent1"/>
                </a:solidFill>
                <a:ea typeface="华文中宋"/>
                <a:cs typeface="华文中宋"/>
              </a:rPr>
              <a:t>3</a:t>
            </a:r>
          </a:p>
        </p:txBody>
      </p:sp>
      <p:sp>
        <p:nvSpPr>
          <p:cNvPr id="23557" name="Litebulb"/>
          <p:cNvSpPr>
            <a:spLocks noEditPoints="1" noChangeArrowheads="1"/>
          </p:cNvSpPr>
          <p:nvPr/>
        </p:nvSpPr>
        <p:spPr bwMode="auto">
          <a:xfrm>
            <a:off x="1835150" y="1492250"/>
            <a:ext cx="1322388" cy="20224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57150">
            <a:solidFill>
              <a:srgbClr val="000000"/>
            </a:solidFill>
            <a:miter lim="800000"/>
            <a:headEnd/>
            <a:tailEnd/>
          </a:ln>
        </p:spPr>
        <p:txBody>
          <a:bodyPr/>
          <a:lstStyle/>
          <a:p>
            <a:endParaRPr lang="zh-CN" altLang="en-US"/>
          </a:p>
        </p:txBody>
      </p:sp>
      <p:sp>
        <p:nvSpPr>
          <p:cNvPr id="23564" name="Text Box 5"/>
          <p:cNvSpPr txBox="1">
            <a:spLocks noChangeArrowheads="1"/>
          </p:cNvSpPr>
          <p:nvPr/>
        </p:nvSpPr>
        <p:spPr bwMode="auto">
          <a:xfrm>
            <a:off x="2124075" y="1708150"/>
            <a:ext cx="792163" cy="623888"/>
          </a:xfrm>
          <a:prstGeom prst="rect">
            <a:avLst/>
          </a:prstGeom>
          <a:noFill/>
          <a:ln w="9525">
            <a:noFill/>
            <a:miter lim="800000"/>
            <a:headEnd/>
            <a:tailEnd/>
          </a:ln>
        </p:spPr>
        <p:txBody>
          <a:bodyPr>
            <a:spAutoFit/>
          </a:bodyPr>
          <a:lstStyle/>
          <a:p>
            <a:pPr>
              <a:spcBef>
                <a:spcPct val="50000"/>
              </a:spcBef>
            </a:pPr>
            <a:r>
              <a:rPr lang="zh-CN" altLang="en-US" sz="1400" b="1">
                <a:solidFill>
                  <a:schemeClr val="accent1"/>
                </a:solidFill>
                <a:ea typeface="华文中宋"/>
                <a:cs typeface="华文中宋"/>
              </a:rPr>
              <a:t>订单贷</a:t>
            </a:r>
          </a:p>
          <a:p>
            <a:pPr>
              <a:spcBef>
                <a:spcPct val="50000"/>
              </a:spcBef>
            </a:pPr>
            <a:r>
              <a:rPr lang="en-US" altLang="zh-CN" sz="1400" b="1">
                <a:solidFill>
                  <a:schemeClr val="accent1"/>
                </a:solidFill>
                <a:ea typeface="华文中宋"/>
                <a:cs typeface="华文中宋"/>
              </a:rPr>
              <a:t>2015</a:t>
            </a:r>
            <a:r>
              <a:rPr lang="zh-CN" altLang="en-US" sz="1400" b="1">
                <a:solidFill>
                  <a:schemeClr val="accent1"/>
                </a:solidFill>
                <a:ea typeface="华文中宋"/>
                <a:cs typeface="华文中宋"/>
              </a:rPr>
              <a:t>年</a:t>
            </a:r>
          </a:p>
        </p:txBody>
      </p:sp>
      <p:sp>
        <p:nvSpPr>
          <p:cNvPr id="45069" name="矩形 9"/>
          <p:cNvSpPr>
            <a:spLocks noChangeArrowheads="1"/>
          </p:cNvSpPr>
          <p:nvPr/>
        </p:nvSpPr>
        <p:spPr bwMode="auto">
          <a:xfrm>
            <a:off x="3635375" y="1708150"/>
            <a:ext cx="2879725" cy="1739900"/>
          </a:xfrm>
          <a:prstGeom prst="rect">
            <a:avLst/>
          </a:prstGeom>
          <a:noFill/>
          <a:ln w="9525">
            <a:noFill/>
            <a:miter lim="800000"/>
            <a:headEnd/>
            <a:tailEnd/>
          </a:ln>
        </p:spPr>
        <p:txBody>
          <a:bodyPr>
            <a:spAutoFit/>
          </a:bodyPr>
          <a:lstStyle/>
          <a:p>
            <a:r>
              <a:rPr lang="zh-CN" altLang="en-US">
                <a:latin typeface="华文中宋"/>
                <a:ea typeface="华文中宋"/>
                <a:cs typeface="华文中宋"/>
              </a:rPr>
              <a:t>    为高新区企业量身打造的免实物抵押，利用合同、订单作为反担保措施的融资产品，已为</a:t>
            </a:r>
            <a:r>
              <a:rPr lang="en-US" altLang="zh-CN">
                <a:latin typeface="华文中宋"/>
                <a:ea typeface="华文中宋"/>
                <a:cs typeface="华文中宋"/>
              </a:rPr>
              <a:t>23</a:t>
            </a:r>
            <a:r>
              <a:rPr lang="zh-CN" altLang="en-US">
                <a:latin typeface="华文中宋"/>
                <a:ea typeface="华文中宋"/>
                <a:cs typeface="华文中宋"/>
              </a:rPr>
              <a:t>户企业贷款担保</a:t>
            </a:r>
            <a:r>
              <a:rPr lang="en-US" altLang="zh-CN">
                <a:latin typeface="华文中宋"/>
                <a:ea typeface="华文中宋"/>
                <a:cs typeface="华文中宋"/>
              </a:rPr>
              <a:t>4800</a:t>
            </a:r>
            <a:r>
              <a:rPr lang="zh-CN" altLang="en-US">
                <a:latin typeface="华文中宋"/>
                <a:ea typeface="华文中宋"/>
                <a:cs typeface="华文中宋"/>
              </a:rPr>
              <a:t>万元。</a:t>
            </a:r>
          </a:p>
          <a:p>
            <a:endParaRPr lang="zh-CN" altLang="zh-CN">
              <a:latin typeface="微软雅黑"/>
              <a:ea typeface="微软雅黑"/>
              <a:cs typeface="微软雅黑"/>
            </a:endParaRPr>
          </a:p>
        </p:txBody>
      </p:sp>
      <p:sp>
        <p:nvSpPr>
          <p:cNvPr id="58373" name="Text Box 11"/>
          <p:cNvSpPr txBox="1">
            <a:spLocks noChangeArrowheads="1"/>
          </p:cNvSpPr>
          <p:nvPr/>
        </p:nvSpPr>
        <p:spPr bwMode="auto">
          <a:xfrm>
            <a:off x="3276600" y="339725"/>
            <a:ext cx="2374900" cy="519113"/>
          </a:xfrm>
          <a:prstGeom prst="rect">
            <a:avLst/>
          </a:prstGeom>
          <a:noFill/>
          <a:ln w="9525">
            <a:noFill/>
            <a:miter lim="800000"/>
            <a:headEnd/>
            <a:tailEnd/>
          </a:ln>
        </p:spPr>
        <p:txBody>
          <a:bodyPr>
            <a:spAutoFit/>
          </a:bodyPr>
          <a:lstStyle/>
          <a:p>
            <a:r>
              <a:rPr lang="zh-CN" altLang="en-US" sz="2800" b="1">
                <a:solidFill>
                  <a:schemeClr val="accent1"/>
                </a:solidFill>
              </a:rPr>
              <a:t>高新担保公司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3557"/>
                                        </p:tgtEl>
                                        <p:attrNameLst>
                                          <p:attrName>style.visibility</p:attrName>
                                        </p:attrNameLst>
                                      </p:cBhvr>
                                      <p:to>
                                        <p:strVal val="visible"/>
                                      </p:to>
                                    </p:set>
                                    <p:animEffect transition="in" filter="box(in)">
                                      <p:cBhvr>
                                        <p:cTn id="7" dur="500"/>
                                        <p:tgtEl>
                                          <p:spTgt spid="2355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3564"/>
                                        </p:tgtEl>
                                        <p:attrNameLst>
                                          <p:attrName>style.visibility</p:attrName>
                                        </p:attrNameLst>
                                      </p:cBhvr>
                                      <p:to>
                                        <p:strVal val="visible"/>
                                      </p:to>
                                    </p:set>
                                    <p:animEffect transition="in" filter="box(in)">
                                      <p:cBhvr>
                                        <p:cTn id="10" dur="500"/>
                                        <p:tgtEl>
                                          <p:spTgt spid="2356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45069"/>
                                        </p:tgtEl>
                                        <p:attrNameLst>
                                          <p:attrName>style.visibility</p:attrName>
                                        </p:attrNameLst>
                                      </p:cBhvr>
                                      <p:to>
                                        <p:strVal val="visible"/>
                                      </p:to>
                                    </p:set>
                                    <p:animEffect transition="in" filter="box(in)">
                                      <p:cBhvr>
                                        <p:cTn id="15" dur="500"/>
                                        <p:tgtEl>
                                          <p:spTgt spid="45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P spid="23564" grpId="0"/>
      <p:bldP spid="4506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 Box 5"/>
          <p:cNvSpPr txBox="1">
            <a:spLocks noChangeArrowheads="1"/>
          </p:cNvSpPr>
          <p:nvPr/>
        </p:nvSpPr>
        <p:spPr bwMode="auto">
          <a:xfrm>
            <a:off x="827088" y="915988"/>
            <a:ext cx="2376487"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五大业务品种：</a:t>
            </a:r>
            <a:r>
              <a:rPr lang="en-US" altLang="zh-CN" sz="2200" b="1">
                <a:solidFill>
                  <a:schemeClr val="accent1"/>
                </a:solidFill>
                <a:ea typeface="华文中宋"/>
                <a:cs typeface="华文中宋"/>
              </a:rPr>
              <a:t>4</a:t>
            </a:r>
          </a:p>
        </p:txBody>
      </p:sp>
      <p:sp>
        <p:nvSpPr>
          <p:cNvPr id="23558" name="Litebulb"/>
          <p:cNvSpPr>
            <a:spLocks noEditPoints="1" noChangeArrowheads="1"/>
          </p:cNvSpPr>
          <p:nvPr/>
        </p:nvSpPr>
        <p:spPr bwMode="auto">
          <a:xfrm>
            <a:off x="1763713" y="1563688"/>
            <a:ext cx="1322387" cy="20224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57150">
            <a:solidFill>
              <a:srgbClr val="000000"/>
            </a:solidFill>
            <a:miter lim="800000"/>
            <a:headEnd/>
            <a:tailEnd/>
          </a:ln>
        </p:spPr>
        <p:txBody>
          <a:bodyPr/>
          <a:lstStyle/>
          <a:p>
            <a:endParaRPr lang="zh-CN" altLang="en-US"/>
          </a:p>
        </p:txBody>
      </p:sp>
      <p:sp>
        <p:nvSpPr>
          <p:cNvPr id="23563" name="Text Box 5"/>
          <p:cNvSpPr txBox="1">
            <a:spLocks noChangeArrowheads="1"/>
          </p:cNvSpPr>
          <p:nvPr/>
        </p:nvSpPr>
        <p:spPr bwMode="auto">
          <a:xfrm>
            <a:off x="2051050" y="1779588"/>
            <a:ext cx="792163" cy="623887"/>
          </a:xfrm>
          <a:prstGeom prst="rect">
            <a:avLst/>
          </a:prstGeom>
          <a:noFill/>
          <a:ln w="9525">
            <a:noFill/>
            <a:miter lim="800000"/>
            <a:headEnd/>
            <a:tailEnd/>
          </a:ln>
        </p:spPr>
        <p:txBody>
          <a:bodyPr>
            <a:spAutoFit/>
          </a:bodyPr>
          <a:lstStyle/>
          <a:p>
            <a:pPr>
              <a:spcBef>
                <a:spcPct val="50000"/>
              </a:spcBef>
            </a:pPr>
            <a:r>
              <a:rPr lang="zh-CN" altLang="en-US" sz="1400" b="1">
                <a:solidFill>
                  <a:schemeClr val="accent1"/>
                </a:solidFill>
                <a:ea typeface="华文中宋"/>
                <a:cs typeface="华文中宋"/>
              </a:rPr>
              <a:t>税融通</a:t>
            </a:r>
          </a:p>
          <a:p>
            <a:pPr>
              <a:spcBef>
                <a:spcPct val="50000"/>
              </a:spcBef>
            </a:pPr>
            <a:r>
              <a:rPr lang="en-US" altLang="zh-CN" sz="1400" b="1">
                <a:solidFill>
                  <a:schemeClr val="accent1"/>
                </a:solidFill>
                <a:ea typeface="华文中宋"/>
                <a:cs typeface="华文中宋"/>
              </a:rPr>
              <a:t>2016</a:t>
            </a:r>
            <a:r>
              <a:rPr lang="zh-CN" altLang="en-US" sz="1400" b="1">
                <a:solidFill>
                  <a:schemeClr val="accent1"/>
                </a:solidFill>
                <a:ea typeface="华文中宋"/>
                <a:cs typeface="华文中宋"/>
              </a:rPr>
              <a:t>年</a:t>
            </a:r>
          </a:p>
        </p:txBody>
      </p:sp>
      <p:sp>
        <p:nvSpPr>
          <p:cNvPr id="46093" name="矩形 9"/>
          <p:cNvSpPr>
            <a:spLocks noChangeArrowheads="1"/>
          </p:cNvSpPr>
          <p:nvPr/>
        </p:nvSpPr>
        <p:spPr bwMode="auto">
          <a:xfrm>
            <a:off x="3492500" y="1708150"/>
            <a:ext cx="2808288" cy="1465263"/>
          </a:xfrm>
          <a:prstGeom prst="rect">
            <a:avLst/>
          </a:prstGeom>
          <a:noFill/>
          <a:ln w="9525">
            <a:noFill/>
            <a:miter lim="800000"/>
            <a:headEnd/>
            <a:tailEnd/>
          </a:ln>
        </p:spPr>
        <p:txBody>
          <a:bodyPr>
            <a:spAutoFit/>
          </a:bodyPr>
          <a:lstStyle/>
          <a:p>
            <a:r>
              <a:rPr lang="zh-CN" altLang="en-US">
                <a:latin typeface="华文中宋"/>
                <a:ea typeface="华文中宋"/>
                <a:cs typeface="华文中宋"/>
              </a:rPr>
              <a:t>    企业根据纳税信用等级、纳税额获得贷款担保，今年已提供</a:t>
            </a:r>
            <a:r>
              <a:rPr lang="en-US" altLang="zh-CN">
                <a:latin typeface="华文中宋"/>
                <a:ea typeface="华文中宋"/>
                <a:cs typeface="华文中宋"/>
              </a:rPr>
              <a:t>27</a:t>
            </a:r>
            <a:r>
              <a:rPr lang="zh-CN" altLang="en-US">
                <a:latin typeface="华文中宋"/>
                <a:ea typeface="华文中宋"/>
                <a:cs typeface="华文中宋"/>
              </a:rPr>
              <a:t>户企业</a:t>
            </a:r>
            <a:r>
              <a:rPr lang="en-US" altLang="zh-CN">
                <a:latin typeface="华文中宋"/>
                <a:ea typeface="华文中宋"/>
                <a:cs typeface="华文中宋"/>
              </a:rPr>
              <a:t>6340</a:t>
            </a:r>
            <a:r>
              <a:rPr lang="zh-CN" altLang="en-US">
                <a:latin typeface="华文中宋"/>
                <a:ea typeface="华文中宋"/>
                <a:cs typeface="华文中宋"/>
              </a:rPr>
              <a:t>万元担保。</a:t>
            </a:r>
          </a:p>
          <a:p>
            <a:endParaRPr lang="zh-CN" altLang="zh-CN">
              <a:latin typeface="微软雅黑"/>
              <a:ea typeface="微软雅黑"/>
              <a:cs typeface="微软雅黑"/>
            </a:endParaRPr>
          </a:p>
        </p:txBody>
      </p:sp>
      <p:sp>
        <p:nvSpPr>
          <p:cNvPr id="59397" name="Text Box 11"/>
          <p:cNvSpPr txBox="1">
            <a:spLocks noChangeArrowheads="1"/>
          </p:cNvSpPr>
          <p:nvPr/>
        </p:nvSpPr>
        <p:spPr bwMode="auto">
          <a:xfrm>
            <a:off x="3276600" y="339725"/>
            <a:ext cx="2374900" cy="519113"/>
          </a:xfrm>
          <a:prstGeom prst="rect">
            <a:avLst/>
          </a:prstGeom>
          <a:noFill/>
          <a:ln w="9525">
            <a:noFill/>
            <a:miter lim="800000"/>
            <a:headEnd/>
            <a:tailEnd/>
          </a:ln>
        </p:spPr>
        <p:txBody>
          <a:bodyPr>
            <a:spAutoFit/>
          </a:bodyPr>
          <a:lstStyle/>
          <a:p>
            <a:r>
              <a:rPr lang="zh-CN" altLang="en-US" sz="2800" b="1">
                <a:solidFill>
                  <a:schemeClr val="accent1"/>
                </a:solidFill>
              </a:rPr>
              <a:t>高新担保公司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box(in)">
                                      <p:cBhvr>
                                        <p:cTn id="7" dur="500"/>
                                        <p:tgtEl>
                                          <p:spTgt spid="23558"/>
                                        </p:tgtEl>
                                      </p:cBhvr>
                                    </p:animEffect>
                                  </p:childTnLst>
                                </p:cTn>
                              </p:par>
                              <p:par>
                                <p:cTn id="8" presetID="4" presetClass="entr" presetSubtype="16" fill="hold" grpId="1" nodeType="withEffect">
                                  <p:stCondLst>
                                    <p:cond delay="0"/>
                                  </p:stCondLst>
                                  <p:childTnLst>
                                    <p:set>
                                      <p:cBhvr>
                                        <p:cTn id="9" dur="1" fill="hold">
                                          <p:stCondLst>
                                            <p:cond delay="0"/>
                                          </p:stCondLst>
                                        </p:cTn>
                                        <p:tgtEl>
                                          <p:spTgt spid="23563"/>
                                        </p:tgtEl>
                                        <p:attrNameLst>
                                          <p:attrName>style.visibility</p:attrName>
                                        </p:attrNameLst>
                                      </p:cBhvr>
                                      <p:to>
                                        <p:strVal val="visible"/>
                                      </p:to>
                                    </p:set>
                                    <p:animEffect transition="in" filter="box(in)">
                                      <p:cBhvr>
                                        <p:cTn id="10" dur="500"/>
                                        <p:tgtEl>
                                          <p:spTgt spid="23563"/>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46093"/>
                                        </p:tgtEl>
                                        <p:attrNameLst>
                                          <p:attrName>style.visibility</p:attrName>
                                        </p:attrNameLst>
                                      </p:cBhvr>
                                      <p:to>
                                        <p:strVal val="visible"/>
                                      </p:to>
                                    </p:set>
                                    <p:animEffect transition="in" filter="box(in)">
                                      <p:cBhvr>
                                        <p:cTn id="15" dur="500"/>
                                        <p:tgtEl>
                                          <p:spTgt spid="46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63" grpId="1"/>
      <p:bldP spid="4609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ext Box 5"/>
          <p:cNvSpPr txBox="1">
            <a:spLocks noChangeArrowheads="1"/>
          </p:cNvSpPr>
          <p:nvPr/>
        </p:nvSpPr>
        <p:spPr bwMode="auto">
          <a:xfrm>
            <a:off x="827088" y="915988"/>
            <a:ext cx="2449512"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ea typeface="华文中宋"/>
                <a:cs typeface="华文中宋"/>
              </a:rPr>
              <a:t>五大业务品种：</a:t>
            </a:r>
            <a:r>
              <a:rPr lang="en-US" altLang="zh-CN" sz="2200" b="1">
                <a:solidFill>
                  <a:schemeClr val="accent1"/>
                </a:solidFill>
                <a:ea typeface="华文中宋"/>
                <a:cs typeface="华文中宋"/>
              </a:rPr>
              <a:t>5</a:t>
            </a:r>
          </a:p>
        </p:txBody>
      </p:sp>
      <p:sp>
        <p:nvSpPr>
          <p:cNvPr id="23555" name="Litebulb"/>
          <p:cNvSpPr>
            <a:spLocks noEditPoints="1" noChangeArrowheads="1"/>
          </p:cNvSpPr>
          <p:nvPr/>
        </p:nvSpPr>
        <p:spPr bwMode="auto">
          <a:xfrm>
            <a:off x="1763713" y="1563688"/>
            <a:ext cx="1322387" cy="20224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chemeClr val="bg1"/>
          </a:solidFill>
          <a:ln w="57150">
            <a:solidFill>
              <a:srgbClr val="000000"/>
            </a:solidFill>
            <a:miter lim="800000"/>
            <a:headEnd/>
            <a:tailEnd/>
          </a:ln>
        </p:spPr>
        <p:txBody>
          <a:bodyPr/>
          <a:lstStyle/>
          <a:p>
            <a:endParaRPr lang="zh-CN" altLang="en-US"/>
          </a:p>
        </p:txBody>
      </p:sp>
      <p:sp>
        <p:nvSpPr>
          <p:cNvPr id="23561" name="Text Box 5"/>
          <p:cNvSpPr txBox="1">
            <a:spLocks noChangeArrowheads="1"/>
          </p:cNvSpPr>
          <p:nvPr/>
        </p:nvSpPr>
        <p:spPr bwMode="auto">
          <a:xfrm>
            <a:off x="1979613" y="1779588"/>
            <a:ext cx="935037" cy="623887"/>
          </a:xfrm>
          <a:prstGeom prst="rect">
            <a:avLst/>
          </a:prstGeom>
          <a:noFill/>
          <a:ln w="9525">
            <a:noFill/>
            <a:miter lim="800000"/>
            <a:headEnd/>
            <a:tailEnd/>
          </a:ln>
        </p:spPr>
        <p:txBody>
          <a:bodyPr>
            <a:spAutoFit/>
          </a:bodyPr>
          <a:lstStyle/>
          <a:p>
            <a:pPr>
              <a:spcBef>
                <a:spcPct val="50000"/>
              </a:spcBef>
            </a:pPr>
            <a:r>
              <a:rPr lang="zh-CN" altLang="en-US" sz="1400" b="1">
                <a:solidFill>
                  <a:schemeClr val="accent1"/>
                </a:solidFill>
                <a:ea typeface="华文中宋"/>
                <a:cs typeface="华文中宋"/>
              </a:rPr>
              <a:t>转贷资金</a:t>
            </a:r>
          </a:p>
          <a:p>
            <a:pPr algn="ctr">
              <a:spcBef>
                <a:spcPct val="50000"/>
              </a:spcBef>
            </a:pPr>
            <a:r>
              <a:rPr lang="en-US" altLang="zh-CN" sz="1400" b="1">
                <a:solidFill>
                  <a:schemeClr val="accent1"/>
                </a:solidFill>
                <a:ea typeface="华文中宋"/>
                <a:cs typeface="华文中宋"/>
              </a:rPr>
              <a:t>2016</a:t>
            </a:r>
            <a:r>
              <a:rPr lang="zh-CN" altLang="en-US" sz="1400" b="1">
                <a:solidFill>
                  <a:schemeClr val="accent1"/>
                </a:solidFill>
                <a:ea typeface="华文中宋"/>
                <a:cs typeface="华文中宋"/>
              </a:rPr>
              <a:t>年</a:t>
            </a:r>
          </a:p>
        </p:txBody>
      </p:sp>
      <p:sp>
        <p:nvSpPr>
          <p:cNvPr id="47117" name="矩形 9"/>
          <p:cNvSpPr>
            <a:spLocks noChangeArrowheads="1"/>
          </p:cNvSpPr>
          <p:nvPr/>
        </p:nvSpPr>
        <p:spPr bwMode="auto">
          <a:xfrm>
            <a:off x="3492500" y="1995488"/>
            <a:ext cx="2879725" cy="641350"/>
          </a:xfrm>
          <a:prstGeom prst="rect">
            <a:avLst/>
          </a:prstGeom>
          <a:noFill/>
          <a:ln w="9525">
            <a:noFill/>
            <a:miter lim="800000"/>
            <a:headEnd/>
            <a:tailEnd/>
          </a:ln>
        </p:spPr>
        <p:txBody>
          <a:bodyPr>
            <a:spAutoFit/>
          </a:bodyPr>
          <a:lstStyle/>
          <a:p>
            <a:r>
              <a:rPr lang="zh-CN" altLang="en-US">
                <a:latin typeface="华文中宋"/>
                <a:ea typeface="华文中宋"/>
                <a:cs typeface="华文中宋"/>
              </a:rPr>
              <a:t>年目标</a:t>
            </a:r>
            <a:r>
              <a:rPr lang="en-US" altLang="zh-CN">
                <a:latin typeface="华文中宋"/>
                <a:ea typeface="华文中宋"/>
                <a:cs typeface="华文中宋"/>
              </a:rPr>
              <a:t>4.8</a:t>
            </a:r>
            <a:r>
              <a:rPr lang="zh-CN" altLang="en-US">
                <a:latin typeface="华文中宋"/>
                <a:ea typeface="华文中宋"/>
                <a:cs typeface="华文中宋"/>
              </a:rPr>
              <a:t>亿元已完成。</a:t>
            </a:r>
          </a:p>
          <a:p>
            <a:endParaRPr lang="zh-CN" altLang="zh-CN">
              <a:latin typeface="微软雅黑"/>
              <a:ea typeface="微软雅黑"/>
              <a:cs typeface="微软雅黑"/>
            </a:endParaRPr>
          </a:p>
        </p:txBody>
      </p:sp>
      <p:sp>
        <p:nvSpPr>
          <p:cNvPr id="60421" name="Text Box 11"/>
          <p:cNvSpPr txBox="1">
            <a:spLocks noChangeArrowheads="1"/>
          </p:cNvSpPr>
          <p:nvPr/>
        </p:nvSpPr>
        <p:spPr bwMode="auto">
          <a:xfrm>
            <a:off x="3276600" y="339725"/>
            <a:ext cx="2374900" cy="519113"/>
          </a:xfrm>
          <a:prstGeom prst="rect">
            <a:avLst/>
          </a:prstGeom>
          <a:noFill/>
          <a:ln w="9525">
            <a:noFill/>
            <a:miter lim="800000"/>
            <a:headEnd/>
            <a:tailEnd/>
          </a:ln>
        </p:spPr>
        <p:txBody>
          <a:bodyPr>
            <a:spAutoFit/>
          </a:bodyPr>
          <a:lstStyle/>
          <a:p>
            <a:r>
              <a:rPr lang="zh-CN" altLang="en-US" sz="2800" b="1">
                <a:solidFill>
                  <a:schemeClr val="accent1"/>
                </a:solidFill>
              </a:rPr>
              <a:t>高新担保公司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ox(in)">
                                      <p:cBhvr>
                                        <p:cTn id="7" dur="500"/>
                                        <p:tgtEl>
                                          <p:spTgt spid="2355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3561"/>
                                        </p:tgtEl>
                                        <p:attrNameLst>
                                          <p:attrName>style.visibility</p:attrName>
                                        </p:attrNameLst>
                                      </p:cBhvr>
                                      <p:to>
                                        <p:strVal val="visible"/>
                                      </p:to>
                                    </p:set>
                                    <p:animEffect transition="in" filter="box(in)">
                                      <p:cBhvr>
                                        <p:cTn id="10" dur="500"/>
                                        <p:tgtEl>
                                          <p:spTgt spid="23561"/>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47117"/>
                                        </p:tgtEl>
                                        <p:attrNameLst>
                                          <p:attrName>style.visibility</p:attrName>
                                        </p:attrNameLst>
                                      </p:cBhvr>
                                      <p:to>
                                        <p:strVal val="visible"/>
                                      </p:to>
                                    </p:set>
                                    <p:animEffect transition="in" filter="box(in)">
                                      <p:cBhvr>
                                        <p:cTn id="15" dur="500"/>
                                        <p:tgtEl>
                                          <p:spTgt spid="47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23561" grpId="0"/>
      <p:bldP spid="471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图片 1"/>
          <p:cNvPicPr>
            <a:picLocks noChangeAspect="1"/>
          </p:cNvPicPr>
          <p:nvPr/>
        </p:nvPicPr>
        <p:blipFill>
          <a:blip r:embed="rId2"/>
          <a:srcRect/>
          <a:stretch>
            <a:fillRect/>
          </a:stretch>
        </p:blipFill>
        <p:spPr bwMode="auto">
          <a:xfrm>
            <a:off x="0" y="0"/>
            <a:ext cx="9144000" cy="5183188"/>
          </a:xfrm>
          <a:prstGeom prst="rect">
            <a:avLst/>
          </a:prstGeom>
          <a:noFill/>
          <a:ln w="9525">
            <a:noFill/>
            <a:miter lim="800000"/>
            <a:headEnd/>
            <a:tailEnd/>
          </a:ln>
        </p:spPr>
      </p:pic>
      <p:sp>
        <p:nvSpPr>
          <p:cNvPr id="6" name="矩形 5"/>
          <p:cNvSpPr/>
          <p:nvPr/>
        </p:nvSpPr>
        <p:spPr>
          <a:xfrm>
            <a:off x="4511540" y="1377758"/>
            <a:ext cx="3813861" cy="923331"/>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楷体" pitchFamily="49" charset="-122"/>
                <a:ea typeface="楷体" pitchFamily="49" charset="-122"/>
              </a:rPr>
              <a:t>谢谢</a:t>
            </a:r>
          </a:p>
        </p:txBody>
      </p:sp>
      <p:sp>
        <p:nvSpPr>
          <p:cNvPr id="61443" name="矩形 9"/>
          <p:cNvSpPr>
            <a:spLocks noChangeArrowheads="1"/>
          </p:cNvSpPr>
          <p:nvPr/>
        </p:nvSpPr>
        <p:spPr bwMode="auto">
          <a:xfrm>
            <a:off x="5724525" y="2643188"/>
            <a:ext cx="3240088" cy="1433512"/>
          </a:xfrm>
          <a:prstGeom prst="rect">
            <a:avLst/>
          </a:prstGeom>
          <a:noFill/>
          <a:ln w="9525">
            <a:noFill/>
            <a:miter lim="800000"/>
            <a:headEnd/>
            <a:tailEnd/>
          </a:ln>
        </p:spPr>
        <p:txBody>
          <a:bodyPr>
            <a:spAutoFit/>
          </a:bodyPr>
          <a:lstStyle/>
          <a:p>
            <a:r>
              <a:rPr lang="zh-CN" altLang="en-US" sz="2000" b="1">
                <a:solidFill>
                  <a:schemeClr val="accent1"/>
                </a:solidFill>
                <a:latin typeface="华文中宋"/>
                <a:ea typeface="华文中宋"/>
                <a:cs typeface="华文中宋"/>
              </a:rPr>
              <a:t>联系方式	</a:t>
            </a:r>
          </a:p>
          <a:p>
            <a:endParaRPr lang="en-US" altLang="zh-CN" sz="800" b="1">
              <a:solidFill>
                <a:schemeClr val="accent1"/>
              </a:solidFill>
            </a:endParaRPr>
          </a:p>
          <a:p>
            <a:r>
              <a:rPr lang="en-US" altLang="zh-CN" sz="2000" b="1">
                <a:solidFill>
                  <a:schemeClr val="accent1"/>
                </a:solidFill>
              </a:rPr>
              <a:t>QQ:731261731</a:t>
            </a:r>
            <a:endParaRPr lang="zh-CN" altLang="en-US" sz="2000" b="1">
              <a:solidFill>
                <a:schemeClr val="accent1"/>
              </a:solidFill>
            </a:endParaRPr>
          </a:p>
          <a:p>
            <a:endParaRPr lang="zh-CN" altLang="en-US" sz="2000" b="1">
              <a:solidFill>
                <a:schemeClr val="accent1"/>
              </a:solidFill>
              <a:latin typeface="华文中宋"/>
              <a:ea typeface="华文中宋"/>
              <a:cs typeface="华文中宋"/>
            </a:endParaRPr>
          </a:p>
          <a:p>
            <a:endParaRPr lang="zh-CN" altLang="zh-CN" sz="2000" b="1">
              <a:solidFill>
                <a:schemeClr val="accent1"/>
              </a:solidFill>
              <a:latin typeface="微软雅黑"/>
              <a:ea typeface="微软雅黑"/>
              <a:cs typeface="微软雅黑"/>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3"/>
          <p:cNvSpPr txBox="1">
            <a:spLocks noChangeArrowheads="1"/>
          </p:cNvSpPr>
          <p:nvPr/>
        </p:nvSpPr>
        <p:spPr bwMode="auto">
          <a:xfrm>
            <a:off x="900113" y="1058863"/>
            <a:ext cx="7200900"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rPr>
              <a:t>担保企业性质分类：</a:t>
            </a:r>
            <a:r>
              <a:rPr lang="zh-CN" altLang="en-US" sz="2000" b="1">
                <a:solidFill>
                  <a:schemeClr val="accent1"/>
                </a:solidFill>
              </a:rPr>
              <a:t>互助性担保</a:t>
            </a:r>
          </a:p>
        </p:txBody>
      </p:sp>
      <p:sp>
        <p:nvSpPr>
          <p:cNvPr id="19458" name="Text Box 4"/>
          <p:cNvSpPr txBox="1">
            <a:spLocks noChangeArrowheads="1"/>
          </p:cNvSpPr>
          <p:nvPr/>
        </p:nvSpPr>
        <p:spPr bwMode="auto">
          <a:xfrm>
            <a:off x="2555875" y="1563688"/>
            <a:ext cx="4392613" cy="1739900"/>
          </a:xfrm>
          <a:prstGeom prst="rect">
            <a:avLst/>
          </a:prstGeom>
          <a:noFill/>
          <a:ln w="9525">
            <a:noFill/>
            <a:miter lim="800000"/>
            <a:headEnd/>
            <a:tailEnd/>
          </a:ln>
        </p:spPr>
        <p:txBody>
          <a:bodyPr>
            <a:spAutoFit/>
          </a:bodyPr>
          <a:lstStyle/>
          <a:p>
            <a:pPr>
              <a:spcBef>
                <a:spcPct val="50000"/>
              </a:spcBef>
            </a:pPr>
            <a:r>
              <a:rPr lang="zh-CN" altLang="en-US" b="1"/>
              <a:t>       是中小企业担保体系的补充，在金融机构积极协助下，会员企业互助联合、小额入股，自我服务、自担风险、自我管理，当地政府应当是中小企业互助性担保的监管者和服务者，侧重于提供良好的外部环境，不干涉正常经营活动。</a:t>
            </a:r>
            <a:r>
              <a:rPr lang="zh-CN" altLang="en-US"/>
              <a:t> </a:t>
            </a:r>
          </a:p>
        </p:txBody>
      </p:sp>
      <p:grpSp>
        <p:nvGrpSpPr>
          <p:cNvPr id="19481" name="Group 25"/>
          <p:cNvGrpSpPr>
            <a:grpSpLocks/>
          </p:cNvGrpSpPr>
          <p:nvPr/>
        </p:nvGrpSpPr>
        <p:grpSpPr bwMode="auto">
          <a:xfrm>
            <a:off x="971550" y="2066925"/>
            <a:ext cx="863600" cy="936625"/>
            <a:chOff x="1632" y="1248"/>
            <a:chExt cx="2682" cy="2286"/>
          </a:xfrm>
        </p:grpSpPr>
        <p:sp>
          <p:nvSpPr>
            <p:cNvPr id="19461"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19462"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19463"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19460"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3"/>
          <p:cNvSpPr txBox="1">
            <a:spLocks noChangeArrowheads="1"/>
          </p:cNvSpPr>
          <p:nvPr/>
        </p:nvSpPr>
        <p:spPr bwMode="auto">
          <a:xfrm>
            <a:off x="900113" y="1058863"/>
            <a:ext cx="4392612"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rPr>
              <a:t>担保企业性质分类：</a:t>
            </a:r>
            <a:r>
              <a:rPr lang="zh-CN" altLang="en-US" sz="2000" b="1">
                <a:solidFill>
                  <a:schemeClr val="accent1"/>
                </a:solidFill>
              </a:rPr>
              <a:t>商业性担保</a:t>
            </a:r>
          </a:p>
        </p:txBody>
      </p:sp>
      <p:sp>
        <p:nvSpPr>
          <p:cNvPr id="20482" name="Text Box 4"/>
          <p:cNvSpPr txBox="1">
            <a:spLocks noChangeArrowheads="1"/>
          </p:cNvSpPr>
          <p:nvPr/>
        </p:nvSpPr>
        <p:spPr bwMode="auto">
          <a:xfrm>
            <a:off x="2627313" y="1635125"/>
            <a:ext cx="3816350" cy="2014538"/>
          </a:xfrm>
          <a:prstGeom prst="rect">
            <a:avLst/>
          </a:prstGeom>
          <a:noFill/>
          <a:ln w="9525">
            <a:noFill/>
            <a:miter lim="800000"/>
            <a:headEnd/>
            <a:tailEnd/>
          </a:ln>
        </p:spPr>
        <p:txBody>
          <a:bodyPr>
            <a:spAutoFit/>
          </a:bodyPr>
          <a:lstStyle/>
          <a:p>
            <a:pPr>
              <a:spcBef>
                <a:spcPct val="50000"/>
              </a:spcBef>
            </a:pPr>
            <a:r>
              <a:rPr lang="zh-CN" altLang="en-US" b="1"/>
              <a:t>       从各国信用担保业发展实践而言，该类担保机构使命仅为一定时期的拾遗补缺角色。 在目前我国政策性担保、互助性担保机构一时难以有效满足中小企业担保需求的情况下，有必要鼓励商业性担保积极参与。</a:t>
            </a:r>
            <a:r>
              <a:rPr lang="zh-CN" altLang="en-US"/>
              <a:t> </a:t>
            </a:r>
          </a:p>
        </p:txBody>
      </p:sp>
      <p:grpSp>
        <p:nvGrpSpPr>
          <p:cNvPr id="19481" name="Group 25"/>
          <p:cNvGrpSpPr>
            <a:grpSpLocks/>
          </p:cNvGrpSpPr>
          <p:nvPr/>
        </p:nvGrpSpPr>
        <p:grpSpPr bwMode="auto">
          <a:xfrm>
            <a:off x="971550" y="2066925"/>
            <a:ext cx="863600" cy="936625"/>
            <a:chOff x="1632" y="1248"/>
            <a:chExt cx="2682" cy="2286"/>
          </a:xfrm>
        </p:grpSpPr>
        <p:sp>
          <p:nvSpPr>
            <p:cNvPr id="20485"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0486"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0487"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0484"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3"/>
          <p:cNvSpPr txBox="1">
            <a:spLocks noChangeArrowheads="1"/>
          </p:cNvSpPr>
          <p:nvPr/>
        </p:nvSpPr>
        <p:spPr bwMode="auto">
          <a:xfrm>
            <a:off x="4067175" y="1635125"/>
            <a:ext cx="1871663" cy="396875"/>
          </a:xfrm>
          <a:prstGeom prst="rect">
            <a:avLst/>
          </a:prstGeom>
          <a:noFill/>
          <a:ln w="9525">
            <a:noFill/>
            <a:miter lim="800000"/>
            <a:headEnd/>
            <a:tailEnd/>
          </a:ln>
        </p:spPr>
        <p:txBody>
          <a:bodyPr>
            <a:spAutoFit/>
          </a:bodyPr>
          <a:lstStyle/>
          <a:p>
            <a:pPr>
              <a:spcBef>
                <a:spcPct val="50000"/>
              </a:spcBef>
            </a:pPr>
            <a:r>
              <a:rPr lang="zh-CN" altLang="en-US" sz="2000" b="1">
                <a:solidFill>
                  <a:schemeClr val="accent1"/>
                </a:solidFill>
              </a:rPr>
              <a:t>传统担保业务</a:t>
            </a:r>
          </a:p>
        </p:txBody>
      </p:sp>
      <p:grpSp>
        <p:nvGrpSpPr>
          <p:cNvPr id="19481" name="Group 25"/>
          <p:cNvGrpSpPr>
            <a:grpSpLocks/>
          </p:cNvGrpSpPr>
          <p:nvPr/>
        </p:nvGrpSpPr>
        <p:grpSpPr bwMode="auto">
          <a:xfrm>
            <a:off x="971550" y="2066925"/>
            <a:ext cx="863600" cy="936625"/>
            <a:chOff x="1632" y="1248"/>
            <a:chExt cx="2682" cy="2286"/>
          </a:xfrm>
        </p:grpSpPr>
        <p:sp>
          <p:nvSpPr>
            <p:cNvPr id="21512"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1513"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1514"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1507" name="Text Box 3"/>
          <p:cNvSpPr txBox="1">
            <a:spLocks noChangeArrowheads="1"/>
          </p:cNvSpPr>
          <p:nvPr/>
        </p:nvSpPr>
        <p:spPr bwMode="auto">
          <a:xfrm>
            <a:off x="4067175" y="2716213"/>
            <a:ext cx="1800225" cy="396875"/>
          </a:xfrm>
          <a:prstGeom prst="rect">
            <a:avLst/>
          </a:prstGeom>
          <a:noFill/>
          <a:ln w="9525">
            <a:noFill/>
            <a:miter lim="800000"/>
            <a:headEnd/>
            <a:tailEnd/>
          </a:ln>
        </p:spPr>
        <p:txBody>
          <a:bodyPr>
            <a:spAutoFit/>
          </a:bodyPr>
          <a:lstStyle/>
          <a:p>
            <a:pPr>
              <a:spcBef>
                <a:spcPct val="50000"/>
              </a:spcBef>
            </a:pPr>
            <a:r>
              <a:rPr lang="zh-CN" altLang="en-US" sz="2000" b="1">
                <a:solidFill>
                  <a:schemeClr val="accent1"/>
                </a:solidFill>
              </a:rPr>
              <a:t>担保理财业务</a:t>
            </a:r>
          </a:p>
        </p:txBody>
      </p:sp>
      <p:sp>
        <p:nvSpPr>
          <p:cNvPr id="21508" name="Text Box 10"/>
          <p:cNvSpPr txBox="1">
            <a:spLocks noChangeArrowheads="1"/>
          </p:cNvSpPr>
          <p:nvPr/>
        </p:nvSpPr>
        <p:spPr bwMode="auto">
          <a:xfrm>
            <a:off x="2843213" y="1563688"/>
            <a:ext cx="549275" cy="2160587"/>
          </a:xfrm>
          <a:prstGeom prst="rect">
            <a:avLst/>
          </a:prstGeom>
          <a:solidFill>
            <a:schemeClr val="accent1"/>
          </a:solidFill>
          <a:ln w="9525">
            <a:noFill/>
            <a:miter lim="800000"/>
            <a:headEnd/>
            <a:tailEnd/>
          </a:ln>
        </p:spPr>
        <p:txBody>
          <a:bodyPr vert="eaVert">
            <a:spAutoFit/>
          </a:bodyPr>
          <a:lstStyle/>
          <a:p>
            <a:pPr algn="ctr">
              <a:spcBef>
                <a:spcPct val="50000"/>
              </a:spcBef>
            </a:pPr>
            <a:r>
              <a:rPr lang="zh-CN" altLang="en-US" sz="2400" b="1">
                <a:solidFill>
                  <a:schemeClr val="bg1"/>
                </a:solidFill>
              </a:rPr>
              <a:t>担保业务分类</a:t>
            </a:r>
          </a:p>
        </p:txBody>
      </p:sp>
      <p:sp>
        <p:nvSpPr>
          <p:cNvPr id="21509" name="Text Box 3"/>
          <p:cNvSpPr txBox="1">
            <a:spLocks noChangeArrowheads="1"/>
          </p:cNvSpPr>
          <p:nvPr/>
        </p:nvSpPr>
        <p:spPr bwMode="auto">
          <a:xfrm>
            <a:off x="4067175" y="2211388"/>
            <a:ext cx="1800225" cy="396875"/>
          </a:xfrm>
          <a:prstGeom prst="rect">
            <a:avLst/>
          </a:prstGeom>
          <a:noFill/>
          <a:ln w="9525">
            <a:noFill/>
            <a:miter lim="800000"/>
            <a:headEnd/>
            <a:tailEnd/>
          </a:ln>
        </p:spPr>
        <p:txBody>
          <a:bodyPr>
            <a:spAutoFit/>
          </a:bodyPr>
          <a:lstStyle/>
          <a:p>
            <a:pPr>
              <a:spcBef>
                <a:spcPct val="50000"/>
              </a:spcBef>
            </a:pPr>
            <a:r>
              <a:rPr lang="zh-CN" altLang="en-US" sz="2000" b="1">
                <a:solidFill>
                  <a:schemeClr val="accent1"/>
                </a:solidFill>
              </a:rPr>
              <a:t>担保投资业务</a:t>
            </a:r>
          </a:p>
        </p:txBody>
      </p:sp>
      <p:sp>
        <p:nvSpPr>
          <p:cNvPr id="21510" name="Text Box 3"/>
          <p:cNvSpPr txBox="1">
            <a:spLocks noChangeArrowheads="1"/>
          </p:cNvSpPr>
          <p:nvPr/>
        </p:nvSpPr>
        <p:spPr bwMode="auto">
          <a:xfrm>
            <a:off x="4067175" y="3292475"/>
            <a:ext cx="1800225" cy="396875"/>
          </a:xfrm>
          <a:prstGeom prst="rect">
            <a:avLst/>
          </a:prstGeom>
          <a:noFill/>
          <a:ln w="9525">
            <a:noFill/>
            <a:miter lim="800000"/>
            <a:headEnd/>
            <a:tailEnd/>
          </a:ln>
        </p:spPr>
        <p:txBody>
          <a:bodyPr>
            <a:spAutoFit/>
          </a:bodyPr>
          <a:lstStyle/>
          <a:p>
            <a:pPr>
              <a:spcBef>
                <a:spcPct val="50000"/>
              </a:spcBef>
            </a:pPr>
            <a:r>
              <a:rPr lang="zh-CN" altLang="en-US" sz="2000" b="1">
                <a:solidFill>
                  <a:schemeClr val="accent1"/>
                </a:solidFill>
              </a:rPr>
              <a:t>担保配套服务 </a:t>
            </a:r>
          </a:p>
        </p:txBody>
      </p:sp>
      <p:sp>
        <p:nvSpPr>
          <p:cNvPr id="21511"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3"/>
          <p:cNvSpPr txBox="1">
            <a:spLocks noChangeArrowheads="1"/>
          </p:cNvSpPr>
          <p:nvPr/>
        </p:nvSpPr>
        <p:spPr bwMode="auto">
          <a:xfrm>
            <a:off x="900113" y="1058863"/>
            <a:ext cx="3816350"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rPr>
              <a:t>担保业务分类：</a:t>
            </a:r>
            <a:r>
              <a:rPr lang="zh-CN" altLang="en-US" sz="2000" b="1">
                <a:solidFill>
                  <a:schemeClr val="accent1"/>
                </a:solidFill>
              </a:rPr>
              <a:t>传统担保业务</a:t>
            </a:r>
          </a:p>
        </p:txBody>
      </p:sp>
      <p:sp>
        <p:nvSpPr>
          <p:cNvPr id="22530" name="Text Box 4"/>
          <p:cNvSpPr txBox="1">
            <a:spLocks noChangeArrowheads="1"/>
          </p:cNvSpPr>
          <p:nvPr/>
        </p:nvSpPr>
        <p:spPr bwMode="auto">
          <a:xfrm>
            <a:off x="3276600" y="1635125"/>
            <a:ext cx="3527425" cy="2289175"/>
          </a:xfrm>
          <a:prstGeom prst="rect">
            <a:avLst/>
          </a:prstGeom>
          <a:noFill/>
          <a:ln w="9525">
            <a:noFill/>
            <a:miter lim="800000"/>
            <a:headEnd/>
            <a:tailEnd/>
          </a:ln>
        </p:spPr>
        <p:txBody>
          <a:bodyPr>
            <a:spAutoFit/>
          </a:bodyPr>
          <a:lstStyle/>
          <a:p>
            <a:pPr>
              <a:spcBef>
                <a:spcPct val="50000"/>
              </a:spcBef>
            </a:pPr>
            <a:r>
              <a:rPr lang="zh-CN" altLang="en-US" b="1"/>
              <a:t>       流动资金贷款担保、承兑汇票担保、预付款担保、信用证担保、履约保函担保、诉讼担保、房产按揭担保、产权（股权、知识产权、经营权等）质押担保、出口退税质押担保、政策扶持项目贷款担保、保理业务（应收帐贴现担保、信用保险）等。</a:t>
            </a:r>
            <a:endParaRPr lang="zh-CN" altLang="en-US"/>
          </a:p>
        </p:txBody>
      </p:sp>
      <p:grpSp>
        <p:nvGrpSpPr>
          <p:cNvPr id="19481" name="Group 25"/>
          <p:cNvGrpSpPr>
            <a:grpSpLocks/>
          </p:cNvGrpSpPr>
          <p:nvPr/>
        </p:nvGrpSpPr>
        <p:grpSpPr bwMode="auto">
          <a:xfrm>
            <a:off x="1403350" y="2139950"/>
            <a:ext cx="863600" cy="936625"/>
            <a:chOff x="1632" y="1248"/>
            <a:chExt cx="2682" cy="2286"/>
          </a:xfrm>
        </p:grpSpPr>
        <p:sp>
          <p:nvSpPr>
            <p:cNvPr id="22533"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2534"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2535"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2532"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3"/>
          <p:cNvSpPr txBox="1">
            <a:spLocks noChangeArrowheads="1"/>
          </p:cNvSpPr>
          <p:nvPr/>
        </p:nvSpPr>
        <p:spPr bwMode="auto">
          <a:xfrm>
            <a:off x="900113" y="1058863"/>
            <a:ext cx="4032250" cy="427037"/>
          </a:xfrm>
          <a:prstGeom prst="rect">
            <a:avLst/>
          </a:prstGeom>
          <a:noFill/>
          <a:ln w="9525">
            <a:noFill/>
            <a:miter lim="800000"/>
            <a:headEnd/>
            <a:tailEnd/>
          </a:ln>
        </p:spPr>
        <p:txBody>
          <a:bodyPr>
            <a:spAutoFit/>
          </a:bodyPr>
          <a:lstStyle/>
          <a:p>
            <a:pPr>
              <a:spcBef>
                <a:spcPct val="50000"/>
              </a:spcBef>
            </a:pPr>
            <a:r>
              <a:rPr lang="zh-CN" altLang="en-US" sz="2200" b="1">
                <a:solidFill>
                  <a:schemeClr val="accent1"/>
                </a:solidFill>
              </a:rPr>
              <a:t>担保业务分类：</a:t>
            </a:r>
            <a:r>
              <a:rPr lang="zh-CN" altLang="en-US" sz="2000" b="1">
                <a:solidFill>
                  <a:schemeClr val="accent1"/>
                </a:solidFill>
              </a:rPr>
              <a:t>担保投资业务</a:t>
            </a:r>
          </a:p>
        </p:txBody>
      </p:sp>
      <p:sp>
        <p:nvSpPr>
          <p:cNvPr id="23554" name="Text Box 4"/>
          <p:cNvSpPr txBox="1">
            <a:spLocks noChangeArrowheads="1"/>
          </p:cNvSpPr>
          <p:nvPr/>
        </p:nvSpPr>
        <p:spPr bwMode="auto">
          <a:xfrm>
            <a:off x="2268538" y="1492250"/>
            <a:ext cx="5327650" cy="2978150"/>
          </a:xfrm>
          <a:prstGeom prst="rect">
            <a:avLst/>
          </a:prstGeom>
          <a:noFill/>
          <a:ln w="9525">
            <a:noFill/>
            <a:miter lim="800000"/>
            <a:headEnd/>
            <a:tailEnd/>
          </a:ln>
        </p:spPr>
        <p:txBody>
          <a:bodyPr>
            <a:spAutoFit/>
          </a:bodyPr>
          <a:lstStyle/>
          <a:p>
            <a:pPr>
              <a:spcBef>
                <a:spcPct val="50000"/>
              </a:spcBef>
            </a:pPr>
            <a:r>
              <a:rPr lang="zh-CN" altLang="en-US" b="1"/>
              <a:t>       以担保为手段，策略性介入风险投资和资本营运领域，方式主要有：</a:t>
            </a:r>
          </a:p>
          <a:p>
            <a:pPr>
              <a:spcBef>
                <a:spcPct val="50000"/>
              </a:spcBef>
            </a:pPr>
            <a:r>
              <a:rPr lang="zh-CN" altLang="en-US" b="1"/>
              <a:t>     （</a:t>
            </a:r>
            <a:r>
              <a:rPr lang="en-US" altLang="zh-CN" b="1"/>
              <a:t>1</a:t>
            </a:r>
            <a:r>
              <a:rPr lang="zh-CN" altLang="en-US" b="1"/>
              <a:t>）债转股：将贷款资金全部或部分转成被担保企业股权；</a:t>
            </a:r>
          </a:p>
          <a:p>
            <a:pPr>
              <a:spcBef>
                <a:spcPct val="50000"/>
              </a:spcBef>
            </a:pPr>
            <a:r>
              <a:rPr lang="zh-CN" altLang="en-US" b="1"/>
              <a:t>     （</a:t>
            </a:r>
            <a:r>
              <a:rPr lang="en-US" altLang="zh-CN" b="1"/>
              <a:t>2</a:t>
            </a:r>
            <a:r>
              <a:rPr lang="zh-CN" altLang="en-US" b="1"/>
              <a:t>）期权：根据承担的风险程度，占有被担保企业或资本运营项目一定的股权、 认股权、期权或分红权；</a:t>
            </a:r>
          </a:p>
          <a:p>
            <a:pPr>
              <a:spcBef>
                <a:spcPct val="50000"/>
              </a:spcBef>
            </a:pPr>
            <a:r>
              <a:rPr lang="zh-CN" altLang="en-US" b="1"/>
              <a:t>     （</a:t>
            </a:r>
            <a:r>
              <a:rPr lang="en-US" altLang="zh-CN" b="1"/>
              <a:t>3</a:t>
            </a:r>
            <a:r>
              <a:rPr lang="zh-CN" altLang="en-US" b="1"/>
              <a:t>）对通过前期担保考察确认的投资项目在项目再次融资时以现金或其它资本追加投入；</a:t>
            </a:r>
            <a:endParaRPr lang="zh-CN" altLang="en-US"/>
          </a:p>
        </p:txBody>
      </p:sp>
      <p:grpSp>
        <p:nvGrpSpPr>
          <p:cNvPr id="19481" name="Group 25"/>
          <p:cNvGrpSpPr>
            <a:grpSpLocks/>
          </p:cNvGrpSpPr>
          <p:nvPr/>
        </p:nvGrpSpPr>
        <p:grpSpPr bwMode="auto">
          <a:xfrm>
            <a:off x="755650" y="2066925"/>
            <a:ext cx="863600" cy="936625"/>
            <a:chOff x="1632" y="1248"/>
            <a:chExt cx="2682" cy="2286"/>
          </a:xfrm>
        </p:grpSpPr>
        <p:sp>
          <p:nvSpPr>
            <p:cNvPr id="23557" name="Gear"/>
            <p:cNvSpPr>
              <a:spLocks noEditPoints="1" noChangeArrowheads="1"/>
            </p:cNvSpPr>
            <p:nvPr/>
          </p:nvSpPr>
          <p:spPr bwMode="auto">
            <a:xfrm>
              <a:off x="3119" y="1248"/>
              <a:ext cx="1195" cy="10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74 w 21600"/>
                <a:gd name="T13" fmla="*/ 3957 h 21600"/>
                <a:gd name="T14" fmla="*/ 17840 w 21600"/>
                <a:gd name="T15" fmla="*/ 17643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FF6600"/>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FF6600"/>
              </a:extrusionClr>
            </a:sp3d>
          </p:spPr>
          <p:txBody>
            <a:bodyPr>
              <a:flatTx/>
            </a:bodyPr>
            <a:lstStyle/>
            <a:p>
              <a:endParaRPr lang="zh-CN" altLang="en-US"/>
            </a:p>
          </p:txBody>
        </p:sp>
        <p:sp>
          <p:nvSpPr>
            <p:cNvPr id="23558" name="AutoShape 27"/>
            <p:cNvSpPr>
              <a:spLocks noEditPoints="1" noChangeArrowheads="1"/>
            </p:cNvSpPr>
            <p:nvPr/>
          </p:nvSpPr>
          <p:spPr bwMode="auto">
            <a:xfrm>
              <a:off x="1632" y="1680"/>
              <a:ext cx="1429" cy="12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68 w 21600"/>
                <a:gd name="T13" fmla="*/ 3965 h 21600"/>
                <a:gd name="T14" fmla="*/ 17836 w 21600"/>
                <a:gd name="T15" fmla="*/ 17635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chemeClr val="accent1"/>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chemeClr val="accent1"/>
              </a:extrusionClr>
            </a:sp3d>
          </p:spPr>
          <p:txBody>
            <a:bodyPr>
              <a:flatTx/>
            </a:bodyPr>
            <a:lstStyle/>
            <a:p>
              <a:endParaRPr lang="zh-CN" altLang="en-US"/>
            </a:p>
          </p:txBody>
        </p:sp>
        <p:sp>
          <p:nvSpPr>
            <p:cNvPr id="23559" name="AutoShape 28"/>
            <p:cNvSpPr>
              <a:spLocks noEditPoints="1" noChangeArrowheads="1"/>
            </p:cNvSpPr>
            <p:nvPr/>
          </p:nvSpPr>
          <p:spPr bwMode="auto">
            <a:xfrm>
              <a:off x="2559" y="2142"/>
              <a:ext cx="1588" cy="13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380 w 21600"/>
                <a:gd name="T13" fmla="*/ 3957 h 21600"/>
                <a:gd name="T14" fmla="*/ 17846 w 21600"/>
                <a:gd name="T15" fmla="*/ 17628 h 21600"/>
              </a:gdLst>
              <a:ahLst/>
              <a:cxnLst>
                <a:cxn ang="T8">
                  <a:pos x="T0" y="T1"/>
                </a:cxn>
                <a:cxn ang="T9">
                  <a:pos x="T2" y="T3"/>
                </a:cxn>
                <a:cxn ang="T10">
                  <a:pos x="T4" y="T5"/>
                </a:cxn>
                <a:cxn ang="T11">
                  <a:pos x="T6" y="T7"/>
                </a:cxn>
              </a:cxnLst>
              <a:rect l="T12" t="T13" r="T14" b="T15"/>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339966"/>
            </a:solidFill>
            <a:ln w="9525">
              <a:round/>
              <a:headEnd/>
              <a:tailEnd/>
            </a:ln>
            <a:scene3d>
              <a:camera prst="legacyPerspectiveFront">
                <a:rot lat="20099980" lon="1500000" rev="0"/>
              </a:camera>
              <a:lightRig rig="legacyFlat4" dir="b"/>
            </a:scene3d>
            <a:sp3d extrusionH="430200" prstMaterial="legacyMatte">
              <a:bevelT w="13500" h="13500" prst="angle"/>
              <a:bevelB w="13500" h="13500" prst="angle"/>
              <a:extrusionClr>
                <a:srgbClr val="339966"/>
              </a:extrusionClr>
            </a:sp3d>
          </p:spPr>
          <p:txBody>
            <a:bodyPr>
              <a:flatTx/>
            </a:bodyPr>
            <a:lstStyle/>
            <a:p>
              <a:endParaRPr lang="zh-CN" altLang="en-US"/>
            </a:p>
          </p:txBody>
        </p:sp>
      </p:grpSp>
      <p:sp>
        <p:nvSpPr>
          <p:cNvPr id="23556" name="Text Box 2"/>
          <p:cNvSpPr txBox="1">
            <a:spLocks noChangeArrowheads="1"/>
          </p:cNvSpPr>
          <p:nvPr/>
        </p:nvSpPr>
        <p:spPr bwMode="auto">
          <a:xfrm>
            <a:off x="2195513" y="339725"/>
            <a:ext cx="4752975" cy="488950"/>
          </a:xfrm>
          <a:prstGeom prst="rect">
            <a:avLst/>
          </a:prstGeom>
          <a:noFill/>
          <a:ln w="9525">
            <a:noFill/>
            <a:miter lim="800000"/>
            <a:headEnd/>
            <a:tailEnd/>
          </a:ln>
        </p:spPr>
        <p:txBody>
          <a:bodyPr>
            <a:spAutoFit/>
          </a:bodyPr>
          <a:lstStyle/>
          <a:p>
            <a:pPr>
              <a:spcBef>
                <a:spcPct val="50000"/>
              </a:spcBef>
            </a:pPr>
            <a:r>
              <a:rPr lang="zh-CN" altLang="en-US" sz="2600" b="1">
                <a:solidFill>
                  <a:schemeClr val="accent1"/>
                </a:solidFill>
              </a:rPr>
              <a:t>担保公司风险管理与行业评价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481"/>
                                        </p:tgtEl>
                                        <p:attrNameLst>
                                          <p:attrName>style.visibility</p:attrName>
                                        </p:attrNameLst>
                                      </p:cBhvr>
                                      <p:to>
                                        <p:strVal val="visible"/>
                                      </p:to>
                                    </p:set>
                                    <p:animEffect transition="in" filter="blinds(horizontal)">
                                      <p:cBhvr>
                                        <p:cTn id="7" dur="500"/>
                                        <p:tgtEl>
                                          <p:spTgt spid="19481"/>
                                        </p:tgtEl>
                                      </p:cBhvr>
                                    </p:animEffect>
                                  </p:childTnLst>
                                </p:cTn>
                              </p:par>
                              <p:par>
                                <p:cTn id="8" presetID="6" presetClass="emph" presetSubtype="0" fill="hold" nodeType="withEffect">
                                  <p:stCondLst>
                                    <p:cond delay="0"/>
                                  </p:stCondLst>
                                  <p:childTnLst>
                                    <p:animScale>
                                      <p:cBhvr>
                                        <p:cTn id="9" dur="2000" fill="hold"/>
                                        <p:tgtEl>
                                          <p:spTgt spid="1948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2137</TotalTime>
  <Words>3884</Words>
  <Application>Microsoft Office PowerPoint</Application>
  <PresentationFormat>全屏显示(16:9)</PresentationFormat>
  <Paragraphs>295</Paragraphs>
  <Slides>46</Slides>
  <Notes>0</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user</cp:lastModifiedBy>
  <cp:revision>268</cp:revision>
  <cp:lastPrinted>2016-05-06T00:44:25Z</cp:lastPrinted>
  <dcterms:created xsi:type="dcterms:W3CDTF">2016-05-05T01:53:28Z</dcterms:created>
  <dcterms:modified xsi:type="dcterms:W3CDTF">2016-12-22T10:19:38Z</dcterms:modified>
</cp:coreProperties>
</file>