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9"/>
  </p:handoutMasterIdLst>
  <p:sldIdLst>
    <p:sldId id="256" r:id="rId2"/>
    <p:sldId id="257" r:id="rId3"/>
    <p:sldId id="258" r:id="rId4"/>
    <p:sldId id="278" r:id="rId5"/>
    <p:sldId id="259" r:id="rId6"/>
    <p:sldId id="260" r:id="rId7"/>
    <p:sldId id="261" r:id="rId8"/>
    <p:sldId id="262" r:id="rId9"/>
    <p:sldId id="263" r:id="rId10"/>
    <p:sldId id="264" r:id="rId11"/>
    <p:sldId id="265" r:id="rId12"/>
    <p:sldId id="281" r:id="rId13"/>
    <p:sldId id="279" r:id="rId14"/>
    <p:sldId id="266" r:id="rId15"/>
    <p:sldId id="267" r:id="rId16"/>
    <p:sldId id="280" r:id="rId17"/>
    <p:sldId id="268" r:id="rId18"/>
    <p:sldId id="269" r:id="rId19"/>
    <p:sldId id="282" r:id="rId20"/>
    <p:sldId id="270" r:id="rId21"/>
    <p:sldId id="271" r:id="rId22"/>
    <p:sldId id="272" r:id="rId23"/>
    <p:sldId id="273" r:id="rId24"/>
    <p:sldId id="274" r:id="rId25"/>
    <p:sldId id="275" r:id="rId26"/>
    <p:sldId id="276" r:id="rId27"/>
    <p:sldId id="277"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5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1DCA7F-2BBA-46DF-9EA6-7F42D40BF9CA}" type="datetimeFigureOut">
              <a:rPr lang="zh-CN" altLang="en-US" smtClean="0"/>
              <a:t>2016-12-22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9878D14-1FFC-4530-AF71-D3D60D71DB48}" type="slidenum">
              <a:rPr lang="zh-CN" altLang="en-US" smtClean="0"/>
              <a:t>‹#›</a:t>
            </a:fld>
            <a:endParaRPr lang="zh-CN" altLang="en-US"/>
          </a:p>
        </p:txBody>
      </p:sp>
    </p:spTree>
    <p:extLst>
      <p:ext uri="{BB962C8B-B14F-4D97-AF65-F5344CB8AC3E}">
        <p14:creationId xmlns:p14="http://schemas.microsoft.com/office/powerpoint/2010/main" val="300837408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3996146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1618847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692153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4240983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2427224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539858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2803942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2022520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373809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2679107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9C64E7-DB42-4CA0-B8D9-982F45DCC7AD}" type="datetimeFigureOut">
              <a:rPr lang="zh-CN" altLang="en-US" smtClean="0"/>
              <a:t>2016-12-22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2265930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9C64E7-DB42-4CA0-B8D9-982F45DCC7AD}" type="datetimeFigureOut">
              <a:rPr lang="zh-CN" altLang="en-US" smtClean="0"/>
              <a:t>2016-12-22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C22333-9169-40E7-877E-D33F3075DE8A}" type="slidenum">
              <a:rPr lang="zh-CN" altLang="en-US" smtClean="0"/>
              <a:t>‹#›</a:t>
            </a:fld>
            <a:endParaRPr lang="zh-CN" altLang="en-US"/>
          </a:p>
        </p:txBody>
      </p:sp>
    </p:spTree>
    <p:extLst>
      <p:ext uri="{BB962C8B-B14F-4D97-AF65-F5344CB8AC3E}">
        <p14:creationId xmlns:p14="http://schemas.microsoft.com/office/powerpoint/2010/main" val="4248074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650503"/>
          </a:xfrm>
        </p:spPr>
        <p:txBody>
          <a:bodyPr>
            <a:normAutofit fontScale="90000"/>
          </a:bodyPr>
          <a:lstStyle/>
          <a:p>
            <a:r>
              <a:rPr lang="zh-CN" altLang="zh-CN" sz="3200" b="1" dirty="0"/>
              <a:t>深化供给侧结构性改革</a:t>
            </a:r>
            <a:r>
              <a:rPr lang="en-US" altLang="zh-CN" sz="3200" b="1" dirty="0"/>
              <a:t>  </a:t>
            </a:r>
            <a:r>
              <a:rPr lang="zh-CN" altLang="zh-CN" sz="3200" b="1" dirty="0"/>
              <a:t>走好安徽担保长征路</a:t>
            </a:r>
            <a:r>
              <a:rPr lang="zh-CN" altLang="zh-CN" sz="3200" dirty="0"/>
              <a:t/>
            </a:r>
            <a:br>
              <a:rPr lang="zh-CN" altLang="zh-CN" sz="3200" dirty="0"/>
            </a:br>
            <a:endParaRPr lang="zh-CN" altLang="en-US" sz="3200" dirty="0"/>
          </a:p>
        </p:txBody>
      </p:sp>
      <p:sp>
        <p:nvSpPr>
          <p:cNvPr id="3" name="副标题 2"/>
          <p:cNvSpPr>
            <a:spLocks noGrp="1"/>
          </p:cNvSpPr>
          <p:nvPr>
            <p:ph type="subTitle" idx="1"/>
          </p:nvPr>
        </p:nvSpPr>
        <p:spPr/>
        <p:txBody>
          <a:bodyPr>
            <a:normAutofit/>
          </a:bodyPr>
          <a:lstStyle/>
          <a:p>
            <a:r>
              <a:rPr lang="zh-CN" altLang="zh-CN" sz="2800" b="1" dirty="0"/>
              <a:t>滕</a:t>
            </a:r>
            <a:r>
              <a:rPr lang="en-US" altLang="zh-CN" sz="2800" b="1" dirty="0"/>
              <a:t>   </a:t>
            </a:r>
            <a:r>
              <a:rPr lang="zh-CN" altLang="zh-CN" sz="2800" b="1" dirty="0"/>
              <a:t>青</a:t>
            </a:r>
            <a:r>
              <a:rPr lang="en-US" altLang="zh-CN" sz="2800" b="1" dirty="0"/>
              <a:t>       2016</a:t>
            </a:r>
            <a:r>
              <a:rPr lang="zh-CN" altLang="zh-CN" sz="2800" b="1" dirty="0"/>
              <a:t>年</a:t>
            </a:r>
            <a:r>
              <a:rPr lang="en-US" altLang="zh-CN" sz="2800" b="1" dirty="0"/>
              <a:t>12</a:t>
            </a:r>
            <a:r>
              <a:rPr lang="zh-CN" altLang="zh-CN" sz="2800" b="1" dirty="0"/>
              <a:t>月</a:t>
            </a:r>
            <a:r>
              <a:rPr lang="en-US" altLang="zh-CN" sz="2800" b="1" dirty="0"/>
              <a:t>22</a:t>
            </a:r>
            <a:r>
              <a:rPr lang="zh-CN" altLang="zh-CN" sz="2800" b="1" dirty="0"/>
              <a:t>日</a:t>
            </a:r>
          </a:p>
          <a:p>
            <a:endParaRPr lang="zh-CN" altLang="en-US" sz="2800" dirty="0"/>
          </a:p>
        </p:txBody>
      </p:sp>
    </p:spTree>
    <p:extLst>
      <p:ext uri="{BB962C8B-B14F-4D97-AF65-F5344CB8AC3E}">
        <p14:creationId xmlns:p14="http://schemas.microsoft.com/office/powerpoint/2010/main" val="2521835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zh-CN" altLang="zh-CN" sz="3200" b="1" dirty="0" smtClean="0"/>
              <a:t>二、基于担保客户的降杠杆和补短板</a:t>
            </a:r>
            <a:r>
              <a:rPr lang="zh-CN" altLang="zh-CN" sz="3200" dirty="0" smtClean="0"/>
              <a:t/>
            </a:r>
            <a:br>
              <a:rPr lang="zh-CN" altLang="zh-CN" sz="3200" dirty="0" smtClean="0"/>
            </a:br>
            <a:endParaRPr lang="zh-CN" altLang="en-US" sz="3200" dirty="0"/>
          </a:p>
        </p:txBody>
      </p:sp>
      <p:sp>
        <p:nvSpPr>
          <p:cNvPr id="3" name="内容占位符 2"/>
          <p:cNvSpPr>
            <a:spLocks noGrp="1"/>
          </p:cNvSpPr>
          <p:nvPr>
            <p:ph idx="1"/>
          </p:nvPr>
        </p:nvSpPr>
        <p:spPr>
          <a:xfrm>
            <a:off x="457200" y="836712"/>
            <a:ext cx="8229600" cy="5616624"/>
          </a:xfrm>
        </p:spPr>
        <p:txBody>
          <a:bodyPr>
            <a:normAutofit fontScale="62500" lnSpcReduction="20000"/>
          </a:bodyPr>
          <a:lstStyle/>
          <a:p>
            <a:r>
              <a:rPr lang="zh-CN" altLang="zh-CN" dirty="0" smtClean="0"/>
              <a:t>今年</a:t>
            </a:r>
            <a:r>
              <a:rPr lang="zh-CN" altLang="zh-CN" dirty="0"/>
              <a:t>中央经济工作会</a:t>
            </a:r>
            <a:r>
              <a:rPr lang="en-US" altLang="zh-CN" dirty="0"/>
              <a:t>  </a:t>
            </a:r>
            <a:r>
              <a:rPr lang="en-US" altLang="zh-CN" dirty="0" smtClean="0"/>
              <a:t>    </a:t>
            </a:r>
            <a:r>
              <a:rPr lang="zh-CN" altLang="zh-CN" b="1" dirty="0" smtClean="0">
                <a:solidFill>
                  <a:srgbClr val="FF0000"/>
                </a:solidFill>
              </a:rPr>
              <a:t>下决心</a:t>
            </a:r>
            <a:r>
              <a:rPr lang="zh-CN" altLang="zh-CN" b="1" dirty="0">
                <a:solidFill>
                  <a:srgbClr val="FF0000"/>
                </a:solidFill>
              </a:rPr>
              <a:t>处置一批金融风险点，从宏观和微观全过程“去杠杆”，积极稳妥地把实体企业杠杆率降下来</a:t>
            </a:r>
            <a:r>
              <a:rPr lang="zh-CN" altLang="zh-CN" b="1" dirty="0" smtClean="0"/>
              <a:t>。</a:t>
            </a:r>
            <a:endParaRPr lang="en-US" altLang="zh-CN" b="1" dirty="0" smtClean="0"/>
          </a:p>
          <a:p>
            <a:endParaRPr lang="zh-CN" altLang="zh-CN" dirty="0"/>
          </a:p>
          <a:p>
            <a:r>
              <a:rPr lang="zh-CN" altLang="zh-CN" dirty="0"/>
              <a:t>国务院</a:t>
            </a:r>
            <a:r>
              <a:rPr lang="zh-CN" altLang="zh-CN" b="1" dirty="0"/>
              <a:t>《关于积极稳妥降低企业交易杠杆的意见》</a:t>
            </a:r>
            <a:r>
              <a:rPr lang="zh-CN" altLang="zh-CN" dirty="0"/>
              <a:t> （</a:t>
            </a:r>
            <a:r>
              <a:rPr lang="en-US" altLang="zh-CN" dirty="0"/>
              <a:t>2016</a:t>
            </a:r>
            <a:r>
              <a:rPr lang="zh-CN" altLang="zh-CN" dirty="0"/>
              <a:t>年</a:t>
            </a:r>
            <a:r>
              <a:rPr lang="en-US" altLang="zh-CN" dirty="0"/>
              <a:t>10</a:t>
            </a:r>
            <a:r>
              <a:rPr lang="zh-CN" altLang="zh-CN" dirty="0"/>
              <a:t>月</a:t>
            </a:r>
            <a:r>
              <a:rPr lang="en-US" altLang="zh-CN" dirty="0"/>
              <a:t>10</a:t>
            </a:r>
            <a:r>
              <a:rPr lang="zh-CN" altLang="zh-CN" dirty="0"/>
              <a:t>日）</a:t>
            </a:r>
          </a:p>
          <a:p>
            <a:r>
              <a:rPr lang="zh-CN" altLang="zh-CN" b="1" dirty="0"/>
              <a:t>一是积极推进企业兼并重组</a:t>
            </a:r>
            <a:r>
              <a:rPr lang="zh-CN" altLang="zh-CN" dirty="0"/>
              <a:t>，提高资源整合与使用效率；</a:t>
            </a:r>
            <a:r>
              <a:rPr lang="zh-CN" altLang="zh-CN" b="1" dirty="0"/>
              <a:t>二是完善现代企业制度强化自我约束</a:t>
            </a:r>
            <a:r>
              <a:rPr lang="zh-CN" altLang="zh-CN" dirty="0"/>
              <a:t>，形成 降低企业杠杆率 的长效机制；</a:t>
            </a:r>
            <a:r>
              <a:rPr lang="zh-CN" altLang="zh-CN" b="1" dirty="0"/>
              <a:t>三是多措并举盘活企业存量</a:t>
            </a:r>
            <a:r>
              <a:rPr lang="zh-CN" altLang="zh-CN" b="1" dirty="0" smtClean="0"/>
              <a:t>资产</a:t>
            </a:r>
            <a:r>
              <a:rPr lang="zh-CN" altLang="zh-CN" dirty="0" smtClean="0"/>
              <a:t>；</a:t>
            </a:r>
            <a:r>
              <a:rPr lang="zh-CN" altLang="zh-CN" b="1" dirty="0"/>
              <a:t>四是多方式优化企业债务结构</a:t>
            </a:r>
            <a:r>
              <a:rPr lang="zh-CN" altLang="zh-CN" dirty="0"/>
              <a:t>，降低企业财务负担；</a:t>
            </a:r>
            <a:r>
              <a:rPr lang="zh-CN" altLang="zh-CN" b="1" dirty="0"/>
              <a:t>五是有序开展市场化银行债权转股权</a:t>
            </a:r>
            <a:r>
              <a:rPr lang="zh-CN" altLang="zh-CN" dirty="0"/>
              <a:t>，帮助发展前景良好但遇到暂时困难的优质企业渡过难关；</a:t>
            </a:r>
            <a:r>
              <a:rPr lang="zh-CN" altLang="zh-CN" b="1" dirty="0"/>
              <a:t>六是依法依规实施企业破产</a:t>
            </a:r>
            <a:r>
              <a:rPr lang="zh-CN" altLang="zh-CN" dirty="0"/>
              <a:t>，</a:t>
            </a:r>
            <a:r>
              <a:rPr lang="zh-CN" altLang="zh-CN" b="1" dirty="0">
                <a:solidFill>
                  <a:srgbClr val="FF0000"/>
                </a:solidFill>
              </a:rPr>
              <a:t>因企制宜实施企业破产清算、重整与和解；</a:t>
            </a:r>
            <a:r>
              <a:rPr lang="zh-CN" altLang="zh-CN" b="1" dirty="0"/>
              <a:t>七是积极发展股权融资</a:t>
            </a:r>
            <a:r>
              <a:rPr lang="zh-CN" altLang="zh-CN" dirty="0"/>
              <a:t>，形成合理的融资结构</a:t>
            </a:r>
            <a:r>
              <a:rPr lang="zh-CN" altLang="zh-CN" dirty="0" smtClean="0"/>
              <a:t>。</a:t>
            </a:r>
            <a:endParaRPr lang="en-US" altLang="zh-CN" dirty="0" smtClean="0"/>
          </a:p>
          <a:p>
            <a:endParaRPr lang="zh-CN" altLang="zh-CN" dirty="0"/>
          </a:p>
          <a:p>
            <a:r>
              <a:rPr lang="zh-CN" altLang="zh-CN" b="1" dirty="0"/>
              <a:t>案例：浙江绍兴新昌不良贷款率</a:t>
            </a:r>
            <a:r>
              <a:rPr lang="en-US" altLang="zh-CN" b="1" dirty="0"/>
              <a:t>0.86%  </a:t>
            </a:r>
            <a:endParaRPr lang="zh-CN" altLang="zh-CN" dirty="0"/>
          </a:p>
          <a:p>
            <a:r>
              <a:rPr lang="zh-CN" altLang="zh-CN" dirty="0"/>
              <a:t>截至</a:t>
            </a:r>
            <a:r>
              <a:rPr lang="en-US" altLang="zh-CN" dirty="0"/>
              <a:t>2015</a:t>
            </a:r>
            <a:r>
              <a:rPr lang="zh-CN" altLang="zh-CN" dirty="0"/>
              <a:t>年</a:t>
            </a:r>
            <a:r>
              <a:rPr lang="en-US" altLang="zh-CN" dirty="0"/>
              <a:t>11</a:t>
            </a:r>
            <a:r>
              <a:rPr lang="zh-CN" altLang="zh-CN" dirty="0"/>
              <a:t>月末，新昌县不良贷款率仅为</a:t>
            </a:r>
            <a:r>
              <a:rPr lang="en-US" altLang="zh-CN" dirty="0"/>
              <a:t>0.86%</a:t>
            </a:r>
            <a:r>
              <a:rPr lang="zh-CN" altLang="zh-CN" dirty="0"/>
              <a:t>（浙江省同期：</a:t>
            </a:r>
            <a:r>
              <a:rPr lang="en-US" altLang="zh-CN" dirty="0"/>
              <a:t>2.37%</a:t>
            </a:r>
            <a:r>
              <a:rPr lang="zh-CN" altLang="zh-CN" dirty="0"/>
              <a:t>），当地小微企业的负债率一般在</a:t>
            </a:r>
            <a:r>
              <a:rPr lang="en-US" altLang="zh-CN" dirty="0"/>
              <a:t>40%</a:t>
            </a:r>
            <a:r>
              <a:rPr lang="zh-CN" altLang="zh-CN" dirty="0"/>
              <a:t>左右。新昌农商行为当地总数三分之二的企业提供了贷款，</a:t>
            </a:r>
            <a:r>
              <a:rPr lang="zh-CN" altLang="zh-CN" b="1" dirty="0">
                <a:solidFill>
                  <a:srgbClr val="FF0000"/>
                </a:solidFill>
              </a:rPr>
              <a:t>他们认为小微企业的合理负债率一般为</a:t>
            </a:r>
            <a:r>
              <a:rPr lang="en-US" altLang="zh-CN" b="1" dirty="0">
                <a:solidFill>
                  <a:srgbClr val="FF0000"/>
                </a:solidFill>
              </a:rPr>
              <a:t>40%</a:t>
            </a:r>
            <a:r>
              <a:rPr lang="zh-CN" altLang="zh-CN" b="1" dirty="0">
                <a:solidFill>
                  <a:srgbClr val="FF0000"/>
                </a:solidFill>
              </a:rPr>
              <a:t>，</a:t>
            </a:r>
            <a:r>
              <a:rPr lang="zh-CN" altLang="zh-CN" dirty="0"/>
              <a:t>遇到超出这个范围的企业贷款需求都要严格审查。“</a:t>
            </a:r>
            <a:r>
              <a:rPr lang="zh-CN" altLang="zh-CN" b="1" dirty="0"/>
              <a:t>一是看企业拿钱干什么用；二看其资产、销售与负债的匹配度以及盈利能力与负债的匹配度</a:t>
            </a:r>
            <a:r>
              <a:rPr lang="zh-CN" altLang="zh-CN" dirty="0"/>
              <a:t>。由于对负债率的严格控制，我们客户的企业融资成本一般占其销售成本的</a:t>
            </a:r>
            <a:r>
              <a:rPr lang="en-US" altLang="zh-CN" dirty="0"/>
              <a:t>2%</a:t>
            </a:r>
            <a:r>
              <a:rPr lang="zh-CN" altLang="zh-CN" dirty="0"/>
              <a:t>至</a:t>
            </a:r>
            <a:r>
              <a:rPr lang="en-US" altLang="zh-CN" dirty="0"/>
              <a:t>3%</a:t>
            </a:r>
            <a:r>
              <a:rPr lang="zh-CN" altLang="zh-CN" dirty="0"/>
              <a:t>。” </a:t>
            </a:r>
            <a:endParaRPr lang="en-US" altLang="zh-CN" dirty="0"/>
          </a:p>
          <a:p>
            <a:endParaRPr lang="zh-CN" altLang="en-US" dirty="0"/>
          </a:p>
        </p:txBody>
      </p:sp>
    </p:spTree>
    <p:extLst>
      <p:ext uri="{BB962C8B-B14F-4D97-AF65-F5344CB8AC3E}">
        <p14:creationId xmlns:p14="http://schemas.microsoft.com/office/powerpoint/2010/main" val="2334095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3200" b="1" dirty="0" smtClean="0"/>
              <a:t>二、基于担保客户的降杠杆和补短板</a:t>
            </a:r>
            <a:endParaRPr lang="zh-CN" altLang="en-US" sz="3200" b="1" dirty="0"/>
          </a:p>
        </p:txBody>
      </p:sp>
      <p:sp>
        <p:nvSpPr>
          <p:cNvPr id="3" name="内容占位符 2"/>
          <p:cNvSpPr>
            <a:spLocks noGrp="1"/>
          </p:cNvSpPr>
          <p:nvPr>
            <p:ph idx="1"/>
          </p:nvPr>
        </p:nvSpPr>
        <p:spPr>
          <a:xfrm>
            <a:off x="457200" y="764704"/>
            <a:ext cx="8229600" cy="5976664"/>
          </a:xfrm>
        </p:spPr>
        <p:txBody>
          <a:bodyPr>
            <a:normAutofit fontScale="55000" lnSpcReduction="20000"/>
          </a:bodyPr>
          <a:lstStyle/>
          <a:p>
            <a:r>
              <a:rPr lang="zh-CN" altLang="zh-CN" sz="5100" b="1" dirty="0"/>
              <a:t>（一）基于担保客户的降杠杆 </a:t>
            </a:r>
            <a:endParaRPr lang="zh-CN" altLang="zh-CN" sz="5100" dirty="0"/>
          </a:p>
          <a:p>
            <a:r>
              <a:rPr lang="en-US" altLang="zh-CN" sz="3800" b="1" dirty="0"/>
              <a:t>1</a:t>
            </a:r>
            <a:r>
              <a:rPr lang="zh-CN" altLang="zh-CN" sz="3800" b="1" dirty="0"/>
              <a:t>、特定企业（含关联）担保集中度高杠杆。</a:t>
            </a:r>
            <a:r>
              <a:rPr lang="zh-CN" altLang="zh-CN" sz="3800" dirty="0"/>
              <a:t>包括绝对额和相对比例，且表现为过于集中或越来越集中。也</a:t>
            </a:r>
            <a:r>
              <a:rPr lang="zh-CN" altLang="zh-CN" sz="3800" dirty="0" smtClean="0"/>
              <a:t>包括集团</a:t>
            </a:r>
            <a:r>
              <a:rPr lang="zh-CN" altLang="en-US" sz="3800" dirty="0" smtClean="0"/>
              <a:t>及</a:t>
            </a:r>
            <a:r>
              <a:rPr lang="zh-CN" altLang="zh-CN" sz="3800" dirty="0" smtClean="0"/>
              <a:t>体系机构</a:t>
            </a:r>
            <a:r>
              <a:rPr lang="zh-CN" altLang="en-US" sz="3800" dirty="0" smtClean="0"/>
              <a:t>担保</a:t>
            </a:r>
            <a:r>
              <a:rPr lang="zh-CN" altLang="zh-CN" sz="3800" dirty="0" smtClean="0"/>
              <a:t>贷款占</a:t>
            </a:r>
            <a:r>
              <a:rPr lang="zh-CN" altLang="en-US" sz="3800" dirty="0" smtClean="0"/>
              <a:t>客户</a:t>
            </a:r>
            <a:r>
              <a:rPr lang="zh-CN" altLang="zh-CN" sz="3800" dirty="0" smtClean="0"/>
              <a:t>总</a:t>
            </a:r>
            <a:r>
              <a:rPr lang="zh-CN" altLang="zh-CN" sz="3800" dirty="0"/>
              <a:t>融资负债的比例</a:t>
            </a:r>
          </a:p>
          <a:p>
            <a:r>
              <a:rPr lang="zh-CN" altLang="zh-CN" sz="3800" b="1" dirty="0"/>
              <a:t>建议</a:t>
            </a:r>
            <a:r>
              <a:rPr lang="zh-CN" altLang="zh-CN" sz="3800" dirty="0"/>
              <a:t>：</a:t>
            </a:r>
            <a:r>
              <a:rPr lang="zh-CN" altLang="zh-CN" sz="3800" b="1" dirty="0"/>
              <a:t>谨慎控制增量</a:t>
            </a:r>
            <a:r>
              <a:rPr lang="zh-CN" altLang="zh-CN" sz="3800" dirty="0"/>
              <a:t>（</a:t>
            </a:r>
            <a:r>
              <a:rPr lang="zh-CN" altLang="zh-CN" sz="3800" b="1" dirty="0"/>
              <a:t>各机构统计时，增加一项客户该时点下资产负债率的指标</a:t>
            </a:r>
            <a:r>
              <a:rPr lang="en-US" altLang="zh-CN" sz="3800" b="1" dirty="0"/>
              <a:t>  </a:t>
            </a:r>
            <a:r>
              <a:rPr lang="zh-CN" altLang="zh-CN" sz="3800" b="1" dirty="0"/>
              <a:t>到下一期再对比变动情况</a:t>
            </a:r>
            <a:r>
              <a:rPr lang="zh-CN" altLang="zh-CN" sz="3800" dirty="0"/>
              <a:t>；包括新增负债、承接其他银行机构或担保机构退出</a:t>
            </a:r>
            <a:r>
              <a:rPr lang="zh-CN" altLang="zh-CN" sz="3800" dirty="0" smtClean="0"/>
              <a:t>；</a:t>
            </a:r>
            <a:r>
              <a:rPr lang="en-US" altLang="zh-CN" sz="3800" dirty="0" smtClean="0"/>
              <a:t>4321</a:t>
            </a:r>
            <a:r>
              <a:rPr lang="zh-CN" altLang="en-US" sz="3800" dirty="0" smtClean="0"/>
              <a:t>分担；</a:t>
            </a:r>
            <a:r>
              <a:rPr lang="zh-CN" altLang="zh-CN" sz="3800" dirty="0" smtClean="0"/>
              <a:t>集团与相关</a:t>
            </a:r>
            <a:r>
              <a:rPr lang="zh-CN" altLang="zh-CN" sz="3800" dirty="0"/>
              <a:t>银行就新增直接担保部分的风险</a:t>
            </a:r>
            <a:r>
              <a:rPr lang="zh-CN" altLang="zh-CN" sz="3800" dirty="0" smtClean="0"/>
              <a:t>分担）</a:t>
            </a:r>
            <a:r>
              <a:rPr lang="zh-CN" altLang="zh-CN" sz="3800" dirty="0"/>
              <a:t>、</a:t>
            </a:r>
            <a:r>
              <a:rPr lang="zh-CN" altLang="zh-CN" sz="3800" b="1" dirty="0"/>
              <a:t>优化管理存量</a:t>
            </a:r>
            <a:r>
              <a:rPr lang="zh-CN" altLang="zh-CN" sz="3800" dirty="0"/>
              <a:t>（适时适度</a:t>
            </a:r>
            <a:r>
              <a:rPr lang="en-US" altLang="zh-CN" sz="3800" dirty="0"/>
              <a:t>  </a:t>
            </a:r>
            <a:r>
              <a:rPr lang="zh-CN" altLang="zh-CN" sz="3800" dirty="0"/>
              <a:t>商企业压缩或向其他</a:t>
            </a:r>
            <a:r>
              <a:rPr lang="zh-CN" altLang="zh-CN" sz="3800" dirty="0" smtClean="0"/>
              <a:t>机构</a:t>
            </a:r>
            <a:r>
              <a:rPr lang="zh-CN" altLang="en-US" sz="3800" dirty="0" smtClean="0"/>
              <a:t>（含银行、租赁公司等资金供方）</a:t>
            </a:r>
            <a:r>
              <a:rPr lang="zh-CN" altLang="zh-CN" sz="3800" dirty="0" smtClean="0"/>
              <a:t>分散</a:t>
            </a:r>
            <a:r>
              <a:rPr lang="zh-CN" altLang="zh-CN" sz="3800" dirty="0"/>
              <a:t>风险 </a:t>
            </a:r>
            <a:r>
              <a:rPr lang="zh-CN" altLang="zh-CN" sz="3800" dirty="0" smtClean="0"/>
              <a:t>）</a:t>
            </a:r>
            <a:endParaRPr lang="en-US" altLang="zh-CN" sz="3800" dirty="0" smtClean="0"/>
          </a:p>
          <a:p>
            <a:endParaRPr lang="zh-CN" altLang="zh-CN" sz="3800" dirty="0"/>
          </a:p>
          <a:p>
            <a:pPr lvl="0"/>
            <a:r>
              <a:rPr lang="zh-CN" altLang="en-US" sz="5000" b="1" dirty="0" smtClean="0"/>
              <a:t>（</a:t>
            </a:r>
            <a:r>
              <a:rPr lang="en-US" altLang="zh-CN" sz="5000" b="1" dirty="0" smtClean="0"/>
              <a:t>1</a:t>
            </a:r>
            <a:r>
              <a:rPr lang="zh-CN" altLang="en-US" sz="5000" b="1" dirty="0" smtClean="0"/>
              <a:t>）</a:t>
            </a:r>
            <a:r>
              <a:rPr lang="zh-CN" altLang="zh-CN" sz="5000" b="1" dirty="0" smtClean="0"/>
              <a:t>担保</a:t>
            </a:r>
            <a:r>
              <a:rPr lang="zh-CN" altLang="zh-CN" sz="5000" b="1" dirty="0"/>
              <a:t>综合授信</a:t>
            </a:r>
            <a:r>
              <a:rPr lang="zh-CN" altLang="zh-CN" sz="5000" b="1" dirty="0" smtClean="0"/>
              <a:t>管理</a:t>
            </a:r>
            <a:endParaRPr lang="zh-CN" altLang="zh-CN" sz="5000" dirty="0"/>
          </a:p>
          <a:p>
            <a:r>
              <a:rPr lang="zh-CN" altLang="zh-CN" sz="3800" dirty="0"/>
              <a:t>单户担保金额大于</a:t>
            </a:r>
            <a:r>
              <a:rPr lang="en-US" altLang="zh-CN" sz="3800" dirty="0"/>
              <a:t>1000</a:t>
            </a:r>
            <a:r>
              <a:rPr lang="zh-CN" altLang="zh-CN" sz="3800" dirty="0"/>
              <a:t>万元（含关联企业）</a:t>
            </a:r>
            <a:r>
              <a:rPr lang="en-US" altLang="zh-CN" sz="3800" dirty="0"/>
              <a:t>3</a:t>
            </a:r>
            <a:r>
              <a:rPr lang="zh-CN" altLang="zh-CN" sz="3800" dirty="0"/>
              <a:t>笔或以上 且集团担保占其总融资的</a:t>
            </a:r>
            <a:r>
              <a:rPr lang="en-US" altLang="zh-CN" sz="3800" dirty="0"/>
              <a:t>50%</a:t>
            </a:r>
            <a:r>
              <a:rPr lang="zh-CN" altLang="zh-CN" sz="3800" dirty="0"/>
              <a:t>；关联关系比较复杂的或存在互保、互保链的客户；直保业务指引中被列入维持份额类压缩类客户。</a:t>
            </a:r>
            <a:r>
              <a:rPr lang="zh-CN" altLang="zh-CN" sz="3800" b="1" dirty="0"/>
              <a:t>对担保救助类项目原则上不新增额度和弱化反担保 </a:t>
            </a:r>
            <a:r>
              <a:rPr lang="en-US" altLang="zh-CN" sz="3800" dirty="0"/>
              <a:t> 1</a:t>
            </a:r>
            <a:r>
              <a:rPr lang="zh-CN" altLang="zh-CN" sz="3800" dirty="0"/>
              <a:t>个年度内</a:t>
            </a:r>
          </a:p>
          <a:p>
            <a:r>
              <a:rPr lang="zh-CN" altLang="zh-CN" sz="5000" dirty="0"/>
              <a:t>这里的综合可以对共同客户：可以是集团内的综合，也可包括体系成员担保在内的</a:t>
            </a:r>
            <a:r>
              <a:rPr lang="zh-CN" altLang="zh-CN" sz="5000" dirty="0" smtClean="0"/>
              <a:t>综合</a:t>
            </a:r>
            <a:endParaRPr lang="zh-CN" altLang="zh-CN" sz="5000" dirty="0"/>
          </a:p>
        </p:txBody>
      </p:sp>
    </p:spTree>
    <p:extLst>
      <p:ext uri="{BB962C8B-B14F-4D97-AF65-F5344CB8AC3E}">
        <p14:creationId xmlns:p14="http://schemas.microsoft.com/office/powerpoint/2010/main" val="3105934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a:t>二、基于担保客户的降杠杆和补短板</a:t>
            </a:r>
            <a:endParaRPr lang="zh-CN" altLang="en-US" sz="3200" dirty="0"/>
          </a:p>
        </p:txBody>
      </p:sp>
      <p:sp>
        <p:nvSpPr>
          <p:cNvPr id="3" name="内容占位符 2"/>
          <p:cNvSpPr>
            <a:spLocks noGrp="1"/>
          </p:cNvSpPr>
          <p:nvPr>
            <p:ph idx="1"/>
          </p:nvPr>
        </p:nvSpPr>
        <p:spPr>
          <a:xfrm>
            <a:off x="457200" y="1196752"/>
            <a:ext cx="8229600" cy="4929411"/>
          </a:xfrm>
        </p:spPr>
        <p:txBody>
          <a:bodyPr>
            <a:normAutofit fontScale="70000" lnSpcReduction="20000"/>
          </a:bodyPr>
          <a:lstStyle/>
          <a:p>
            <a:r>
              <a:rPr lang="zh-CN" altLang="zh-CN" sz="3400" b="1" dirty="0"/>
              <a:t>（</a:t>
            </a:r>
            <a:r>
              <a:rPr lang="en-US" altLang="zh-CN" sz="3400" b="1" dirty="0"/>
              <a:t>2</a:t>
            </a:r>
            <a:r>
              <a:rPr lang="zh-CN" altLang="zh-CN" sz="3400" b="1" dirty="0"/>
              <a:t>）</a:t>
            </a:r>
            <a:r>
              <a:rPr lang="zh-CN" altLang="en-US" sz="3400" b="1" dirty="0"/>
              <a:t>强化客户自我约束，</a:t>
            </a:r>
            <a:r>
              <a:rPr lang="zh-CN" altLang="zh-CN" sz="3400" b="1" dirty="0"/>
              <a:t>经营性现金净流入量压力测试</a:t>
            </a:r>
            <a:endParaRPr lang="zh-CN" altLang="zh-CN" sz="3400" dirty="0"/>
          </a:p>
          <a:p>
            <a:pPr lvl="0"/>
            <a:r>
              <a:rPr lang="zh-CN" altLang="zh-CN" sz="2800" b="1" dirty="0"/>
              <a:t>关于注册资本和实收资本。对于分期缴纳注册资本的客户的实际出资到位情况及出资方式，是否包括现金出资？</a:t>
            </a:r>
            <a:endParaRPr lang="zh-CN" altLang="zh-CN" sz="2800" dirty="0"/>
          </a:p>
          <a:p>
            <a:r>
              <a:rPr lang="zh-CN" altLang="zh-CN" sz="2800" dirty="0"/>
              <a:t>净利润 在存货、应收占用未明显增加的情况下的流入量</a:t>
            </a:r>
            <a:r>
              <a:rPr lang="en-US" altLang="zh-CN" sz="2800" dirty="0"/>
              <a:t>    </a:t>
            </a:r>
            <a:r>
              <a:rPr lang="zh-CN" altLang="zh-CN" sz="2800" dirty="0"/>
              <a:t>间接验证主要财务指标的</a:t>
            </a:r>
            <a:r>
              <a:rPr lang="zh-CN" altLang="zh-CN" sz="2800" dirty="0" smtClean="0"/>
              <a:t>真实性</a:t>
            </a:r>
            <a:endParaRPr lang="en-US" altLang="zh-CN" sz="2800" dirty="0" smtClean="0"/>
          </a:p>
          <a:p>
            <a:endParaRPr lang="zh-CN" altLang="zh-CN" sz="2800" dirty="0"/>
          </a:p>
          <a:p>
            <a:r>
              <a:rPr lang="zh-CN" altLang="zh-CN" dirty="0"/>
              <a:t>（</a:t>
            </a:r>
            <a:r>
              <a:rPr lang="en-US" altLang="zh-CN" dirty="0"/>
              <a:t>3</a:t>
            </a:r>
            <a:r>
              <a:rPr lang="zh-CN" altLang="zh-CN" dirty="0"/>
              <a:t>） </a:t>
            </a:r>
            <a:r>
              <a:rPr lang="zh-CN" altLang="zh-CN" b="1" dirty="0"/>
              <a:t>利用担保业务的整体性，适度增加担保客户净现金流</a:t>
            </a:r>
            <a:endParaRPr lang="zh-CN" altLang="zh-CN" dirty="0"/>
          </a:p>
          <a:p>
            <a:r>
              <a:rPr lang="zh-CN" altLang="zh-CN" sz="2800" dirty="0"/>
              <a:t>担保机构内部的整体性（有供应链关系的）或全省担保机构体系内（前提是在评审时应对应收、应付科目做出详细描述，将来构建</a:t>
            </a:r>
            <a:r>
              <a:rPr lang="zh-CN" altLang="zh-CN" sz="2800" b="1" dirty="0">
                <a:solidFill>
                  <a:srgbClr val="FF0000"/>
                </a:solidFill>
              </a:rPr>
              <a:t>体系信息化</a:t>
            </a:r>
            <a:r>
              <a:rPr lang="zh-CN" altLang="zh-CN" sz="2800" dirty="0"/>
              <a:t>后就可共享）。如政府平台企业债允许用于</a:t>
            </a:r>
            <a:r>
              <a:rPr lang="en-US" altLang="zh-CN" sz="2800" dirty="0"/>
              <a:t>40%</a:t>
            </a:r>
            <a:r>
              <a:rPr lang="zh-CN" altLang="zh-CN" sz="2800" dirty="0"/>
              <a:t>用于补充流动性。集团对发债募集资金使用项目对应客户，要求及时支付，</a:t>
            </a:r>
            <a:r>
              <a:rPr lang="zh-CN" altLang="zh-CN" sz="2800" b="1" dirty="0"/>
              <a:t>减少客户贷款额和担保余额的潜在风险；</a:t>
            </a:r>
            <a:endParaRPr lang="zh-CN" altLang="zh-CN" sz="2800" dirty="0"/>
          </a:p>
          <a:p>
            <a:r>
              <a:rPr lang="zh-CN" altLang="zh-CN" sz="2800" dirty="0"/>
              <a:t>基于打造</a:t>
            </a:r>
            <a:r>
              <a:rPr lang="zh-CN" altLang="zh-CN" sz="2800" b="1" dirty="0"/>
              <a:t>信用环境下的风险化解解决渠道</a:t>
            </a:r>
            <a:r>
              <a:rPr lang="zh-CN" altLang="zh-CN" sz="2800" dirty="0"/>
              <a:t>之一，可及时查封已确权的应收款，争取机构或体系担保客户（甚至可包括提供反担保的客户在内）的支持和配合，在资金可行的情况下，</a:t>
            </a:r>
            <a:r>
              <a:rPr lang="zh-CN" altLang="zh-CN" sz="2800" b="1" dirty="0"/>
              <a:t>按合同</a:t>
            </a:r>
            <a:r>
              <a:rPr lang="zh-CN" altLang="zh-CN" sz="2800" dirty="0"/>
              <a:t>（不是拉郎配式 形成新的互保链）优先支付有合作关系的应付款</a:t>
            </a:r>
            <a:endParaRPr lang="zh-CN" altLang="en-US" sz="2800" dirty="0"/>
          </a:p>
          <a:p>
            <a:endParaRPr lang="zh-CN" altLang="en-US" sz="2800" dirty="0"/>
          </a:p>
        </p:txBody>
      </p:sp>
    </p:spTree>
    <p:extLst>
      <p:ext uri="{BB962C8B-B14F-4D97-AF65-F5344CB8AC3E}">
        <p14:creationId xmlns:p14="http://schemas.microsoft.com/office/powerpoint/2010/main" val="462150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a:t>二、基于担保客户的降杠杆和补短板</a:t>
            </a:r>
            <a:endParaRPr lang="zh-CN" altLang="en-US" sz="3200" dirty="0"/>
          </a:p>
        </p:txBody>
      </p:sp>
      <p:sp>
        <p:nvSpPr>
          <p:cNvPr id="3" name="内容占位符 2"/>
          <p:cNvSpPr>
            <a:spLocks noGrp="1"/>
          </p:cNvSpPr>
          <p:nvPr>
            <p:ph idx="1"/>
          </p:nvPr>
        </p:nvSpPr>
        <p:spPr>
          <a:xfrm>
            <a:off x="457200" y="1124744"/>
            <a:ext cx="8229600" cy="5001419"/>
          </a:xfrm>
        </p:spPr>
        <p:txBody>
          <a:bodyPr>
            <a:normAutofit fontScale="85000" lnSpcReduction="20000"/>
          </a:bodyPr>
          <a:lstStyle/>
          <a:p>
            <a:r>
              <a:rPr lang="zh-CN" altLang="zh-CN" sz="2800" b="1" dirty="0"/>
              <a:t>（</a:t>
            </a:r>
            <a:r>
              <a:rPr lang="en-US" altLang="zh-CN" sz="2800" b="1" dirty="0"/>
              <a:t>4</a:t>
            </a:r>
            <a:r>
              <a:rPr lang="zh-CN" altLang="zh-CN" sz="2800" b="1" dirty="0"/>
              <a:t>）研究政策红利或引导客户盘活存量资产变现，降低融资额或财务成本</a:t>
            </a:r>
            <a:endParaRPr lang="zh-CN" altLang="zh-CN" sz="2800" dirty="0"/>
          </a:p>
          <a:p>
            <a:pPr lvl="0"/>
            <a:r>
              <a:rPr lang="zh-CN" altLang="zh-CN" sz="2000" b="1" dirty="0"/>
              <a:t>土地政策：</a:t>
            </a:r>
            <a:r>
              <a:rPr lang="en-US" altLang="zh-CN" sz="2000" dirty="0"/>
              <a:t>4</a:t>
            </a:r>
            <a:r>
              <a:rPr lang="zh-CN" altLang="zh-CN" sz="2000" dirty="0"/>
              <a:t>月</a:t>
            </a:r>
            <a:r>
              <a:rPr lang="en-US" altLang="zh-CN" sz="2000" dirty="0"/>
              <a:t>19</a:t>
            </a:r>
            <a:r>
              <a:rPr lang="zh-CN" altLang="zh-CN" sz="2000" dirty="0"/>
              <a:t>日 省国土厅</a:t>
            </a:r>
            <a:r>
              <a:rPr lang="en-US" altLang="zh-CN" sz="2000" dirty="0"/>
              <a:t>  </a:t>
            </a:r>
            <a:r>
              <a:rPr lang="zh-CN" altLang="zh-CN" sz="2000" b="1" dirty="0" smtClean="0"/>
              <a:t>我</a:t>
            </a:r>
            <a:r>
              <a:rPr lang="zh-CN" altLang="zh-CN" sz="2000" b="1" dirty="0"/>
              <a:t>省将积极盘活存量和低效利用土地。</a:t>
            </a:r>
            <a:r>
              <a:rPr lang="zh-CN" altLang="zh-CN" sz="2000" dirty="0"/>
              <a:t>如果以协议方式取得的国有工业用地，想改变为商业旅游娱乐和商品住宅等经营性用途的，应当取得出让方和市县规划部门的同意，签订变更协议或新的土地使用权出让合同，以变更时的土地市场价格补交出让金，并依法办理土地使用权变更登记手续。（划拨地）。土地使用者如果无法盘活低效利用土地，市县政府依据土地储备办法</a:t>
            </a:r>
            <a:r>
              <a:rPr lang="zh-CN" altLang="zh-CN" sz="2000" b="1" dirty="0"/>
              <a:t>收回土地使用权的，应当给予原土地使用者一定比例的土地增值收益。</a:t>
            </a:r>
            <a:r>
              <a:rPr lang="zh-CN" altLang="zh-CN" sz="2000" b="1" dirty="0">
                <a:solidFill>
                  <a:srgbClr val="FF0000"/>
                </a:solidFill>
              </a:rPr>
              <a:t>（对土地资产抵押物的处置）</a:t>
            </a:r>
            <a:r>
              <a:rPr lang="en-US" altLang="zh-CN" sz="2000" b="1" dirty="0">
                <a:solidFill>
                  <a:srgbClr val="FF0000"/>
                </a:solidFill>
              </a:rPr>
              <a:t>   </a:t>
            </a:r>
            <a:endParaRPr lang="zh-CN" altLang="zh-CN" sz="2000" dirty="0">
              <a:solidFill>
                <a:srgbClr val="FF0000"/>
              </a:solidFill>
            </a:endParaRPr>
          </a:p>
          <a:p>
            <a:pPr lvl="0"/>
            <a:r>
              <a:rPr lang="zh-CN" altLang="zh-CN" sz="2000" b="1" dirty="0">
                <a:solidFill>
                  <a:srgbClr val="FF0000"/>
                </a:solidFill>
              </a:rPr>
              <a:t>新的不动产登记：以建筑物不动产为登记对象，土地作为共用土地情况下，对抵押物价值的评价影响（土地是否全部包含其中</a:t>
            </a:r>
            <a:r>
              <a:rPr lang="en-US" altLang="zh-CN" sz="2000" b="1" dirty="0">
                <a:solidFill>
                  <a:srgbClr val="FF0000"/>
                </a:solidFill>
              </a:rPr>
              <a:t>  </a:t>
            </a:r>
            <a:r>
              <a:rPr lang="zh-CN" altLang="zh-CN" sz="2000" b="1" dirty="0">
                <a:solidFill>
                  <a:srgbClr val="FF0000"/>
                </a:solidFill>
              </a:rPr>
              <a:t>建筑物覆盖面积等</a:t>
            </a:r>
            <a:r>
              <a:rPr lang="zh-CN" altLang="zh-CN" sz="2000" b="1" dirty="0" smtClean="0">
                <a:solidFill>
                  <a:srgbClr val="FF0000"/>
                </a:solidFill>
              </a:rPr>
              <a:t>）</a:t>
            </a:r>
            <a:endParaRPr lang="en-US" altLang="zh-CN" sz="2000" b="1" dirty="0" smtClean="0">
              <a:solidFill>
                <a:srgbClr val="FF0000"/>
              </a:solidFill>
            </a:endParaRPr>
          </a:p>
          <a:p>
            <a:pPr lvl="0"/>
            <a:endParaRPr lang="zh-CN" altLang="zh-CN" sz="2000" dirty="0">
              <a:solidFill>
                <a:srgbClr val="FF0000"/>
              </a:solidFill>
            </a:endParaRPr>
          </a:p>
          <a:p>
            <a:pPr lvl="0"/>
            <a:r>
              <a:rPr lang="zh-CN" altLang="zh-CN" sz="2000" b="1" dirty="0"/>
              <a:t>财税政策：</a:t>
            </a:r>
            <a:r>
              <a:rPr lang="zh-CN" altLang="zh-CN" sz="2000" dirty="0"/>
              <a:t>加大政策性</a:t>
            </a:r>
            <a:r>
              <a:rPr lang="zh-CN" altLang="zh-CN" sz="2000" b="1" dirty="0"/>
              <a:t>还贷周转金</a:t>
            </a:r>
            <a:r>
              <a:rPr lang="zh-CN" altLang="zh-CN" sz="2000" dirty="0"/>
              <a:t>和</a:t>
            </a:r>
            <a:r>
              <a:rPr lang="en-US" altLang="zh-CN" sz="2000" dirty="0"/>
              <a:t>4321</a:t>
            </a:r>
            <a:r>
              <a:rPr lang="zh-CN" altLang="zh-CN" sz="2000" dirty="0"/>
              <a:t>政银担合作力量</a:t>
            </a:r>
            <a:r>
              <a:rPr lang="zh-CN" altLang="zh-CN" sz="2000" dirty="0" smtClean="0"/>
              <a:t>，节约</a:t>
            </a:r>
            <a:r>
              <a:rPr lang="zh-CN" altLang="zh-CN" sz="2000" dirty="0"/>
              <a:t>过桥资金成本。做好营改增结构性减税。</a:t>
            </a:r>
            <a:r>
              <a:rPr lang="zh-CN" altLang="zh-CN" sz="2000" b="1" dirty="0"/>
              <a:t>加大城镇土地使用税优惠政策兑现力度，</a:t>
            </a:r>
            <a:r>
              <a:rPr lang="zh-CN" altLang="zh-CN" sz="2000" dirty="0"/>
              <a:t>进一步规范行政事业性收费和政府性基金涉企收费清单制，</a:t>
            </a:r>
            <a:r>
              <a:rPr lang="zh-CN" altLang="zh-CN" sz="2000" b="1" dirty="0"/>
              <a:t>降低企业制度性交易成本、税负负担</a:t>
            </a:r>
            <a:r>
              <a:rPr lang="zh-CN" altLang="zh-CN" sz="2000" dirty="0"/>
              <a:t>，激发市场活力</a:t>
            </a:r>
            <a:r>
              <a:rPr lang="zh-CN" altLang="zh-CN" sz="2000" dirty="0" smtClean="0"/>
              <a:t>。</a:t>
            </a:r>
            <a:endParaRPr lang="en-US" altLang="zh-CN" sz="2000" dirty="0" smtClean="0"/>
          </a:p>
          <a:p>
            <a:pPr lvl="0"/>
            <a:endParaRPr lang="zh-CN" altLang="zh-CN" sz="2000" dirty="0"/>
          </a:p>
          <a:p>
            <a:pPr lvl="0"/>
            <a:r>
              <a:rPr lang="zh-CN" altLang="zh-CN" sz="2000" b="1" dirty="0"/>
              <a:t>清理政府欠款：</a:t>
            </a:r>
            <a:r>
              <a:rPr lang="en-US" altLang="zh-CN" sz="2000" b="1" dirty="0"/>
              <a:t>7</a:t>
            </a:r>
            <a:r>
              <a:rPr lang="zh-CN" altLang="zh-CN" sz="2000" dirty="0"/>
              <a:t>月</a:t>
            </a:r>
            <a:r>
              <a:rPr lang="en-US" altLang="zh-CN" sz="2000" dirty="0"/>
              <a:t>4</a:t>
            </a:r>
            <a:r>
              <a:rPr lang="zh-CN" altLang="zh-CN" sz="2000" dirty="0"/>
              <a:t>日</a:t>
            </a:r>
            <a:r>
              <a:rPr lang="zh-CN" altLang="zh-CN" sz="2000" dirty="0" smtClean="0"/>
              <a:t>《国务院办公厅关于进一步做好民间投资有关工作的通知》</a:t>
            </a:r>
            <a:r>
              <a:rPr lang="zh-CN" altLang="zh-CN" sz="2000" b="1" dirty="0" smtClean="0"/>
              <a:t>市县</a:t>
            </a:r>
            <a:r>
              <a:rPr lang="zh-CN" altLang="zh-CN" sz="2000" b="1" dirty="0"/>
              <a:t>政府要在规定时间内依法依规解决拖欠各类企业的工程款、物资采购款以及应返未返保证金等问题。</a:t>
            </a:r>
            <a:endParaRPr lang="zh-CN" altLang="zh-CN" sz="2000" dirty="0"/>
          </a:p>
          <a:p>
            <a:endParaRPr lang="zh-CN" altLang="en-US" sz="2000" dirty="0"/>
          </a:p>
        </p:txBody>
      </p:sp>
    </p:spTree>
    <p:extLst>
      <p:ext uri="{BB962C8B-B14F-4D97-AF65-F5344CB8AC3E}">
        <p14:creationId xmlns:p14="http://schemas.microsoft.com/office/powerpoint/2010/main" val="2730150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二、基于担保客户的降杠杆和补短板</a:t>
            </a:r>
            <a:endParaRPr lang="zh-CN" altLang="en-US" sz="3200" dirty="0"/>
          </a:p>
        </p:txBody>
      </p:sp>
      <p:sp>
        <p:nvSpPr>
          <p:cNvPr id="3" name="内容占位符 2"/>
          <p:cNvSpPr>
            <a:spLocks noGrp="1"/>
          </p:cNvSpPr>
          <p:nvPr>
            <p:ph idx="1"/>
          </p:nvPr>
        </p:nvSpPr>
        <p:spPr>
          <a:xfrm>
            <a:off x="457200" y="1052736"/>
            <a:ext cx="8229600" cy="5616624"/>
          </a:xfrm>
        </p:spPr>
        <p:txBody>
          <a:bodyPr>
            <a:normAutofit fontScale="62500" lnSpcReduction="20000"/>
          </a:bodyPr>
          <a:lstStyle/>
          <a:p>
            <a:r>
              <a:rPr lang="zh-CN" altLang="zh-CN" sz="3600" b="1" dirty="0" smtClean="0"/>
              <a:t>（</a:t>
            </a:r>
            <a:r>
              <a:rPr lang="en-US" altLang="zh-CN" sz="3600" b="1" dirty="0"/>
              <a:t>5</a:t>
            </a:r>
            <a:r>
              <a:rPr lang="zh-CN" altLang="zh-CN" sz="3600" b="1" dirty="0"/>
              <a:t>）</a:t>
            </a:r>
            <a:r>
              <a:rPr lang="zh-CN" altLang="zh-CN" sz="3600" b="1" dirty="0" smtClean="0"/>
              <a:t>银行</a:t>
            </a:r>
            <a:r>
              <a:rPr lang="zh-CN" altLang="en-US" sz="3600" b="1" dirty="0"/>
              <a:t>贷款</a:t>
            </a:r>
            <a:r>
              <a:rPr lang="zh-CN" altLang="zh-CN" sz="3600" b="1" dirty="0" smtClean="0"/>
              <a:t>退出</a:t>
            </a:r>
            <a:r>
              <a:rPr lang="zh-CN" altLang="en-US" sz="3600" b="1" dirty="0" smtClean="0"/>
              <a:t>（主动或被动）</a:t>
            </a:r>
            <a:endParaRPr lang="zh-CN" altLang="zh-CN" sz="3600" dirty="0"/>
          </a:p>
          <a:p>
            <a:endParaRPr lang="zh-CN" altLang="zh-CN" dirty="0"/>
          </a:p>
          <a:p>
            <a:r>
              <a:rPr lang="zh-CN" altLang="zh-CN" dirty="0"/>
              <a:t>以某上市商业银行为例，</a:t>
            </a:r>
            <a:r>
              <a:rPr lang="zh-CN" altLang="zh-CN" b="1" dirty="0"/>
              <a:t>属于以下情形之一的客户，应当实施信贷退出</a:t>
            </a:r>
            <a:r>
              <a:rPr lang="zh-CN" altLang="zh-CN" dirty="0"/>
              <a:t>： （</a:t>
            </a:r>
            <a:r>
              <a:rPr lang="en-US" altLang="zh-CN" dirty="0"/>
              <a:t>1</a:t>
            </a:r>
            <a:r>
              <a:rPr lang="zh-CN" altLang="zh-CN" dirty="0"/>
              <a:t>）已列入我行“不良信贷客户名单”及人民银行发布的逃废银行债务、 欠本欠息予以公开制裁的企业； 恶意逃废银行债务或</a:t>
            </a:r>
            <a:r>
              <a:rPr lang="zh-CN" altLang="zh-CN" b="1" dirty="0">
                <a:solidFill>
                  <a:srgbClr val="FF0000"/>
                </a:solidFill>
              </a:rPr>
              <a:t>有足以导致企业破产、倒闭等重大未结诉讼的客户。 </a:t>
            </a:r>
            <a:r>
              <a:rPr lang="zh-CN" altLang="zh-CN" dirty="0"/>
              <a:t>（</a:t>
            </a:r>
            <a:r>
              <a:rPr lang="en-US" altLang="zh-CN" dirty="0"/>
              <a:t>2</a:t>
            </a:r>
            <a:r>
              <a:rPr lang="zh-CN" altLang="zh-CN" dirty="0"/>
              <a:t>）被有关部门及新闻媒体曝光有重大违法、违规、违纪记录的企业。 （</a:t>
            </a:r>
            <a:r>
              <a:rPr lang="en-US" altLang="zh-CN" dirty="0"/>
              <a:t>3</a:t>
            </a:r>
            <a:r>
              <a:rPr lang="zh-CN" altLang="zh-CN" dirty="0"/>
              <a:t>）财务管理混乱、</a:t>
            </a:r>
            <a:r>
              <a:rPr lang="zh-CN" altLang="zh-CN" b="1" dirty="0"/>
              <a:t>虚假成分严重</a:t>
            </a:r>
            <a:r>
              <a:rPr lang="zh-CN" altLang="zh-CN" dirty="0"/>
              <a:t>、经营恶化、连续三年亏损或</a:t>
            </a:r>
            <a:r>
              <a:rPr lang="zh-CN" altLang="zh-CN" b="1" dirty="0"/>
              <a:t>连续三年经营净现金流量为负值</a:t>
            </a:r>
            <a:r>
              <a:rPr lang="zh-CN" altLang="zh-CN" dirty="0"/>
              <a:t>、无资产重组可能的客户。 （</a:t>
            </a:r>
            <a:r>
              <a:rPr lang="en-US" altLang="zh-CN" dirty="0"/>
              <a:t>4</a:t>
            </a:r>
            <a:r>
              <a:rPr lang="zh-CN" altLang="zh-CN" dirty="0"/>
              <a:t>）重复建设、盲目建设、产品无市场、质量低劣、浪费资源、 污染严重的企业， 采用国家产业政策淘汰的落后生产工艺和技术进行生产的企业；根据国家、地方产业政策和产业信息，已经或将要列入淘汰目录的客户；被列入淘汰落后生产能力、工艺和产品的目录的项目；对列入产业结构调整指导目录淘汰类的项目或产品。 （</a:t>
            </a:r>
            <a:r>
              <a:rPr lang="en-US" altLang="zh-CN" dirty="0"/>
              <a:t>5</a:t>
            </a:r>
            <a:r>
              <a:rPr lang="zh-CN" altLang="zh-CN" dirty="0"/>
              <a:t>） “两高一剩”行业中利润严重下滑、现金流明显不足的小型企业。 （</a:t>
            </a:r>
            <a:r>
              <a:rPr lang="en-US" altLang="zh-CN" dirty="0"/>
              <a:t>6</a:t>
            </a:r>
            <a:r>
              <a:rPr lang="zh-CN" altLang="zh-CN" dirty="0"/>
              <a:t>）在进行承包、租赁、联营、合并（兼并） 、合作、分立、 产</a:t>
            </a:r>
            <a:r>
              <a:rPr lang="zh-CN" altLang="zh-CN" b="1" dirty="0"/>
              <a:t>权有偿转让、股份制改造等体制变更过程中，未清偿、落实原有债务或未对其清偿债务提供足额担保的企业。 </a:t>
            </a:r>
            <a:r>
              <a:rPr lang="zh-CN" altLang="zh-CN" dirty="0"/>
              <a:t>（</a:t>
            </a:r>
            <a:r>
              <a:rPr lang="en-US" altLang="zh-CN" dirty="0"/>
              <a:t>7</a:t>
            </a:r>
            <a:r>
              <a:rPr lang="zh-CN" altLang="zh-CN" dirty="0"/>
              <a:t>） 生产、 经营或投资国家明文禁止的或严重有损于社会公益和道德的产品或项目的企业。 （</a:t>
            </a:r>
            <a:r>
              <a:rPr lang="en-US" altLang="zh-CN" dirty="0"/>
              <a:t>8</a:t>
            </a:r>
            <a:r>
              <a:rPr lang="zh-CN" altLang="zh-CN" dirty="0"/>
              <a:t>） </a:t>
            </a:r>
            <a:r>
              <a:rPr lang="zh-CN" altLang="zh-CN" b="1" dirty="0">
                <a:solidFill>
                  <a:srgbClr val="FF0000"/>
                </a:solidFill>
              </a:rPr>
              <a:t>我</a:t>
            </a:r>
            <a:r>
              <a:rPr lang="zh-CN" altLang="zh-CN" b="1" dirty="0" smtClean="0">
                <a:solidFill>
                  <a:srgbClr val="FF0000"/>
                </a:solidFill>
              </a:rPr>
              <a:t>行</a:t>
            </a:r>
            <a:r>
              <a:rPr lang="zh-CN" altLang="en-US" b="1" dirty="0" smtClean="0">
                <a:solidFill>
                  <a:srgbClr val="FF0000"/>
                </a:solidFill>
              </a:rPr>
              <a:t>（不同银行偏好不同）</a:t>
            </a:r>
            <a:r>
              <a:rPr lang="zh-CN" altLang="zh-CN" dirty="0" smtClean="0"/>
              <a:t>根据</a:t>
            </a:r>
            <a:r>
              <a:rPr lang="zh-CN" altLang="zh-CN" dirty="0"/>
              <a:t>宏观经济形势及我行风险偏好认为需要退出的客 户。</a:t>
            </a:r>
          </a:p>
          <a:p>
            <a:endParaRPr lang="zh-CN" altLang="en-US" dirty="0"/>
          </a:p>
        </p:txBody>
      </p:sp>
    </p:spTree>
    <p:extLst>
      <p:ext uri="{BB962C8B-B14F-4D97-AF65-F5344CB8AC3E}">
        <p14:creationId xmlns:p14="http://schemas.microsoft.com/office/powerpoint/2010/main" val="1747423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二、基于担保客户的降杠杆和补短板</a:t>
            </a:r>
            <a:endParaRPr lang="zh-CN" altLang="en-US" sz="3200" dirty="0"/>
          </a:p>
        </p:txBody>
      </p:sp>
      <p:sp>
        <p:nvSpPr>
          <p:cNvPr id="3" name="内容占位符 2"/>
          <p:cNvSpPr>
            <a:spLocks noGrp="1"/>
          </p:cNvSpPr>
          <p:nvPr>
            <p:ph idx="1"/>
          </p:nvPr>
        </p:nvSpPr>
        <p:spPr>
          <a:xfrm>
            <a:off x="457200" y="908720"/>
            <a:ext cx="8229600" cy="5688632"/>
          </a:xfrm>
        </p:spPr>
        <p:txBody>
          <a:bodyPr>
            <a:normAutofit fontScale="62500" lnSpcReduction="20000"/>
          </a:bodyPr>
          <a:lstStyle/>
          <a:p>
            <a:r>
              <a:rPr lang="zh-CN" altLang="zh-CN" sz="4200" b="1" dirty="0"/>
              <a:t>（</a:t>
            </a:r>
            <a:r>
              <a:rPr lang="en-US" altLang="zh-CN" sz="4200" b="1" dirty="0"/>
              <a:t>6</a:t>
            </a:r>
            <a:r>
              <a:rPr lang="zh-CN" altLang="zh-CN" sz="4200" b="1" dirty="0"/>
              <a:t>）增大直接投资，适量置换间接融资</a:t>
            </a:r>
            <a:endParaRPr lang="zh-CN" altLang="zh-CN" sz="4200" dirty="0"/>
          </a:p>
          <a:p>
            <a:r>
              <a:rPr lang="en-US" altLang="zh-CN" b="1" dirty="0"/>
              <a:t>6.1  </a:t>
            </a:r>
            <a:r>
              <a:rPr lang="zh-CN" altLang="zh-CN" b="1" dirty="0"/>
              <a:t>信贷市场与资本市场的</a:t>
            </a:r>
            <a:r>
              <a:rPr lang="zh-CN" altLang="zh-CN" b="1" dirty="0" smtClean="0"/>
              <a:t>联接</a:t>
            </a:r>
            <a:endParaRPr lang="zh-CN" altLang="zh-CN" dirty="0"/>
          </a:p>
          <a:p>
            <a:r>
              <a:rPr lang="zh-CN" altLang="zh-CN" dirty="0"/>
              <a:t>银行</a:t>
            </a:r>
            <a:r>
              <a:rPr lang="zh-CN" altLang="zh-CN" b="1" dirty="0"/>
              <a:t>贷款</a:t>
            </a:r>
            <a:r>
              <a:rPr lang="en-US" altLang="zh-CN" b="1" dirty="0"/>
              <a:t>+</a:t>
            </a:r>
            <a:r>
              <a:rPr lang="zh-CN" altLang="zh-CN" b="1" dirty="0"/>
              <a:t>投资模式</a:t>
            </a:r>
            <a:r>
              <a:rPr lang="zh-CN" altLang="zh-CN" dirty="0"/>
              <a:t> </a:t>
            </a:r>
            <a:r>
              <a:rPr lang="en-US" altLang="zh-CN" dirty="0"/>
              <a:t>  </a:t>
            </a:r>
            <a:r>
              <a:rPr lang="zh-CN" altLang="zh-CN" b="1" dirty="0"/>
              <a:t>债转股</a:t>
            </a:r>
            <a:r>
              <a:rPr lang="zh-CN" altLang="zh-CN" dirty="0"/>
              <a:t>  </a:t>
            </a:r>
            <a:r>
              <a:rPr lang="zh-CN" altLang="zh-CN" b="1" dirty="0"/>
              <a:t>国开行专项基金 （明股实债） 产业基金投资</a:t>
            </a:r>
            <a:r>
              <a:rPr lang="en-US" altLang="zh-CN" b="1" dirty="0"/>
              <a:t>  </a:t>
            </a:r>
            <a:r>
              <a:rPr lang="zh-CN" altLang="zh-CN" b="1" dirty="0"/>
              <a:t>风险投资结构化</a:t>
            </a:r>
            <a:endParaRPr lang="zh-CN" altLang="zh-CN" dirty="0"/>
          </a:p>
          <a:p>
            <a:r>
              <a:rPr lang="en-US" altLang="zh-CN" dirty="0"/>
              <a:t>4</a:t>
            </a:r>
            <a:r>
              <a:rPr lang="zh-CN" altLang="zh-CN" dirty="0"/>
              <a:t>月</a:t>
            </a:r>
            <a:r>
              <a:rPr lang="en-US" altLang="zh-CN" dirty="0"/>
              <a:t>7</a:t>
            </a:r>
            <a:r>
              <a:rPr lang="zh-CN" altLang="zh-CN" dirty="0"/>
              <a:t>日</a:t>
            </a:r>
            <a:r>
              <a:rPr lang="en-US" altLang="zh-CN" dirty="0"/>
              <a:t>   </a:t>
            </a:r>
            <a:r>
              <a:rPr lang="zh-CN" altLang="zh-CN" dirty="0"/>
              <a:t>安徽省政府</a:t>
            </a:r>
            <a:r>
              <a:rPr lang="en-US" altLang="zh-CN" dirty="0"/>
              <a:t>  </a:t>
            </a:r>
            <a:r>
              <a:rPr lang="zh-CN" altLang="zh-CN" dirty="0" smtClean="0"/>
              <a:t>《关于全面推进大众创业万众创新的实施意见》</a:t>
            </a:r>
            <a:endParaRPr lang="en-US" altLang="zh-CN" dirty="0" smtClean="0"/>
          </a:p>
          <a:p>
            <a:r>
              <a:rPr lang="zh-CN" altLang="zh-CN" b="1" dirty="0" smtClean="0"/>
              <a:t>促进</a:t>
            </a:r>
            <a:r>
              <a:rPr lang="zh-CN" altLang="zh-CN" b="1" dirty="0"/>
              <a:t>金融与创新创业</a:t>
            </a:r>
            <a:r>
              <a:rPr lang="zh-CN" altLang="zh-CN" b="1" dirty="0" smtClean="0"/>
              <a:t>结合</a:t>
            </a:r>
            <a:r>
              <a:rPr lang="zh-CN" altLang="en-US" dirty="0"/>
              <a:t>：</a:t>
            </a:r>
            <a:r>
              <a:rPr lang="zh-CN" altLang="zh-CN" dirty="0" smtClean="0"/>
              <a:t>壮大</a:t>
            </a:r>
            <a:r>
              <a:rPr lang="zh-CN" altLang="zh-CN" dirty="0"/>
              <a:t>双创投资规模；支持各市设立天使投资引导基金或创业投资引导基金、总规模</a:t>
            </a:r>
            <a:r>
              <a:rPr lang="en-US" altLang="zh-CN" dirty="0"/>
              <a:t>800-1000</a:t>
            </a:r>
            <a:r>
              <a:rPr lang="zh-CN" altLang="zh-CN" dirty="0"/>
              <a:t>亿安徽产业发展基金，形成覆盖种子期初创期成长期成熟期的基金</a:t>
            </a:r>
            <a:r>
              <a:rPr lang="zh-CN" altLang="zh-CN" dirty="0" smtClean="0"/>
              <a:t>集群</a:t>
            </a:r>
            <a:r>
              <a:rPr lang="zh-CN" altLang="en-US" b="1" dirty="0" smtClean="0">
                <a:solidFill>
                  <a:srgbClr val="FF0000"/>
                </a:solidFill>
              </a:rPr>
              <a:t>（集团十三五产业投资基金：四个对接  </a:t>
            </a:r>
            <a:r>
              <a:rPr lang="en-US" altLang="zh-CN" b="1" dirty="0" smtClean="0">
                <a:solidFill>
                  <a:srgbClr val="FF0000"/>
                </a:solidFill>
              </a:rPr>
              <a:t>24</a:t>
            </a:r>
            <a:r>
              <a:rPr lang="zh-CN" altLang="en-US" b="1" dirty="0" smtClean="0">
                <a:solidFill>
                  <a:srgbClr val="FF0000"/>
                </a:solidFill>
              </a:rPr>
              <a:t>个战略性集聚区分别对接）</a:t>
            </a:r>
            <a:r>
              <a:rPr lang="zh-CN" altLang="zh-CN" b="1" dirty="0" smtClean="0">
                <a:solidFill>
                  <a:srgbClr val="FF0000"/>
                </a:solidFill>
              </a:rPr>
              <a:t>；</a:t>
            </a:r>
            <a:r>
              <a:rPr lang="zh-CN" altLang="zh-CN" b="1" dirty="0">
                <a:solidFill>
                  <a:srgbClr val="FF0000"/>
                </a:solidFill>
              </a:rPr>
              <a:t>政策性融资担保体系</a:t>
            </a:r>
            <a:r>
              <a:rPr lang="zh-CN" altLang="zh-CN" b="1" dirty="0" smtClean="0">
                <a:solidFill>
                  <a:srgbClr val="FF0000"/>
                </a:solidFill>
              </a:rPr>
              <a:t>建设</a:t>
            </a:r>
            <a:endParaRPr lang="en-US" altLang="zh-CN" b="1" dirty="0" smtClean="0">
              <a:solidFill>
                <a:srgbClr val="FF0000"/>
              </a:solidFill>
            </a:endParaRPr>
          </a:p>
          <a:p>
            <a:endParaRPr lang="en-US" altLang="zh-CN" b="1" dirty="0">
              <a:solidFill>
                <a:srgbClr val="FF0000"/>
              </a:solidFill>
            </a:endParaRPr>
          </a:p>
          <a:p>
            <a:endParaRPr lang="en-US" altLang="zh-CN" b="1" dirty="0" smtClean="0"/>
          </a:p>
          <a:p>
            <a:r>
              <a:rPr lang="zh-CN" altLang="zh-CN" b="1" dirty="0" smtClean="0"/>
              <a:t>案例</a:t>
            </a:r>
            <a:r>
              <a:rPr lang="zh-CN" altLang="zh-CN" b="1" dirty="0"/>
              <a:t>：浙江中新力合担保服务有限公司</a:t>
            </a:r>
            <a:endParaRPr lang="zh-CN" altLang="zh-CN" dirty="0"/>
          </a:p>
          <a:p>
            <a:pPr lvl="0"/>
            <a:r>
              <a:rPr lang="en-US" altLang="zh-CN" dirty="0"/>
              <a:t>2007</a:t>
            </a:r>
            <a:r>
              <a:rPr lang="zh-CN" altLang="zh-CN" dirty="0"/>
              <a:t>年</a:t>
            </a:r>
            <a:r>
              <a:rPr lang="zh-CN" altLang="zh-CN" dirty="0" smtClean="0"/>
              <a:t>提出 “桥隧模式”</a:t>
            </a:r>
            <a:r>
              <a:rPr lang="zh-CN" altLang="zh-CN" dirty="0"/>
              <a:t>：在银担企业三方（传统担保模式）之外引入</a:t>
            </a:r>
            <a:r>
              <a:rPr lang="zh-CN" altLang="zh-CN" b="1" dirty="0">
                <a:solidFill>
                  <a:srgbClr val="FF0000"/>
                </a:solidFill>
              </a:rPr>
              <a:t>第</a:t>
            </a:r>
            <a:r>
              <a:rPr lang="zh-CN" altLang="zh-CN" b="1" dirty="0" smtClean="0">
                <a:solidFill>
                  <a:srgbClr val="FF0000"/>
                </a:solidFill>
              </a:rPr>
              <a:t>四方</a:t>
            </a:r>
            <a:r>
              <a:rPr lang="zh-CN" altLang="en-US" b="1" dirty="0" smtClean="0">
                <a:solidFill>
                  <a:srgbClr val="FF0000"/>
                </a:solidFill>
              </a:rPr>
              <a:t>（风险投资）</a:t>
            </a:r>
            <a:r>
              <a:rPr lang="zh-CN" altLang="zh-CN" b="1" dirty="0" smtClean="0">
                <a:solidFill>
                  <a:srgbClr val="FF0000"/>
                </a:solidFill>
              </a:rPr>
              <a:t>，</a:t>
            </a:r>
            <a:r>
              <a:rPr lang="zh-CN" altLang="zh-CN" dirty="0"/>
              <a:t>实现了“在经营风险的同时经营价值”</a:t>
            </a:r>
            <a:r>
              <a:rPr lang="zh-CN" altLang="zh-CN" dirty="0" smtClean="0"/>
              <a:t>。</a:t>
            </a:r>
            <a:r>
              <a:rPr lang="en-US" altLang="zh-CN" b="1" dirty="0" smtClean="0"/>
              <a:t>08</a:t>
            </a:r>
            <a:r>
              <a:rPr lang="zh-CN" altLang="zh-CN" b="1" dirty="0"/>
              <a:t>年“路衢”模式</a:t>
            </a:r>
            <a:r>
              <a:rPr lang="zh-CN" altLang="zh-CN" dirty="0"/>
              <a:t>，通过政府财政资金的引导、担保公司的不完全担保以及</a:t>
            </a:r>
            <a:r>
              <a:rPr lang="zh-CN" altLang="zh-CN" b="1" dirty="0">
                <a:solidFill>
                  <a:srgbClr val="FF0000"/>
                </a:solidFill>
              </a:rPr>
              <a:t>风险投资机构的劣后投资</a:t>
            </a:r>
            <a:r>
              <a:rPr lang="zh-CN" altLang="zh-CN" dirty="0"/>
              <a:t>，通过集合信托或有限合伙平台</a:t>
            </a:r>
            <a:r>
              <a:rPr lang="zh-CN" altLang="zh-CN" dirty="0" smtClean="0"/>
              <a:t>方式，</a:t>
            </a:r>
            <a:r>
              <a:rPr lang="zh-CN" altLang="zh-CN" dirty="0"/>
              <a:t>将多种金融资源进行整合，实行优先、劣后受益人的</a:t>
            </a:r>
            <a:r>
              <a:rPr lang="zh-CN" altLang="zh-CN" dirty="0" smtClean="0"/>
              <a:t>风险</a:t>
            </a:r>
            <a:r>
              <a:rPr lang="en-US" altLang="zh-CN" dirty="0"/>
              <a:t>\</a:t>
            </a:r>
            <a:r>
              <a:rPr lang="zh-CN" altLang="zh-CN" dirty="0" smtClean="0"/>
              <a:t>收益</a:t>
            </a:r>
            <a:r>
              <a:rPr lang="zh-CN" altLang="zh-CN" dirty="0"/>
              <a:t>相</a:t>
            </a:r>
            <a:r>
              <a:rPr lang="zh-CN" altLang="zh-CN" dirty="0" smtClean="0"/>
              <a:t>匹配。</a:t>
            </a:r>
            <a:r>
              <a:rPr lang="en-US" altLang="zh-CN" dirty="0" smtClean="0"/>
              <a:t>  </a:t>
            </a:r>
            <a:r>
              <a:rPr lang="zh-CN" altLang="zh-CN" dirty="0"/>
              <a:t>结构化</a:t>
            </a:r>
          </a:p>
          <a:p>
            <a:r>
              <a:rPr lang="en-US" altLang="zh-CN" dirty="0"/>
              <a:t> </a:t>
            </a:r>
            <a:endParaRPr lang="zh-CN" altLang="zh-CN" dirty="0"/>
          </a:p>
        </p:txBody>
      </p:sp>
    </p:spTree>
    <p:extLst>
      <p:ext uri="{BB962C8B-B14F-4D97-AF65-F5344CB8AC3E}">
        <p14:creationId xmlns:p14="http://schemas.microsoft.com/office/powerpoint/2010/main" val="3100097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3200" b="1" dirty="0"/>
              <a:t>二、基于担保客户的降杠杆和补短板</a:t>
            </a:r>
            <a:endParaRPr lang="zh-CN" altLang="en-US" sz="3200" dirty="0"/>
          </a:p>
        </p:txBody>
      </p:sp>
      <p:sp>
        <p:nvSpPr>
          <p:cNvPr id="3" name="内容占位符 2"/>
          <p:cNvSpPr>
            <a:spLocks noGrp="1"/>
          </p:cNvSpPr>
          <p:nvPr>
            <p:ph idx="1"/>
          </p:nvPr>
        </p:nvSpPr>
        <p:spPr>
          <a:xfrm>
            <a:off x="457200" y="1124744"/>
            <a:ext cx="8229600" cy="5001419"/>
          </a:xfrm>
        </p:spPr>
        <p:txBody>
          <a:bodyPr>
            <a:normAutofit fontScale="92500" lnSpcReduction="20000"/>
          </a:bodyPr>
          <a:lstStyle/>
          <a:p>
            <a:r>
              <a:rPr lang="en-US" altLang="zh-CN" sz="2800" b="1" dirty="0"/>
              <a:t>6.2</a:t>
            </a:r>
            <a:r>
              <a:rPr lang="zh-CN" altLang="zh-CN" sz="2800" b="1" dirty="0"/>
              <a:t>“担保</a:t>
            </a:r>
            <a:r>
              <a:rPr lang="en-US" altLang="zh-CN" sz="2800" b="1" dirty="0"/>
              <a:t>+</a:t>
            </a:r>
            <a:r>
              <a:rPr lang="zh-CN" altLang="zh-CN" sz="2800" b="1" dirty="0"/>
              <a:t>投资”联动：</a:t>
            </a:r>
            <a:r>
              <a:rPr lang="zh-CN" altLang="zh-CN" sz="2800" dirty="0"/>
              <a:t>运用信用资本理论，以融资担保业务为基本平台，用独立投资主体防范风险叠加，</a:t>
            </a:r>
            <a:r>
              <a:rPr lang="zh-CN" altLang="zh-CN" sz="2800" b="1" dirty="0"/>
              <a:t>运用担保换期权</a:t>
            </a:r>
            <a:r>
              <a:rPr lang="zh-CN" altLang="zh-CN" sz="2800" dirty="0"/>
              <a:t>（在担保时约定未来</a:t>
            </a:r>
            <a:r>
              <a:rPr lang="en-US" altLang="zh-CN" sz="2800" dirty="0"/>
              <a:t>3-5</a:t>
            </a:r>
            <a:r>
              <a:rPr lang="zh-CN" altLang="zh-CN" sz="2800" dirty="0"/>
              <a:t>年内，担保公司有权选择在适当时机按约定好的价格与股权比例</a:t>
            </a:r>
            <a:r>
              <a:rPr lang="en-US" altLang="zh-CN" sz="2800" dirty="0"/>
              <a:t>3-10%</a:t>
            </a:r>
            <a:r>
              <a:rPr lang="zh-CN" altLang="zh-CN" sz="2800" dirty="0"/>
              <a:t>，对该企业进行投资，即行权，行权价参考提供担保时企业净资产为基础）、</a:t>
            </a:r>
            <a:r>
              <a:rPr lang="zh-CN" altLang="zh-CN" sz="2800" b="1" dirty="0"/>
              <a:t>担保换投资</a:t>
            </a:r>
            <a:r>
              <a:rPr lang="zh-CN" altLang="zh-CN" sz="2800" dirty="0"/>
              <a:t>（一般</a:t>
            </a:r>
            <a:r>
              <a:rPr lang="en-US" altLang="zh-CN" sz="2800" dirty="0"/>
              <a:t>5%</a:t>
            </a:r>
            <a:r>
              <a:rPr lang="zh-CN" altLang="zh-CN" sz="2800" dirty="0"/>
              <a:t>，直接完成信用资源的资本化转移，适当时机商定一定额度的股权投资比例）等业务组合，解决中小微成长过程中的高风险下融资担保业务的可持续性发展难题。通过与企业未来成长进行绑定，降低担保机构对保费收入的依赖度，也使零保费成为可能。</a:t>
            </a:r>
            <a:r>
              <a:rPr lang="en-US" altLang="zh-CN" sz="2800" dirty="0"/>
              <a:t> </a:t>
            </a:r>
            <a:r>
              <a:rPr lang="zh-CN" altLang="zh-CN" sz="2800" dirty="0"/>
              <a:t>深圳高新投</a:t>
            </a:r>
            <a:r>
              <a:rPr lang="en-US" altLang="zh-CN" sz="2800" dirty="0"/>
              <a:t>  </a:t>
            </a:r>
            <a:r>
              <a:rPr lang="zh-CN" altLang="zh-CN" sz="2800" dirty="0"/>
              <a:t>中关村担保</a:t>
            </a:r>
            <a:endParaRPr lang="en-US" altLang="zh-CN" sz="2800" dirty="0"/>
          </a:p>
          <a:p>
            <a:endParaRPr lang="zh-CN" altLang="zh-CN" sz="2800" dirty="0"/>
          </a:p>
          <a:p>
            <a:pPr lvl="0"/>
            <a:r>
              <a:rPr lang="zh-CN" altLang="zh-CN" sz="2800" b="1" dirty="0" smtClean="0"/>
              <a:t>担保</a:t>
            </a:r>
            <a:r>
              <a:rPr lang="zh-CN" altLang="zh-CN" sz="2800" b="1" dirty="0"/>
              <a:t>机构对外投资限制（比例及领域）</a:t>
            </a:r>
            <a:endParaRPr lang="zh-CN" altLang="zh-CN" sz="2800" dirty="0"/>
          </a:p>
          <a:p>
            <a:endParaRPr lang="zh-CN" altLang="en-US" sz="2800" dirty="0"/>
          </a:p>
          <a:p>
            <a:endParaRPr lang="zh-CN" altLang="en-US" sz="2800" dirty="0"/>
          </a:p>
        </p:txBody>
      </p:sp>
    </p:spTree>
    <p:extLst>
      <p:ext uri="{BB962C8B-B14F-4D97-AF65-F5344CB8AC3E}">
        <p14:creationId xmlns:p14="http://schemas.microsoft.com/office/powerpoint/2010/main" val="14170685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二、基于担保客户的降杠杆和补短板</a:t>
            </a:r>
            <a:endParaRPr lang="zh-CN" altLang="en-US" sz="3200" dirty="0"/>
          </a:p>
        </p:txBody>
      </p:sp>
      <p:sp>
        <p:nvSpPr>
          <p:cNvPr id="3" name="内容占位符 2"/>
          <p:cNvSpPr>
            <a:spLocks noGrp="1"/>
          </p:cNvSpPr>
          <p:nvPr>
            <p:ph idx="1"/>
          </p:nvPr>
        </p:nvSpPr>
        <p:spPr>
          <a:xfrm>
            <a:off x="457200" y="836712"/>
            <a:ext cx="8229600" cy="5832648"/>
          </a:xfrm>
        </p:spPr>
        <p:txBody>
          <a:bodyPr>
            <a:normAutofit fontScale="55000" lnSpcReduction="20000"/>
          </a:bodyPr>
          <a:lstStyle/>
          <a:p>
            <a:r>
              <a:rPr lang="en-US" altLang="zh-CN" dirty="0"/>
              <a:t> </a:t>
            </a:r>
            <a:r>
              <a:rPr lang="en-US" altLang="zh-CN" b="1" dirty="0" smtClean="0"/>
              <a:t>2</a:t>
            </a:r>
            <a:r>
              <a:rPr lang="zh-CN" altLang="zh-CN" b="1" dirty="0"/>
              <a:t>、反担保设置高杠杆。一是</a:t>
            </a:r>
            <a:r>
              <a:rPr lang="zh-CN" altLang="zh-CN" dirty="0"/>
              <a:t>有的项目本质上源自担保规模的不断放大（</a:t>
            </a:r>
            <a:r>
              <a:rPr lang="zh-CN" altLang="zh-CN" b="1" dirty="0"/>
              <a:t>包括救助类</a:t>
            </a:r>
            <a:r>
              <a:rPr lang="zh-CN" altLang="zh-CN" dirty="0"/>
              <a:t>），而抵押物不足，从而重复设计。如从不动产</a:t>
            </a:r>
            <a:r>
              <a:rPr lang="zh-CN" altLang="zh-CN" b="1" dirty="0"/>
              <a:t>（新的不动产登记）</a:t>
            </a:r>
            <a:r>
              <a:rPr lang="zh-CN" altLang="zh-CN" dirty="0"/>
              <a:t>到动产到无形资产到股权到子公司信用，也或用其他机构原抵押资产的二押、三押等。</a:t>
            </a:r>
            <a:r>
              <a:rPr lang="zh-CN" altLang="zh-CN" b="1" dirty="0"/>
              <a:t>二是</a:t>
            </a:r>
            <a:r>
              <a:rPr lang="zh-CN" altLang="zh-CN" dirty="0"/>
              <a:t>加大</a:t>
            </a:r>
            <a:r>
              <a:rPr lang="zh-CN" altLang="zh-CN" b="1" dirty="0"/>
              <a:t>参股体系成员</a:t>
            </a:r>
            <a:r>
              <a:rPr lang="zh-CN" altLang="zh-CN" dirty="0"/>
              <a:t>的反担保杠杆。担保机构流动性</a:t>
            </a:r>
            <a:r>
              <a:rPr lang="en-US" altLang="zh-CN" dirty="0"/>
              <a:t>:</a:t>
            </a:r>
            <a:r>
              <a:rPr lang="zh-CN" altLang="zh-CN" dirty="0"/>
              <a:t>应收代偿款、其他应收款、委贷、存出保证金</a:t>
            </a:r>
            <a:r>
              <a:rPr lang="en-US" altLang="zh-CN" dirty="0"/>
              <a:t>  </a:t>
            </a:r>
            <a:r>
              <a:rPr lang="zh-CN" altLang="zh-CN" dirty="0"/>
              <a:t>等科目</a:t>
            </a:r>
            <a:r>
              <a:rPr lang="en-US" altLang="zh-CN" dirty="0"/>
              <a:t>      </a:t>
            </a:r>
            <a:endParaRPr lang="en-US" altLang="zh-CN" dirty="0" smtClean="0"/>
          </a:p>
          <a:p>
            <a:r>
              <a:rPr lang="zh-CN" altLang="zh-CN" b="1" dirty="0" smtClean="0"/>
              <a:t>集团</a:t>
            </a:r>
            <a:r>
              <a:rPr lang="zh-CN" altLang="zh-CN" b="1" dirty="0"/>
              <a:t>新的分保政策</a:t>
            </a:r>
            <a:r>
              <a:rPr lang="zh-CN" altLang="zh-CN" b="1" dirty="0" smtClean="0"/>
              <a:t>：市县</a:t>
            </a:r>
            <a:r>
              <a:rPr lang="zh-CN" altLang="zh-CN" b="1" dirty="0"/>
              <a:t>担保机构支持中小</a:t>
            </a:r>
            <a:r>
              <a:rPr lang="zh-CN" altLang="zh-CN" b="1" dirty="0"/>
              <a:t>微对单户企业的集中度（含</a:t>
            </a:r>
            <a:r>
              <a:rPr lang="zh-CN" altLang="en-US" b="1" dirty="0"/>
              <a:t>体系机构</a:t>
            </a:r>
            <a:r>
              <a:rPr lang="zh-CN" altLang="zh-CN" b="1" dirty="0"/>
              <a:t>自己直接担保和向其他机构提供的反担保不超净资产</a:t>
            </a:r>
            <a:r>
              <a:rPr lang="en-US" altLang="zh-CN" b="1" dirty="0"/>
              <a:t>10%</a:t>
            </a:r>
            <a:r>
              <a:rPr lang="zh-CN" altLang="zh-CN" b="1" dirty="0"/>
              <a:t>的监管规定）</a:t>
            </a:r>
            <a:r>
              <a:rPr lang="en-US" altLang="zh-CN" b="1" dirty="0"/>
              <a:t>   </a:t>
            </a:r>
            <a:endParaRPr lang="zh-CN" altLang="zh-CN" dirty="0"/>
          </a:p>
          <a:p>
            <a:pPr lvl="0"/>
            <a:r>
              <a:rPr lang="zh-CN" altLang="zh-CN" b="1" dirty="0" smtClean="0"/>
              <a:t>建议</a:t>
            </a:r>
            <a:r>
              <a:rPr lang="zh-CN" altLang="zh-CN" dirty="0"/>
              <a:t>：项目经理对企业各笔长、短期借款（含个人经营贷款）主要反担保措施应在科目明细中尽量做出详细列示，不应仅用房产、土地使用权、某担保机构担保或信用等统称。一方面，可了解企业及经营者个人实际资产或</a:t>
            </a:r>
            <a:r>
              <a:rPr lang="zh-CN" altLang="zh-CN" b="1" dirty="0"/>
              <a:t>“关联公司”</a:t>
            </a:r>
            <a:r>
              <a:rPr lang="zh-CN" altLang="zh-CN" dirty="0"/>
              <a:t>资产（包括关联公司或其实际控制公司及其他存在合作关系公司），另一方面，从企业贷款的动态调整中（如银行直接贷款或其他担保机构的退出等），找到适当加强本公司反担保措施的资产来源，否则企业可能会以无反担保财产为由而婉拒。</a:t>
            </a:r>
          </a:p>
          <a:p>
            <a:pPr lvl="0"/>
            <a:r>
              <a:rPr lang="zh-CN" altLang="zh-CN" dirty="0"/>
              <a:t>对</a:t>
            </a:r>
            <a:r>
              <a:rPr lang="zh-CN" altLang="zh-CN" b="1" dirty="0"/>
              <a:t>关联方</a:t>
            </a:r>
            <a:r>
              <a:rPr lang="zh-CN" altLang="zh-CN" dirty="0"/>
              <a:t>提供的担保条件不应优于对非关联方提供同样担保的条件。不当的关联交易容易导致信用虚增和风险集聚、利润虚假、损害中小股东或债权人利益，个别担保机构甚至利用关联交易恶意抽逃资本金</a:t>
            </a:r>
            <a:r>
              <a:rPr lang="zh-CN" altLang="zh-CN" dirty="0" smtClean="0"/>
              <a:t>。</a:t>
            </a:r>
            <a:endParaRPr lang="en-US" altLang="zh-CN" dirty="0" smtClean="0"/>
          </a:p>
          <a:p>
            <a:pPr lvl="0"/>
            <a:endParaRPr lang="zh-CN" altLang="zh-CN" dirty="0"/>
          </a:p>
          <a:p>
            <a:pPr lvl="0"/>
            <a:r>
              <a:rPr lang="en-US" altLang="zh-CN" b="1" dirty="0"/>
              <a:t>3</a:t>
            </a:r>
            <a:r>
              <a:rPr lang="zh-CN" altLang="zh-CN" b="1" dirty="0"/>
              <a:t>、担保链中的高杠杆。</a:t>
            </a:r>
            <a:r>
              <a:rPr lang="zh-CN" altLang="zh-CN" dirty="0"/>
              <a:t>担保圈中的多重反担保，包括互保、为反担保企业又提供反担保的。</a:t>
            </a:r>
            <a:r>
              <a:rPr lang="en-US" altLang="zh-CN" dirty="0"/>
              <a:t>A</a:t>
            </a:r>
            <a:r>
              <a:rPr lang="zh-CN" altLang="zh-CN" dirty="0"/>
              <a:t>企业借款，</a:t>
            </a:r>
            <a:r>
              <a:rPr lang="en-US" altLang="zh-CN" dirty="0"/>
              <a:t>B</a:t>
            </a:r>
            <a:r>
              <a:rPr lang="zh-CN" altLang="zh-CN" dirty="0"/>
              <a:t>企业提供反担保；另外在</a:t>
            </a:r>
            <a:r>
              <a:rPr lang="en-US" altLang="zh-CN" dirty="0"/>
              <a:t>B</a:t>
            </a:r>
            <a:r>
              <a:rPr lang="zh-CN" altLang="zh-CN" dirty="0"/>
              <a:t>企业借款时，为规避</a:t>
            </a:r>
            <a:r>
              <a:rPr lang="en-US" altLang="zh-CN" dirty="0"/>
              <a:t>A</a:t>
            </a:r>
            <a:r>
              <a:rPr lang="zh-CN" altLang="zh-CN" dirty="0"/>
              <a:t>企业的互保，而用</a:t>
            </a:r>
            <a:r>
              <a:rPr lang="en-US" altLang="zh-CN" dirty="0"/>
              <a:t>C</a:t>
            </a:r>
            <a:r>
              <a:rPr lang="zh-CN" altLang="zh-CN" dirty="0"/>
              <a:t>企业作为反担保，集团可能在</a:t>
            </a:r>
            <a:r>
              <a:rPr lang="en-US" altLang="zh-CN" dirty="0"/>
              <a:t>C</a:t>
            </a:r>
            <a:r>
              <a:rPr lang="zh-CN" altLang="zh-CN" dirty="0"/>
              <a:t>企业中已有担保。</a:t>
            </a:r>
          </a:p>
          <a:p>
            <a:pPr lvl="0"/>
            <a:r>
              <a:rPr lang="zh-CN" altLang="zh-CN" b="1" dirty="0"/>
              <a:t>如从体系的角度看，可能圈子更大。</a:t>
            </a:r>
            <a:endParaRPr lang="zh-CN" altLang="zh-CN" dirty="0"/>
          </a:p>
          <a:p>
            <a:endParaRPr lang="zh-CN" altLang="en-US" dirty="0"/>
          </a:p>
        </p:txBody>
      </p:sp>
    </p:spTree>
    <p:extLst>
      <p:ext uri="{BB962C8B-B14F-4D97-AF65-F5344CB8AC3E}">
        <p14:creationId xmlns:p14="http://schemas.microsoft.com/office/powerpoint/2010/main" val="1871947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二、基于担保客户的降杠杆和补短板</a:t>
            </a:r>
            <a:endParaRPr lang="zh-CN" altLang="en-US" sz="3200" dirty="0"/>
          </a:p>
        </p:txBody>
      </p:sp>
      <p:sp>
        <p:nvSpPr>
          <p:cNvPr id="3" name="内容占位符 2"/>
          <p:cNvSpPr>
            <a:spLocks noGrp="1"/>
          </p:cNvSpPr>
          <p:nvPr>
            <p:ph idx="1"/>
          </p:nvPr>
        </p:nvSpPr>
        <p:spPr>
          <a:xfrm>
            <a:off x="457200" y="908720"/>
            <a:ext cx="8229600" cy="5544616"/>
          </a:xfrm>
        </p:spPr>
        <p:txBody>
          <a:bodyPr>
            <a:normAutofit fontScale="62500" lnSpcReduction="20000"/>
          </a:bodyPr>
          <a:lstStyle/>
          <a:p>
            <a:r>
              <a:rPr lang="zh-CN" altLang="zh-CN" b="1" dirty="0"/>
              <a:t>（二）基于担保客户补短板</a:t>
            </a:r>
            <a:endParaRPr lang="zh-CN" altLang="zh-CN" dirty="0"/>
          </a:p>
          <a:p>
            <a:r>
              <a:rPr lang="zh-CN" altLang="zh-CN" dirty="0"/>
              <a:t>“事实上，中小企业的困境并不是融资渠道少，而是在产能过剩背景下急剧增长的经营风险所导致的融资风险的上升。”“中小企业解决之道：只有通过提高生产效率和管理水平来降低成本，并专攻细分市场。”</a:t>
            </a:r>
            <a:r>
              <a:rPr lang="en-US" altLang="zh-CN" dirty="0"/>
              <a:t>         </a:t>
            </a:r>
            <a:r>
              <a:rPr lang="zh-CN" altLang="zh-CN" b="1" dirty="0"/>
              <a:t>—</a:t>
            </a:r>
            <a:r>
              <a:rPr lang="en-US" altLang="zh-CN" dirty="0"/>
              <a:t>21</a:t>
            </a:r>
            <a:r>
              <a:rPr lang="zh-CN" altLang="zh-CN" dirty="0"/>
              <a:t>世纪经济报道</a:t>
            </a:r>
            <a:r>
              <a:rPr lang="en-US" altLang="zh-CN" dirty="0"/>
              <a:t>  2012</a:t>
            </a:r>
            <a:r>
              <a:rPr lang="zh-CN" altLang="zh-CN" dirty="0"/>
              <a:t>年</a:t>
            </a:r>
            <a:r>
              <a:rPr lang="en-US" altLang="zh-CN" dirty="0"/>
              <a:t>7</a:t>
            </a:r>
            <a:r>
              <a:rPr lang="zh-CN" altLang="zh-CN" dirty="0"/>
              <a:t>月</a:t>
            </a:r>
          </a:p>
          <a:p>
            <a:r>
              <a:rPr lang="en-US" altLang="zh-CN" b="1" dirty="0" smtClean="0"/>
              <a:t>1</a:t>
            </a:r>
            <a:r>
              <a:rPr lang="zh-CN" altLang="zh-CN" b="1" dirty="0"/>
              <a:t>、聚焦主业补短板</a:t>
            </a:r>
            <a:endParaRPr lang="zh-CN" altLang="zh-CN" dirty="0"/>
          </a:p>
          <a:p>
            <a:r>
              <a:rPr lang="zh-CN" altLang="zh-CN" dirty="0"/>
              <a:t>应</a:t>
            </a:r>
            <a:r>
              <a:rPr lang="zh-CN" altLang="zh-CN" b="1" dirty="0"/>
              <a:t>先聚焦主业再补短</a:t>
            </a:r>
            <a:r>
              <a:rPr lang="zh-CN" altLang="zh-CN" dirty="0"/>
              <a:t>。 涉及企业战略制定过程（含战略规划、选择、战略措施：</a:t>
            </a:r>
            <a:r>
              <a:rPr lang="zh-CN" altLang="zh-CN" b="1" dirty="0"/>
              <a:t>组织</a:t>
            </a:r>
            <a:r>
              <a:rPr lang="en-US" altLang="zh-CN" b="1" dirty="0"/>
              <a:t>/</a:t>
            </a:r>
            <a:r>
              <a:rPr lang="zh-CN" altLang="zh-CN" b="1" dirty="0"/>
              <a:t>技术</a:t>
            </a:r>
            <a:r>
              <a:rPr lang="en-US" altLang="zh-CN" b="1" dirty="0"/>
              <a:t>/</a:t>
            </a:r>
            <a:r>
              <a:rPr lang="zh-CN" altLang="zh-CN" b="1" dirty="0"/>
              <a:t>营销</a:t>
            </a:r>
            <a:r>
              <a:rPr lang="en-US" altLang="zh-CN" b="1" dirty="0"/>
              <a:t>/</a:t>
            </a:r>
            <a:r>
              <a:rPr lang="zh-CN" altLang="zh-CN" b="1" dirty="0"/>
              <a:t>管控</a:t>
            </a:r>
            <a:r>
              <a:rPr lang="en-US" altLang="zh-CN" b="1" dirty="0"/>
              <a:t>/</a:t>
            </a:r>
            <a:r>
              <a:rPr lang="zh-CN" altLang="zh-CN" b="1" dirty="0"/>
              <a:t>人力资源</a:t>
            </a:r>
            <a:r>
              <a:rPr lang="en-US" altLang="zh-CN" b="1" dirty="0"/>
              <a:t>/</a:t>
            </a:r>
            <a:r>
              <a:rPr lang="zh-CN" altLang="zh-CN" b="1" dirty="0"/>
              <a:t>财务</a:t>
            </a:r>
            <a:r>
              <a:rPr lang="en-US" altLang="zh-CN" b="1" dirty="0"/>
              <a:t>  </a:t>
            </a:r>
            <a:r>
              <a:rPr lang="zh-CN" altLang="zh-CN" b="1" dirty="0"/>
              <a:t>）。融资服从服务于公司的战略目标 ，须 正确处理产品经营与资本运营的关系，谨防本末倒置 。</a:t>
            </a:r>
            <a:r>
              <a:rPr lang="en-US" altLang="zh-CN" b="1" dirty="0"/>
              <a:t>  </a:t>
            </a:r>
            <a:r>
              <a:rPr lang="zh-CN" altLang="zh-CN" dirty="0"/>
              <a:t>不能一味地迷信向上级政府要补贴、跑项目（</a:t>
            </a:r>
            <a:r>
              <a:rPr lang="zh-CN" altLang="zh-CN" b="1" dirty="0"/>
              <a:t>政商亲密度风险</a:t>
            </a:r>
            <a:r>
              <a:rPr lang="zh-CN" altLang="zh-CN" dirty="0"/>
              <a:t>）</a:t>
            </a:r>
            <a:r>
              <a:rPr lang="zh-CN" altLang="zh-CN" dirty="0" smtClean="0"/>
              <a:t>。</a:t>
            </a:r>
            <a:endParaRPr lang="en-US" altLang="zh-CN" dirty="0" smtClean="0"/>
          </a:p>
          <a:p>
            <a:endParaRPr lang="zh-CN" altLang="zh-CN" dirty="0"/>
          </a:p>
          <a:p>
            <a:pPr lvl="0"/>
            <a:r>
              <a:rPr lang="zh-CN" altLang="zh-CN" b="1" dirty="0"/>
              <a:t>建议：</a:t>
            </a:r>
            <a:r>
              <a:rPr lang="zh-CN" altLang="zh-CN" dirty="0">
                <a:solidFill>
                  <a:srgbClr val="FF0000"/>
                </a:solidFill>
              </a:rPr>
              <a:t>争取适度</a:t>
            </a:r>
            <a:r>
              <a:rPr lang="zh-CN" altLang="zh-CN" b="1" dirty="0">
                <a:solidFill>
                  <a:srgbClr val="FF0000"/>
                </a:solidFill>
              </a:rPr>
              <a:t>参与重要客户企业规划或年度计划制定</a:t>
            </a:r>
            <a:r>
              <a:rPr lang="zh-CN" altLang="zh-CN" dirty="0"/>
              <a:t>。一是</a:t>
            </a:r>
            <a:r>
              <a:rPr lang="zh-CN" altLang="zh-CN" b="1" dirty="0"/>
              <a:t>集团和体系成员对重要客户</a:t>
            </a:r>
            <a:r>
              <a:rPr lang="zh-CN" altLang="zh-CN" dirty="0" smtClean="0"/>
              <a:t>（</a:t>
            </a:r>
            <a:r>
              <a:rPr lang="zh-CN" altLang="en-US" dirty="0" smtClean="0"/>
              <a:t>可从担保业务</a:t>
            </a:r>
            <a:r>
              <a:rPr lang="zh-CN" altLang="zh-CN" dirty="0" smtClean="0"/>
              <a:t>发展</a:t>
            </a:r>
            <a:r>
              <a:rPr lang="zh-CN" altLang="zh-CN" dirty="0"/>
              <a:t>、地方产业集群带动、战略新兴产业</a:t>
            </a:r>
            <a:r>
              <a:rPr lang="en-US" altLang="zh-CN" dirty="0"/>
              <a:t>   </a:t>
            </a:r>
            <a:r>
              <a:rPr lang="zh-CN" altLang="zh-CN" dirty="0"/>
              <a:t>风险等等视角），既是实现融资融智的结合，服务企业的真心之举</a:t>
            </a:r>
            <a:r>
              <a:rPr lang="zh-CN" altLang="zh-CN" b="1" dirty="0"/>
              <a:t>，</a:t>
            </a:r>
            <a:r>
              <a:rPr lang="zh-CN" altLang="zh-CN" dirty="0"/>
              <a:t>也可深层发现企业风险，并帮助在各方风险能力范围内提前处理。</a:t>
            </a:r>
            <a:r>
              <a:rPr lang="zh-CN" altLang="zh-CN" b="1" dirty="0"/>
              <a:t>二是</a:t>
            </a:r>
            <a:r>
              <a:rPr lang="zh-CN" altLang="zh-CN" dirty="0"/>
              <a:t>也是我们向客户近距离、接地气地学习，提高自我和集团专业专注服务中小微能力，检验我们是否能够获得客户信任的重要尺码。</a:t>
            </a:r>
            <a:r>
              <a:rPr lang="zh-CN" altLang="zh-CN" b="1" dirty="0"/>
              <a:t>三是</a:t>
            </a:r>
            <a:r>
              <a:rPr lang="zh-CN" altLang="zh-CN" dirty="0"/>
              <a:t>真正做实“担保</a:t>
            </a:r>
            <a:r>
              <a:rPr lang="en-US" altLang="zh-CN" dirty="0"/>
              <a:t>+</a:t>
            </a:r>
            <a:r>
              <a:rPr lang="zh-CN" altLang="zh-CN" dirty="0"/>
              <a:t>”。</a:t>
            </a:r>
            <a:r>
              <a:rPr lang="zh-CN" altLang="zh-CN" b="1" dirty="0"/>
              <a:t>保持较高的战略适应性</a:t>
            </a:r>
            <a:r>
              <a:rPr lang="en-US" altLang="zh-CN" b="1" dirty="0"/>
              <a:t>    </a:t>
            </a:r>
            <a:r>
              <a:rPr lang="zh-CN" altLang="zh-CN" b="1" dirty="0"/>
              <a:t>为担保</a:t>
            </a:r>
            <a:r>
              <a:rPr lang="en-US" altLang="zh-CN" b="1" dirty="0"/>
              <a:t>+</a:t>
            </a:r>
            <a:r>
              <a:rPr lang="zh-CN" altLang="zh-CN" b="1" dirty="0"/>
              <a:t>投资 、新兴金融（含资产管理：重组与处置标的）</a:t>
            </a:r>
            <a:endParaRPr lang="zh-CN" altLang="zh-CN" dirty="0"/>
          </a:p>
          <a:p>
            <a:endParaRPr lang="zh-CN" altLang="en-US" dirty="0"/>
          </a:p>
        </p:txBody>
      </p:sp>
    </p:spTree>
    <p:extLst>
      <p:ext uri="{BB962C8B-B14F-4D97-AF65-F5344CB8AC3E}">
        <p14:creationId xmlns:p14="http://schemas.microsoft.com/office/powerpoint/2010/main" val="585559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a:t>二、基于担保客户的降杠杆和补短板</a:t>
            </a:r>
            <a:endParaRPr lang="zh-CN" altLang="en-US" sz="3200" dirty="0"/>
          </a:p>
        </p:txBody>
      </p:sp>
      <p:sp>
        <p:nvSpPr>
          <p:cNvPr id="3" name="内容占位符 2"/>
          <p:cNvSpPr>
            <a:spLocks noGrp="1"/>
          </p:cNvSpPr>
          <p:nvPr>
            <p:ph idx="1"/>
          </p:nvPr>
        </p:nvSpPr>
        <p:spPr>
          <a:xfrm>
            <a:off x="457200" y="1124744"/>
            <a:ext cx="8229600" cy="5001419"/>
          </a:xfrm>
        </p:spPr>
        <p:txBody>
          <a:bodyPr>
            <a:normAutofit fontScale="77500" lnSpcReduction="20000"/>
          </a:bodyPr>
          <a:lstStyle/>
          <a:p>
            <a:r>
              <a:rPr lang="en-US" altLang="zh-CN" sz="2800" dirty="0"/>
              <a:t>2</a:t>
            </a:r>
            <a:r>
              <a:rPr lang="zh-CN" altLang="zh-CN" sz="2800" dirty="0"/>
              <a:t>、</a:t>
            </a:r>
            <a:r>
              <a:rPr lang="zh-CN" altLang="zh-CN" sz="2800" b="1" dirty="0"/>
              <a:t>强化管理补短板</a:t>
            </a:r>
            <a:r>
              <a:rPr lang="en-US" altLang="zh-CN" sz="2800" b="1" dirty="0"/>
              <a:t>     </a:t>
            </a:r>
            <a:endParaRPr lang="zh-CN" altLang="zh-CN" sz="2800" dirty="0"/>
          </a:p>
          <a:p>
            <a:r>
              <a:rPr lang="zh-CN" altLang="zh-CN" sz="2800" b="1" dirty="0"/>
              <a:t>工信部 《促进中小企业发展规划》（</a:t>
            </a:r>
            <a:r>
              <a:rPr lang="en-US" altLang="zh-CN" sz="2800" b="1" dirty="0"/>
              <a:t>2016-2020</a:t>
            </a:r>
            <a:r>
              <a:rPr lang="zh-CN" altLang="zh-CN" sz="2800" b="1" dirty="0"/>
              <a:t>年）</a:t>
            </a:r>
            <a:r>
              <a:rPr lang="en-US" altLang="zh-CN" sz="2800" b="1" dirty="0"/>
              <a:t>2016.7.6</a:t>
            </a:r>
            <a:endParaRPr lang="zh-CN" altLang="zh-CN" sz="2800" dirty="0"/>
          </a:p>
          <a:p>
            <a:r>
              <a:rPr lang="zh-CN" altLang="zh-CN" sz="2800" b="1" dirty="0"/>
              <a:t>六大专项行动：“互联网</a:t>
            </a:r>
            <a:r>
              <a:rPr lang="en-US" altLang="zh-CN" sz="2800" b="1" dirty="0"/>
              <a:t>+</a:t>
            </a:r>
            <a:r>
              <a:rPr lang="zh-CN" altLang="zh-CN" sz="2800" b="1" dirty="0"/>
              <a:t>”小微企业专项行动、专精特新中小企业培育工程、服务能力建设工程、产业集群发展能力提升工程、中小企业管理能力提升工程、中小企业国际化促进专项行动</a:t>
            </a:r>
            <a:endParaRPr lang="zh-CN" altLang="zh-CN" sz="2800" dirty="0"/>
          </a:p>
          <a:p>
            <a:pPr lvl="0"/>
            <a:r>
              <a:rPr lang="zh-CN" altLang="zh-CN" sz="2800" b="1" dirty="0">
                <a:solidFill>
                  <a:srgbClr val="FF0000"/>
                </a:solidFill>
              </a:rPr>
              <a:t>中小企业管理能力提升工程：</a:t>
            </a:r>
            <a:r>
              <a:rPr lang="zh-CN" altLang="zh-CN" sz="2800" b="1" dirty="0"/>
              <a:t>推动建立现代企业制度、内部管理，强化精益管理、现场管理，激发企业家精神；推动开展中小企业管理咨询活动；推动中小企业管理创新；加快人才培养和引进。</a:t>
            </a:r>
            <a:endParaRPr lang="zh-CN" altLang="zh-CN" sz="2800" dirty="0"/>
          </a:p>
          <a:p>
            <a:pPr lvl="0"/>
            <a:r>
              <a:rPr lang="zh-CN" altLang="zh-CN" sz="2800" dirty="0"/>
              <a:t>保障措施</a:t>
            </a:r>
            <a:r>
              <a:rPr lang="zh-CN" altLang="zh-CN" sz="2800" dirty="0" smtClean="0"/>
              <a:t>：</a:t>
            </a:r>
            <a:r>
              <a:rPr lang="zh-CN" altLang="en-US" sz="2800" dirty="0" smtClean="0"/>
              <a:t>如</a:t>
            </a:r>
            <a:r>
              <a:rPr lang="zh-CN" altLang="zh-CN" sz="2800" dirty="0" smtClean="0"/>
              <a:t>加强</a:t>
            </a:r>
            <a:r>
              <a:rPr lang="zh-CN" altLang="zh-CN" sz="2800" dirty="0"/>
              <a:t>服务</a:t>
            </a:r>
            <a:r>
              <a:rPr lang="zh-CN" altLang="zh-CN" sz="2800" dirty="0" smtClean="0"/>
              <a:t>支撑</a:t>
            </a:r>
            <a:r>
              <a:rPr lang="zh-CN" altLang="en-US" sz="2800" dirty="0" smtClean="0"/>
              <a:t>：</a:t>
            </a:r>
            <a:r>
              <a:rPr lang="zh-CN" altLang="zh-CN" sz="2800" b="1" dirty="0" smtClean="0"/>
              <a:t>公共</a:t>
            </a:r>
            <a:r>
              <a:rPr lang="zh-CN" altLang="zh-CN" sz="2800" b="1" dirty="0"/>
              <a:t>服务平台综合功能</a:t>
            </a:r>
            <a:r>
              <a:rPr lang="en-US" altLang="zh-CN" sz="2800" b="1" dirty="0"/>
              <a:t>19</a:t>
            </a:r>
            <a:r>
              <a:rPr lang="zh-CN" altLang="zh-CN" sz="2800" b="1" dirty="0" smtClean="0"/>
              <a:t>项</a:t>
            </a:r>
            <a:r>
              <a:rPr lang="zh-CN" altLang="zh-CN" sz="2800" dirty="0" smtClean="0"/>
              <a:t>、推进</a:t>
            </a:r>
            <a:r>
              <a:rPr lang="zh-CN" altLang="zh-CN" sz="2800" dirty="0"/>
              <a:t>中小企业信用担保体系</a:t>
            </a:r>
            <a:r>
              <a:rPr lang="zh-CN" altLang="zh-CN" sz="2800" dirty="0" smtClean="0"/>
              <a:t>建设</a:t>
            </a:r>
            <a:r>
              <a:rPr lang="zh-CN" altLang="en-US" sz="2800" dirty="0" smtClean="0"/>
              <a:t>、</a:t>
            </a:r>
            <a:r>
              <a:rPr lang="zh-CN" altLang="zh-CN" sz="2800" dirty="0" smtClean="0"/>
              <a:t>推进</a:t>
            </a:r>
            <a:r>
              <a:rPr lang="zh-CN" altLang="zh-CN" sz="2800" dirty="0"/>
              <a:t>中小企业信用体系建设</a:t>
            </a:r>
            <a:r>
              <a:rPr lang="zh-CN" altLang="zh-CN" sz="2800" b="1" dirty="0"/>
              <a:t>。</a:t>
            </a:r>
            <a:endParaRPr lang="zh-CN" altLang="zh-CN" sz="2800" dirty="0"/>
          </a:p>
          <a:p>
            <a:r>
              <a:rPr lang="zh-CN" altLang="zh-CN" sz="2800" b="1" dirty="0"/>
              <a:t>建议：</a:t>
            </a:r>
            <a:r>
              <a:rPr lang="zh-CN" altLang="zh-CN" sz="2800" dirty="0"/>
              <a:t>集团联合体系成员对接地方中小企业公共服务平台，</a:t>
            </a:r>
            <a:r>
              <a:rPr lang="zh-CN" altLang="zh-CN" sz="2800" b="1" dirty="0"/>
              <a:t>共同发起推动持续的“ 中小微</a:t>
            </a:r>
            <a:r>
              <a:rPr lang="zh-CN" altLang="zh-CN" sz="2800" b="1" dirty="0" smtClean="0"/>
              <a:t>企业管理</a:t>
            </a:r>
            <a:r>
              <a:rPr lang="zh-CN" altLang="en-US" sz="2800" b="1" dirty="0" smtClean="0"/>
              <a:t>能力</a:t>
            </a:r>
            <a:r>
              <a:rPr lang="zh-CN" altLang="zh-CN" sz="2800" b="1" dirty="0" smtClean="0"/>
              <a:t>提升工程</a:t>
            </a:r>
            <a:r>
              <a:rPr lang="zh-CN" altLang="en-US" sz="2800" b="1" dirty="0" smtClean="0"/>
              <a:t>”“</a:t>
            </a:r>
            <a:r>
              <a:rPr lang="zh-CN" altLang="zh-CN" sz="2800" b="1" dirty="0" smtClean="0"/>
              <a:t>，</a:t>
            </a:r>
            <a:r>
              <a:rPr lang="zh-CN" altLang="zh-CN" sz="2800" dirty="0"/>
              <a:t>提升全省中小微和三农</a:t>
            </a:r>
            <a:r>
              <a:rPr lang="zh-CN" altLang="zh-CN" sz="2800" b="1" dirty="0"/>
              <a:t>有效需求</a:t>
            </a:r>
            <a:r>
              <a:rPr lang="zh-CN" altLang="zh-CN" sz="2800" dirty="0"/>
              <a:t>，</a:t>
            </a:r>
            <a:r>
              <a:rPr lang="zh-CN" altLang="zh-CN" sz="2800" b="1" dirty="0">
                <a:solidFill>
                  <a:srgbClr val="FF0000"/>
                </a:solidFill>
              </a:rPr>
              <a:t>从供给侧逐步解决资产荒</a:t>
            </a:r>
            <a:endParaRPr lang="zh-CN" altLang="zh-CN" sz="2800" dirty="0">
              <a:solidFill>
                <a:srgbClr val="FF0000"/>
              </a:solidFill>
            </a:endParaRPr>
          </a:p>
          <a:p>
            <a:endParaRPr lang="zh-CN" altLang="en-US" sz="2800" dirty="0"/>
          </a:p>
        </p:txBody>
      </p:sp>
    </p:spTree>
    <p:extLst>
      <p:ext uri="{BB962C8B-B14F-4D97-AF65-F5344CB8AC3E}">
        <p14:creationId xmlns:p14="http://schemas.microsoft.com/office/powerpoint/2010/main" val="2384109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rmAutofit fontScale="90000"/>
          </a:bodyPr>
          <a:lstStyle/>
          <a:p>
            <a:r>
              <a:rPr lang="zh-CN" altLang="zh-CN" sz="3200" b="1" dirty="0"/>
              <a:t>一、</a:t>
            </a:r>
            <a:r>
              <a:rPr lang="en-US" altLang="zh-CN" sz="3200" b="1" dirty="0"/>
              <a:t>2016</a:t>
            </a:r>
            <a:r>
              <a:rPr lang="zh-CN" altLang="zh-CN" sz="3200" b="1" dirty="0"/>
              <a:t>年主要政策与环境</a:t>
            </a:r>
            <a:r>
              <a:rPr lang="zh-CN" altLang="zh-CN" sz="3200" dirty="0"/>
              <a:t/>
            </a:r>
            <a:br>
              <a:rPr lang="zh-CN" altLang="zh-CN" sz="3200" dirty="0"/>
            </a:br>
            <a:endParaRPr lang="zh-CN" altLang="en-US" sz="3200" dirty="0"/>
          </a:p>
        </p:txBody>
      </p:sp>
      <p:sp>
        <p:nvSpPr>
          <p:cNvPr id="3" name="内容占位符 2"/>
          <p:cNvSpPr>
            <a:spLocks noGrp="1"/>
          </p:cNvSpPr>
          <p:nvPr>
            <p:ph idx="1"/>
          </p:nvPr>
        </p:nvSpPr>
        <p:spPr>
          <a:xfrm>
            <a:off x="457200" y="908720"/>
            <a:ext cx="8229600" cy="5217443"/>
          </a:xfrm>
        </p:spPr>
        <p:txBody>
          <a:bodyPr>
            <a:normAutofit fontScale="92500" lnSpcReduction="20000"/>
          </a:bodyPr>
          <a:lstStyle/>
          <a:p>
            <a:pPr fontAlgn="base"/>
            <a:r>
              <a:rPr lang="zh-CN" altLang="zh-CN" sz="2800" b="1" dirty="0"/>
              <a:t>（一）宏观、中观经济环境 </a:t>
            </a:r>
            <a:r>
              <a:rPr lang="en-US" altLang="zh-CN" sz="2800" dirty="0"/>
              <a:t>   </a:t>
            </a:r>
            <a:endParaRPr lang="en-US" altLang="zh-CN" sz="2800" dirty="0" smtClean="0"/>
          </a:p>
          <a:p>
            <a:pPr fontAlgn="base"/>
            <a:r>
              <a:rPr lang="zh-CN" altLang="zh-CN" sz="2800" dirty="0" smtClean="0"/>
              <a:t>新</a:t>
            </a:r>
            <a:r>
              <a:rPr lang="zh-CN" altLang="zh-CN" sz="2800" dirty="0"/>
              <a:t>常态下供给侧结构性改革</a:t>
            </a:r>
          </a:p>
          <a:p>
            <a:pPr fontAlgn="base"/>
            <a:r>
              <a:rPr lang="en-US" altLang="zh-CN" sz="2800" dirty="0"/>
              <a:t>    </a:t>
            </a:r>
            <a:r>
              <a:rPr lang="en-US" altLang="zh-CN" sz="2800" dirty="0" smtClean="0"/>
              <a:t>L</a:t>
            </a:r>
            <a:r>
              <a:rPr lang="zh-CN" altLang="zh-CN" sz="2800" dirty="0" smtClean="0"/>
              <a:t>型</a:t>
            </a:r>
            <a:r>
              <a:rPr lang="en-US" altLang="zh-CN" sz="2800" dirty="0" smtClean="0"/>
              <a:t>   </a:t>
            </a:r>
            <a:r>
              <a:rPr lang="zh-CN" altLang="zh-CN" sz="2800" dirty="0" smtClean="0"/>
              <a:t>主要矛盾</a:t>
            </a:r>
            <a:r>
              <a:rPr lang="zh-CN" altLang="zh-CN" sz="2800" dirty="0"/>
              <a:t>：虽然有周期性、总量性因素，但根源是重大结构性</a:t>
            </a:r>
            <a:r>
              <a:rPr lang="zh-CN" altLang="zh-CN" sz="2800" dirty="0" smtClean="0"/>
              <a:t>失衡</a:t>
            </a:r>
            <a:r>
              <a:rPr lang="zh-CN" altLang="en-US" sz="2800" dirty="0" smtClean="0"/>
              <a:t>。</a:t>
            </a:r>
            <a:r>
              <a:rPr lang="en-US" altLang="zh-CN" sz="2800" dirty="0" smtClean="0"/>
              <a:t>   </a:t>
            </a:r>
            <a:r>
              <a:rPr lang="en-US" altLang="zh-CN" sz="2800" b="1" dirty="0" smtClean="0"/>
              <a:t> </a:t>
            </a:r>
          </a:p>
          <a:p>
            <a:pPr fontAlgn="base"/>
            <a:r>
              <a:rPr lang="en-US" altLang="zh-CN" sz="2800" b="1" dirty="0" smtClean="0"/>
              <a:t>1</a:t>
            </a:r>
            <a:r>
              <a:rPr lang="zh-CN" altLang="zh-CN" sz="2800" b="1" dirty="0"/>
              <a:t>、新常态的主要特征</a:t>
            </a:r>
            <a:endParaRPr lang="zh-CN" altLang="zh-CN" sz="2800" dirty="0"/>
          </a:p>
          <a:p>
            <a:r>
              <a:rPr lang="zh-CN" altLang="zh-CN" sz="2800" dirty="0"/>
              <a:t>经济新常态下，企业生产经营面临着全新的内外环境。消费需求正从模仿型排浪式特征转向个性化多样化；生产小型化、智能化、专业化将成为产业组织新特征；人口老龄化导致要素的规模驱动力减弱，经济增长将更多依靠人力资本质量和技术进步；市场竞争特点从数量扩张、价格竞争向质量型、差异化为主竞争；资源环境约束（去产能：环保能耗质量标准安全的准入门槛执法力度制度建设）；全面刺激政策的边际效果明显递减（</a:t>
            </a:r>
            <a:r>
              <a:rPr lang="zh-CN" altLang="zh-CN" sz="2800" b="1" dirty="0"/>
              <a:t>流动性陷阱</a:t>
            </a:r>
            <a:r>
              <a:rPr lang="zh-CN" altLang="zh-CN" sz="2800" dirty="0"/>
              <a:t>）等等。</a:t>
            </a:r>
          </a:p>
          <a:p>
            <a:endParaRPr lang="zh-CN" altLang="en-US" sz="2800" dirty="0"/>
          </a:p>
        </p:txBody>
      </p:sp>
    </p:spTree>
    <p:extLst>
      <p:ext uri="{BB962C8B-B14F-4D97-AF65-F5344CB8AC3E}">
        <p14:creationId xmlns:p14="http://schemas.microsoft.com/office/powerpoint/2010/main" val="1480579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zh-CN" altLang="zh-CN" sz="3200" dirty="0" smtClean="0"/>
              <a:t>三、</a:t>
            </a:r>
            <a:r>
              <a:rPr lang="zh-CN" altLang="zh-CN" sz="3200" b="1" dirty="0" smtClean="0"/>
              <a:t>实现融资与融智结合，助力客户管理提升</a:t>
            </a:r>
            <a:r>
              <a:rPr lang="zh-CN" altLang="zh-CN" sz="3200" dirty="0" smtClean="0"/>
              <a:t/>
            </a:r>
            <a:br>
              <a:rPr lang="zh-CN" altLang="zh-CN" sz="3200" dirty="0" smtClean="0"/>
            </a:br>
            <a:endParaRPr lang="zh-CN" altLang="en-US" sz="3200" dirty="0"/>
          </a:p>
        </p:txBody>
      </p:sp>
      <p:sp>
        <p:nvSpPr>
          <p:cNvPr id="3" name="内容占位符 2"/>
          <p:cNvSpPr>
            <a:spLocks noGrp="1"/>
          </p:cNvSpPr>
          <p:nvPr>
            <p:ph idx="1"/>
          </p:nvPr>
        </p:nvSpPr>
        <p:spPr>
          <a:xfrm>
            <a:off x="457200" y="620688"/>
            <a:ext cx="8229600" cy="5505475"/>
          </a:xfrm>
        </p:spPr>
        <p:txBody>
          <a:bodyPr>
            <a:normAutofit fontScale="70000" lnSpcReduction="20000"/>
          </a:bodyPr>
          <a:lstStyle/>
          <a:p>
            <a:pPr lvl="0"/>
            <a:r>
              <a:rPr lang="zh-CN" altLang="zh-CN" b="1" dirty="0" smtClean="0"/>
              <a:t>助力</a:t>
            </a:r>
            <a:r>
              <a:rPr lang="zh-CN" altLang="zh-CN" b="1" dirty="0"/>
              <a:t>客户管理提升是实现政策性担保机构可持续审慎经营的重要保障</a:t>
            </a:r>
            <a:endParaRPr lang="zh-CN" altLang="zh-CN" dirty="0"/>
          </a:p>
          <a:p>
            <a:r>
              <a:rPr lang="zh-CN" altLang="zh-CN" b="1" dirty="0" smtClean="0"/>
              <a:t>一</a:t>
            </a:r>
            <a:r>
              <a:rPr lang="zh-CN" altLang="zh-CN" b="1" dirty="0"/>
              <a:t>是提高客户的有效需求和抗风险能力。</a:t>
            </a:r>
            <a:r>
              <a:rPr lang="zh-CN" altLang="zh-CN" dirty="0"/>
              <a:t>当前具有有效需求的资产端短缺已成为包括银行、资本市场、互联网金融、担保等机构共同面临的最主要矛盾，</a:t>
            </a:r>
            <a:r>
              <a:rPr lang="zh-CN" altLang="zh-CN" b="1" dirty="0">
                <a:solidFill>
                  <a:srgbClr val="FF0000"/>
                </a:solidFill>
              </a:rPr>
              <a:t>事关供给侧结构性改革和需求侧有效需求的平衡。</a:t>
            </a:r>
          </a:p>
          <a:p>
            <a:r>
              <a:rPr lang="zh-CN" altLang="zh-CN" b="1" dirty="0"/>
              <a:t>二是提升担保机构员工技能的重要路径。认真负责和管理有效的员工是担保机构最大的财富。员工技能包括技术技能、人际技能和概念技能，</a:t>
            </a:r>
            <a:r>
              <a:rPr lang="zh-CN" altLang="zh-CN" dirty="0"/>
              <a:t>技术技能是指从事自己管理范围内的工作所需的技术与方法</a:t>
            </a:r>
            <a:r>
              <a:rPr lang="en-US" altLang="zh-CN" dirty="0"/>
              <a:t>  </a:t>
            </a:r>
            <a:r>
              <a:rPr lang="zh-CN" altLang="zh-CN" dirty="0"/>
              <a:t>。人际技能是指要求了解别人的信念、</a:t>
            </a:r>
            <a:r>
              <a:rPr lang="zh-CN" altLang="zh-CN" b="1" dirty="0">
                <a:solidFill>
                  <a:srgbClr val="FF0000"/>
                </a:solidFill>
              </a:rPr>
              <a:t>思考方式、</a:t>
            </a:r>
            <a:r>
              <a:rPr lang="zh-CN" altLang="zh-CN" dirty="0"/>
              <a:t>感情、个性，敏锐察觉别人的需要与动机，判断成员的可能行为与可能</a:t>
            </a:r>
            <a:r>
              <a:rPr lang="zh-CN" altLang="zh-CN" dirty="0" smtClean="0"/>
              <a:t>后果。</a:t>
            </a:r>
            <a:r>
              <a:rPr lang="zh-CN" altLang="zh-CN" dirty="0"/>
              <a:t>概念技能是指分析和概括问题的能力，抓住问题的起因和实质；形势判定能力。</a:t>
            </a:r>
          </a:p>
          <a:p>
            <a:r>
              <a:rPr lang="zh-CN" altLang="zh-CN" b="1" dirty="0"/>
              <a:t>三是树立以客户为中心的理念。</a:t>
            </a:r>
            <a:r>
              <a:rPr lang="zh-CN" altLang="zh-CN" dirty="0"/>
              <a:t>客户提供的服务机会才是我们存在的价值所在。是要求客户根据担保机构的评审标准具体提供符合要求的各项基础资料，还是担保机构基于客户的视角和企业科学管理的客观需要做尽调评审？尊重客户的差异性</a:t>
            </a:r>
            <a:r>
              <a:rPr lang="en-US" altLang="zh-CN" dirty="0"/>
              <a:t>    </a:t>
            </a:r>
            <a:endParaRPr lang="zh-CN" altLang="zh-CN" dirty="0"/>
          </a:p>
          <a:p>
            <a:r>
              <a:rPr lang="zh-CN" altLang="zh-CN" b="1" dirty="0">
                <a:solidFill>
                  <a:srgbClr val="FF0000"/>
                </a:solidFill>
              </a:rPr>
              <a:t>担保项目评审（尽调和审批）</a:t>
            </a:r>
            <a:r>
              <a:rPr lang="zh-CN" altLang="zh-CN" b="1" dirty="0" smtClean="0">
                <a:solidFill>
                  <a:srgbClr val="FF0000"/>
                </a:solidFill>
              </a:rPr>
              <a:t>的视角</a:t>
            </a:r>
            <a:endParaRPr lang="zh-CN" altLang="zh-CN" dirty="0">
              <a:solidFill>
                <a:srgbClr val="FF0000"/>
              </a:solidFill>
            </a:endParaRPr>
          </a:p>
          <a:p>
            <a:endParaRPr lang="zh-CN" altLang="en-US" dirty="0"/>
          </a:p>
        </p:txBody>
      </p:sp>
    </p:spTree>
    <p:extLst>
      <p:ext uri="{BB962C8B-B14F-4D97-AF65-F5344CB8AC3E}">
        <p14:creationId xmlns:p14="http://schemas.microsoft.com/office/powerpoint/2010/main" val="2114026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zh-CN" altLang="en-US" sz="3200" b="1" dirty="0" smtClean="0"/>
              <a:t>三、实现融资与融智结合，助力客户管理提升</a:t>
            </a:r>
            <a:endParaRPr lang="zh-CN" altLang="en-US" sz="3200" b="1" dirty="0"/>
          </a:p>
        </p:txBody>
      </p:sp>
      <p:sp>
        <p:nvSpPr>
          <p:cNvPr id="3" name="内容占位符 2"/>
          <p:cNvSpPr>
            <a:spLocks noGrp="1"/>
          </p:cNvSpPr>
          <p:nvPr>
            <p:ph idx="1"/>
          </p:nvPr>
        </p:nvSpPr>
        <p:spPr>
          <a:xfrm>
            <a:off x="457200" y="836712"/>
            <a:ext cx="8229600" cy="5832648"/>
          </a:xfrm>
        </p:spPr>
        <p:txBody>
          <a:bodyPr>
            <a:normAutofit fontScale="55000" lnSpcReduction="20000"/>
          </a:bodyPr>
          <a:lstStyle/>
          <a:p>
            <a:r>
              <a:rPr lang="zh-CN" altLang="zh-CN" b="1" dirty="0"/>
              <a:t>二、企业管理培训的主要</a:t>
            </a:r>
            <a:r>
              <a:rPr lang="zh-CN" altLang="zh-CN" b="1" dirty="0" smtClean="0"/>
              <a:t>内容</a:t>
            </a:r>
            <a:r>
              <a:rPr lang="zh-CN" altLang="en-US" b="1" dirty="0" smtClean="0"/>
              <a:t>（</a:t>
            </a:r>
            <a:r>
              <a:rPr lang="zh-CN" altLang="en-US" b="1" dirty="0" smtClean="0">
                <a:solidFill>
                  <a:srgbClr val="FF0000"/>
                </a:solidFill>
              </a:rPr>
              <a:t>也适用于担保机构）</a:t>
            </a:r>
            <a:endParaRPr lang="zh-CN" altLang="zh-CN" dirty="0">
              <a:solidFill>
                <a:srgbClr val="FF0000"/>
              </a:solidFill>
            </a:endParaRPr>
          </a:p>
          <a:p>
            <a:r>
              <a:rPr lang="zh-CN" altLang="zh-CN" b="1" dirty="0"/>
              <a:t>以融资服务为主线，从项目经理工作职责的视角</a:t>
            </a:r>
            <a:r>
              <a:rPr lang="zh-CN" altLang="zh-CN" dirty="0"/>
              <a:t>，主动寻找与客户的</a:t>
            </a:r>
            <a:r>
              <a:rPr lang="zh-CN" altLang="zh-CN" dirty="0" smtClean="0"/>
              <a:t>共同语言。</a:t>
            </a:r>
            <a:endParaRPr lang="zh-CN" altLang="zh-CN" dirty="0"/>
          </a:p>
          <a:p>
            <a:pPr lvl="0"/>
            <a:r>
              <a:rPr lang="zh-CN" altLang="en-US" b="1" dirty="0" smtClean="0"/>
              <a:t>（一）</a:t>
            </a:r>
            <a:r>
              <a:rPr lang="zh-CN" altLang="zh-CN" b="1" dirty="0" smtClean="0"/>
              <a:t>战略</a:t>
            </a:r>
            <a:r>
              <a:rPr lang="zh-CN" altLang="zh-CN" b="1" dirty="0"/>
              <a:t>管理</a:t>
            </a:r>
            <a:endParaRPr lang="zh-CN" altLang="zh-CN" dirty="0"/>
          </a:p>
          <a:p>
            <a:r>
              <a:rPr lang="zh-CN" altLang="zh-CN" dirty="0"/>
              <a:t>战略是通过内外环境分析，满足未来经营目标、方向，选择途径</a:t>
            </a:r>
            <a:r>
              <a:rPr lang="en-US" altLang="zh-CN" dirty="0"/>
              <a:t>/</a:t>
            </a:r>
            <a:r>
              <a:rPr lang="zh-CN" altLang="zh-CN" dirty="0"/>
              <a:t>行动，对重要资源在现在与未来进行系统配置。制定难点：面对未来不确定的变化环境制定今天的行动策略</a:t>
            </a:r>
            <a:r>
              <a:rPr lang="zh-CN" altLang="zh-CN" dirty="0" smtClean="0"/>
              <a:t>。</a:t>
            </a:r>
            <a:endParaRPr lang="zh-CN" altLang="zh-CN" dirty="0"/>
          </a:p>
          <a:p>
            <a:r>
              <a:rPr lang="en-US" altLang="zh-CN" dirty="0"/>
              <a:t>1</a:t>
            </a:r>
            <a:r>
              <a:rPr lang="zh-CN" altLang="zh-CN" dirty="0"/>
              <a:t>、</a:t>
            </a:r>
            <a:r>
              <a:rPr lang="zh-CN" altLang="zh-CN" b="1" dirty="0"/>
              <a:t>明晰企业的商业模式</a:t>
            </a:r>
            <a:r>
              <a:rPr lang="zh-CN" altLang="zh-CN" b="1" dirty="0" smtClean="0"/>
              <a:t>。</a:t>
            </a:r>
            <a:r>
              <a:rPr lang="zh-CN" altLang="zh-CN" dirty="0" smtClean="0"/>
              <a:t>进一步</a:t>
            </a:r>
            <a:r>
              <a:rPr lang="zh-CN" altLang="zh-CN" dirty="0"/>
              <a:t>了解企业的资源和</a:t>
            </a:r>
            <a:r>
              <a:rPr lang="zh-CN" altLang="zh-CN" dirty="0" smtClean="0"/>
              <a:t>能力。</a:t>
            </a:r>
            <a:r>
              <a:rPr lang="zh-CN" altLang="zh-CN" dirty="0"/>
              <a:t>靠什么挣钱？产品还是服务？挣谁的钱？是从现有的销售中挖掘、争夺，还是创造新的需求？如何销售？从产品生产到终端消费，中间有几个环节？有什么办法能够将中间环节减到最少？企业有没有做这方面的努力？随着销售量的扩大，边际成本会不会下降？等等。</a:t>
            </a:r>
          </a:p>
          <a:p>
            <a:r>
              <a:rPr lang="en-US" altLang="zh-CN" b="1" dirty="0"/>
              <a:t>2</a:t>
            </a:r>
            <a:r>
              <a:rPr lang="zh-CN" altLang="zh-CN" b="1" dirty="0"/>
              <a:t>、融资服从服务于公司的战略目标 。</a:t>
            </a:r>
            <a:r>
              <a:rPr lang="zh-CN" altLang="zh-CN" dirty="0"/>
              <a:t>财务仅是战略措施之一，而融资又仅是财务职能之一</a:t>
            </a:r>
            <a:r>
              <a:rPr lang="zh-CN" altLang="zh-CN" dirty="0" smtClean="0"/>
              <a:t>。</a:t>
            </a:r>
            <a:endParaRPr lang="en-US" altLang="zh-CN" dirty="0" smtClean="0"/>
          </a:p>
          <a:p>
            <a:r>
              <a:rPr lang="zh-CN" altLang="zh-CN" dirty="0" smtClean="0"/>
              <a:t>建议</a:t>
            </a:r>
            <a:r>
              <a:rPr lang="zh-CN" altLang="zh-CN" dirty="0"/>
              <a:t>按照问题管理思维，</a:t>
            </a:r>
            <a:r>
              <a:rPr lang="zh-CN" altLang="zh-CN" b="1" dirty="0">
                <a:solidFill>
                  <a:srgbClr val="FF0000"/>
                </a:solidFill>
              </a:rPr>
              <a:t>问题管理</a:t>
            </a:r>
            <a:r>
              <a:rPr lang="zh-CN" altLang="zh-CN" b="1" dirty="0"/>
              <a:t>中有这样的重要观点：</a:t>
            </a:r>
            <a:r>
              <a:rPr lang="zh-CN" altLang="zh-CN" b="1" dirty="0">
                <a:solidFill>
                  <a:srgbClr val="FF0000"/>
                </a:solidFill>
              </a:rPr>
              <a:t>今天的问题源自昨天的解决方案；准确地界定出问题（过程及问题是什么？）是成功解决问题的一半</a:t>
            </a:r>
            <a:r>
              <a:rPr lang="en-US" altLang="zh-CN" b="1" dirty="0">
                <a:solidFill>
                  <a:srgbClr val="FF0000"/>
                </a:solidFill>
              </a:rPr>
              <a:t>,</a:t>
            </a:r>
            <a:r>
              <a:rPr lang="zh-CN" altLang="zh-CN" dirty="0"/>
              <a:t>比笼统地、模糊地找解决问题的办法更重要。如</a:t>
            </a:r>
            <a:r>
              <a:rPr lang="zh-CN" altLang="zh-CN" b="1" dirty="0"/>
              <a:t>企业主要问题仅仅就是资金不足问题</a:t>
            </a:r>
            <a:r>
              <a:rPr lang="en-US" altLang="zh-CN" b="1" dirty="0"/>
              <a:t>?</a:t>
            </a:r>
            <a:r>
              <a:rPr lang="zh-CN" altLang="zh-CN" b="1" dirty="0"/>
              <a:t>可从企业战略、目前资产结构和资金使用效率出发，采用树状问题分解图或借用质量管理中的因果图模型，</a:t>
            </a:r>
            <a:r>
              <a:rPr lang="zh-CN" altLang="zh-CN" dirty="0"/>
              <a:t>分析影响企业资金不足的各原因，各项下再细分不同原因</a:t>
            </a:r>
            <a:r>
              <a:rPr lang="zh-CN" altLang="zh-CN" dirty="0" smtClean="0"/>
              <a:t>，</a:t>
            </a:r>
            <a:r>
              <a:rPr lang="zh-CN" altLang="zh-CN" b="1" dirty="0" smtClean="0"/>
              <a:t>针对</a:t>
            </a:r>
            <a:r>
              <a:rPr lang="zh-CN" altLang="zh-CN" b="1" dirty="0"/>
              <a:t>主要的细分项提出诸如变现资产、压缩成本、增加投入、改善营销政策、聚焦相对优势的主业或引进投资者等等处理措施，</a:t>
            </a:r>
            <a:r>
              <a:rPr lang="zh-CN" altLang="zh-CN" b="1" dirty="0">
                <a:solidFill>
                  <a:srgbClr val="FF0000"/>
                </a:solidFill>
              </a:rPr>
              <a:t>不仅仅只是增加负债（含担保融资）。</a:t>
            </a:r>
            <a:endParaRPr lang="zh-CN" altLang="zh-CN" dirty="0">
              <a:solidFill>
                <a:srgbClr val="FF0000"/>
              </a:solidFill>
            </a:endParaRPr>
          </a:p>
          <a:p>
            <a:r>
              <a:rPr lang="en-US" altLang="zh-CN" dirty="0" smtClean="0"/>
              <a:t>3</a:t>
            </a:r>
            <a:r>
              <a:rPr lang="zh-CN" altLang="zh-CN" dirty="0" smtClean="0"/>
              <a:t>、</a:t>
            </a:r>
            <a:r>
              <a:rPr lang="zh-CN" altLang="zh-CN" b="1" dirty="0"/>
              <a:t>争取适度参与重要客户企业规划或年度计划制定</a:t>
            </a:r>
            <a:r>
              <a:rPr lang="zh-CN" altLang="zh-CN" dirty="0"/>
              <a:t>。 </a:t>
            </a:r>
            <a:endParaRPr lang="zh-CN" altLang="en-US" dirty="0"/>
          </a:p>
        </p:txBody>
      </p:sp>
    </p:spTree>
    <p:extLst>
      <p:ext uri="{BB962C8B-B14F-4D97-AF65-F5344CB8AC3E}">
        <p14:creationId xmlns:p14="http://schemas.microsoft.com/office/powerpoint/2010/main" val="2144118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2800" b="1" dirty="0" smtClean="0"/>
              <a:t>三、实现融资与融智结合，助力客户管理提升</a:t>
            </a:r>
            <a:endParaRPr lang="zh-CN" altLang="en-US" sz="2800" dirty="0"/>
          </a:p>
        </p:txBody>
      </p:sp>
      <p:sp>
        <p:nvSpPr>
          <p:cNvPr id="3" name="内容占位符 2"/>
          <p:cNvSpPr>
            <a:spLocks noGrp="1"/>
          </p:cNvSpPr>
          <p:nvPr>
            <p:ph idx="1"/>
          </p:nvPr>
        </p:nvSpPr>
        <p:spPr>
          <a:xfrm>
            <a:off x="457200" y="836712"/>
            <a:ext cx="8229600" cy="5760640"/>
          </a:xfrm>
        </p:spPr>
        <p:txBody>
          <a:bodyPr>
            <a:normAutofit fontScale="62500" lnSpcReduction="20000"/>
          </a:bodyPr>
          <a:lstStyle/>
          <a:p>
            <a:r>
              <a:rPr lang="zh-CN" altLang="zh-CN" b="1" dirty="0"/>
              <a:t>（二）组织与人力资源管理</a:t>
            </a:r>
            <a:endParaRPr lang="zh-CN" altLang="zh-CN" dirty="0"/>
          </a:p>
          <a:p>
            <a:r>
              <a:rPr lang="en-US" altLang="zh-CN" b="1" dirty="0" smtClean="0"/>
              <a:t>1</a:t>
            </a:r>
            <a:r>
              <a:rPr lang="zh-CN" altLang="zh-CN" b="1" dirty="0"/>
              <a:t>、管理者优势</a:t>
            </a:r>
            <a:endParaRPr lang="zh-CN" altLang="zh-CN" dirty="0"/>
          </a:p>
          <a:p>
            <a:r>
              <a:rPr lang="zh-CN" altLang="zh-CN" dirty="0"/>
              <a:t>企业家是优化资源配置、提高供给体系适应能力的主导力量，是企业重要的资产和信用，可重点考察领导者和管理团队成员的背景，通过跟踪他们的言行（通过新闻、企业网站及百度舆情等）中获取企业的发展方向、行业战略、用人机制、激励措施、政商关系的适度性等方面的信息，判断他们的人品、格局和</a:t>
            </a:r>
            <a:r>
              <a:rPr lang="zh-CN" altLang="zh-CN" dirty="0" smtClean="0"/>
              <a:t>价值观。</a:t>
            </a:r>
            <a:endParaRPr lang="zh-CN" altLang="zh-CN" dirty="0"/>
          </a:p>
          <a:p>
            <a:pPr lvl="0"/>
            <a:r>
              <a:rPr lang="en-US" altLang="zh-CN" b="1" dirty="0" smtClean="0"/>
              <a:t>2</a:t>
            </a:r>
            <a:r>
              <a:rPr lang="zh-CN" altLang="en-US" b="1" dirty="0" smtClean="0"/>
              <a:t>、</a:t>
            </a:r>
            <a:r>
              <a:rPr lang="zh-CN" altLang="zh-CN" b="1" dirty="0" smtClean="0"/>
              <a:t>平衡</a:t>
            </a:r>
            <a:r>
              <a:rPr lang="zh-CN" altLang="zh-CN" b="1" dirty="0"/>
              <a:t>计分卡</a:t>
            </a:r>
            <a:r>
              <a:rPr lang="en-US" altLang="zh-CN" b="1" dirty="0"/>
              <a:t>BSC</a:t>
            </a:r>
            <a:endParaRPr lang="zh-CN" altLang="zh-CN" dirty="0"/>
          </a:p>
          <a:p>
            <a:r>
              <a:rPr lang="en-US" altLang="zh-CN" dirty="0" smtClean="0"/>
              <a:t>BSC</a:t>
            </a:r>
            <a:r>
              <a:rPr lang="zh-CN" altLang="zh-CN" dirty="0"/>
              <a:t>既是战略分解方法，也是有效的绩效管理常用工具，它将企业成功的关键因素、绩效指标、企业目标同企业长期愿景关联起来。</a:t>
            </a:r>
          </a:p>
          <a:p>
            <a:pPr lvl="0"/>
            <a:r>
              <a:rPr lang="zh-CN" altLang="zh-CN" b="1" dirty="0"/>
              <a:t>总体财务目标</a:t>
            </a:r>
            <a:r>
              <a:rPr lang="zh-CN" altLang="zh-CN" dirty="0"/>
              <a:t>：收入增长、生产率提高、净资产收益率（利润、销售额、成本、现金流）等，要考虑不同行业、不同规模和企业所处不同发展阶段和各部门职责不同，分解财务目标。</a:t>
            </a:r>
          </a:p>
          <a:p>
            <a:pPr lvl="0"/>
            <a:r>
              <a:rPr lang="zh-CN" altLang="zh-CN" b="1" dirty="0"/>
              <a:t>客户目标：</a:t>
            </a:r>
            <a:r>
              <a:rPr lang="zh-CN" altLang="zh-CN" dirty="0"/>
              <a:t>市场份额、目标客户、提高客户服务满意度与保有率、客户利润贡献率。</a:t>
            </a:r>
          </a:p>
          <a:p>
            <a:pPr lvl="0"/>
            <a:r>
              <a:rPr lang="zh-CN" altLang="zh-CN" b="1" dirty="0"/>
              <a:t>内部业务流程：</a:t>
            </a:r>
            <a:r>
              <a:rPr lang="zh-CN" altLang="zh-CN" dirty="0"/>
              <a:t>如创新能力、运营指标、售后服务指标、风控能力、精益改善。</a:t>
            </a:r>
          </a:p>
          <a:p>
            <a:pPr lvl="0"/>
            <a:r>
              <a:rPr lang="en-US" altLang="zh-CN" b="1" dirty="0"/>
              <a:t> </a:t>
            </a:r>
            <a:r>
              <a:rPr lang="zh-CN" altLang="zh-CN" b="1" dirty="0"/>
              <a:t>学习与成长：</a:t>
            </a:r>
            <a:r>
              <a:rPr lang="zh-CN" altLang="zh-CN" dirty="0"/>
              <a:t>员工能力（员工满意度、保持率、工作效率、培训次数、知识水平）、信息能力（信息覆盖率、系统反映时间、接触信息系统途径、当前可获得信息与期望需要信息的比例）、激励授权与协作指标（合理化建议数量与采纳数量）。</a:t>
            </a:r>
          </a:p>
          <a:p>
            <a:endParaRPr lang="zh-CN" altLang="en-US" dirty="0"/>
          </a:p>
        </p:txBody>
      </p:sp>
    </p:spTree>
    <p:extLst>
      <p:ext uri="{BB962C8B-B14F-4D97-AF65-F5344CB8AC3E}">
        <p14:creationId xmlns:p14="http://schemas.microsoft.com/office/powerpoint/2010/main" val="1017646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2800" b="1" dirty="0" smtClean="0"/>
              <a:t>三、实现融资与融智结合，助力客户管理提升</a:t>
            </a:r>
            <a:endParaRPr lang="zh-CN" altLang="en-US" sz="2800" dirty="0"/>
          </a:p>
        </p:txBody>
      </p:sp>
      <p:sp>
        <p:nvSpPr>
          <p:cNvPr id="3" name="内容占位符 2"/>
          <p:cNvSpPr>
            <a:spLocks noGrp="1"/>
          </p:cNvSpPr>
          <p:nvPr>
            <p:ph idx="1"/>
          </p:nvPr>
        </p:nvSpPr>
        <p:spPr>
          <a:xfrm>
            <a:off x="457200" y="836712"/>
            <a:ext cx="8229600" cy="5616624"/>
          </a:xfrm>
        </p:spPr>
        <p:txBody>
          <a:bodyPr>
            <a:normAutofit fontScale="47500" lnSpcReduction="20000"/>
          </a:bodyPr>
          <a:lstStyle/>
          <a:p>
            <a:pPr lvl="0" fontAlgn="base"/>
            <a:r>
              <a:rPr lang="zh-CN" altLang="en-US" b="1" dirty="0" smtClean="0"/>
              <a:t>（三）</a:t>
            </a:r>
            <a:r>
              <a:rPr lang="zh-CN" altLang="zh-CN" b="1" dirty="0" smtClean="0"/>
              <a:t>营销</a:t>
            </a:r>
            <a:r>
              <a:rPr lang="zh-CN" altLang="zh-CN" b="1" dirty="0"/>
              <a:t>管理</a:t>
            </a:r>
            <a:endParaRPr lang="zh-CN" altLang="zh-CN" dirty="0"/>
          </a:p>
          <a:p>
            <a:pPr fontAlgn="base"/>
            <a:r>
              <a:rPr lang="zh-CN" altLang="zh-CN" sz="3400" dirty="0" smtClean="0"/>
              <a:t>市场</a:t>
            </a:r>
            <a:r>
              <a:rPr lang="zh-CN" altLang="zh-CN" sz="3400" dirty="0"/>
              <a:t>营销环境分析（消费者分析、竞争者分析、市场需求预测）、目标市场分析（细分、选择、定位）、营销策略分析（产品、价格、渠道、促销）和客户关系管理等。</a:t>
            </a:r>
          </a:p>
          <a:p>
            <a:pPr lvl="0"/>
            <a:r>
              <a:rPr lang="en-US" altLang="zh-CN" sz="3400" b="1" dirty="0" smtClean="0"/>
              <a:t>1</a:t>
            </a:r>
            <a:r>
              <a:rPr lang="zh-CN" altLang="en-US" sz="3400" b="1" dirty="0" smtClean="0"/>
              <a:t>、</a:t>
            </a:r>
            <a:r>
              <a:rPr lang="zh-CN" altLang="zh-CN" sz="3400" b="1" dirty="0" smtClean="0"/>
              <a:t>产品</a:t>
            </a:r>
            <a:r>
              <a:rPr lang="zh-CN" altLang="zh-CN" sz="3400" b="1" dirty="0"/>
              <a:t>与品牌</a:t>
            </a:r>
            <a:endParaRPr lang="zh-CN" altLang="zh-CN" sz="3400" dirty="0"/>
          </a:p>
          <a:p>
            <a:r>
              <a:rPr lang="zh-CN" altLang="zh-CN" sz="3400" b="1" dirty="0"/>
              <a:t>产品分析包括产品线广度、深度及关联度</a:t>
            </a:r>
            <a:r>
              <a:rPr lang="en-US" altLang="zh-CN" sz="3400" b="1" dirty="0"/>
              <a:t>;</a:t>
            </a:r>
            <a:r>
              <a:rPr lang="zh-CN" altLang="zh-CN" sz="3400" b="1" dirty="0"/>
              <a:t>产品寿命周期</a:t>
            </a:r>
            <a:r>
              <a:rPr lang="en-US" altLang="zh-CN" sz="3400" b="1" dirty="0"/>
              <a:t>;</a:t>
            </a:r>
            <a:r>
              <a:rPr lang="zh-CN" altLang="zh-CN" sz="3400" b="1" dirty="0"/>
              <a:t>新产品开发</a:t>
            </a:r>
            <a:r>
              <a:rPr lang="zh-CN" altLang="zh-CN" sz="3400" dirty="0"/>
              <a:t>等，产品专一并不等同于“单一”，而是指企业在某一领域具有深度挖掘和扩展产品或服务的能力。例如双</a:t>
            </a:r>
            <a:r>
              <a:rPr lang="zh-CN" altLang="zh-CN" sz="3400" dirty="0" smtClean="0"/>
              <a:t>汇</a:t>
            </a:r>
            <a:r>
              <a:rPr lang="zh-CN" altLang="en-US" sz="3400" dirty="0" smtClean="0"/>
              <a:t>、</a:t>
            </a:r>
            <a:r>
              <a:rPr lang="zh-CN" altLang="zh-CN" sz="3400" dirty="0" smtClean="0"/>
              <a:t>雨</a:t>
            </a:r>
            <a:r>
              <a:rPr lang="zh-CN" altLang="zh-CN" sz="3400" dirty="0"/>
              <a:t>润</a:t>
            </a:r>
            <a:r>
              <a:rPr lang="zh-CN" altLang="zh-CN" sz="3400" dirty="0" smtClean="0"/>
              <a:t>食品。</a:t>
            </a:r>
            <a:r>
              <a:rPr lang="zh-CN" altLang="zh-CN" sz="3400" b="1" dirty="0"/>
              <a:t>品牌的意义在于它能够反映出产品或服务的差异性、质量、品位和口碑</a:t>
            </a:r>
            <a:r>
              <a:rPr lang="zh-CN" altLang="zh-CN" sz="3400" dirty="0"/>
              <a:t>。</a:t>
            </a:r>
          </a:p>
          <a:p>
            <a:pPr lvl="0"/>
            <a:r>
              <a:rPr lang="en-US" altLang="zh-CN" sz="3400" b="1" dirty="0" smtClean="0"/>
              <a:t>2</a:t>
            </a:r>
            <a:r>
              <a:rPr lang="zh-CN" altLang="en-US" sz="3400" b="1" dirty="0" smtClean="0"/>
              <a:t>、</a:t>
            </a:r>
            <a:r>
              <a:rPr lang="zh-CN" altLang="zh-CN" sz="3400" b="1" dirty="0" smtClean="0"/>
              <a:t>主</a:t>
            </a:r>
            <a:r>
              <a:rPr lang="zh-CN" altLang="zh-CN" sz="3400" b="1" dirty="0"/>
              <a:t>营收入</a:t>
            </a:r>
            <a:endParaRPr lang="zh-CN" altLang="zh-CN" sz="3400" dirty="0"/>
          </a:p>
          <a:p>
            <a:r>
              <a:rPr lang="zh-CN" altLang="zh-CN" sz="3400" dirty="0"/>
              <a:t>加强对销售收入、应收账款等关键的、原生的基础数据的核实工作，规范次生数据（各种比率）处理标准。可对客户月度用电量、相关生产记录、仓库进出单、</a:t>
            </a:r>
            <a:r>
              <a:rPr lang="zh-CN" altLang="zh-CN" sz="3400" b="1" dirty="0">
                <a:solidFill>
                  <a:srgbClr val="FF0000"/>
                </a:solidFill>
              </a:rPr>
              <a:t>化验室检验单据</a:t>
            </a:r>
            <a:r>
              <a:rPr lang="zh-CN" altLang="zh-CN" sz="3400" b="1" dirty="0"/>
              <a:t>和频次（质量安全）</a:t>
            </a:r>
            <a:r>
              <a:rPr lang="zh-CN" altLang="zh-CN" sz="3400" dirty="0"/>
              <a:t>、价值量大的存货、主要合同、相关</a:t>
            </a:r>
            <a:r>
              <a:rPr lang="zh-CN" altLang="zh-CN" sz="3400" dirty="0">
                <a:solidFill>
                  <a:srgbClr val="FF0000"/>
                </a:solidFill>
              </a:rPr>
              <a:t>税收（资源费 </a:t>
            </a:r>
            <a:r>
              <a:rPr lang="zh-CN" altLang="zh-CN" sz="3400" b="1" dirty="0">
                <a:solidFill>
                  <a:srgbClr val="FF0000"/>
                </a:solidFill>
              </a:rPr>
              <a:t>特别是营改增后</a:t>
            </a:r>
            <a:r>
              <a:rPr lang="zh-CN" altLang="zh-CN" sz="3400" dirty="0"/>
              <a:t>）实缴额等项目与征信记录、银行流水、第三方等信息来源进行比对。</a:t>
            </a:r>
          </a:p>
          <a:p>
            <a:r>
              <a:rPr lang="zh-CN" altLang="zh-CN" sz="3400" b="1" dirty="0" smtClean="0"/>
              <a:t>一</a:t>
            </a:r>
            <a:r>
              <a:rPr lang="zh-CN" altLang="zh-CN" sz="3400" b="1" dirty="0"/>
              <a:t>是收入是利润的先行指标。</a:t>
            </a:r>
            <a:r>
              <a:rPr lang="zh-CN" altLang="zh-CN" sz="3400" dirty="0"/>
              <a:t>可从收入增长情况、主营业务的变化、主要客户销售额分析和主要竞争对手比较。</a:t>
            </a:r>
            <a:r>
              <a:rPr lang="zh-CN" altLang="zh-CN" sz="3400" b="1" dirty="0"/>
              <a:t>二是毛利率水平体现了企业的竞争力。</a:t>
            </a:r>
            <a:r>
              <a:rPr lang="zh-CN" altLang="zh-CN" sz="3400" dirty="0"/>
              <a:t>可从毛利率水平、成本构成和</a:t>
            </a:r>
            <a:r>
              <a:rPr lang="zh-CN" altLang="zh-CN" sz="3400" b="1" dirty="0"/>
              <a:t>经营性利润</a:t>
            </a:r>
            <a:r>
              <a:rPr lang="zh-CN" altLang="zh-CN" sz="3400" dirty="0"/>
              <a:t>（剔除投资收益、公允值变动收益以及营业外收益后的利润）等，重点是要从商业逻辑上判断，企业的高</a:t>
            </a:r>
            <a:r>
              <a:rPr lang="zh-CN" altLang="zh-CN" sz="3400" dirty="0" smtClean="0"/>
              <a:t>回报率构成</a:t>
            </a:r>
            <a:r>
              <a:rPr lang="zh-CN" altLang="en-US" sz="3400" dirty="0" smtClean="0"/>
              <a:t>及可</a:t>
            </a:r>
            <a:r>
              <a:rPr lang="zh-CN" altLang="zh-CN" sz="3400" dirty="0" smtClean="0"/>
              <a:t>持续性</a:t>
            </a:r>
            <a:r>
              <a:rPr lang="zh-CN" altLang="zh-CN" sz="3400" dirty="0"/>
              <a:t>？</a:t>
            </a:r>
            <a:r>
              <a:rPr lang="zh-CN" altLang="zh-CN" sz="3400" b="1" dirty="0"/>
              <a:t>三是收入与利润的含金量</a:t>
            </a:r>
            <a:r>
              <a:rPr lang="zh-CN" altLang="zh-CN" sz="3400" b="1" dirty="0" smtClean="0"/>
              <a:t>。</a:t>
            </a:r>
            <a:r>
              <a:rPr lang="zh-CN" altLang="zh-CN" sz="3400" dirty="0" smtClean="0"/>
              <a:t>经营</a:t>
            </a:r>
            <a:r>
              <a:rPr lang="zh-CN" altLang="zh-CN" sz="3400" dirty="0"/>
              <a:t>活动产生的现金流量净额</a:t>
            </a:r>
            <a:r>
              <a:rPr lang="en-US" altLang="zh-CN" sz="3400" dirty="0"/>
              <a:t>/</a:t>
            </a:r>
            <a:r>
              <a:rPr lang="zh-CN" altLang="zh-CN" sz="3400" dirty="0"/>
              <a:t>收入）。</a:t>
            </a:r>
            <a:r>
              <a:rPr lang="zh-CN" altLang="zh-CN" sz="3400" b="1" dirty="0"/>
              <a:t>四是将当期的营销政策与当期的应收账款和存货两项流动资金占用较大科目联动</a:t>
            </a:r>
            <a:r>
              <a:rPr lang="zh-CN" altLang="zh-CN" sz="3400" b="1" dirty="0" smtClean="0"/>
              <a:t>分析</a:t>
            </a:r>
            <a:r>
              <a:rPr lang="zh-CN" altLang="zh-CN" sz="3400" dirty="0" smtClean="0"/>
              <a:t>。</a:t>
            </a:r>
            <a:r>
              <a:rPr lang="zh-CN" altLang="zh-CN" sz="3400" dirty="0"/>
              <a:t>应收账款是最常用的虚增资产和销售的</a:t>
            </a:r>
            <a:r>
              <a:rPr lang="zh-CN" altLang="zh-CN" sz="3400" dirty="0" smtClean="0"/>
              <a:t>技巧。</a:t>
            </a:r>
            <a:endParaRPr lang="zh-CN" altLang="zh-CN" sz="3400" dirty="0"/>
          </a:p>
          <a:p>
            <a:pPr lvl="0"/>
            <a:r>
              <a:rPr lang="en-US" altLang="zh-CN" sz="3400" b="1" dirty="0" smtClean="0"/>
              <a:t>3</a:t>
            </a:r>
            <a:r>
              <a:rPr lang="zh-CN" altLang="en-US" sz="3400" b="1" dirty="0" smtClean="0"/>
              <a:t>、</a:t>
            </a:r>
            <a:r>
              <a:rPr lang="zh-CN" altLang="zh-CN" sz="3400" b="1" dirty="0" smtClean="0"/>
              <a:t>网络</a:t>
            </a:r>
            <a:r>
              <a:rPr lang="zh-CN" altLang="zh-CN" sz="3400" b="1" dirty="0"/>
              <a:t>效应</a:t>
            </a:r>
            <a:endParaRPr lang="zh-CN" altLang="zh-CN" sz="3400" dirty="0"/>
          </a:p>
          <a:p>
            <a:r>
              <a:rPr lang="zh-CN" altLang="zh-CN" sz="3400" dirty="0"/>
              <a:t>网络效应通常是指企业的销售或服务网络。企业通过哪些手段销售产品？具体地说，是通过人力推销、专门店销售、连锁加盟还是网店销售？各种销售手段分别为企业带来多少销售额？</a:t>
            </a:r>
            <a:r>
              <a:rPr lang="zh-CN" altLang="zh-CN" sz="3400" b="1" dirty="0">
                <a:solidFill>
                  <a:srgbClr val="FF0000"/>
                </a:solidFill>
              </a:rPr>
              <a:t>传统企业如何应对电商？企业的网络规模效应如何？</a:t>
            </a:r>
          </a:p>
          <a:p>
            <a:endParaRPr lang="zh-CN" altLang="en-US" dirty="0"/>
          </a:p>
        </p:txBody>
      </p:sp>
    </p:spTree>
    <p:extLst>
      <p:ext uri="{BB962C8B-B14F-4D97-AF65-F5344CB8AC3E}">
        <p14:creationId xmlns:p14="http://schemas.microsoft.com/office/powerpoint/2010/main" val="199406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2800" b="1" dirty="0" smtClean="0"/>
              <a:t>三、实现融资与融智结合，助力客户管理提升</a:t>
            </a:r>
            <a:endParaRPr lang="zh-CN" altLang="en-US" sz="2800" dirty="0"/>
          </a:p>
        </p:txBody>
      </p:sp>
      <p:sp>
        <p:nvSpPr>
          <p:cNvPr id="3" name="内容占位符 2"/>
          <p:cNvSpPr>
            <a:spLocks noGrp="1"/>
          </p:cNvSpPr>
          <p:nvPr>
            <p:ph idx="1"/>
          </p:nvPr>
        </p:nvSpPr>
        <p:spPr>
          <a:xfrm>
            <a:off x="457200" y="764704"/>
            <a:ext cx="8229600" cy="5904656"/>
          </a:xfrm>
        </p:spPr>
        <p:txBody>
          <a:bodyPr>
            <a:normAutofit fontScale="55000" lnSpcReduction="20000"/>
          </a:bodyPr>
          <a:lstStyle/>
          <a:p>
            <a:r>
              <a:rPr lang="zh-CN" altLang="zh-CN" dirty="0"/>
              <a:t>（四）</a:t>
            </a:r>
            <a:r>
              <a:rPr lang="zh-CN" altLang="zh-CN" b="1" dirty="0"/>
              <a:t>生产运营管理</a:t>
            </a:r>
            <a:endParaRPr lang="zh-CN" altLang="zh-CN" dirty="0"/>
          </a:p>
          <a:p>
            <a:pPr lvl="0"/>
            <a:r>
              <a:rPr lang="en-US" altLang="zh-CN" b="1" dirty="0" smtClean="0"/>
              <a:t>1</a:t>
            </a:r>
            <a:r>
              <a:rPr lang="zh-CN" altLang="en-US" b="1" dirty="0" smtClean="0"/>
              <a:t>、</a:t>
            </a:r>
            <a:r>
              <a:rPr lang="zh-CN" altLang="zh-CN" b="1" dirty="0" smtClean="0"/>
              <a:t>现场</a:t>
            </a:r>
            <a:r>
              <a:rPr lang="zh-CN" altLang="zh-CN" b="1" dirty="0"/>
              <a:t>管理</a:t>
            </a:r>
            <a:endParaRPr lang="zh-CN" altLang="zh-CN" dirty="0"/>
          </a:p>
          <a:p>
            <a:r>
              <a:rPr lang="zh-CN" altLang="zh-CN" dirty="0"/>
              <a:t>项目评审时务必做到“四个延伸”：向企业负责人或实际控制人、上下游、银行或企业所在地担保机构和现场管理延伸</a:t>
            </a:r>
            <a:r>
              <a:rPr lang="zh-CN" altLang="zh-CN" dirty="0" smtClean="0"/>
              <a:t>。</a:t>
            </a:r>
            <a:endParaRPr lang="en-US" altLang="zh-CN" dirty="0" smtClean="0"/>
          </a:p>
          <a:p>
            <a:r>
              <a:rPr lang="zh-CN" altLang="zh-CN" b="1" dirty="0" smtClean="0"/>
              <a:t>现场</a:t>
            </a:r>
            <a:r>
              <a:rPr lang="zh-CN" altLang="zh-CN" b="1" dirty="0"/>
              <a:t>管理包括质量、成本、交货期、效率、安全和士气，</a:t>
            </a:r>
            <a:r>
              <a:rPr lang="zh-CN" altLang="zh-CN" dirty="0"/>
              <a:t>常用工具有定置管理、目视管理和</a:t>
            </a:r>
            <a:r>
              <a:rPr lang="en-US" altLang="zh-CN" dirty="0"/>
              <a:t>5S</a:t>
            </a:r>
            <a:r>
              <a:rPr lang="zh-CN" altLang="zh-CN" dirty="0"/>
              <a:t>管理等。如目视管理中车间内张贴的通知和看板表、操作岗位上的操作记录等信息简洁直观实用；</a:t>
            </a:r>
            <a:r>
              <a:rPr lang="en-US" altLang="zh-CN" b="1" dirty="0"/>
              <a:t>5S</a:t>
            </a:r>
            <a:r>
              <a:rPr lang="zh-CN" altLang="zh-CN" b="1" dirty="0"/>
              <a:t>管理</a:t>
            </a:r>
            <a:r>
              <a:rPr lang="zh-CN" altLang="zh-CN" dirty="0"/>
              <a:t>包括</a:t>
            </a:r>
            <a:r>
              <a:rPr lang="zh-CN" altLang="zh-CN" dirty="0" smtClean="0"/>
              <a:t>整理、整顿、清扫、清洁和修养。</a:t>
            </a:r>
            <a:endParaRPr lang="en-US" altLang="zh-CN" dirty="0" smtClean="0"/>
          </a:p>
          <a:p>
            <a:endParaRPr lang="en-US" altLang="zh-CN" b="1" dirty="0"/>
          </a:p>
          <a:p>
            <a:r>
              <a:rPr lang="en-US" altLang="zh-CN" b="1" dirty="0" smtClean="0"/>
              <a:t>2</a:t>
            </a:r>
            <a:r>
              <a:rPr lang="zh-CN" altLang="zh-CN" b="1" dirty="0"/>
              <a:t>、精益管理</a:t>
            </a:r>
            <a:endParaRPr lang="zh-CN" altLang="zh-CN" dirty="0"/>
          </a:p>
          <a:p>
            <a:r>
              <a:rPr lang="zh-CN" altLang="zh-CN" dirty="0"/>
              <a:t>来自于丰田生产管理模式，丰田始终坚信，</a:t>
            </a:r>
            <a:r>
              <a:rPr lang="zh-CN" altLang="zh-CN" b="1" dirty="0"/>
              <a:t>企业的基本经营理念有三：维持企业生存，为股东创造利润；占领市场空间，向社会提供好的产品；企业和员工共同发展</a:t>
            </a:r>
            <a:r>
              <a:rPr lang="zh-CN" altLang="zh-CN" b="1" dirty="0" smtClean="0"/>
              <a:t>。</a:t>
            </a:r>
            <a:endParaRPr lang="en-US" altLang="zh-CN" b="1" dirty="0" smtClean="0"/>
          </a:p>
          <a:p>
            <a:r>
              <a:rPr lang="zh-CN" altLang="zh-CN" b="1" dirty="0" smtClean="0"/>
              <a:t>这</a:t>
            </a:r>
            <a:r>
              <a:rPr lang="zh-CN" altLang="zh-CN" b="1" dirty="0"/>
              <a:t>是一个以减少浪费为特色的多品种、小批量、高质量和低消耗的生产系统</a:t>
            </a:r>
            <a:r>
              <a:rPr lang="zh-CN" altLang="zh-CN" dirty="0"/>
              <a:t>，它是以“准时化</a:t>
            </a:r>
            <a:r>
              <a:rPr lang="en-US" altLang="zh-CN" dirty="0"/>
              <a:t>JIT</a:t>
            </a:r>
            <a:r>
              <a:rPr lang="zh-CN" altLang="zh-CN" dirty="0"/>
              <a:t>”和“自动化”为支柱，以“标准化”、“平顺化”、“改善”为依托，借助“</a:t>
            </a:r>
            <a:r>
              <a:rPr lang="en-US" altLang="zh-CN" dirty="0"/>
              <a:t>5S</a:t>
            </a:r>
            <a:r>
              <a:rPr lang="zh-CN" altLang="zh-CN" dirty="0"/>
              <a:t>”、“看板”等工具形成的一套生产管理模式。</a:t>
            </a:r>
            <a:r>
              <a:rPr lang="zh-CN" altLang="zh-CN" b="1" dirty="0"/>
              <a:t>精益管理的目标可以概括为：企业在为顾客提供满意的产品与服务的同时，把浪费降到最低程度</a:t>
            </a:r>
            <a:r>
              <a:rPr lang="zh-CN" altLang="zh-CN" b="1" dirty="0" smtClean="0"/>
              <a:t>。</a:t>
            </a:r>
            <a:endParaRPr lang="en-US" altLang="zh-CN" b="1" dirty="0" smtClean="0"/>
          </a:p>
          <a:p>
            <a:r>
              <a:rPr lang="zh-CN" altLang="zh-CN" dirty="0" smtClean="0">
                <a:solidFill>
                  <a:srgbClr val="FF0000"/>
                </a:solidFill>
              </a:rPr>
              <a:t>企业</a:t>
            </a:r>
            <a:r>
              <a:rPr lang="zh-CN" altLang="zh-CN" dirty="0">
                <a:solidFill>
                  <a:srgbClr val="FF0000"/>
                </a:solidFill>
              </a:rPr>
              <a:t>常见的浪费现象有</a:t>
            </a:r>
            <a:r>
              <a:rPr lang="zh-CN" altLang="zh-CN" dirty="0"/>
              <a:t>：</a:t>
            </a:r>
            <a:r>
              <a:rPr lang="zh-CN" altLang="zh-CN" b="1" dirty="0"/>
              <a:t>错误</a:t>
            </a:r>
            <a:r>
              <a:rPr lang="zh-CN" altLang="zh-CN" dirty="0"/>
              <a:t>——提供有缺陷的产品或不满意的服务；</a:t>
            </a:r>
            <a:r>
              <a:rPr lang="zh-CN" altLang="zh-CN" b="1" dirty="0"/>
              <a:t>积压</a:t>
            </a:r>
            <a:r>
              <a:rPr lang="zh-CN" altLang="zh-CN" dirty="0"/>
              <a:t>——因无需求造成的积压和多余的库存；</a:t>
            </a:r>
            <a:r>
              <a:rPr lang="zh-CN" altLang="zh-CN" b="1" dirty="0"/>
              <a:t>过度加工</a:t>
            </a:r>
            <a:r>
              <a:rPr lang="zh-CN" altLang="zh-CN" dirty="0"/>
              <a:t>——实际上不需要的加工和程序；</a:t>
            </a:r>
            <a:r>
              <a:rPr lang="zh-CN" altLang="zh-CN" b="1" dirty="0"/>
              <a:t>多余搬运</a:t>
            </a:r>
            <a:r>
              <a:rPr lang="zh-CN" altLang="zh-CN" dirty="0"/>
              <a:t>——不必要的物品移动；</a:t>
            </a:r>
            <a:r>
              <a:rPr lang="zh-CN" altLang="zh-CN" b="1" dirty="0"/>
              <a:t>等候</a:t>
            </a:r>
            <a:r>
              <a:rPr lang="zh-CN" altLang="zh-CN" dirty="0"/>
              <a:t>——因生产活动的上游不能按时交货或提供服务而等候；</a:t>
            </a:r>
            <a:r>
              <a:rPr lang="zh-CN" altLang="zh-CN" b="1" dirty="0"/>
              <a:t>多余的运动</a:t>
            </a:r>
            <a:r>
              <a:rPr lang="zh-CN" altLang="zh-CN" dirty="0"/>
              <a:t>——人员在工作中不必要的动作；提供</a:t>
            </a:r>
            <a:r>
              <a:rPr lang="zh-CN" altLang="zh-CN" b="1" dirty="0"/>
              <a:t>顾客并不需要</a:t>
            </a:r>
            <a:r>
              <a:rPr lang="zh-CN" altLang="zh-CN" dirty="0"/>
              <a:t>的服务和产品。</a:t>
            </a:r>
          </a:p>
          <a:p>
            <a:endParaRPr lang="zh-CN" altLang="en-US" dirty="0"/>
          </a:p>
        </p:txBody>
      </p:sp>
    </p:spTree>
    <p:extLst>
      <p:ext uri="{BB962C8B-B14F-4D97-AF65-F5344CB8AC3E}">
        <p14:creationId xmlns:p14="http://schemas.microsoft.com/office/powerpoint/2010/main" val="8850162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2800" b="1" dirty="0" smtClean="0"/>
              <a:t>三、实现融资与融智结合，助力客户管理提升</a:t>
            </a:r>
            <a:endParaRPr lang="zh-CN" altLang="en-US" sz="2800" dirty="0"/>
          </a:p>
        </p:txBody>
      </p:sp>
      <p:sp>
        <p:nvSpPr>
          <p:cNvPr id="3" name="内容占位符 2"/>
          <p:cNvSpPr>
            <a:spLocks noGrp="1"/>
          </p:cNvSpPr>
          <p:nvPr>
            <p:ph idx="1"/>
          </p:nvPr>
        </p:nvSpPr>
        <p:spPr>
          <a:xfrm>
            <a:off x="457200" y="836712"/>
            <a:ext cx="8229600" cy="5688632"/>
          </a:xfrm>
        </p:spPr>
        <p:txBody>
          <a:bodyPr>
            <a:noAutofit/>
          </a:bodyPr>
          <a:lstStyle/>
          <a:p>
            <a:r>
              <a:rPr lang="zh-CN" altLang="zh-CN" sz="1600" b="1" dirty="0"/>
              <a:t>（五 ）质量管理</a:t>
            </a:r>
            <a:endParaRPr lang="zh-CN" altLang="zh-CN" sz="1600" dirty="0"/>
          </a:p>
          <a:p>
            <a:r>
              <a:rPr lang="zh-CN" altLang="zh-CN" sz="1600" dirty="0"/>
              <a:t>今年</a:t>
            </a:r>
            <a:r>
              <a:rPr lang="en-US" altLang="zh-CN" sz="1600" dirty="0"/>
              <a:t>8</a:t>
            </a:r>
            <a:r>
              <a:rPr lang="zh-CN" altLang="zh-CN" sz="1600" dirty="0"/>
              <a:t>月</a:t>
            </a:r>
            <a:r>
              <a:rPr lang="en-US" altLang="zh-CN" sz="1600" dirty="0"/>
              <a:t>24</a:t>
            </a:r>
            <a:r>
              <a:rPr lang="zh-CN" altLang="zh-CN" sz="1600" dirty="0"/>
              <a:t>日国务院常务会议指出，</a:t>
            </a:r>
            <a:r>
              <a:rPr lang="zh-CN" altLang="zh-CN" sz="1600" b="1" dirty="0"/>
              <a:t>以先进标准引领消费品质量提升，倒逼装备制造业升级，是实施“中国制造</a:t>
            </a:r>
            <a:r>
              <a:rPr lang="en-US" altLang="zh-CN" sz="1600" b="1" dirty="0"/>
              <a:t>2025</a:t>
            </a:r>
            <a:r>
              <a:rPr lang="zh-CN" altLang="zh-CN" sz="1600" b="1" dirty="0"/>
              <a:t>”、推动“中国制造”迈向中高端、夯实工业发展根基的关键所在，也是推进供给侧结构性改革的重要抓手</a:t>
            </a:r>
            <a:r>
              <a:rPr lang="zh-CN" altLang="zh-CN" sz="1600" dirty="0" smtClean="0"/>
              <a:t>，</a:t>
            </a:r>
            <a:r>
              <a:rPr lang="zh-CN" altLang="zh-CN" sz="1600" b="1" dirty="0" smtClean="0"/>
              <a:t>弘扬</a:t>
            </a:r>
            <a:r>
              <a:rPr lang="zh-CN" altLang="zh-CN" sz="1600" b="1" dirty="0"/>
              <a:t>企业家精神和工匠精神，实施精细化</a:t>
            </a:r>
            <a:r>
              <a:rPr lang="zh-CN" altLang="zh-CN" sz="1600" b="1" dirty="0" smtClean="0"/>
              <a:t>质量管理</a:t>
            </a:r>
            <a:r>
              <a:rPr lang="zh-CN" altLang="zh-CN" sz="1600" dirty="0" smtClean="0"/>
              <a:t>。常</a:t>
            </a:r>
            <a:r>
              <a:rPr lang="zh-CN" altLang="zh-CN" sz="1600" dirty="0"/>
              <a:t>涉及</a:t>
            </a:r>
            <a:r>
              <a:rPr lang="en-US" altLang="zh-CN" sz="1600" dirty="0" smtClean="0"/>
              <a:t>ISO9000</a:t>
            </a:r>
            <a:r>
              <a:rPr lang="zh-CN" altLang="zh-CN" sz="1600" dirty="0" smtClean="0"/>
              <a:t>、</a:t>
            </a:r>
            <a:r>
              <a:rPr lang="en-US" altLang="zh-CN" sz="1600" dirty="0" smtClean="0"/>
              <a:t>ISO14000</a:t>
            </a:r>
            <a:r>
              <a:rPr lang="zh-CN" altLang="en-US" sz="1600" dirty="0" smtClean="0"/>
              <a:t>、</a:t>
            </a:r>
            <a:r>
              <a:rPr lang="en-US" altLang="zh-CN" sz="1600" dirty="0" smtClean="0"/>
              <a:t>HACCP</a:t>
            </a:r>
            <a:r>
              <a:rPr lang="zh-CN" altLang="zh-CN" sz="1600" dirty="0"/>
              <a:t>、制药企业</a:t>
            </a:r>
            <a:r>
              <a:rPr lang="en-US" altLang="zh-CN" sz="1600" dirty="0"/>
              <a:t>GMP</a:t>
            </a:r>
            <a:r>
              <a:rPr lang="zh-CN" altLang="zh-CN" sz="1600" dirty="0"/>
              <a:t>认证等等，</a:t>
            </a:r>
            <a:r>
              <a:rPr lang="zh-CN" altLang="zh-CN" sz="1600" b="1" dirty="0">
                <a:solidFill>
                  <a:srgbClr val="FF0000"/>
                </a:solidFill>
              </a:rPr>
              <a:t>都是企业基本质量管理</a:t>
            </a:r>
            <a:r>
              <a:rPr lang="zh-CN" altLang="zh-CN" sz="1600" b="1" dirty="0" smtClean="0">
                <a:solidFill>
                  <a:srgbClr val="FF0000"/>
                </a:solidFill>
              </a:rPr>
              <a:t>要求</a:t>
            </a:r>
            <a:r>
              <a:rPr lang="zh-CN" altLang="en-US" sz="1600" dirty="0"/>
              <a:t>。</a:t>
            </a:r>
            <a:endParaRPr lang="zh-CN" altLang="zh-CN" sz="1600" dirty="0"/>
          </a:p>
          <a:p>
            <a:r>
              <a:rPr lang="zh-CN" altLang="zh-CN" sz="1600" dirty="0"/>
              <a:t>　　</a:t>
            </a:r>
            <a:r>
              <a:rPr lang="en-US" altLang="zh-CN" sz="1600" b="1" dirty="0"/>
              <a:t>1</a:t>
            </a:r>
            <a:r>
              <a:rPr lang="zh-CN" altLang="zh-CN" sz="1600" b="1" dirty="0"/>
              <a:t>、</a:t>
            </a:r>
            <a:r>
              <a:rPr lang="en-US" altLang="zh-CN" sz="1600" b="1" dirty="0"/>
              <a:t>GMP</a:t>
            </a:r>
            <a:r>
              <a:rPr lang="zh-CN" altLang="zh-CN" sz="1600" b="1" dirty="0"/>
              <a:t>规范简介</a:t>
            </a:r>
            <a:endParaRPr lang="zh-CN" altLang="zh-CN" sz="1600" dirty="0"/>
          </a:p>
          <a:p>
            <a:r>
              <a:rPr lang="zh-CN" altLang="en-US" sz="1600" dirty="0"/>
              <a:t>以</a:t>
            </a:r>
            <a:r>
              <a:rPr lang="zh-CN" altLang="zh-CN" sz="1600" dirty="0" smtClean="0"/>
              <a:t>制药</a:t>
            </a:r>
            <a:r>
              <a:rPr lang="zh-CN" altLang="zh-CN" sz="1600" dirty="0"/>
              <a:t>企业</a:t>
            </a:r>
            <a:r>
              <a:rPr lang="en-US" altLang="zh-CN" sz="1600" dirty="0"/>
              <a:t>GMP</a:t>
            </a:r>
            <a:r>
              <a:rPr lang="zh-CN" altLang="zh-CN" sz="1600" dirty="0"/>
              <a:t>规范作为基础</a:t>
            </a:r>
            <a:r>
              <a:rPr lang="zh-CN" altLang="zh-CN" sz="1600" dirty="0" smtClean="0"/>
              <a:t>，</a:t>
            </a:r>
            <a:r>
              <a:rPr lang="zh-CN" altLang="zh-CN" sz="1600" b="1" dirty="0" smtClean="0"/>
              <a:t>总则</a:t>
            </a:r>
            <a:r>
              <a:rPr lang="zh-CN" altLang="zh-CN" sz="1600" b="1" dirty="0"/>
              <a:t>、附则</a:t>
            </a:r>
            <a:r>
              <a:rPr lang="zh-CN" altLang="zh-CN" sz="1600" dirty="0"/>
              <a:t>不可缺，</a:t>
            </a:r>
            <a:r>
              <a:rPr lang="zh-CN" altLang="zh-CN" sz="1600" b="1" dirty="0"/>
              <a:t>机构人员</a:t>
            </a:r>
            <a:r>
              <a:rPr lang="zh-CN" altLang="zh-CN" sz="1600" dirty="0"/>
              <a:t>要明确；</a:t>
            </a:r>
            <a:r>
              <a:rPr lang="zh-CN" altLang="zh-CN" sz="1600" b="1" dirty="0"/>
              <a:t>厂房设施、物料、卫生</a:t>
            </a:r>
            <a:r>
              <a:rPr lang="zh-CN" altLang="zh-CN" sz="1600" dirty="0"/>
              <a:t>要</a:t>
            </a:r>
            <a:r>
              <a:rPr lang="zh-CN" altLang="zh-CN" sz="1600" b="1" dirty="0"/>
              <a:t>验证</a:t>
            </a:r>
            <a:r>
              <a:rPr lang="zh-CN" altLang="zh-CN" sz="1600" dirty="0"/>
              <a:t>，验证完了定</a:t>
            </a:r>
            <a:r>
              <a:rPr lang="zh-CN" altLang="zh-CN" sz="1600" b="1" dirty="0"/>
              <a:t>文件</a:t>
            </a:r>
            <a:r>
              <a:rPr lang="zh-CN" altLang="zh-CN" sz="1600" dirty="0"/>
              <a:t>，根据文件</a:t>
            </a:r>
            <a:r>
              <a:rPr lang="zh-CN" altLang="zh-CN" sz="1600" b="1" dirty="0"/>
              <a:t>产</a:t>
            </a:r>
            <a:r>
              <a:rPr lang="zh-CN" altLang="zh-CN" sz="1600" dirty="0"/>
              <a:t>（生产管理）、</a:t>
            </a:r>
            <a:r>
              <a:rPr lang="zh-CN" altLang="zh-CN" sz="1600" b="1" dirty="0"/>
              <a:t>质</a:t>
            </a:r>
            <a:r>
              <a:rPr lang="zh-CN" altLang="zh-CN" sz="1600" dirty="0"/>
              <a:t>（质量管理）、</a:t>
            </a:r>
            <a:r>
              <a:rPr lang="zh-CN" altLang="zh-CN" sz="1600" b="1" dirty="0"/>
              <a:t>销</a:t>
            </a:r>
            <a:r>
              <a:rPr lang="zh-CN" altLang="zh-CN" sz="1600" dirty="0"/>
              <a:t>（产品销售与收回），</a:t>
            </a:r>
            <a:r>
              <a:rPr lang="zh-CN" altLang="zh-CN" sz="1600" b="1" dirty="0"/>
              <a:t>不良反应</a:t>
            </a:r>
            <a:r>
              <a:rPr lang="zh-CN" altLang="zh-CN" sz="1600" dirty="0"/>
              <a:t>要报告，</a:t>
            </a:r>
            <a:r>
              <a:rPr lang="zh-CN" altLang="zh-CN" sz="1600" b="1" dirty="0"/>
              <a:t>自检</a:t>
            </a:r>
            <a:r>
              <a:rPr lang="zh-CN" altLang="zh-CN" sz="1600" dirty="0"/>
              <a:t>才是最重要。</a:t>
            </a:r>
          </a:p>
          <a:p>
            <a:r>
              <a:rPr lang="zh-CN" altLang="zh-CN" sz="1600" dirty="0"/>
              <a:t>如</a:t>
            </a:r>
            <a:r>
              <a:rPr lang="zh-CN" altLang="zh-CN" sz="1600" b="1" dirty="0"/>
              <a:t>文件</a:t>
            </a:r>
            <a:r>
              <a:rPr lang="zh-CN" altLang="zh-CN" sz="1600" dirty="0"/>
              <a:t>（制度与记录）中</a:t>
            </a:r>
            <a:r>
              <a:rPr lang="zh-CN" altLang="zh-CN" sz="1600" dirty="0" smtClean="0"/>
              <a:t>的批</a:t>
            </a:r>
            <a:r>
              <a:rPr lang="zh-CN" altLang="zh-CN" sz="1600" dirty="0"/>
              <a:t>生产记录；</a:t>
            </a:r>
            <a:r>
              <a:rPr lang="zh-CN" altLang="zh-CN" sz="1600" b="1" dirty="0">
                <a:solidFill>
                  <a:srgbClr val="FF0000"/>
                </a:solidFill>
              </a:rPr>
              <a:t>设备</a:t>
            </a:r>
            <a:r>
              <a:rPr lang="zh-CN" altLang="zh-CN" sz="1600" dirty="0">
                <a:solidFill>
                  <a:srgbClr val="FF0000"/>
                </a:solidFill>
              </a:rPr>
              <a:t>中的检验仪器仪表量具衡器定期校验</a:t>
            </a:r>
            <a:r>
              <a:rPr lang="zh-CN" altLang="zh-CN" sz="1600" dirty="0" smtClean="0">
                <a:solidFill>
                  <a:srgbClr val="FF0000"/>
                </a:solidFill>
              </a:rPr>
              <a:t>标志</a:t>
            </a:r>
            <a:r>
              <a:rPr lang="zh-CN" altLang="zh-CN" sz="1600" dirty="0" smtClean="0"/>
              <a:t>。</a:t>
            </a:r>
            <a:endParaRPr lang="zh-CN" altLang="zh-CN" sz="1600" dirty="0"/>
          </a:p>
          <a:p>
            <a:pPr lvl="0"/>
            <a:r>
              <a:rPr lang="en-US" altLang="zh-CN" sz="1600" b="1" dirty="0" smtClean="0"/>
              <a:t>2</a:t>
            </a:r>
            <a:r>
              <a:rPr lang="zh-CN" altLang="en-US" sz="1600" b="1" dirty="0" smtClean="0"/>
              <a:t>、</a:t>
            </a:r>
            <a:r>
              <a:rPr lang="en-US" altLang="zh-CN" sz="1600" b="1" dirty="0" smtClean="0"/>
              <a:t>PDCA</a:t>
            </a:r>
            <a:r>
              <a:rPr lang="zh-CN" altLang="zh-CN" sz="1600" dirty="0"/>
              <a:t>法</a:t>
            </a:r>
          </a:p>
          <a:p>
            <a:r>
              <a:rPr lang="zh-CN" altLang="zh-CN" sz="1600" dirty="0" smtClean="0"/>
              <a:t>计划</a:t>
            </a:r>
            <a:r>
              <a:rPr lang="zh-CN" altLang="zh-CN" sz="1600" dirty="0"/>
              <a:t>、实施、检查、总结</a:t>
            </a:r>
            <a:r>
              <a:rPr lang="zh-CN" altLang="zh-CN" sz="1600" dirty="0" smtClean="0"/>
              <a:t>。基于</a:t>
            </a:r>
            <a:r>
              <a:rPr lang="zh-CN" altLang="zh-CN" sz="1600" dirty="0"/>
              <a:t>对某一对象的某一质量问题，从“人、机、原料、方法、环境”等五个方面进行</a:t>
            </a:r>
            <a:r>
              <a:rPr lang="en-US" altLang="zh-CN" sz="1600" dirty="0"/>
              <a:t>6W2H</a:t>
            </a:r>
            <a:r>
              <a:rPr lang="zh-CN" altLang="zh-CN" sz="1600" dirty="0"/>
              <a:t>分析和计划，即</a:t>
            </a:r>
            <a:r>
              <a:rPr lang="en-US" altLang="zh-CN" sz="1600" dirty="0"/>
              <a:t>What</a:t>
            </a:r>
            <a:r>
              <a:rPr lang="zh-CN" altLang="zh-CN" sz="1600" dirty="0"/>
              <a:t>（目标）</a:t>
            </a:r>
            <a:r>
              <a:rPr lang="en-US" altLang="zh-CN" sz="1600" dirty="0"/>
              <a:t>?Why?(</a:t>
            </a:r>
            <a:r>
              <a:rPr lang="zh-CN" altLang="zh-CN" sz="1600" dirty="0"/>
              <a:t>原因</a:t>
            </a:r>
            <a:r>
              <a:rPr lang="en-US" altLang="zh-CN" sz="1600" dirty="0"/>
              <a:t>)Where?</a:t>
            </a:r>
            <a:r>
              <a:rPr lang="zh-CN" altLang="zh-CN" sz="1600" dirty="0"/>
              <a:t>（何地或何环节）</a:t>
            </a:r>
            <a:r>
              <a:rPr lang="en-US" altLang="zh-CN" sz="1600" dirty="0"/>
              <a:t>Who?</a:t>
            </a:r>
            <a:r>
              <a:rPr lang="zh-CN" altLang="zh-CN" sz="1600" dirty="0"/>
              <a:t>（牵头人）</a:t>
            </a:r>
            <a:r>
              <a:rPr lang="en-US" altLang="zh-CN" sz="1600" dirty="0"/>
              <a:t>Whom?</a:t>
            </a:r>
            <a:r>
              <a:rPr lang="zh-CN" altLang="zh-CN" sz="1600" dirty="0"/>
              <a:t>（辅助人）</a:t>
            </a:r>
            <a:r>
              <a:rPr lang="en-US" altLang="zh-CN" sz="1600" dirty="0"/>
              <a:t>When?</a:t>
            </a:r>
            <a:r>
              <a:rPr lang="zh-CN" altLang="zh-CN" sz="1600" dirty="0"/>
              <a:t>（时间）</a:t>
            </a:r>
            <a:r>
              <a:rPr lang="en-US" altLang="zh-CN" sz="1600" dirty="0"/>
              <a:t> How?</a:t>
            </a:r>
            <a:r>
              <a:rPr lang="zh-CN" altLang="zh-CN" sz="1600" dirty="0"/>
              <a:t>（如何做？）</a:t>
            </a:r>
            <a:r>
              <a:rPr lang="en-US" altLang="zh-CN" sz="1600" dirty="0"/>
              <a:t>How much?</a:t>
            </a:r>
            <a:r>
              <a:rPr lang="zh-CN" altLang="zh-CN" sz="1600" dirty="0"/>
              <a:t>（成本）据此设计并实施一个</a:t>
            </a:r>
            <a:r>
              <a:rPr lang="en-US" altLang="zh-CN" sz="1600" dirty="0"/>
              <a:t>PDCA</a:t>
            </a:r>
            <a:r>
              <a:rPr lang="zh-CN" altLang="zh-CN" sz="1600" dirty="0"/>
              <a:t>循环，经总结后层级推进，大循环套小循环，螺旋式地解决复杂问题</a:t>
            </a:r>
            <a:r>
              <a:rPr lang="zh-CN" altLang="zh-CN" sz="1600" dirty="0" smtClean="0"/>
              <a:t>。</a:t>
            </a:r>
            <a:endParaRPr lang="zh-CN" altLang="zh-CN" sz="1600" dirty="0"/>
          </a:p>
          <a:p>
            <a:pPr lvl="0"/>
            <a:r>
              <a:rPr lang="zh-CN" altLang="en-US" sz="1600" b="1" dirty="0" smtClean="0"/>
              <a:t>（六）</a:t>
            </a:r>
            <a:r>
              <a:rPr lang="zh-CN" altLang="zh-CN" sz="1600" b="1" dirty="0" smtClean="0"/>
              <a:t>财务管理</a:t>
            </a:r>
            <a:r>
              <a:rPr lang="en-US" altLang="zh-CN" sz="1600" b="1" dirty="0" smtClean="0"/>
              <a:t>   </a:t>
            </a:r>
            <a:r>
              <a:rPr lang="zh-CN" altLang="zh-CN" sz="1600" b="1" dirty="0"/>
              <a:t>（略</a:t>
            </a:r>
            <a:r>
              <a:rPr lang="en-US" altLang="zh-CN" sz="1600" b="1" dirty="0"/>
              <a:t>  </a:t>
            </a:r>
            <a:r>
              <a:rPr lang="zh-CN" altLang="zh-CN" sz="1600" b="1" dirty="0"/>
              <a:t>明天上午汤总专题）</a:t>
            </a:r>
            <a:endParaRPr lang="zh-CN" altLang="zh-CN" sz="1600" dirty="0"/>
          </a:p>
          <a:p>
            <a:r>
              <a:rPr lang="zh-CN" altLang="zh-CN" sz="1600" b="1" dirty="0" smtClean="0"/>
              <a:t>客户</a:t>
            </a:r>
            <a:r>
              <a:rPr lang="zh-CN" altLang="zh-CN" sz="1600" b="1" dirty="0"/>
              <a:t>管理提升（也包括担保机构自身）的过程是个艰难渐进的</a:t>
            </a:r>
            <a:r>
              <a:rPr lang="zh-CN" altLang="zh-CN" sz="1600" b="1" dirty="0" smtClean="0"/>
              <a:t>过程</a:t>
            </a:r>
            <a:r>
              <a:rPr lang="zh-CN" altLang="en-US" sz="1600" b="1" dirty="0" smtClean="0"/>
              <a:t>，</a:t>
            </a:r>
            <a:r>
              <a:rPr lang="zh-CN" altLang="zh-CN" sz="1600" dirty="0" smtClean="0"/>
              <a:t>会同</a:t>
            </a:r>
            <a:r>
              <a:rPr lang="zh-CN" altLang="zh-CN" sz="1600" dirty="0"/>
              <a:t>各利益相关方共同地、持续</a:t>
            </a:r>
            <a:r>
              <a:rPr lang="zh-CN" altLang="zh-CN" sz="1600" dirty="0" smtClean="0"/>
              <a:t>地宣传</a:t>
            </a:r>
            <a:r>
              <a:rPr lang="zh-CN" altLang="zh-CN" sz="1600" dirty="0"/>
              <a:t>与</a:t>
            </a:r>
            <a:r>
              <a:rPr lang="zh-CN" altLang="zh-CN" sz="1600" dirty="0" smtClean="0"/>
              <a:t>引导</a:t>
            </a:r>
            <a:r>
              <a:rPr lang="zh-CN" altLang="en-US" sz="1600" dirty="0" smtClean="0"/>
              <a:t>。</a:t>
            </a:r>
            <a:endParaRPr lang="zh-CN" altLang="en-US" sz="1600" dirty="0"/>
          </a:p>
        </p:txBody>
      </p:sp>
    </p:spTree>
    <p:extLst>
      <p:ext uri="{BB962C8B-B14F-4D97-AF65-F5344CB8AC3E}">
        <p14:creationId xmlns:p14="http://schemas.microsoft.com/office/powerpoint/2010/main" val="13932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四、弘扬长征精神，激发奋进力量</a:t>
            </a:r>
            <a:endParaRPr lang="zh-CN" altLang="en-US" sz="3200" b="1" dirty="0"/>
          </a:p>
        </p:txBody>
      </p:sp>
      <p:sp>
        <p:nvSpPr>
          <p:cNvPr id="3" name="内容占位符 2"/>
          <p:cNvSpPr>
            <a:spLocks noGrp="1"/>
          </p:cNvSpPr>
          <p:nvPr>
            <p:ph idx="1"/>
          </p:nvPr>
        </p:nvSpPr>
        <p:spPr>
          <a:xfrm>
            <a:off x="457200" y="1124744"/>
            <a:ext cx="8229600" cy="5001419"/>
          </a:xfrm>
        </p:spPr>
        <p:txBody>
          <a:bodyPr>
            <a:normAutofit fontScale="62500" lnSpcReduction="20000"/>
          </a:bodyPr>
          <a:lstStyle/>
          <a:p>
            <a:pPr marL="0" indent="0">
              <a:buNone/>
            </a:pPr>
            <a:r>
              <a:rPr lang="en-US" altLang="zh-CN" dirty="0"/>
              <a:t> </a:t>
            </a:r>
            <a:endParaRPr lang="zh-CN" altLang="zh-CN" dirty="0"/>
          </a:p>
          <a:p>
            <a:r>
              <a:rPr lang="zh-CN" altLang="en-US" dirty="0" smtClean="0"/>
              <a:t>“两学一做” </a:t>
            </a:r>
            <a:r>
              <a:rPr lang="zh-CN" altLang="en-US" dirty="0" smtClean="0"/>
              <a:t>“两争两促”“</a:t>
            </a:r>
            <a:r>
              <a:rPr lang="zh-CN" altLang="en-US" dirty="0" smtClean="0"/>
              <a:t>讲看齐 见行动”</a:t>
            </a:r>
            <a:endParaRPr lang="en-US" altLang="zh-CN" dirty="0" smtClean="0"/>
          </a:p>
          <a:p>
            <a:endParaRPr lang="en-US" altLang="zh-CN" dirty="0" smtClean="0"/>
          </a:p>
          <a:p>
            <a:r>
              <a:rPr lang="en-US" altLang="zh-CN" dirty="0" smtClean="0"/>
              <a:t>1</a:t>
            </a:r>
            <a:r>
              <a:rPr lang="zh-CN" altLang="en-US" dirty="0" smtClean="0"/>
              <a:t>、</a:t>
            </a:r>
            <a:r>
              <a:rPr lang="zh-CN" altLang="zh-CN" dirty="0" smtClean="0"/>
              <a:t>以</a:t>
            </a:r>
            <a:r>
              <a:rPr lang="zh-CN" altLang="zh-CN" b="1" dirty="0">
                <a:solidFill>
                  <a:srgbClr val="FF0000"/>
                </a:solidFill>
              </a:rPr>
              <a:t>理想信念</a:t>
            </a:r>
            <a:r>
              <a:rPr lang="zh-CN" altLang="zh-CN" dirty="0"/>
              <a:t>凝聚社会共识，汇聚各方力量（包括体系内），朝着既定的安徽担保体系目标勇毅笃行</a:t>
            </a:r>
            <a:r>
              <a:rPr lang="zh-CN" altLang="zh-CN" dirty="0" smtClean="0"/>
              <a:t>；</a:t>
            </a:r>
            <a:endParaRPr lang="en-US" altLang="zh-CN" dirty="0" smtClean="0"/>
          </a:p>
          <a:p>
            <a:r>
              <a:rPr lang="en-US" altLang="zh-CN" dirty="0" smtClean="0"/>
              <a:t>2</a:t>
            </a:r>
            <a:r>
              <a:rPr lang="zh-CN" altLang="en-US" dirty="0" smtClean="0"/>
              <a:t>、</a:t>
            </a:r>
            <a:r>
              <a:rPr lang="zh-CN" altLang="zh-CN" dirty="0" smtClean="0"/>
              <a:t>以</a:t>
            </a:r>
            <a:r>
              <a:rPr lang="zh-CN" altLang="zh-CN" b="1" dirty="0">
                <a:solidFill>
                  <a:srgbClr val="FF0000"/>
                </a:solidFill>
              </a:rPr>
              <a:t>不怕艰险、壮士断腕的勇气和担当</a:t>
            </a:r>
            <a:r>
              <a:rPr lang="zh-CN" altLang="zh-CN" dirty="0"/>
              <a:t>，积极与中国融担行业优秀机构对标，将安徽担保体系实现规模质量效益可持续发展进行到底</a:t>
            </a:r>
            <a:r>
              <a:rPr lang="zh-CN" altLang="zh-CN" dirty="0" smtClean="0"/>
              <a:t>；</a:t>
            </a:r>
            <a:endParaRPr lang="en-US" altLang="zh-CN" dirty="0" smtClean="0"/>
          </a:p>
          <a:p>
            <a:r>
              <a:rPr lang="en-US" altLang="zh-CN" dirty="0" smtClean="0"/>
              <a:t>3</a:t>
            </a:r>
            <a:r>
              <a:rPr lang="zh-CN" altLang="en-US" dirty="0" smtClean="0"/>
              <a:t>、</a:t>
            </a:r>
            <a:r>
              <a:rPr lang="zh-CN" altLang="zh-CN" dirty="0" smtClean="0"/>
              <a:t>以</a:t>
            </a:r>
            <a:r>
              <a:rPr lang="zh-CN" altLang="zh-CN" b="1" dirty="0">
                <a:solidFill>
                  <a:srgbClr val="FF0000"/>
                </a:solidFill>
              </a:rPr>
              <a:t>实事求是、一切从实际出发</a:t>
            </a:r>
            <a:r>
              <a:rPr lang="zh-CN" altLang="zh-CN" dirty="0"/>
              <a:t>的思想方法认识和把握政策性担保行业发展规律，主动适应经济发展新常态，落实好安徽省五大发展行动计划</a:t>
            </a:r>
            <a:r>
              <a:rPr lang="zh-CN" altLang="zh-CN" dirty="0" smtClean="0"/>
              <a:t>；</a:t>
            </a:r>
            <a:endParaRPr lang="en-US" altLang="zh-CN" dirty="0" smtClean="0"/>
          </a:p>
          <a:p>
            <a:r>
              <a:rPr lang="en-US" altLang="zh-CN" dirty="0" smtClean="0"/>
              <a:t>4</a:t>
            </a:r>
            <a:r>
              <a:rPr lang="zh-CN" altLang="en-US" dirty="0" smtClean="0"/>
              <a:t>、</a:t>
            </a:r>
            <a:r>
              <a:rPr lang="zh-CN" altLang="zh-CN" dirty="0" smtClean="0"/>
              <a:t>以</a:t>
            </a:r>
            <a:r>
              <a:rPr lang="zh-CN" altLang="zh-CN" b="1" dirty="0">
                <a:solidFill>
                  <a:srgbClr val="FF0000"/>
                </a:solidFill>
              </a:rPr>
              <a:t>顾大局、守纪律、讲团结的自觉</a:t>
            </a:r>
            <a:r>
              <a:rPr lang="zh-CN" altLang="zh-CN" dirty="0"/>
              <a:t>，正确对待各机构局部利益（如体系内协同管理、风险控制与化解等），维护好安徽担保体系发展全局</a:t>
            </a:r>
            <a:r>
              <a:rPr lang="zh-CN" altLang="zh-CN" dirty="0" smtClean="0"/>
              <a:t>；</a:t>
            </a:r>
            <a:endParaRPr lang="en-US" altLang="zh-CN" dirty="0" smtClean="0"/>
          </a:p>
          <a:p>
            <a:r>
              <a:rPr lang="en-US" altLang="zh-CN" dirty="0" smtClean="0"/>
              <a:t>5</a:t>
            </a:r>
            <a:r>
              <a:rPr lang="zh-CN" altLang="en-US" dirty="0" smtClean="0"/>
              <a:t>、</a:t>
            </a:r>
            <a:r>
              <a:rPr lang="zh-CN" altLang="zh-CN" dirty="0" smtClean="0"/>
              <a:t>以</a:t>
            </a:r>
            <a:r>
              <a:rPr lang="zh-CN" altLang="zh-CN" b="1" dirty="0">
                <a:solidFill>
                  <a:srgbClr val="FF0000"/>
                </a:solidFill>
              </a:rPr>
              <a:t>心系担保机构的利益相关者</a:t>
            </a:r>
            <a:r>
              <a:rPr lang="zh-CN" altLang="zh-CN" dirty="0"/>
              <a:t>（客户</a:t>
            </a:r>
            <a:r>
              <a:rPr lang="zh-CN" altLang="zh-CN" dirty="0" smtClean="0"/>
              <a:t>、</a:t>
            </a:r>
            <a:r>
              <a:rPr lang="zh-CN" altLang="en-US" dirty="0" smtClean="0"/>
              <a:t>政府</a:t>
            </a:r>
            <a:r>
              <a:rPr lang="zh-CN" altLang="zh-CN" dirty="0" smtClean="0"/>
              <a:t>、</a:t>
            </a:r>
            <a:r>
              <a:rPr lang="zh-CN" altLang="zh-CN" dirty="0"/>
              <a:t>员工、金融机构</a:t>
            </a:r>
            <a:r>
              <a:rPr lang="zh-CN" altLang="zh-CN" dirty="0" smtClean="0"/>
              <a:t>、体系</a:t>
            </a:r>
            <a:r>
              <a:rPr lang="zh-CN" altLang="zh-CN" dirty="0"/>
              <a:t>内成员等）、服务安徽省委省政府和担保机构所在地党委政府发展战略的宗旨情怀，实现安徽担保体系的使命愿景，不断增强中小微企业的获得感和幸福感，走好安徽担保的长征路。 </a:t>
            </a:r>
          </a:p>
          <a:p>
            <a:endParaRPr lang="zh-CN" altLang="en-US" dirty="0"/>
          </a:p>
        </p:txBody>
      </p:sp>
    </p:spTree>
    <p:extLst>
      <p:ext uri="{BB962C8B-B14F-4D97-AF65-F5344CB8AC3E}">
        <p14:creationId xmlns:p14="http://schemas.microsoft.com/office/powerpoint/2010/main" val="2712797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dirty="0" smtClean="0"/>
              <a:t>结     语</a:t>
            </a:r>
            <a:endParaRPr lang="zh-CN" altLang="en-US" sz="3200" dirty="0"/>
          </a:p>
        </p:txBody>
      </p:sp>
      <p:sp>
        <p:nvSpPr>
          <p:cNvPr id="3" name="内容占位符 2"/>
          <p:cNvSpPr>
            <a:spLocks noGrp="1"/>
          </p:cNvSpPr>
          <p:nvPr>
            <p:ph idx="1"/>
          </p:nvPr>
        </p:nvSpPr>
        <p:spPr/>
        <p:txBody>
          <a:bodyPr/>
          <a:lstStyle/>
          <a:p>
            <a:endParaRPr lang="en-US" altLang="zh-CN" dirty="0" smtClean="0"/>
          </a:p>
          <a:p>
            <a:endParaRPr lang="en-US" altLang="zh-CN" dirty="0"/>
          </a:p>
          <a:p>
            <a:pPr marL="0" indent="0">
              <a:buNone/>
            </a:pPr>
            <a:r>
              <a:rPr lang="zh-CN" altLang="en-US" b="1" dirty="0" smtClean="0">
                <a:solidFill>
                  <a:srgbClr val="FF0000"/>
                </a:solidFill>
              </a:rPr>
              <a:t>祝各位安徽担保同仁新春快乐</a:t>
            </a:r>
            <a:r>
              <a:rPr lang="zh-CN" altLang="en-US" b="1" dirty="0" smtClean="0">
                <a:solidFill>
                  <a:srgbClr val="FF0000"/>
                </a:solidFill>
              </a:rPr>
              <a:t>，</a:t>
            </a:r>
            <a:r>
              <a:rPr lang="zh-CN" altLang="en-US" b="1" dirty="0">
                <a:solidFill>
                  <a:srgbClr val="FF0000"/>
                </a:solidFill>
              </a:rPr>
              <a:t>阖家</a:t>
            </a:r>
            <a:r>
              <a:rPr lang="zh-CN" altLang="en-US" b="1" dirty="0" smtClean="0">
                <a:solidFill>
                  <a:srgbClr val="FF0000"/>
                </a:solidFill>
              </a:rPr>
              <a:t>幸福！</a:t>
            </a:r>
            <a:endParaRPr lang="en-US" altLang="zh-CN" b="1" dirty="0" smtClean="0">
              <a:solidFill>
                <a:srgbClr val="FF0000"/>
              </a:solidFill>
            </a:endParaRPr>
          </a:p>
          <a:p>
            <a:pPr marL="0" indent="0">
              <a:buNone/>
            </a:pPr>
            <a:endParaRPr lang="en-US" altLang="zh-CN" b="1" dirty="0">
              <a:solidFill>
                <a:srgbClr val="FF0000"/>
              </a:solidFill>
            </a:endParaRPr>
          </a:p>
          <a:p>
            <a:pPr marL="0" indent="0">
              <a:buNone/>
            </a:pPr>
            <a:r>
              <a:rPr lang="zh-CN" altLang="en-US" b="1" dirty="0" smtClean="0">
                <a:solidFill>
                  <a:srgbClr val="FF0000"/>
                </a:solidFill>
              </a:rPr>
              <a:t>安徽</a:t>
            </a:r>
            <a:r>
              <a:rPr lang="zh-CN" altLang="en-US" b="1" dirty="0" smtClean="0">
                <a:solidFill>
                  <a:srgbClr val="FF0000"/>
                </a:solidFill>
              </a:rPr>
              <a:t>担保体系更上一层楼！！</a:t>
            </a:r>
            <a:endParaRPr lang="zh-CN" altLang="en-US" b="1" dirty="0">
              <a:solidFill>
                <a:srgbClr val="FF0000"/>
              </a:solidFill>
            </a:endParaRPr>
          </a:p>
        </p:txBody>
      </p:sp>
    </p:spTree>
    <p:extLst>
      <p:ext uri="{BB962C8B-B14F-4D97-AF65-F5344CB8AC3E}">
        <p14:creationId xmlns:p14="http://schemas.microsoft.com/office/powerpoint/2010/main" val="3722005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b="1" dirty="0"/>
          </a:p>
        </p:txBody>
      </p:sp>
      <p:sp>
        <p:nvSpPr>
          <p:cNvPr id="3" name="内容占位符 2"/>
          <p:cNvSpPr>
            <a:spLocks noGrp="1"/>
          </p:cNvSpPr>
          <p:nvPr>
            <p:ph idx="1"/>
          </p:nvPr>
        </p:nvSpPr>
        <p:spPr>
          <a:xfrm>
            <a:off x="457200" y="1124744"/>
            <a:ext cx="8229600" cy="5001419"/>
          </a:xfrm>
        </p:spPr>
        <p:txBody>
          <a:bodyPr>
            <a:normAutofit fontScale="62500" lnSpcReduction="20000"/>
          </a:bodyPr>
          <a:lstStyle/>
          <a:p>
            <a:r>
              <a:rPr lang="en-US" altLang="zh-CN" sz="2800" b="1" dirty="0"/>
              <a:t>2</a:t>
            </a:r>
            <a:r>
              <a:rPr lang="zh-CN" altLang="zh-CN" sz="2800" b="1" dirty="0"/>
              <a:t>、《安徽省扎实推进供给侧结构性改革实施方案》</a:t>
            </a:r>
            <a:endParaRPr lang="zh-CN" altLang="zh-CN" sz="2800" dirty="0"/>
          </a:p>
          <a:p>
            <a:pPr lvl="0"/>
            <a:r>
              <a:rPr lang="en-US" altLang="zh-CN" sz="2800" b="1" dirty="0"/>
              <a:t>2.1</a:t>
            </a:r>
            <a:r>
              <a:rPr lang="zh-CN" altLang="zh-CN" sz="2800" b="1" dirty="0"/>
              <a:t>围绕调结构，推进去产能。</a:t>
            </a:r>
            <a:r>
              <a:rPr lang="en-US" altLang="zh-CN" sz="2800" dirty="0"/>
              <a:t>2018</a:t>
            </a:r>
            <a:r>
              <a:rPr lang="zh-CN" altLang="zh-CN" sz="2800" dirty="0"/>
              <a:t>年底，基本实现“僵尸企业”市场出</a:t>
            </a:r>
            <a:r>
              <a:rPr lang="zh-CN" altLang="zh-CN" sz="2800" dirty="0" smtClean="0"/>
              <a:t>清。</a:t>
            </a:r>
            <a:r>
              <a:rPr lang="zh-CN" altLang="zh-CN" sz="2800" dirty="0"/>
              <a:t>主要包括：</a:t>
            </a:r>
            <a:r>
              <a:rPr lang="zh-CN" altLang="zh-CN" sz="2800" b="1" dirty="0"/>
              <a:t>处置“僵尸企业”。</a:t>
            </a:r>
            <a:r>
              <a:rPr lang="zh-CN" altLang="zh-CN" sz="2800" b="1" dirty="0">
                <a:solidFill>
                  <a:srgbClr val="FF0000"/>
                </a:solidFill>
              </a:rPr>
              <a:t>（</a:t>
            </a:r>
            <a:r>
              <a:rPr lang="en-US" altLang="zh-CN" sz="2800" b="1" dirty="0">
                <a:solidFill>
                  <a:srgbClr val="FF0000"/>
                </a:solidFill>
              </a:rPr>
              <a:t>2017</a:t>
            </a:r>
            <a:r>
              <a:rPr lang="zh-CN" altLang="zh-CN" sz="2800" b="1" dirty="0">
                <a:solidFill>
                  <a:srgbClr val="FF0000"/>
                </a:solidFill>
              </a:rPr>
              <a:t>年重点工作</a:t>
            </a:r>
            <a:r>
              <a:rPr lang="en-US" altLang="zh-CN" sz="2800" b="1" dirty="0">
                <a:solidFill>
                  <a:srgbClr val="FF0000"/>
                </a:solidFill>
              </a:rPr>
              <a:t>  </a:t>
            </a:r>
            <a:r>
              <a:rPr lang="zh-CN" altLang="zh-CN" sz="2800" b="1" dirty="0">
                <a:solidFill>
                  <a:srgbClr val="FF0000"/>
                </a:solidFill>
              </a:rPr>
              <a:t>攻坚战）对已停产半停产、连年亏损、资不抵债、靠政府补贴和银行续贷存在的企业，</a:t>
            </a:r>
            <a:r>
              <a:rPr lang="zh-CN" altLang="zh-CN" sz="2800" dirty="0"/>
              <a:t>将通过兼并重组、债务重组、破产清算等方式，停止对“僵尸企业”的财政补贴和各种形式保护；</a:t>
            </a:r>
            <a:r>
              <a:rPr lang="zh-CN" altLang="zh-CN" sz="2800" b="1" dirty="0"/>
              <a:t>深化国资国企改革（国有担保机构及其股东</a:t>
            </a:r>
            <a:r>
              <a:rPr lang="en-US" altLang="zh-CN" sz="2800" b="1" dirty="0"/>
              <a:t>   </a:t>
            </a:r>
            <a:r>
              <a:rPr lang="zh-CN" altLang="zh-CN" sz="2800" b="1" dirty="0"/>
              <a:t>国有企业党建：</a:t>
            </a:r>
            <a:r>
              <a:rPr lang="zh-CN" altLang="zh-CN" sz="2800" dirty="0"/>
              <a:t>把党的</a:t>
            </a:r>
            <a:r>
              <a:rPr lang="zh-CN" altLang="zh-CN" sz="2800" dirty="0" smtClean="0"/>
              <a:t>领导融入</a:t>
            </a:r>
            <a:r>
              <a:rPr lang="zh-CN" altLang="zh-CN" sz="2800" dirty="0"/>
              <a:t>公司治理各环节；把企业党组织内嵌到公司治理结构之中；明确和落实党组织在公司法人治理结构中的法定地位。</a:t>
            </a:r>
          </a:p>
          <a:p>
            <a:pPr lvl="0"/>
            <a:endParaRPr lang="en-US" altLang="zh-CN" sz="2800" b="1" dirty="0" smtClean="0"/>
          </a:p>
          <a:p>
            <a:pPr lvl="0"/>
            <a:r>
              <a:rPr lang="zh-CN" altLang="zh-CN" sz="2800" b="1" dirty="0" smtClean="0"/>
              <a:t>案例</a:t>
            </a:r>
            <a:r>
              <a:rPr lang="zh-CN" altLang="zh-CN" sz="2800" b="1" dirty="0" smtClean="0"/>
              <a:t>：</a:t>
            </a:r>
            <a:r>
              <a:rPr lang="en-US" altLang="zh-CN" sz="2800" b="1" dirty="0" smtClean="0"/>
              <a:t>1</a:t>
            </a:r>
            <a:r>
              <a:rPr lang="zh-CN" altLang="en-US" sz="2800" b="1" dirty="0" smtClean="0"/>
              <a:t>、</a:t>
            </a:r>
            <a:r>
              <a:rPr lang="zh-CN" altLang="zh-CN" sz="2800" b="1" dirty="0" smtClean="0"/>
              <a:t>江西</a:t>
            </a:r>
            <a:r>
              <a:rPr lang="zh-CN" altLang="zh-CN" sz="2800" b="1" dirty="0"/>
              <a:t>赛维破产重整（</a:t>
            </a:r>
            <a:r>
              <a:rPr lang="en-US" altLang="zh-CN" sz="2800" b="1" dirty="0"/>
              <a:t>12</a:t>
            </a:r>
            <a:r>
              <a:rPr lang="zh-CN" altLang="zh-CN" sz="2800" b="1" dirty="0"/>
              <a:t>家债权银行</a:t>
            </a:r>
            <a:r>
              <a:rPr lang="en-US" altLang="zh-CN" sz="2800" b="1" dirty="0"/>
              <a:t>271</a:t>
            </a:r>
            <a:r>
              <a:rPr lang="zh-CN" altLang="zh-CN" sz="2800" b="1" dirty="0"/>
              <a:t>亿债权，清偿率</a:t>
            </a:r>
            <a:r>
              <a:rPr lang="en-US" altLang="zh-CN" sz="2800" b="1" dirty="0"/>
              <a:t>6.62%   </a:t>
            </a:r>
            <a:r>
              <a:rPr lang="zh-CN" altLang="zh-CN" sz="2800" b="1" dirty="0" smtClean="0"/>
              <a:t>）</a:t>
            </a:r>
            <a:r>
              <a:rPr lang="en-US" altLang="zh-CN" sz="2800" b="1" dirty="0" smtClean="0"/>
              <a:t>  </a:t>
            </a:r>
          </a:p>
          <a:p>
            <a:pPr lvl="0"/>
            <a:r>
              <a:rPr lang="en-US" altLang="zh-CN" sz="2800" b="1" dirty="0" smtClean="0"/>
              <a:t>2</a:t>
            </a:r>
            <a:r>
              <a:rPr lang="zh-CN" altLang="en-US" sz="2800" b="1" dirty="0" smtClean="0"/>
              <a:t>、山东河南浙江</a:t>
            </a:r>
            <a:r>
              <a:rPr lang="zh-CN" altLang="zh-CN" sz="2800" b="1" dirty="0" smtClean="0"/>
              <a:t>债权人委员会</a:t>
            </a:r>
            <a:r>
              <a:rPr lang="en-US" altLang="zh-CN" sz="2800" b="1" dirty="0" smtClean="0"/>
              <a:t>  </a:t>
            </a:r>
            <a:r>
              <a:rPr lang="zh-CN" altLang="zh-CN" sz="2800" b="1" dirty="0" smtClean="0"/>
              <a:t>将</a:t>
            </a:r>
            <a:r>
              <a:rPr lang="zh-CN" altLang="zh-CN" sz="2800" b="1" dirty="0"/>
              <a:t>风险企业区分为扶持类、挽救类和退出</a:t>
            </a:r>
            <a:r>
              <a:rPr lang="zh-CN" altLang="zh-CN" sz="2800" b="1" dirty="0" smtClean="0"/>
              <a:t>类</a:t>
            </a:r>
            <a:endParaRPr lang="en-US" altLang="zh-CN" sz="2800" b="1" dirty="0" smtClean="0"/>
          </a:p>
          <a:p>
            <a:pPr lvl="0"/>
            <a:endParaRPr lang="zh-CN" altLang="zh-CN" sz="2800" dirty="0"/>
          </a:p>
          <a:p>
            <a:r>
              <a:rPr lang="en-US" altLang="zh-CN" sz="2800" b="1" dirty="0"/>
              <a:t>2.2</a:t>
            </a:r>
            <a:r>
              <a:rPr lang="zh-CN" altLang="zh-CN" sz="2800" b="1" dirty="0"/>
              <a:t>围绕稳市场，推进去库存</a:t>
            </a:r>
            <a:r>
              <a:rPr lang="zh-CN" altLang="zh-CN" sz="2800" dirty="0" smtClean="0"/>
              <a:t>。</a:t>
            </a:r>
            <a:r>
              <a:rPr lang="zh-CN" altLang="en-US" sz="2800" dirty="0" smtClean="0"/>
              <a:t>房地产、</a:t>
            </a:r>
            <a:r>
              <a:rPr lang="zh-CN" altLang="en-US" sz="2800" b="1" dirty="0" smtClean="0"/>
              <a:t>农产品（价格形成机制 与收储  玉米）</a:t>
            </a:r>
            <a:endParaRPr lang="en-US" altLang="zh-CN" sz="2800" b="1" dirty="0" smtClean="0"/>
          </a:p>
          <a:p>
            <a:endParaRPr lang="zh-CN" altLang="zh-CN" sz="2800" dirty="0"/>
          </a:p>
          <a:p>
            <a:r>
              <a:rPr lang="en-US" altLang="zh-CN" sz="2800" b="1" dirty="0"/>
              <a:t>2.3</a:t>
            </a:r>
            <a:r>
              <a:rPr lang="zh-CN" altLang="zh-CN" sz="2800" b="1" dirty="0"/>
              <a:t>围绕防风险，推进去杠杆。</a:t>
            </a:r>
            <a:r>
              <a:rPr lang="en-US" altLang="zh-CN" sz="2800" dirty="0"/>
              <a:t> 2018</a:t>
            </a:r>
            <a:r>
              <a:rPr lang="zh-CN" altLang="zh-CN" sz="2800" dirty="0"/>
              <a:t>年</a:t>
            </a:r>
            <a:r>
              <a:rPr lang="zh-CN" altLang="zh-CN" sz="2800" dirty="0" smtClean="0"/>
              <a:t>，直接融资</a:t>
            </a:r>
            <a:r>
              <a:rPr lang="zh-CN" altLang="zh-CN" sz="2800" dirty="0"/>
              <a:t>占全部融资比重</a:t>
            </a:r>
            <a:r>
              <a:rPr lang="zh-CN" altLang="zh-CN" sz="2800" b="1" dirty="0"/>
              <a:t>力争超过</a:t>
            </a:r>
            <a:r>
              <a:rPr lang="en-US" altLang="zh-CN" sz="2800" b="1" dirty="0"/>
              <a:t>25%</a:t>
            </a:r>
            <a:r>
              <a:rPr lang="zh-CN" altLang="zh-CN" sz="2800" dirty="0" smtClean="0"/>
              <a:t>。推进</a:t>
            </a:r>
            <a:r>
              <a:rPr lang="zh-CN" altLang="zh-CN" sz="2800" dirty="0"/>
              <a:t>符合条件的企业在主板、中小板、创业板、</a:t>
            </a:r>
            <a:r>
              <a:rPr lang="zh-CN" altLang="zh-CN" sz="2800" b="1" dirty="0"/>
              <a:t>“新三板”（辩证看待上新三板客户、前期补税</a:t>
            </a:r>
            <a:r>
              <a:rPr lang="en-US" altLang="zh-CN" sz="2800" b="1" dirty="0"/>
              <a:t>  </a:t>
            </a:r>
            <a:r>
              <a:rPr lang="zh-CN" altLang="zh-CN" sz="2800" b="1" dirty="0"/>
              <a:t>挂牌后新增税收对利润的影响等 股权的流动性及近期价值形成机制 企业与相关投资机构的对赌等）</a:t>
            </a:r>
            <a:r>
              <a:rPr lang="zh-CN" altLang="zh-CN" sz="2800" dirty="0"/>
              <a:t>、省区域性股权交易市场上市（</a:t>
            </a:r>
            <a:r>
              <a:rPr lang="zh-CN" altLang="zh-CN" sz="2800" b="1" dirty="0"/>
              <a:t>挂牌）</a:t>
            </a:r>
            <a:r>
              <a:rPr lang="zh-CN" altLang="zh-CN" sz="2800" dirty="0"/>
              <a:t>。大力发展股权投资，充分发挥</a:t>
            </a:r>
            <a:r>
              <a:rPr lang="zh-CN" altLang="zh-CN" sz="2800" b="1" dirty="0"/>
              <a:t>安徽产业发展基金作用，加快发展天使投资、创业投资等各类</a:t>
            </a:r>
            <a:r>
              <a:rPr lang="zh-CN" altLang="zh-CN" sz="2800" dirty="0"/>
              <a:t>股权投资基金。</a:t>
            </a:r>
          </a:p>
          <a:p>
            <a:endParaRPr lang="zh-CN" altLang="en-US" sz="2800" dirty="0"/>
          </a:p>
        </p:txBody>
      </p:sp>
    </p:spTree>
    <p:extLst>
      <p:ext uri="{BB962C8B-B14F-4D97-AF65-F5344CB8AC3E}">
        <p14:creationId xmlns:p14="http://schemas.microsoft.com/office/powerpoint/2010/main" val="41352427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06090"/>
          </a:xfrm>
        </p:spPr>
        <p:txBody>
          <a:bodyPr>
            <a:norm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dirty="0"/>
          </a:p>
        </p:txBody>
      </p:sp>
      <p:sp>
        <p:nvSpPr>
          <p:cNvPr id="3" name="内容占位符 2"/>
          <p:cNvSpPr>
            <a:spLocks noGrp="1"/>
          </p:cNvSpPr>
          <p:nvPr>
            <p:ph idx="1"/>
          </p:nvPr>
        </p:nvSpPr>
        <p:spPr>
          <a:xfrm>
            <a:off x="457200" y="980728"/>
            <a:ext cx="8229600" cy="5688632"/>
          </a:xfrm>
        </p:spPr>
        <p:txBody>
          <a:bodyPr>
            <a:normAutofit fontScale="62500" lnSpcReduction="20000"/>
          </a:bodyPr>
          <a:lstStyle/>
          <a:p>
            <a:r>
              <a:rPr lang="en-US" altLang="zh-CN" sz="2800" b="1" dirty="0" smtClean="0"/>
              <a:t>2.4</a:t>
            </a:r>
            <a:r>
              <a:rPr lang="zh-CN" altLang="zh-CN" sz="2800" b="1" dirty="0" smtClean="0"/>
              <a:t>围绕提效益，推进降成本。</a:t>
            </a:r>
            <a:r>
              <a:rPr lang="zh-CN" altLang="zh-CN" sz="2800" dirty="0" smtClean="0"/>
              <a:t>到</a:t>
            </a:r>
            <a:r>
              <a:rPr lang="en-US" altLang="zh-CN" sz="2800" dirty="0" smtClean="0"/>
              <a:t>2018</a:t>
            </a:r>
            <a:r>
              <a:rPr lang="zh-CN" altLang="zh-CN" sz="2800" dirty="0" smtClean="0"/>
              <a:t>年，企业综合成本比</a:t>
            </a:r>
            <a:r>
              <a:rPr lang="en-US" altLang="zh-CN" sz="2800" dirty="0" smtClean="0"/>
              <a:t>2015</a:t>
            </a:r>
            <a:r>
              <a:rPr lang="zh-CN" altLang="zh-CN" sz="2800" dirty="0" smtClean="0"/>
              <a:t>年</a:t>
            </a:r>
            <a:r>
              <a:rPr lang="zh-CN" altLang="zh-CN" sz="2800" b="1" dirty="0" smtClean="0"/>
              <a:t>下降</a:t>
            </a:r>
            <a:r>
              <a:rPr lang="en-US" altLang="zh-CN" sz="2800" b="1" dirty="0" smtClean="0"/>
              <a:t>5%</a:t>
            </a:r>
            <a:r>
              <a:rPr lang="zh-CN" altLang="zh-CN" sz="2800" b="1" dirty="0" smtClean="0"/>
              <a:t>至</a:t>
            </a:r>
            <a:r>
              <a:rPr lang="en-US" altLang="zh-CN" sz="2800" b="1" dirty="0" smtClean="0"/>
              <a:t>8%</a:t>
            </a:r>
            <a:r>
              <a:rPr lang="zh-CN" altLang="zh-CN" sz="2800" b="1" dirty="0" smtClean="0"/>
              <a:t>（美国波士顿咨询：</a:t>
            </a:r>
            <a:r>
              <a:rPr lang="en-US" altLang="zh-CN" sz="2800" b="1" dirty="0" smtClean="0"/>
              <a:t>2013</a:t>
            </a:r>
            <a:r>
              <a:rPr lang="zh-CN" altLang="zh-CN" sz="2800" b="1" dirty="0" smtClean="0"/>
              <a:t>年美平均制造成本高于中国</a:t>
            </a:r>
            <a:r>
              <a:rPr lang="en-US" altLang="zh-CN" sz="2800" b="1" dirty="0" smtClean="0"/>
              <a:t>2-3%</a:t>
            </a:r>
            <a:r>
              <a:rPr lang="zh-CN" altLang="zh-CN" sz="2800" b="1" dirty="0" smtClean="0"/>
              <a:t>，</a:t>
            </a:r>
            <a:r>
              <a:rPr lang="en-US" altLang="zh-CN" sz="2800" b="1" dirty="0" smtClean="0"/>
              <a:t>2015</a:t>
            </a:r>
            <a:r>
              <a:rPr lang="zh-CN" altLang="zh-CN" sz="2800" b="1" dirty="0" smtClean="0"/>
              <a:t>年大致持平，</a:t>
            </a:r>
            <a:r>
              <a:rPr lang="en-US" altLang="zh-CN" sz="2800" b="1" dirty="0" smtClean="0"/>
              <a:t>2018</a:t>
            </a:r>
            <a:r>
              <a:rPr lang="zh-CN" altLang="zh-CN" sz="2800" b="1" dirty="0" smtClean="0"/>
              <a:t>年将低于中国</a:t>
            </a:r>
            <a:r>
              <a:rPr lang="en-US" altLang="zh-CN" sz="2800" b="1" dirty="0" smtClean="0"/>
              <a:t>2-3%  </a:t>
            </a:r>
            <a:r>
              <a:rPr lang="zh-CN" altLang="en-US" sz="2800" b="1" dirty="0" smtClean="0"/>
              <a:t>；</a:t>
            </a:r>
            <a:r>
              <a:rPr lang="zh-CN" altLang="zh-CN" sz="2800" b="1" dirty="0" smtClean="0"/>
              <a:t>安徽</a:t>
            </a:r>
            <a:r>
              <a:rPr lang="en-US" altLang="zh-CN" sz="2800" b="1" dirty="0" smtClean="0"/>
              <a:t>2016</a:t>
            </a:r>
            <a:r>
              <a:rPr lang="zh-CN" altLang="zh-CN" sz="2800" b="1" dirty="0" smtClean="0"/>
              <a:t>年</a:t>
            </a:r>
            <a:r>
              <a:rPr lang="en-US" altLang="zh-CN" sz="2800" b="1" dirty="0" smtClean="0"/>
              <a:t>1-4</a:t>
            </a:r>
            <a:r>
              <a:rPr lang="zh-CN" altLang="zh-CN" sz="2800" b="1" dirty="0" smtClean="0"/>
              <a:t>月，</a:t>
            </a:r>
            <a:r>
              <a:rPr lang="zh-CN" altLang="en-US" sz="2800" b="1" dirty="0" smtClean="0"/>
              <a:t>全省工业主营业务成本</a:t>
            </a:r>
            <a:r>
              <a:rPr lang="zh-CN" altLang="zh-CN" sz="2800" b="1" dirty="0" smtClean="0"/>
              <a:t>同比上升</a:t>
            </a:r>
            <a:r>
              <a:rPr lang="en-US" altLang="zh-CN" sz="2800" b="1" dirty="0" smtClean="0"/>
              <a:t>5.3%</a:t>
            </a:r>
            <a:r>
              <a:rPr lang="zh-CN" altLang="zh-CN" sz="2800" b="1" dirty="0" smtClean="0"/>
              <a:t>，存货及应收占用上升</a:t>
            </a:r>
            <a:r>
              <a:rPr lang="en-US" altLang="zh-CN" sz="2800" b="1" dirty="0" smtClean="0"/>
              <a:t>8.6%</a:t>
            </a:r>
            <a:r>
              <a:rPr lang="zh-CN" altLang="en-US" sz="2800" b="1" dirty="0" smtClean="0"/>
              <a:t>占流动资产</a:t>
            </a:r>
            <a:r>
              <a:rPr lang="en-US" altLang="zh-CN" sz="2800" b="1" dirty="0" smtClean="0"/>
              <a:t>38%</a:t>
            </a:r>
            <a:r>
              <a:rPr lang="zh-CN" altLang="zh-CN" sz="2800" b="1" dirty="0" smtClean="0"/>
              <a:t>）</a:t>
            </a:r>
            <a:r>
              <a:rPr lang="zh-CN" altLang="zh-CN" sz="2800" dirty="0" smtClean="0"/>
              <a:t>。</a:t>
            </a:r>
            <a:endParaRPr lang="en-US" altLang="zh-CN" sz="2800" dirty="0" smtClean="0"/>
          </a:p>
          <a:p>
            <a:endParaRPr lang="en-US" altLang="zh-CN" sz="2800" b="1" dirty="0"/>
          </a:p>
          <a:p>
            <a:r>
              <a:rPr lang="zh-CN" altLang="zh-CN" sz="2800" b="1" dirty="0" smtClean="0"/>
              <a:t>《安徽省政府降成本 减轻实体经济企业负担的实施意见》</a:t>
            </a:r>
            <a:r>
              <a:rPr lang="en-US" altLang="zh-CN" sz="2800" dirty="0" smtClean="0"/>
              <a:t>6</a:t>
            </a:r>
            <a:r>
              <a:rPr lang="zh-CN" altLang="zh-CN" sz="2800" dirty="0" smtClean="0"/>
              <a:t>月底</a:t>
            </a:r>
            <a:r>
              <a:rPr lang="en-US" altLang="zh-CN" sz="2800" dirty="0" smtClean="0"/>
              <a:t>   </a:t>
            </a:r>
            <a:r>
              <a:rPr lang="zh-CN" altLang="zh-CN" sz="2800" b="1" dirty="0" smtClean="0"/>
              <a:t>客户 政策知晓度</a:t>
            </a:r>
            <a:endParaRPr lang="zh-CN" altLang="zh-CN" sz="2800" dirty="0" smtClean="0"/>
          </a:p>
          <a:p>
            <a:pPr lvl="0"/>
            <a:r>
              <a:rPr lang="en-US" altLang="zh-CN" sz="2800" dirty="0" smtClean="0"/>
              <a:t>1</a:t>
            </a:r>
            <a:r>
              <a:rPr lang="zh-CN" altLang="zh-CN" sz="2800" dirty="0" smtClean="0"/>
              <a:t>、剥离依附行政机构的</a:t>
            </a:r>
            <a:r>
              <a:rPr lang="zh-CN" altLang="zh-CN" sz="2800" dirty="0" smtClean="0"/>
              <a:t>中介；</a:t>
            </a:r>
            <a:endParaRPr lang="zh-CN" altLang="zh-CN" sz="2800" dirty="0" smtClean="0"/>
          </a:p>
          <a:p>
            <a:pPr lvl="0"/>
            <a:r>
              <a:rPr lang="en-US" altLang="zh-CN" sz="2800" dirty="0" smtClean="0"/>
              <a:t>2</a:t>
            </a:r>
            <a:r>
              <a:rPr lang="zh-CN" altLang="zh-CN" sz="2800" dirty="0" smtClean="0"/>
              <a:t>、</a:t>
            </a:r>
            <a:r>
              <a:rPr lang="zh-CN" altLang="zh-CN" sz="2800" b="1" dirty="0" smtClean="0"/>
              <a:t>阶段性下调社保费率：</a:t>
            </a:r>
            <a:r>
              <a:rPr lang="zh-CN" altLang="zh-CN" sz="2800" dirty="0" smtClean="0"/>
              <a:t>单位缴费部分</a:t>
            </a:r>
            <a:r>
              <a:rPr lang="en-US" altLang="zh-CN" sz="2800" dirty="0" smtClean="0"/>
              <a:t>  </a:t>
            </a:r>
            <a:r>
              <a:rPr lang="zh-CN" altLang="zh-CN" sz="2800" dirty="0" smtClean="0"/>
              <a:t>职工基本养老保险由</a:t>
            </a:r>
            <a:r>
              <a:rPr lang="en-US" altLang="zh-CN" sz="2800" dirty="0" smtClean="0"/>
              <a:t>20%--19%</a:t>
            </a:r>
            <a:r>
              <a:rPr lang="zh-CN" altLang="zh-CN" sz="2800" dirty="0" smtClean="0"/>
              <a:t>，失业由</a:t>
            </a:r>
            <a:r>
              <a:rPr lang="en-US" altLang="zh-CN" sz="2800" dirty="0" smtClean="0"/>
              <a:t>1.5%--1%</a:t>
            </a:r>
            <a:r>
              <a:rPr lang="zh-CN" altLang="zh-CN" sz="2800" dirty="0" smtClean="0"/>
              <a:t>，公积金上限由</a:t>
            </a:r>
            <a:r>
              <a:rPr lang="en-US" altLang="zh-CN" sz="2800" dirty="0" smtClean="0"/>
              <a:t>20%--12%</a:t>
            </a:r>
            <a:r>
              <a:rPr lang="zh-CN" altLang="zh-CN" sz="2800" dirty="0" smtClean="0"/>
              <a:t>，基数由当地平均工资</a:t>
            </a:r>
            <a:r>
              <a:rPr lang="en-US" altLang="zh-CN" sz="2800" dirty="0" smtClean="0"/>
              <a:t>3</a:t>
            </a:r>
            <a:r>
              <a:rPr lang="zh-CN" altLang="zh-CN" sz="2800" dirty="0" smtClean="0"/>
              <a:t>倍。</a:t>
            </a:r>
          </a:p>
          <a:p>
            <a:pPr lvl="0"/>
            <a:r>
              <a:rPr lang="en-US" altLang="zh-CN" sz="2800" dirty="0" smtClean="0"/>
              <a:t>3</a:t>
            </a:r>
            <a:r>
              <a:rPr lang="zh-CN" altLang="zh-CN" sz="2800" dirty="0" smtClean="0"/>
              <a:t>、</a:t>
            </a:r>
            <a:r>
              <a:rPr lang="zh-CN" altLang="zh-CN" sz="2800" b="1" dirty="0" smtClean="0"/>
              <a:t>降低税费：</a:t>
            </a:r>
            <a:r>
              <a:rPr lang="zh-CN" altLang="zh-CN" sz="2800" dirty="0" smtClean="0"/>
              <a:t>加速折旧；符合条件的小微，免征教育附加、水利建设基金、残疾人就业保障金；对不欠农民工工资的建安企业，减按</a:t>
            </a:r>
            <a:r>
              <a:rPr lang="en-US" altLang="zh-CN" sz="2800" dirty="0" smtClean="0"/>
              <a:t>50%</a:t>
            </a:r>
            <a:r>
              <a:rPr lang="zh-CN" altLang="zh-CN" sz="2800" dirty="0" smtClean="0"/>
              <a:t>缴保证金。</a:t>
            </a:r>
          </a:p>
          <a:p>
            <a:pPr lvl="0"/>
            <a:r>
              <a:rPr lang="en-US" altLang="zh-CN" sz="2800" dirty="0" smtClean="0"/>
              <a:t>4</a:t>
            </a:r>
            <a:r>
              <a:rPr lang="zh-CN" altLang="zh-CN" sz="2800" dirty="0" smtClean="0"/>
              <a:t>、降低财务成本：</a:t>
            </a:r>
            <a:r>
              <a:rPr lang="zh-CN" altLang="zh-CN" sz="2800" b="1" dirty="0" smtClean="0"/>
              <a:t>降通道和过桥费用；国有担保费率</a:t>
            </a:r>
            <a:r>
              <a:rPr lang="en-US" altLang="zh-CN" sz="2800" b="1" dirty="0" smtClean="0"/>
              <a:t>1.2%</a:t>
            </a:r>
            <a:r>
              <a:rPr lang="zh-CN" altLang="zh-CN" sz="2800" b="1" dirty="0" smtClean="0"/>
              <a:t>省再担保免收再担保费，分别</a:t>
            </a:r>
            <a:r>
              <a:rPr lang="en-US" altLang="zh-CN" sz="2800" b="1" dirty="0" smtClean="0"/>
              <a:t>3</a:t>
            </a:r>
            <a:r>
              <a:rPr lang="zh-CN" altLang="zh-CN" sz="2800" b="1" dirty="0" smtClean="0"/>
              <a:t>年。</a:t>
            </a:r>
            <a:endParaRPr lang="zh-CN" altLang="zh-CN" sz="2800" dirty="0" smtClean="0"/>
          </a:p>
          <a:p>
            <a:pPr lvl="0"/>
            <a:r>
              <a:rPr lang="en-US" altLang="zh-CN" sz="2800" dirty="0" smtClean="0"/>
              <a:t>5</a:t>
            </a:r>
            <a:r>
              <a:rPr lang="zh-CN" altLang="zh-CN" sz="2800" dirty="0" smtClean="0"/>
              <a:t>、用能用地：</a:t>
            </a:r>
            <a:r>
              <a:rPr lang="en-US" altLang="zh-CN" sz="2800" dirty="0" smtClean="0"/>
              <a:t>2016.1.1</a:t>
            </a:r>
            <a:r>
              <a:rPr lang="zh-CN" altLang="zh-CN" sz="2800" dirty="0" smtClean="0"/>
              <a:t>工业电费下调</a:t>
            </a:r>
            <a:r>
              <a:rPr lang="en-US" altLang="zh-CN" sz="2800" dirty="0" smtClean="0"/>
              <a:t>4.28</a:t>
            </a:r>
            <a:r>
              <a:rPr lang="zh-CN" altLang="zh-CN" sz="2800" dirty="0" smtClean="0"/>
              <a:t>分每度。皖北地区每亩纳税</a:t>
            </a:r>
            <a:r>
              <a:rPr lang="en-US" altLang="zh-CN" sz="2800" dirty="0" smtClean="0"/>
              <a:t>5</a:t>
            </a:r>
            <a:r>
              <a:rPr lang="zh-CN" altLang="zh-CN" sz="2800" dirty="0" smtClean="0"/>
              <a:t>万其他地区每亩</a:t>
            </a:r>
            <a:r>
              <a:rPr lang="en-US" altLang="zh-CN" sz="2800" dirty="0" smtClean="0"/>
              <a:t>8</a:t>
            </a:r>
            <a:r>
              <a:rPr lang="zh-CN" altLang="zh-CN" sz="2800" dirty="0" smtClean="0"/>
              <a:t>万以上企业</a:t>
            </a:r>
            <a:r>
              <a:rPr lang="zh-CN" altLang="zh-CN" sz="2800" b="1" dirty="0" smtClean="0"/>
              <a:t>，土地使用税按当地最低标准。</a:t>
            </a:r>
          </a:p>
          <a:p>
            <a:pPr lvl="0"/>
            <a:r>
              <a:rPr lang="en-US" altLang="zh-CN" sz="2800" dirty="0" smtClean="0"/>
              <a:t>6</a:t>
            </a:r>
            <a:r>
              <a:rPr lang="zh-CN" altLang="zh-CN" sz="2800" dirty="0" smtClean="0"/>
              <a:t>、</a:t>
            </a:r>
            <a:r>
              <a:rPr lang="zh-CN" altLang="zh-CN" sz="2800" b="1" dirty="0" smtClean="0"/>
              <a:t>降低物流成本</a:t>
            </a:r>
            <a:r>
              <a:rPr lang="zh-CN" altLang="zh-CN" sz="2800" dirty="0" smtClean="0"/>
              <a:t>。船闸 道路交通费</a:t>
            </a:r>
          </a:p>
          <a:p>
            <a:r>
              <a:rPr lang="en-US" altLang="zh-CN" sz="2800" dirty="0" smtClean="0"/>
              <a:t> </a:t>
            </a:r>
            <a:endParaRPr lang="zh-CN" altLang="zh-CN" sz="2800" dirty="0" smtClean="0"/>
          </a:p>
          <a:p>
            <a:endParaRPr lang="zh-CN" altLang="en-US" sz="2800" dirty="0"/>
          </a:p>
        </p:txBody>
      </p:sp>
    </p:spTree>
    <p:extLst>
      <p:ext uri="{BB962C8B-B14F-4D97-AF65-F5344CB8AC3E}">
        <p14:creationId xmlns:p14="http://schemas.microsoft.com/office/powerpoint/2010/main" val="164329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490066"/>
          </a:xfrm>
        </p:spPr>
        <p:txBody>
          <a:bodyPr>
            <a:no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dirty="0"/>
          </a:p>
        </p:txBody>
      </p:sp>
      <p:sp>
        <p:nvSpPr>
          <p:cNvPr id="3" name="内容占位符 2"/>
          <p:cNvSpPr>
            <a:spLocks noGrp="1"/>
          </p:cNvSpPr>
          <p:nvPr>
            <p:ph idx="1"/>
          </p:nvPr>
        </p:nvSpPr>
        <p:spPr>
          <a:xfrm>
            <a:off x="457200" y="980728"/>
            <a:ext cx="8229600" cy="5145435"/>
          </a:xfrm>
        </p:spPr>
        <p:txBody>
          <a:bodyPr>
            <a:normAutofit fontScale="92500" lnSpcReduction="10000"/>
          </a:bodyPr>
          <a:lstStyle/>
          <a:p>
            <a:pPr marL="0" indent="0">
              <a:buNone/>
            </a:pPr>
            <a:r>
              <a:rPr lang="en-US" altLang="zh-CN" sz="2400" b="1" dirty="0"/>
              <a:t>2.5</a:t>
            </a:r>
            <a:r>
              <a:rPr lang="zh-CN" altLang="zh-CN" sz="2400" b="1" dirty="0"/>
              <a:t>围绕增后劲</a:t>
            </a:r>
            <a:r>
              <a:rPr lang="en-US" altLang="zh-CN" sz="2400" b="1" dirty="0"/>
              <a:t>,</a:t>
            </a:r>
            <a:r>
              <a:rPr lang="zh-CN" altLang="zh-CN" sz="2400" b="1" dirty="0"/>
              <a:t>推进补短板。</a:t>
            </a:r>
            <a:r>
              <a:rPr lang="zh-CN" altLang="zh-CN" sz="2400" dirty="0"/>
              <a:t>深入实施</a:t>
            </a:r>
            <a:r>
              <a:rPr lang="zh-CN" altLang="zh-CN" sz="2400" b="1" dirty="0"/>
              <a:t>“调转促”行动计划（</a:t>
            </a:r>
            <a:r>
              <a:rPr lang="en-US" altLang="zh-CN" sz="2400" b="1" dirty="0"/>
              <a:t>4105</a:t>
            </a:r>
            <a:r>
              <a:rPr lang="zh-CN" altLang="zh-CN" sz="2400" b="1" dirty="0"/>
              <a:t>）</a:t>
            </a:r>
            <a:r>
              <a:rPr lang="zh-CN" altLang="zh-CN" sz="2400" dirty="0"/>
              <a:t>，实施好《中国制造</a:t>
            </a:r>
            <a:r>
              <a:rPr lang="en-US" altLang="zh-CN" sz="2400" dirty="0"/>
              <a:t>2025</a:t>
            </a:r>
            <a:r>
              <a:rPr lang="zh-CN" altLang="zh-CN" sz="2400" dirty="0"/>
              <a:t>安徽篇》、“互联网</a:t>
            </a:r>
            <a:r>
              <a:rPr lang="en-US" altLang="zh-CN" sz="2400" dirty="0"/>
              <a:t>+</a:t>
            </a:r>
            <a:r>
              <a:rPr lang="zh-CN" altLang="zh-CN" sz="2400" dirty="0"/>
              <a:t>”行动计划。健全金融服务体系，</a:t>
            </a:r>
            <a:r>
              <a:rPr lang="zh-CN" altLang="zh-CN" sz="2400" b="1" dirty="0"/>
              <a:t>大力发展政策性融资担保体系</a:t>
            </a:r>
            <a:r>
              <a:rPr lang="en-US" altLang="zh-CN" sz="2400" b="1" dirty="0"/>
              <a:t>,</a:t>
            </a:r>
            <a:r>
              <a:rPr lang="zh-CN" altLang="zh-CN" sz="2400" b="1" dirty="0"/>
              <a:t>加强政策性担保机构建设</a:t>
            </a:r>
            <a:r>
              <a:rPr lang="en-US" altLang="zh-CN" sz="2400" b="1" dirty="0"/>
              <a:t>,</a:t>
            </a:r>
            <a:r>
              <a:rPr lang="zh-CN" altLang="zh-CN" sz="2400" b="1" dirty="0"/>
              <a:t>深入推进“</a:t>
            </a:r>
            <a:r>
              <a:rPr lang="en-US" altLang="zh-CN" sz="2400" b="1" dirty="0"/>
              <a:t>4321</a:t>
            </a:r>
            <a:r>
              <a:rPr lang="zh-CN" altLang="zh-CN" sz="2400" b="1" dirty="0"/>
              <a:t>”政银担风险分担机制</a:t>
            </a:r>
            <a:r>
              <a:rPr lang="en-US" altLang="zh-CN" sz="2400" b="1" dirty="0"/>
              <a:t>,</a:t>
            </a:r>
            <a:r>
              <a:rPr lang="zh-CN" altLang="zh-CN" sz="2400" b="1" dirty="0"/>
              <a:t>建立省级融资担保风险补偿专项基金。</a:t>
            </a:r>
            <a:endParaRPr lang="en-US" altLang="zh-CN" sz="2400" b="1" dirty="0"/>
          </a:p>
          <a:p>
            <a:pPr marL="0" indent="0">
              <a:buNone/>
            </a:pPr>
            <a:r>
              <a:rPr lang="en-US" altLang="zh-CN" sz="2400" b="1" dirty="0" smtClean="0"/>
              <a:t>     </a:t>
            </a:r>
            <a:r>
              <a:rPr lang="zh-CN" altLang="zh-CN" sz="2400" b="1" dirty="0" smtClean="0">
                <a:solidFill>
                  <a:srgbClr val="FF0000"/>
                </a:solidFill>
              </a:rPr>
              <a:t>安徽</a:t>
            </a:r>
            <a:r>
              <a:rPr lang="zh-CN" altLang="zh-CN" sz="2400" b="1" dirty="0">
                <a:solidFill>
                  <a:srgbClr val="FF0000"/>
                </a:solidFill>
              </a:rPr>
              <a:t>实施“调转促”十大重点工程 推动产业结构升级</a:t>
            </a:r>
            <a:endParaRPr lang="zh-CN" altLang="zh-CN" sz="2400" dirty="0">
              <a:solidFill>
                <a:srgbClr val="FF0000"/>
              </a:solidFill>
            </a:endParaRPr>
          </a:p>
          <a:p>
            <a:pPr marL="0" indent="0">
              <a:buNone/>
            </a:pPr>
            <a:r>
              <a:rPr lang="zh-CN" altLang="zh-CN" sz="2400" dirty="0"/>
              <a:t>战略新兴产业集聚</a:t>
            </a:r>
            <a:r>
              <a:rPr lang="en-US" altLang="zh-CN" sz="2400" dirty="0"/>
              <a:t>   </a:t>
            </a:r>
            <a:r>
              <a:rPr lang="zh-CN" altLang="zh-CN" sz="2400" dirty="0"/>
              <a:t>传统产业改造提升</a:t>
            </a:r>
            <a:r>
              <a:rPr lang="en-US" altLang="zh-CN" sz="2400" dirty="0"/>
              <a:t>   </a:t>
            </a:r>
            <a:r>
              <a:rPr lang="zh-CN" altLang="zh-CN" sz="2400" dirty="0"/>
              <a:t>服务业加快发展</a:t>
            </a:r>
            <a:r>
              <a:rPr lang="en-US" altLang="zh-CN" sz="2400" dirty="0"/>
              <a:t>  </a:t>
            </a:r>
            <a:endParaRPr lang="zh-CN" altLang="zh-CN" sz="2400" dirty="0"/>
          </a:p>
          <a:p>
            <a:pPr marL="0" indent="0">
              <a:buNone/>
            </a:pPr>
            <a:r>
              <a:rPr lang="zh-CN" altLang="zh-CN" sz="2400" dirty="0"/>
              <a:t>农业现代化推进</a:t>
            </a:r>
            <a:r>
              <a:rPr lang="en-US" altLang="zh-CN" sz="2400" dirty="0"/>
              <a:t>  </a:t>
            </a:r>
            <a:r>
              <a:rPr lang="zh-CN" altLang="zh-CN" sz="2400" dirty="0"/>
              <a:t>创新驱动发展</a:t>
            </a:r>
            <a:r>
              <a:rPr lang="en-US" altLang="zh-CN" sz="2400" dirty="0"/>
              <a:t>  </a:t>
            </a:r>
            <a:r>
              <a:rPr lang="zh-CN" altLang="zh-CN" sz="2400" dirty="0"/>
              <a:t>民营经济提升</a:t>
            </a:r>
            <a:r>
              <a:rPr lang="en-US" altLang="zh-CN" sz="2400" dirty="0"/>
              <a:t>  </a:t>
            </a:r>
            <a:r>
              <a:rPr lang="zh-CN" altLang="zh-CN" sz="2400" dirty="0"/>
              <a:t>园区转型升级</a:t>
            </a:r>
            <a:r>
              <a:rPr lang="en-US" altLang="zh-CN" sz="2400" dirty="0"/>
              <a:t>  </a:t>
            </a:r>
            <a:r>
              <a:rPr lang="zh-CN" altLang="zh-CN" sz="2400" dirty="0"/>
              <a:t>县域经济振兴</a:t>
            </a:r>
            <a:r>
              <a:rPr lang="en-US" altLang="zh-CN" sz="2400" dirty="0"/>
              <a:t>  </a:t>
            </a:r>
            <a:r>
              <a:rPr lang="zh-CN" altLang="zh-CN" sz="2400" dirty="0"/>
              <a:t>质量品牌升级</a:t>
            </a:r>
            <a:r>
              <a:rPr lang="en-US" altLang="zh-CN" sz="2400" dirty="0"/>
              <a:t>  </a:t>
            </a:r>
            <a:r>
              <a:rPr lang="zh-CN" altLang="zh-CN" sz="2400" dirty="0"/>
              <a:t>人才高地建设</a:t>
            </a:r>
          </a:p>
          <a:p>
            <a:pPr marL="0" indent="0">
              <a:buNone/>
            </a:pPr>
            <a:r>
              <a:rPr lang="en-US" altLang="zh-CN" sz="2400" b="1" dirty="0" smtClean="0"/>
              <a:t>3</a:t>
            </a:r>
            <a:r>
              <a:rPr lang="zh-CN" altLang="zh-CN" sz="2400" b="1" dirty="0"/>
              <a:t>、《安徽省五大发展行动计划》（</a:t>
            </a:r>
            <a:r>
              <a:rPr lang="en-US" altLang="zh-CN" sz="2400" b="1" dirty="0"/>
              <a:t>2016</a:t>
            </a:r>
            <a:r>
              <a:rPr lang="zh-CN" altLang="zh-CN" sz="2400" b="1" dirty="0"/>
              <a:t>年</a:t>
            </a:r>
            <a:r>
              <a:rPr lang="en-US" altLang="zh-CN" sz="2400" b="1" dirty="0"/>
              <a:t>11</a:t>
            </a:r>
            <a:r>
              <a:rPr lang="zh-CN" altLang="zh-CN" sz="2400" b="1" dirty="0"/>
              <a:t>月底）</a:t>
            </a:r>
            <a:endParaRPr lang="zh-CN" altLang="zh-CN" sz="2400" dirty="0"/>
          </a:p>
          <a:p>
            <a:pPr marL="0" indent="0">
              <a:buNone/>
            </a:pPr>
            <a:r>
              <a:rPr lang="en-US" altLang="zh-CN" sz="2200" dirty="0"/>
              <a:t>36</a:t>
            </a:r>
            <a:r>
              <a:rPr lang="zh-CN" altLang="zh-CN" sz="2200" dirty="0"/>
              <a:t>项重点工程</a:t>
            </a:r>
            <a:r>
              <a:rPr lang="en-US" altLang="zh-CN" sz="2200" dirty="0"/>
              <a:t>   </a:t>
            </a:r>
            <a:r>
              <a:rPr lang="zh-CN" altLang="zh-CN" sz="2200" dirty="0"/>
              <a:t>落实省第十次党代会</a:t>
            </a:r>
            <a:r>
              <a:rPr lang="zh-CN" altLang="zh-CN" sz="2200" b="1" dirty="0"/>
              <a:t>“安徽宣言”</a:t>
            </a:r>
            <a:r>
              <a:rPr lang="en-US" altLang="zh-CN" sz="2200" dirty="0"/>
              <a:t>   </a:t>
            </a:r>
            <a:endParaRPr lang="zh-CN" altLang="zh-CN" sz="2200" dirty="0"/>
          </a:p>
          <a:p>
            <a:pPr marL="0" indent="0">
              <a:buNone/>
            </a:pPr>
            <a:r>
              <a:rPr lang="en-US" altLang="zh-CN" sz="2200" dirty="0"/>
              <a:t> </a:t>
            </a:r>
            <a:r>
              <a:rPr lang="en-US" altLang="zh-CN" sz="2200" dirty="0" smtClean="0"/>
              <a:t>      </a:t>
            </a:r>
            <a:r>
              <a:rPr lang="en-US" altLang="zh-CN" sz="2200" dirty="0" smtClean="0"/>
              <a:t>  </a:t>
            </a:r>
            <a:r>
              <a:rPr lang="zh-CN" altLang="zh-CN" sz="2200" dirty="0"/>
              <a:t>推广运用</a:t>
            </a:r>
            <a:r>
              <a:rPr lang="en-US" altLang="zh-CN" sz="2200" dirty="0"/>
              <a:t>PPP</a:t>
            </a:r>
            <a:r>
              <a:rPr lang="zh-CN" altLang="zh-CN" sz="2200" dirty="0"/>
              <a:t>模式，激活民间资本；</a:t>
            </a:r>
            <a:r>
              <a:rPr lang="zh-CN" altLang="zh-CN" sz="2200" b="1" dirty="0"/>
              <a:t>积极创新银政担</a:t>
            </a:r>
            <a:r>
              <a:rPr lang="zh-CN" altLang="zh-CN" sz="2200" dirty="0"/>
              <a:t>、</a:t>
            </a:r>
            <a:r>
              <a:rPr lang="zh-CN" altLang="zh-CN" sz="2200" b="1" dirty="0"/>
              <a:t>税融通、“过桥”贷款等融资方式，把金融活水汇入实体经济；构建创新型孵化器体系、设立天使投资基金、设立“调转促”产业引导基金；</a:t>
            </a:r>
            <a:r>
              <a:rPr lang="zh-CN" altLang="zh-CN" sz="2200" dirty="0"/>
              <a:t>构建“亲”“清”新型政商关系。</a:t>
            </a:r>
          </a:p>
          <a:p>
            <a:endParaRPr lang="zh-CN" altLang="en-US" sz="2800" dirty="0"/>
          </a:p>
        </p:txBody>
      </p:sp>
    </p:spTree>
    <p:extLst>
      <p:ext uri="{BB962C8B-B14F-4D97-AF65-F5344CB8AC3E}">
        <p14:creationId xmlns:p14="http://schemas.microsoft.com/office/powerpoint/2010/main" val="3640436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dirty="0"/>
          </a:p>
        </p:txBody>
      </p:sp>
      <p:sp>
        <p:nvSpPr>
          <p:cNvPr id="3" name="内容占位符 2"/>
          <p:cNvSpPr>
            <a:spLocks noGrp="1"/>
          </p:cNvSpPr>
          <p:nvPr>
            <p:ph idx="1"/>
          </p:nvPr>
        </p:nvSpPr>
        <p:spPr>
          <a:xfrm>
            <a:off x="457200" y="1196752"/>
            <a:ext cx="8229600" cy="4929411"/>
          </a:xfrm>
        </p:spPr>
        <p:txBody>
          <a:bodyPr>
            <a:normAutofit fontScale="47500" lnSpcReduction="20000"/>
          </a:bodyPr>
          <a:lstStyle/>
          <a:p>
            <a:r>
              <a:rPr lang="zh-CN" altLang="zh-CN" sz="3600" b="1" dirty="0"/>
              <a:t>（二）投资、融资环境</a:t>
            </a:r>
            <a:r>
              <a:rPr lang="en-US" altLang="zh-CN" sz="3600" b="1" dirty="0"/>
              <a:t>    </a:t>
            </a:r>
            <a:endParaRPr lang="zh-CN" altLang="zh-CN" sz="3600" dirty="0"/>
          </a:p>
          <a:p>
            <a:r>
              <a:rPr lang="en-US" altLang="zh-CN" sz="3600" dirty="0"/>
              <a:t>  </a:t>
            </a:r>
            <a:r>
              <a:rPr lang="en-US" altLang="zh-CN" sz="3600" b="1" dirty="0"/>
              <a:t>1  2015</a:t>
            </a:r>
            <a:r>
              <a:rPr lang="zh-CN" altLang="zh-CN" sz="3600" b="1" dirty="0"/>
              <a:t>银行“不良”分布、原因及</a:t>
            </a:r>
            <a:r>
              <a:rPr lang="en-US" altLang="zh-CN" sz="3600" b="1" dirty="0"/>
              <a:t>2016</a:t>
            </a:r>
            <a:r>
              <a:rPr lang="zh-CN" altLang="zh-CN" sz="3600" b="1" dirty="0"/>
              <a:t>年</a:t>
            </a:r>
            <a:r>
              <a:rPr lang="en-US" altLang="zh-CN" sz="3600" b="1" dirty="0"/>
              <a:t>9</a:t>
            </a:r>
            <a:r>
              <a:rPr lang="zh-CN" altLang="zh-CN" sz="3600" b="1" dirty="0"/>
              <a:t>月末风险态势</a:t>
            </a:r>
            <a:endParaRPr lang="zh-CN" altLang="zh-CN" sz="3600" dirty="0"/>
          </a:p>
          <a:p>
            <a:r>
              <a:rPr lang="zh-CN" altLang="zh-CN" sz="3600" b="1" dirty="0">
                <a:solidFill>
                  <a:srgbClr val="FF0000"/>
                </a:solidFill>
              </a:rPr>
              <a:t>制造业</a:t>
            </a:r>
            <a:r>
              <a:rPr lang="zh-CN" altLang="zh-CN" sz="3600" b="1" dirty="0"/>
              <a:t>、</a:t>
            </a:r>
            <a:r>
              <a:rPr lang="zh-CN" altLang="zh-CN" sz="3600" dirty="0"/>
              <a:t>批发零售业仍是不良资产重灾区，且这个趋势未出现拐点。此外采矿业风险在加速爆发，中西部地区已成为不良重灾区。风险有从产能过剩矛盾突出的产业链</a:t>
            </a:r>
            <a:r>
              <a:rPr lang="zh-CN" altLang="zh-CN" sz="3600" dirty="0" smtClean="0"/>
              <a:t>向上下游</a:t>
            </a:r>
            <a:r>
              <a:rPr lang="zh-CN" altLang="zh-CN" sz="3600" dirty="0"/>
              <a:t>行业扩散、从东部沿海地区向中西部扩散，从小微企业向大中型企业蔓延的趋势。</a:t>
            </a:r>
          </a:p>
          <a:p>
            <a:r>
              <a:rPr lang="zh-CN" altLang="zh-CN" sz="3600" dirty="0"/>
              <a:t>工信部规划司 “</a:t>
            </a:r>
            <a:r>
              <a:rPr lang="zh-CN" altLang="zh-CN" sz="3600" b="1" dirty="0">
                <a:solidFill>
                  <a:srgbClr val="FF0000"/>
                </a:solidFill>
              </a:rPr>
              <a:t>振兴实体经济的主战场在制造业，关键在存量，核心是创新</a:t>
            </a:r>
            <a:r>
              <a:rPr lang="zh-CN" altLang="zh-CN" sz="3600" b="1" dirty="0"/>
              <a:t>”</a:t>
            </a:r>
            <a:endParaRPr lang="zh-CN" altLang="zh-CN" sz="3600" dirty="0"/>
          </a:p>
          <a:p>
            <a:r>
              <a:rPr lang="zh-CN" altLang="zh-CN" sz="3600" b="1" dirty="0"/>
              <a:t>不良原因分析</a:t>
            </a:r>
            <a:r>
              <a:rPr lang="en-US" altLang="zh-CN" sz="3600" b="1" dirty="0"/>
              <a:t>  </a:t>
            </a:r>
            <a:r>
              <a:rPr lang="zh-CN" altLang="zh-CN" sz="3600" b="1" dirty="0"/>
              <a:t>：</a:t>
            </a:r>
            <a:r>
              <a:rPr lang="zh-CN" altLang="zh-CN" sz="3600" dirty="0"/>
              <a:t> </a:t>
            </a:r>
          </a:p>
          <a:p>
            <a:r>
              <a:rPr lang="zh-CN" altLang="zh-CN" sz="3600" dirty="0"/>
              <a:t>（</a:t>
            </a:r>
            <a:r>
              <a:rPr lang="en-US" altLang="zh-CN" sz="3600" dirty="0"/>
              <a:t>1</a:t>
            </a:r>
            <a:r>
              <a:rPr lang="zh-CN" altLang="zh-CN" sz="3600" dirty="0"/>
              <a:t>）</a:t>
            </a:r>
            <a:r>
              <a:rPr lang="zh-CN" altLang="zh-CN" sz="3600" b="1" dirty="0"/>
              <a:t>经济 </a:t>
            </a:r>
            <a:r>
              <a:rPr lang="en-US" altLang="zh-CN" sz="3600" dirty="0"/>
              <a:t>   </a:t>
            </a:r>
            <a:r>
              <a:rPr lang="zh-CN" altLang="zh-CN" sz="3600" dirty="0"/>
              <a:t>下行与结构调整双向推高；</a:t>
            </a:r>
          </a:p>
          <a:p>
            <a:r>
              <a:rPr lang="zh-CN" altLang="zh-CN" sz="3600" dirty="0"/>
              <a:t>（</a:t>
            </a:r>
            <a:r>
              <a:rPr lang="en-US" altLang="zh-CN" sz="3600" dirty="0"/>
              <a:t>2</a:t>
            </a:r>
            <a:r>
              <a:rPr lang="zh-CN" altLang="zh-CN" sz="3600" dirty="0"/>
              <a:t>）</a:t>
            </a:r>
            <a:r>
              <a:rPr lang="zh-CN" altLang="zh-CN" sz="3600" b="1" dirty="0"/>
              <a:t>企业</a:t>
            </a:r>
            <a:r>
              <a:rPr lang="en-US" altLang="zh-CN" sz="3600" b="1" dirty="0"/>
              <a:t>  </a:t>
            </a:r>
            <a:r>
              <a:rPr lang="en-US" altLang="zh-CN" sz="3600" dirty="0"/>
              <a:t> </a:t>
            </a:r>
            <a:r>
              <a:rPr lang="zh-CN" altLang="zh-CN" sz="3600" dirty="0"/>
              <a:t>企业真实经营变差（成本上升</a:t>
            </a:r>
            <a:r>
              <a:rPr lang="en-US" altLang="zh-CN" sz="3600" dirty="0"/>
              <a:t>  </a:t>
            </a:r>
            <a:r>
              <a:rPr lang="zh-CN" altLang="zh-CN" sz="3600" dirty="0"/>
              <a:t>出厂价格下降）；过度融资盲目扩大经营规模（负债率高 假资本金</a:t>
            </a:r>
            <a:r>
              <a:rPr lang="en-US" altLang="zh-CN" sz="3600" dirty="0"/>
              <a:t>  </a:t>
            </a:r>
            <a:r>
              <a:rPr lang="zh-CN" altLang="zh-CN" sz="3600" dirty="0"/>
              <a:t>抵御风险能力差）；贷款挪用（矿产房地产股市期市）；骗贷或故意逃贷</a:t>
            </a:r>
          </a:p>
          <a:p>
            <a:r>
              <a:rPr lang="zh-CN" altLang="zh-CN" sz="3600" dirty="0"/>
              <a:t>（</a:t>
            </a:r>
            <a:r>
              <a:rPr lang="en-US" altLang="zh-CN" sz="3600" dirty="0"/>
              <a:t>3</a:t>
            </a:r>
            <a:r>
              <a:rPr lang="zh-CN" altLang="zh-CN" sz="3600" dirty="0"/>
              <a:t>）</a:t>
            </a:r>
            <a:r>
              <a:rPr lang="zh-CN" altLang="zh-CN" sz="3600" b="1" dirty="0"/>
              <a:t>银行等资金供给方  顺周期投放</a:t>
            </a:r>
            <a:r>
              <a:rPr lang="en-US" altLang="zh-CN" sz="3600" dirty="0"/>
              <a:t>   </a:t>
            </a:r>
            <a:r>
              <a:rPr lang="zh-CN" altLang="zh-CN" sz="3600" dirty="0"/>
              <a:t>信贷过度与多头投放；信贷管理：贷前调查—真实交易背景、放款环节—受托支付、贷后—回款控制</a:t>
            </a:r>
            <a:r>
              <a:rPr lang="en-US" altLang="zh-CN" sz="3600" dirty="0"/>
              <a:t>;</a:t>
            </a:r>
            <a:endParaRPr lang="zh-CN" altLang="zh-CN" sz="3600" dirty="0"/>
          </a:p>
          <a:p>
            <a:r>
              <a:rPr lang="zh-CN" altLang="zh-CN" sz="3600" dirty="0"/>
              <a:t>（</a:t>
            </a:r>
            <a:r>
              <a:rPr lang="en-US" altLang="zh-CN" sz="3600" dirty="0"/>
              <a:t>4</a:t>
            </a:r>
            <a:r>
              <a:rPr lang="zh-CN" altLang="zh-CN" sz="3600" dirty="0"/>
              <a:t>）</a:t>
            </a:r>
            <a:r>
              <a:rPr lang="zh-CN" altLang="zh-CN" sz="3600" b="1" dirty="0"/>
              <a:t>风险缓释</a:t>
            </a:r>
            <a:r>
              <a:rPr lang="en-US" altLang="zh-CN" sz="3600" b="1" dirty="0"/>
              <a:t>    </a:t>
            </a:r>
            <a:r>
              <a:rPr lang="zh-CN" altLang="zh-CN" sz="3600" dirty="0"/>
              <a:t>担保物权：变现难；重复抵质押或无实际控制权的抵质押（如动产或仓单）；价值下跌风险；企业互保；</a:t>
            </a:r>
            <a:r>
              <a:rPr lang="zh-CN" altLang="zh-CN" sz="3600" b="1" dirty="0"/>
              <a:t>担保公司信用（承担多少风险</a:t>
            </a:r>
            <a:r>
              <a:rPr lang="en-US" altLang="zh-CN" sz="3600" b="1" dirty="0"/>
              <a:t>   </a:t>
            </a:r>
            <a:r>
              <a:rPr lang="zh-CN" altLang="zh-CN" sz="3600" b="1" dirty="0"/>
              <a:t>有多大能力承担）</a:t>
            </a:r>
            <a:endParaRPr lang="zh-CN" altLang="zh-CN" sz="3600" dirty="0"/>
          </a:p>
          <a:p>
            <a:r>
              <a:rPr lang="zh-CN" altLang="zh-CN" sz="3600" dirty="0"/>
              <a:t>截至</a:t>
            </a:r>
            <a:r>
              <a:rPr lang="en-US" altLang="zh-CN" sz="3600" b="1" dirty="0"/>
              <a:t>2016</a:t>
            </a:r>
            <a:r>
              <a:rPr lang="zh-CN" altLang="zh-CN" sz="3600" b="1" dirty="0"/>
              <a:t>年</a:t>
            </a:r>
            <a:r>
              <a:rPr lang="en-US" altLang="zh-CN" sz="3600" b="1" dirty="0"/>
              <a:t>9</a:t>
            </a:r>
            <a:r>
              <a:rPr lang="zh-CN" altLang="zh-CN" sz="3600" b="1" dirty="0"/>
              <a:t>月末</a:t>
            </a:r>
            <a:r>
              <a:rPr lang="zh-CN" altLang="zh-CN" sz="3600" dirty="0"/>
              <a:t>，</a:t>
            </a:r>
            <a:r>
              <a:rPr lang="zh-CN" altLang="zh-CN" sz="3600" b="1" dirty="0"/>
              <a:t>商业银行</a:t>
            </a:r>
            <a:r>
              <a:rPr lang="zh-CN" altLang="zh-CN" sz="3600" dirty="0"/>
              <a:t>不良贷款率自</a:t>
            </a:r>
            <a:r>
              <a:rPr lang="en-US" altLang="zh-CN" sz="3600" dirty="0"/>
              <a:t>2011</a:t>
            </a:r>
            <a:r>
              <a:rPr lang="zh-CN" altLang="zh-CN" sz="3600" dirty="0"/>
              <a:t>年后持续攀升至</a:t>
            </a:r>
            <a:r>
              <a:rPr lang="en-US" altLang="zh-CN" sz="3600" dirty="0"/>
              <a:t>1.76%</a:t>
            </a:r>
            <a:r>
              <a:rPr lang="zh-CN" altLang="zh-CN" sz="3600" dirty="0"/>
              <a:t>，相比年初增加</a:t>
            </a:r>
            <a:r>
              <a:rPr lang="en-US" altLang="zh-CN" sz="3600" dirty="0"/>
              <a:t>0.09</a:t>
            </a:r>
            <a:r>
              <a:rPr lang="zh-CN" altLang="zh-CN" sz="3600" dirty="0"/>
              <a:t>个点。另外</a:t>
            </a:r>
            <a:r>
              <a:rPr lang="zh-CN" altLang="zh-CN" sz="3600" b="1" dirty="0"/>
              <a:t>关注类贷款余额</a:t>
            </a:r>
            <a:r>
              <a:rPr lang="en-US" altLang="zh-CN" sz="3600" dirty="0"/>
              <a:t>3.48</a:t>
            </a:r>
            <a:r>
              <a:rPr lang="zh-CN" altLang="zh-CN" sz="3600" dirty="0"/>
              <a:t>万亿元（同比增加</a:t>
            </a:r>
            <a:r>
              <a:rPr lang="en-US" altLang="zh-CN" sz="3600" dirty="0"/>
              <a:t>23.6%</a:t>
            </a:r>
            <a:r>
              <a:rPr lang="zh-CN" altLang="zh-CN" sz="3600" dirty="0"/>
              <a:t>）占贷款余额比例</a:t>
            </a:r>
            <a:r>
              <a:rPr lang="en-US" altLang="zh-CN" sz="3600" dirty="0"/>
              <a:t>4.1%</a:t>
            </a:r>
            <a:r>
              <a:rPr lang="zh-CN" altLang="zh-CN" sz="3600" dirty="0"/>
              <a:t>，创历史新高。</a:t>
            </a:r>
            <a:r>
              <a:rPr lang="en-US" altLang="zh-CN" sz="3600" dirty="0"/>
              <a:t>--</a:t>
            </a:r>
            <a:r>
              <a:rPr lang="zh-CN" altLang="zh-CN" sz="3600" dirty="0"/>
              <a:t>《中国银行业发展趋势报告</a:t>
            </a:r>
            <a:r>
              <a:rPr lang="en-US" altLang="zh-CN" sz="3600" dirty="0"/>
              <a:t>2017</a:t>
            </a:r>
            <a:r>
              <a:rPr lang="zh-CN" altLang="zh-CN" sz="3600" dirty="0"/>
              <a:t>》：</a:t>
            </a:r>
          </a:p>
          <a:p>
            <a:endParaRPr lang="zh-CN" altLang="en-US" sz="2800" dirty="0"/>
          </a:p>
        </p:txBody>
      </p:sp>
    </p:spTree>
    <p:extLst>
      <p:ext uri="{BB962C8B-B14F-4D97-AF65-F5344CB8AC3E}">
        <p14:creationId xmlns:p14="http://schemas.microsoft.com/office/powerpoint/2010/main" val="2200708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dirty="0"/>
          </a:p>
        </p:txBody>
      </p:sp>
      <p:sp>
        <p:nvSpPr>
          <p:cNvPr id="3" name="内容占位符 2"/>
          <p:cNvSpPr>
            <a:spLocks noGrp="1"/>
          </p:cNvSpPr>
          <p:nvPr>
            <p:ph idx="1"/>
          </p:nvPr>
        </p:nvSpPr>
        <p:spPr>
          <a:xfrm>
            <a:off x="457200" y="836712"/>
            <a:ext cx="8229600" cy="5760640"/>
          </a:xfrm>
        </p:spPr>
        <p:txBody>
          <a:bodyPr>
            <a:normAutofit fontScale="55000" lnSpcReduction="20000"/>
          </a:bodyPr>
          <a:lstStyle/>
          <a:p>
            <a:r>
              <a:rPr lang="en-US" altLang="zh-CN" b="1" dirty="0"/>
              <a:t>2</a:t>
            </a:r>
            <a:r>
              <a:rPr lang="zh-CN" altLang="zh-CN" b="1" dirty="0"/>
              <a:t>、央行货币政策执行报告（季报）</a:t>
            </a:r>
            <a:endParaRPr lang="zh-CN" altLang="zh-CN" dirty="0"/>
          </a:p>
          <a:p>
            <a:r>
              <a:rPr lang="zh-CN" altLang="zh-CN" dirty="0"/>
              <a:t>央行</a:t>
            </a:r>
            <a:r>
              <a:rPr lang="en-US" altLang="zh-CN" dirty="0"/>
              <a:t>8</a:t>
            </a:r>
            <a:r>
              <a:rPr lang="zh-CN" altLang="zh-CN" dirty="0"/>
              <a:t>月初 二季度报告：</a:t>
            </a:r>
            <a:r>
              <a:rPr lang="zh-CN" altLang="zh-CN" b="1" dirty="0">
                <a:solidFill>
                  <a:srgbClr val="FF0000"/>
                </a:solidFill>
              </a:rPr>
              <a:t>删去区域性风险</a:t>
            </a:r>
            <a:r>
              <a:rPr lang="en-US" altLang="zh-CN" b="1" dirty="0">
                <a:solidFill>
                  <a:srgbClr val="FF0000"/>
                </a:solidFill>
              </a:rPr>
              <a:t> </a:t>
            </a:r>
            <a:r>
              <a:rPr lang="zh-CN" altLang="en-US" dirty="0" smtClean="0"/>
              <a:t>，</a:t>
            </a:r>
            <a:r>
              <a:rPr lang="en-US" altLang="zh-CN" dirty="0" smtClean="0"/>
              <a:t> </a:t>
            </a:r>
            <a:r>
              <a:rPr lang="en-US" altLang="zh-CN" dirty="0"/>
              <a:t>2012</a:t>
            </a:r>
            <a:r>
              <a:rPr lang="zh-CN" altLang="zh-CN" dirty="0" smtClean="0"/>
              <a:t>年后</a:t>
            </a:r>
            <a:r>
              <a:rPr lang="zh-CN" altLang="zh-CN" dirty="0"/>
              <a:t>首次</a:t>
            </a:r>
            <a:r>
              <a:rPr lang="en-US" altLang="zh-CN" dirty="0"/>
              <a:t>  </a:t>
            </a:r>
            <a:r>
              <a:rPr lang="zh-CN" altLang="zh-CN" dirty="0" smtClean="0"/>
              <a:t>。</a:t>
            </a:r>
            <a:r>
              <a:rPr lang="zh-CN" altLang="zh-CN" dirty="0"/>
              <a:t>中钢集团（</a:t>
            </a:r>
            <a:r>
              <a:rPr lang="en-US" altLang="zh-CN" dirty="0"/>
              <a:t>300</a:t>
            </a:r>
            <a:r>
              <a:rPr lang="zh-CN" altLang="zh-CN" dirty="0"/>
              <a:t>亿率先债转股）、渤海钢铁广西有色东北特钢破产</a:t>
            </a:r>
            <a:r>
              <a:rPr lang="zh-CN" altLang="zh-CN" dirty="0" smtClean="0"/>
              <a:t>。</a:t>
            </a:r>
            <a:endParaRPr lang="en-US" altLang="zh-CN" dirty="0" smtClean="0"/>
          </a:p>
          <a:p>
            <a:r>
              <a:rPr lang="zh-CN" altLang="zh-CN" dirty="0" smtClean="0"/>
              <a:t>国务院办公厅</a:t>
            </a:r>
            <a:r>
              <a:rPr lang="zh-CN" altLang="zh-CN" dirty="0"/>
              <a:t>《地方政府性债务风险应急处置预案》（</a:t>
            </a:r>
            <a:r>
              <a:rPr lang="en-US" altLang="zh-CN" dirty="0"/>
              <a:t>11</a:t>
            </a:r>
            <a:r>
              <a:rPr lang="zh-CN" altLang="zh-CN" dirty="0"/>
              <a:t>月</a:t>
            </a:r>
            <a:r>
              <a:rPr lang="en-US" altLang="zh-CN" dirty="0"/>
              <a:t>14</a:t>
            </a:r>
            <a:r>
              <a:rPr lang="zh-CN" altLang="zh-CN" dirty="0"/>
              <a:t>日）</a:t>
            </a:r>
            <a:r>
              <a:rPr lang="en-US" altLang="zh-CN" dirty="0"/>
              <a:t>  </a:t>
            </a:r>
            <a:r>
              <a:rPr lang="zh-CN" altLang="zh-CN" dirty="0"/>
              <a:t>明确我国将把地方政府性债务风险事件划分为四个等级</a:t>
            </a:r>
            <a:r>
              <a:rPr lang="zh-CN" altLang="zh-CN" dirty="0" smtClean="0"/>
              <a:t>，必要</a:t>
            </a:r>
            <a:r>
              <a:rPr lang="zh-CN" altLang="zh-CN" dirty="0"/>
              <a:t>时依法</a:t>
            </a:r>
            <a:r>
              <a:rPr lang="zh-CN" altLang="zh-CN" dirty="0" smtClean="0"/>
              <a:t>实施</a:t>
            </a:r>
            <a:r>
              <a:rPr lang="zh-CN" altLang="zh-CN" dirty="0"/>
              <a:t>高风险</a:t>
            </a:r>
            <a:r>
              <a:rPr lang="zh-CN" altLang="zh-CN" dirty="0" smtClean="0"/>
              <a:t>地区</a:t>
            </a:r>
            <a:r>
              <a:rPr lang="zh-CN" altLang="zh-CN" b="1" dirty="0" smtClean="0"/>
              <a:t>财政</a:t>
            </a:r>
            <a:r>
              <a:rPr lang="zh-CN" altLang="zh-CN" b="1" dirty="0"/>
              <a:t>重整</a:t>
            </a:r>
            <a:r>
              <a:rPr lang="zh-CN" altLang="zh-CN" b="1" dirty="0" smtClean="0"/>
              <a:t>计划</a:t>
            </a:r>
            <a:r>
              <a:rPr lang="zh-CN" altLang="zh-CN" dirty="0" smtClean="0"/>
              <a:t>。</a:t>
            </a:r>
            <a:r>
              <a:rPr lang="en-US" altLang="zh-CN" dirty="0" smtClean="0"/>
              <a:t> </a:t>
            </a:r>
            <a:r>
              <a:rPr lang="en-US" altLang="zh-CN" dirty="0"/>
              <a:t>12</a:t>
            </a:r>
            <a:r>
              <a:rPr lang="zh-CN" altLang="zh-CN" dirty="0"/>
              <a:t>月份中央经济工作会上</a:t>
            </a:r>
            <a:r>
              <a:rPr lang="en-US" altLang="zh-CN" dirty="0"/>
              <a:t>  </a:t>
            </a:r>
            <a:r>
              <a:rPr lang="zh-CN" altLang="zh-CN" dirty="0"/>
              <a:t>也</a:t>
            </a:r>
            <a:r>
              <a:rPr lang="zh-CN" altLang="zh-CN" b="1" dirty="0"/>
              <a:t>只提系统性风险</a:t>
            </a:r>
            <a:endParaRPr lang="zh-CN" altLang="zh-CN" dirty="0"/>
          </a:p>
          <a:p>
            <a:r>
              <a:rPr lang="en-US" altLang="zh-CN" dirty="0"/>
              <a:t>11</a:t>
            </a:r>
            <a:r>
              <a:rPr lang="zh-CN" altLang="zh-CN" dirty="0"/>
              <a:t>月</a:t>
            </a:r>
            <a:r>
              <a:rPr lang="en-US" altLang="zh-CN" dirty="0"/>
              <a:t>8</a:t>
            </a:r>
            <a:r>
              <a:rPr lang="zh-CN" altLang="zh-CN" dirty="0"/>
              <a:t>日今年第三季度货币政策执行报告罕见</a:t>
            </a:r>
            <a:r>
              <a:rPr lang="en-US" altLang="zh-CN" dirty="0"/>
              <a:t>7</a:t>
            </a:r>
            <a:r>
              <a:rPr lang="zh-CN" altLang="zh-CN" dirty="0"/>
              <a:t>此提及“泡沫”，首次使用“稳增长与防泡沫之间的平衡</a:t>
            </a:r>
            <a:r>
              <a:rPr lang="zh-CN" altLang="zh-CN" dirty="0" smtClean="0"/>
              <a:t>”</a:t>
            </a:r>
            <a:endParaRPr lang="zh-CN" altLang="zh-CN" dirty="0"/>
          </a:p>
          <a:p>
            <a:r>
              <a:rPr lang="en-US" altLang="zh-CN" dirty="0"/>
              <a:t>    </a:t>
            </a:r>
            <a:r>
              <a:rPr lang="zh-CN" altLang="zh-CN" dirty="0"/>
              <a:t>央行：</a:t>
            </a:r>
            <a:r>
              <a:rPr lang="en-US" altLang="zh-CN" dirty="0"/>
              <a:t>2017</a:t>
            </a:r>
            <a:r>
              <a:rPr lang="zh-CN" altLang="zh-CN" dirty="0"/>
              <a:t>年货币政策稳健中性 （</a:t>
            </a:r>
            <a:r>
              <a:rPr lang="zh-CN" altLang="zh-CN" b="1" dirty="0">
                <a:solidFill>
                  <a:srgbClr val="FF0000"/>
                </a:solidFill>
              </a:rPr>
              <a:t>第一次提到中性</a:t>
            </a:r>
            <a:r>
              <a:rPr lang="zh-CN" altLang="zh-CN" dirty="0"/>
              <a:t>）</a:t>
            </a:r>
            <a:r>
              <a:rPr lang="en-US" altLang="zh-CN" b="1" dirty="0"/>
              <a:t>  </a:t>
            </a:r>
            <a:r>
              <a:rPr lang="en-US" altLang="zh-CN" dirty="0"/>
              <a:t>M2</a:t>
            </a:r>
            <a:r>
              <a:rPr lang="zh-CN" altLang="zh-CN" dirty="0"/>
              <a:t>增幅不超过</a:t>
            </a:r>
            <a:r>
              <a:rPr lang="en-US" altLang="zh-CN" dirty="0"/>
              <a:t>12%</a:t>
            </a:r>
            <a:r>
              <a:rPr lang="zh-CN" altLang="zh-CN" dirty="0"/>
              <a:t>。</a:t>
            </a:r>
            <a:r>
              <a:rPr lang="en-US" altLang="zh-CN" dirty="0"/>
              <a:t>2014</a:t>
            </a:r>
            <a:r>
              <a:rPr lang="zh-CN" altLang="zh-CN" dirty="0"/>
              <a:t>年初实体衰退、刚兑打破、货币宽松，天量流动性进入各类资产</a:t>
            </a:r>
            <a:r>
              <a:rPr lang="zh-CN" altLang="zh-CN" dirty="0" smtClean="0"/>
              <a:t>。</a:t>
            </a:r>
            <a:endParaRPr lang="en-US" altLang="zh-CN" dirty="0" smtClean="0"/>
          </a:p>
          <a:p>
            <a:endParaRPr lang="zh-CN" altLang="zh-CN" dirty="0"/>
          </a:p>
          <a:p>
            <a:r>
              <a:rPr lang="en-US" altLang="zh-CN" dirty="0"/>
              <a:t>A</a:t>
            </a:r>
            <a:r>
              <a:rPr lang="zh-CN" altLang="zh-CN" dirty="0"/>
              <a:t>、货币政策，稳增长权重下降，防风险权重上升；</a:t>
            </a:r>
          </a:p>
          <a:p>
            <a:r>
              <a:rPr lang="en-US" altLang="zh-CN" dirty="0"/>
              <a:t>B</a:t>
            </a:r>
            <a:r>
              <a:rPr lang="zh-CN" altLang="zh-CN" dirty="0"/>
              <a:t>、降准降息周期基本结束；</a:t>
            </a:r>
          </a:p>
          <a:p>
            <a:r>
              <a:rPr lang="en-US" altLang="zh-CN" dirty="0"/>
              <a:t>C</a:t>
            </a:r>
            <a:r>
              <a:rPr lang="zh-CN" altLang="zh-CN" dirty="0"/>
              <a:t>、适度增加货币市场利率波动， 流动性拐点到来；</a:t>
            </a:r>
          </a:p>
          <a:p>
            <a:r>
              <a:rPr lang="en-US" altLang="zh-CN" dirty="0"/>
              <a:t>D</a:t>
            </a:r>
            <a:r>
              <a:rPr lang="zh-CN" altLang="zh-CN" dirty="0"/>
              <a:t>、将委外及表外理财纳入宏观审慎政策范围</a:t>
            </a:r>
            <a:r>
              <a:rPr lang="en-US" altLang="zh-CN" dirty="0"/>
              <a:t>    </a:t>
            </a:r>
            <a:endParaRPr lang="en-US" altLang="zh-CN" dirty="0" smtClean="0"/>
          </a:p>
          <a:p>
            <a:r>
              <a:rPr lang="zh-CN" altLang="zh-CN" b="1" dirty="0" smtClean="0"/>
              <a:t>银</a:t>
            </a:r>
            <a:r>
              <a:rPr lang="zh-CN" altLang="zh-CN" b="1" dirty="0"/>
              <a:t>监会《商业银行表外业务风险管理指引》征求意见稿</a:t>
            </a:r>
            <a:r>
              <a:rPr lang="en-US" altLang="zh-CN" b="1" dirty="0"/>
              <a:t>    </a:t>
            </a:r>
            <a:r>
              <a:rPr lang="zh-CN" altLang="zh-CN" dirty="0"/>
              <a:t>对担保承诺类（包括但不限于</a:t>
            </a:r>
            <a:r>
              <a:rPr lang="zh-CN" altLang="zh-CN" b="1" dirty="0"/>
              <a:t>银行承兑</a:t>
            </a:r>
            <a:r>
              <a:rPr lang="zh-CN" altLang="zh-CN" dirty="0"/>
              <a:t>、保函信用证等</a:t>
            </a:r>
            <a:r>
              <a:rPr lang="zh-CN" altLang="zh-CN" dirty="0" smtClean="0"/>
              <a:t>）</a:t>
            </a:r>
            <a:r>
              <a:rPr lang="zh-CN" altLang="en-US" dirty="0"/>
              <a:t>、</a:t>
            </a:r>
            <a:r>
              <a:rPr lang="zh-CN" altLang="zh-CN" dirty="0" smtClean="0"/>
              <a:t>代理</a:t>
            </a:r>
            <a:r>
              <a:rPr lang="zh-CN" altLang="zh-CN" dirty="0"/>
              <a:t>投融资类（委托贷款、投资）中介服务类，其他类</a:t>
            </a:r>
          </a:p>
          <a:p>
            <a:r>
              <a:rPr lang="zh-CN" altLang="zh-CN" dirty="0"/>
              <a:t>原则：全覆盖</a:t>
            </a:r>
            <a:r>
              <a:rPr lang="en-US" altLang="zh-CN" dirty="0"/>
              <a:t>   </a:t>
            </a:r>
            <a:r>
              <a:rPr lang="zh-CN" altLang="zh-CN" dirty="0"/>
              <a:t>分类管理</a:t>
            </a:r>
            <a:r>
              <a:rPr lang="en-US" altLang="zh-CN" dirty="0"/>
              <a:t>   </a:t>
            </a:r>
            <a:r>
              <a:rPr lang="zh-CN" altLang="zh-CN" b="1" dirty="0">
                <a:solidFill>
                  <a:srgbClr val="FF0000"/>
                </a:solidFill>
              </a:rPr>
              <a:t>实质重于形式（按业务实质和风险管理实质</a:t>
            </a:r>
            <a:r>
              <a:rPr lang="en-US" altLang="zh-CN" b="1" dirty="0">
                <a:solidFill>
                  <a:srgbClr val="FF0000"/>
                </a:solidFill>
              </a:rPr>
              <a:t>     </a:t>
            </a:r>
            <a:r>
              <a:rPr lang="zh-CN" altLang="zh-CN" b="1" dirty="0">
                <a:solidFill>
                  <a:srgbClr val="FF0000"/>
                </a:solidFill>
              </a:rPr>
              <a:t>穿透原则）</a:t>
            </a:r>
            <a:r>
              <a:rPr lang="zh-CN" altLang="zh-CN" dirty="0"/>
              <a:t>内控优先</a:t>
            </a:r>
            <a:r>
              <a:rPr lang="en-US" altLang="zh-CN" dirty="0"/>
              <a:t>   </a:t>
            </a:r>
            <a:r>
              <a:rPr lang="zh-CN" altLang="zh-CN" dirty="0"/>
              <a:t>信息透明</a:t>
            </a:r>
            <a:r>
              <a:rPr lang="en-US" altLang="zh-CN" dirty="0"/>
              <a:t>   </a:t>
            </a:r>
            <a:endParaRPr lang="zh-CN" altLang="zh-CN" dirty="0"/>
          </a:p>
          <a:p>
            <a:endParaRPr lang="zh-CN" altLang="en-US" sz="2800" dirty="0"/>
          </a:p>
        </p:txBody>
      </p:sp>
    </p:spTree>
    <p:extLst>
      <p:ext uri="{BB962C8B-B14F-4D97-AF65-F5344CB8AC3E}">
        <p14:creationId xmlns:p14="http://schemas.microsoft.com/office/powerpoint/2010/main" val="1457711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dirty="0"/>
          </a:p>
        </p:txBody>
      </p:sp>
      <p:sp>
        <p:nvSpPr>
          <p:cNvPr id="3" name="内容占位符 2"/>
          <p:cNvSpPr>
            <a:spLocks noGrp="1"/>
          </p:cNvSpPr>
          <p:nvPr>
            <p:ph idx="1"/>
          </p:nvPr>
        </p:nvSpPr>
        <p:spPr>
          <a:xfrm>
            <a:off x="457200" y="836712"/>
            <a:ext cx="8229600" cy="5904656"/>
          </a:xfrm>
        </p:spPr>
        <p:txBody>
          <a:bodyPr>
            <a:normAutofit fontScale="47500" lnSpcReduction="20000"/>
          </a:bodyPr>
          <a:lstStyle/>
          <a:p>
            <a:r>
              <a:rPr lang="en-US" altLang="zh-CN" dirty="0"/>
              <a:t> </a:t>
            </a:r>
            <a:endParaRPr lang="zh-CN" altLang="zh-CN" dirty="0"/>
          </a:p>
          <a:p>
            <a:pPr lvl="0"/>
            <a:r>
              <a:rPr lang="en-US" altLang="zh-CN" sz="5100" b="1" dirty="0" smtClean="0"/>
              <a:t>3</a:t>
            </a:r>
            <a:r>
              <a:rPr lang="zh-CN" altLang="en-US" sz="5100" b="1" dirty="0" smtClean="0"/>
              <a:t>、</a:t>
            </a:r>
            <a:r>
              <a:rPr lang="zh-CN" altLang="zh-CN" sz="5100" b="1" dirty="0" smtClean="0"/>
              <a:t>相关</a:t>
            </a:r>
            <a:r>
              <a:rPr lang="zh-CN" altLang="zh-CN" sz="5100" b="1" dirty="0"/>
              <a:t>重要政策导向</a:t>
            </a:r>
            <a:endParaRPr lang="zh-CN" altLang="zh-CN" sz="5100" dirty="0"/>
          </a:p>
          <a:p>
            <a:pPr lvl="0"/>
            <a:r>
              <a:rPr lang="en-US" altLang="zh-CN" sz="4200" dirty="0" smtClean="0"/>
              <a:t>A</a:t>
            </a:r>
            <a:r>
              <a:rPr lang="zh-CN" altLang="en-US" sz="4200" dirty="0" smtClean="0"/>
              <a:t>、</a:t>
            </a:r>
            <a:r>
              <a:rPr lang="zh-CN" altLang="zh-CN" sz="4200" dirty="0" smtClean="0"/>
              <a:t>国家</a:t>
            </a:r>
            <a:r>
              <a:rPr lang="zh-CN" altLang="zh-CN" sz="4200" dirty="0"/>
              <a:t>相关部委</a:t>
            </a:r>
            <a:r>
              <a:rPr lang="en-US" altLang="zh-CN" sz="4200" dirty="0"/>
              <a:t>  </a:t>
            </a:r>
            <a:r>
              <a:rPr lang="zh-CN" altLang="zh-CN" sz="4200" dirty="0"/>
              <a:t>《关于支持银行业金融机构加大创新力度 开展科创企业</a:t>
            </a:r>
            <a:r>
              <a:rPr lang="zh-CN" altLang="zh-CN" sz="4200" b="1" dirty="0">
                <a:solidFill>
                  <a:srgbClr val="FF0000"/>
                </a:solidFill>
              </a:rPr>
              <a:t>投贷联动试点</a:t>
            </a:r>
            <a:r>
              <a:rPr lang="zh-CN" altLang="zh-CN" sz="4200" dirty="0"/>
              <a:t>指导意见》</a:t>
            </a:r>
            <a:r>
              <a:rPr lang="en-US" altLang="zh-CN" sz="4200" dirty="0"/>
              <a:t>  2016</a:t>
            </a:r>
            <a:r>
              <a:rPr lang="zh-CN" altLang="zh-CN" sz="4200" dirty="0"/>
              <a:t>年</a:t>
            </a:r>
            <a:r>
              <a:rPr lang="en-US" altLang="zh-CN" sz="4200" dirty="0"/>
              <a:t>4</a:t>
            </a:r>
            <a:r>
              <a:rPr lang="zh-CN" altLang="zh-CN" sz="4200" dirty="0"/>
              <a:t>月 突破《商业银行法》</a:t>
            </a:r>
          </a:p>
          <a:p>
            <a:r>
              <a:rPr lang="en-US" altLang="zh-CN" sz="4200" dirty="0"/>
              <a:t>B</a:t>
            </a:r>
            <a:r>
              <a:rPr lang="zh-CN" altLang="zh-CN" sz="4200" dirty="0"/>
              <a:t>、《关于市场化银行</a:t>
            </a:r>
            <a:r>
              <a:rPr lang="zh-CN" altLang="zh-CN" sz="4200" b="1" dirty="0">
                <a:solidFill>
                  <a:srgbClr val="FF0000"/>
                </a:solidFill>
              </a:rPr>
              <a:t>债权转股权</a:t>
            </a:r>
            <a:r>
              <a:rPr lang="zh-CN" altLang="zh-CN" sz="4200" dirty="0"/>
              <a:t>的指导意见》 </a:t>
            </a:r>
            <a:r>
              <a:rPr lang="en-US" altLang="zh-CN" sz="4200" dirty="0"/>
              <a:t>  </a:t>
            </a:r>
            <a:r>
              <a:rPr lang="zh-CN" altLang="zh-CN" sz="4200" dirty="0"/>
              <a:t>市场化、法制化债转股（中钢集团</a:t>
            </a:r>
            <a:r>
              <a:rPr lang="en-US" altLang="zh-CN" sz="4200" dirty="0"/>
              <a:t>300</a:t>
            </a:r>
            <a:r>
              <a:rPr lang="zh-CN" altLang="zh-CN" sz="4200" dirty="0"/>
              <a:t>亿首笔）</a:t>
            </a:r>
          </a:p>
          <a:p>
            <a:r>
              <a:rPr lang="en-US" altLang="zh-CN" sz="4200" dirty="0"/>
              <a:t>C</a:t>
            </a:r>
            <a:r>
              <a:rPr lang="zh-CN" altLang="zh-CN" sz="4200" dirty="0"/>
              <a:t>、</a:t>
            </a:r>
            <a:r>
              <a:rPr lang="en-US" altLang="zh-CN" sz="4200" dirty="0"/>
              <a:t>  </a:t>
            </a:r>
            <a:r>
              <a:rPr lang="zh-CN" altLang="zh-CN" sz="4200" dirty="0"/>
              <a:t>中共中央国务院《关于深化投融资体制改革的意见》 </a:t>
            </a:r>
            <a:r>
              <a:rPr lang="en-US" altLang="zh-CN" sz="4200" b="1" dirty="0">
                <a:solidFill>
                  <a:srgbClr val="FF0000"/>
                </a:solidFill>
              </a:rPr>
              <a:t>PPP</a:t>
            </a:r>
            <a:endParaRPr lang="zh-CN" altLang="zh-CN" sz="4200" dirty="0">
              <a:solidFill>
                <a:srgbClr val="FF0000"/>
              </a:solidFill>
            </a:endParaRPr>
          </a:p>
          <a:p>
            <a:r>
              <a:rPr lang="zh-CN" altLang="zh-CN" sz="4200" dirty="0"/>
              <a:t>第</a:t>
            </a:r>
            <a:r>
              <a:rPr lang="en-US" altLang="zh-CN" sz="4200" dirty="0"/>
              <a:t>9</a:t>
            </a:r>
            <a:r>
              <a:rPr lang="zh-CN" altLang="zh-CN" sz="4200" dirty="0"/>
              <a:t>条 通过特许经营和政府购买服务，在</a:t>
            </a:r>
            <a:r>
              <a:rPr lang="zh-CN" altLang="zh-CN" sz="4200" dirty="0" smtClean="0"/>
              <a:t>交通</a:t>
            </a:r>
            <a:r>
              <a:rPr lang="zh-CN" altLang="en-US" sz="4200" dirty="0" smtClean="0"/>
              <a:t>、</a:t>
            </a:r>
            <a:r>
              <a:rPr lang="zh-CN" altLang="zh-CN" sz="4200" dirty="0" smtClean="0"/>
              <a:t>环保</a:t>
            </a:r>
            <a:r>
              <a:rPr lang="zh-CN" altLang="en-US" sz="4200" dirty="0" smtClean="0"/>
              <a:t>、</a:t>
            </a:r>
            <a:r>
              <a:rPr lang="zh-CN" altLang="zh-CN" sz="4200" dirty="0" smtClean="0"/>
              <a:t>医疗</a:t>
            </a:r>
            <a:r>
              <a:rPr lang="zh-CN" altLang="en-US" sz="4200" dirty="0" smtClean="0"/>
              <a:t>、</a:t>
            </a:r>
            <a:r>
              <a:rPr lang="zh-CN" altLang="zh-CN" sz="4200" dirty="0" smtClean="0"/>
              <a:t>养老</a:t>
            </a:r>
            <a:r>
              <a:rPr lang="zh-CN" altLang="zh-CN" sz="4200" dirty="0"/>
              <a:t>等领域采取多种形式扩大公共产品和服务供给。</a:t>
            </a:r>
            <a:r>
              <a:rPr lang="en-US" altLang="zh-CN" sz="4200" dirty="0"/>
              <a:t>  </a:t>
            </a:r>
            <a:r>
              <a:rPr lang="zh-CN" altLang="zh-CN" sz="4200" dirty="0"/>
              <a:t>国务院法制办在抓紧</a:t>
            </a:r>
            <a:r>
              <a:rPr lang="en-US" altLang="zh-CN" sz="4200" dirty="0"/>
              <a:t>PPP</a:t>
            </a:r>
            <a:r>
              <a:rPr lang="zh-CN" altLang="zh-CN" sz="4200" dirty="0"/>
              <a:t>立法或特许经营立法</a:t>
            </a:r>
            <a:r>
              <a:rPr lang="en-US" altLang="zh-CN" sz="4200" dirty="0"/>
              <a:t>     </a:t>
            </a:r>
            <a:endParaRPr lang="zh-CN" altLang="zh-CN" sz="4200" dirty="0"/>
          </a:p>
          <a:p>
            <a:r>
              <a:rPr lang="en-US" altLang="zh-CN" sz="4200" dirty="0"/>
              <a:t>  </a:t>
            </a:r>
            <a:r>
              <a:rPr lang="en-US" altLang="zh-CN" sz="4200" dirty="0" smtClean="0"/>
              <a:t>D</a:t>
            </a:r>
            <a:r>
              <a:rPr lang="zh-CN" altLang="zh-CN" sz="4200" dirty="0" smtClean="0"/>
              <a:t>、</a:t>
            </a:r>
            <a:r>
              <a:rPr lang="zh-CN" altLang="zh-CN" sz="4200" b="1" dirty="0" smtClean="0"/>
              <a:t>安徽</a:t>
            </a:r>
            <a:r>
              <a:rPr lang="zh-CN" altLang="zh-CN" sz="4200" b="1" dirty="0"/>
              <a:t>《全省加强</a:t>
            </a:r>
            <a:r>
              <a:rPr lang="zh-CN" altLang="zh-CN" sz="4200" b="1" dirty="0">
                <a:solidFill>
                  <a:srgbClr val="FF0000"/>
                </a:solidFill>
              </a:rPr>
              <a:t>社会信用体系</a:t>
            </a:r>
            <a:r>
              <a:rPr lang="zh-CN" altLang="zh-CN" sz="4200" b="1" dirty="0"/>
              <a:t>建设规划纲要（</a:t>
            </a:r>
            <a:r>
              <a:rPr lang="en-US" altLang="zh-CN" sz="4200" b="1" dirty="0"/>
              <a:t>2015-2020</a:t>
            </a:r>
            <a:r>
              <a:rPr lang="zh-CN" altLang="zh-CN" sz="4200" b="1" dirty="0"/>
              <a:t>）》</a:t>
            </a:r>
            <a:r>
              <a:rPr lang="zh-CN" altLang="zh-CN" sz="4200" b="1" dirty="0" smtClean="0"/>
              <a:t>，</a:t>
            </a:r>
            <a:r>
              <a:rPr lang="en-US" altLang="zh-CN" sz="4200" dirty="0" smtClean="0"/>
              <a:t>2016</a:t>
            </a:r>
            <a:r>
              <a:rPr lang="zh-CN" altLang="zh-CN" sz="4200" dirty="0"/>
              <a:t>年</a:t>
            </a:r>
            <a:r>
              <a:rPr lang="en-US" altLang="zh-CN" sz="4200" dirty="0"/>
              <a:t>9</a:t>
            </a:r>
            <a:r>
              <a:rPr lang="zh-CN" altLang="zh-CN" sz="4200" dirty="0"/>
              <a:t>月，省社会信用体系建设</a:t>
            </a:r>
            <a:r>
              <a:rPr lang="zh-CN" altLang="zh-CN" sz="4200" dirty="0" smtClean="0"/>
              <a:t>联席会议，</a:t>
            </a:r>
            <a:r>
              <a:rPr lang="zh-CN" altLang="zh-CN" sz="4200" dirty="0"/>
              <a:t>明确了近期我省信用建设十项重点</a:t>
            </a:r>
            <a:r>
              <a:rPr lang="zh-CN" altLang="zh-CN" sz="4200" dirty="0" smtClean="0"/>
              <a:t>任务。</a:t>
            </a:r>
            <a:r>
              <a:rPr lang="en-US" altLang="zh-CN" sz="4200" dirty="0"/>
              <a:t/>
            </a:r>
            <a:br>
              <a:rPr lang="en-US" altLang="zh-CN" sz="4200" dirty="0"/>
            </a:br>
            <a:endParaRPr lang="zh-CN" altLang="zh-CN" sz="4200" dirty="0"/>
          </a:p>
          <a:p>
            <a:r>
              <a:rPr lang="zh-CN" altLang="zh-CN" sz="4200" dirty="0"/>
              <a:t>　　</a:t>
            </a:r>
            <a:r>
              <a:rPr lang="zh-CN" altLang="zh-CN" sz="4200" b="1" dirty="0"/>
              <a:t>推进中小企业和农村信用体系试验区建设。淮北、亳州、阜阳、淮南、芜湖、安庆</a:t>
            </a:r>
            <a:r>
              <a:rPr lang="en-US" altLang="zh-CN" sz="4200" b="1" dirty="0"/>
              <a:t>6</a:t>
            </a:r>
            <a:r>
              <a:rPr lang="zh-CN" altLang="zh-CN" sz="4200" b="1" dirty="0"/>
              <a:t>市建立市级中小企业信用信息平台</a:t>
            </a:r>
            <a:r>
              <a:rPr lang="zh-CN" altLang="zh-CN" sz="4200" b="1" dirty="0" smtClean="0"/>
              <a:t>。</a:t>
            </a:r>
            <a:endParaRPr lang="en-US" altLang="zh-CN" sz="4200" b="1" dirty="0" smtClean="0"/>
          </a:p>
          <a:p>
            <a:r>
              <a:rPr lang="en-US" altLang="zh-CN" sz="4200" b="1" dirty="0"/>
              <a:t> </a:t>
            </a:r>
            <a:r>
              <a:rPr lang="en-US" altLang="zh-CN" sz="4200" b="1" dirty="0" smtClean="0"/>
              <a:t>   </a:t>
            </a:r>
            <a:r>
              <a:rPr lang="en-US" altLang="zh-CN" sz="4200" dirty="0" smtClean="0"/>
              <a:t>    </a:t>
            </a:r>
            <a:r>
              <a:rPr lang="zh-CN" altLang="zh-CN" sz="4200" b="1" dirty="0"/>
              <a:t>培育信用服务机构</a:t>
            </a:r>
            <a:r>
              <a:rPr lang="zh-CN" altLang="zh-CN" sz="4200" dirty="0" smtClean="0"/>
              <a:t>。安徽省</a:t>
            </a:r>
            <a:r>
              <a:rPr lang="zh-CN" altLang="zh-CN" sz="4200" dirty="0"/>
              <a:t>征信股份有限公司，提供多元化信用服务。芜湖市成立惠国征信服务股份有限公司，推动信用产品开发创新。合肥市以合肥兴泰金融控股公司为主体，推动设立大数据公司，采用市场化机制整合信用信息资源。</a:t>
            </a:r>
            <a:r>
              <a:rPr lang="en-US" altLang="zh-CN" sz="4200" dirty="0"/>
              <a:t/>
            </a:r>
            <a:br>
              <a:rPr lang="en-US" altLang="zh-CN" sz="4200" dirty="0"/>
            </a:br>
            <a:endParaRPr lang="zh-CN" altLang="en-US" sz="4200" dirty="0"/>
          </a:p>
        </p:txBody>
      </p:sp>
    </p:spTree>
    <p:extLst>
      <p:ext uri="{BB962C8B-B14F-4D97-AF65-F5344CB8AC3E}">
        <p14:creationId xmlns:p14="http://schemas.microsoft.com/office/powerpoint/2010/main" val="22913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r>
              <a:rPr lang="zh-CN" altLang="en-US" sz="3200" b="1" dirty="0" smtClean="0"/>
              <a:t>一、</a:t>
            </a:r>
            <a:r>
              <a:rPr lang="en-US" altLang="zh-CN" sz="3200" b="1" dirty="0" smtClean="0"/>
              <a:t>2016</a:t>
            </a:r>
            <a:r>
              <a:rPr lang="zh-CN" altLang="en-US" sz="3200" b="1" dirty="0" smtClean="0"/>
              <a:t>年主要政策与环境</a:t>
            </a:r>
            <a:endParaRPr lang="zh-CN" altLang="en-US" sz="3200" dirty="0"/>
          </a:p>
        </p:txBody>
      </p:sp>
      <p:sp>
        <p:nvSpPr>
          <p:cNvPr id="3" name="内容占位符 2"/>
          <p:cNvSpPr>
            <a:spLocks noGrp="1"/>
          </p:cNvSpPr>
          <p:nvPr>
            <p:ph idx="1"/>
          </p:nvPr>
        </p:nvSpPr>
        <p:spPr>
          <a:xfrm>
            <a:off x="457200" y="836712"/>
            <a:ext cx="8229600" cy="5760640"/>
          </a:xfrm>
        </p:spPr>
        <p:txBody>
          <a:bodyPr>
            <a:normAutofit fontScale="62500" lnSpcReduction="20000"/>
          </a:bodyPr>
          <a:lstStyle/>
          <a:p>
            <a:r>
              <a:rPr lang="zh-CN" altLang="zh-CN" b="1" dirty="0"/>
              <a:t>（三）融资担保行业</a:t>
            </a:r>
            <a:endParaRPr lang="zh-CN" altLang="zh-CN" dirty="0"/>
          </a:p>
          <a:p>
            <a:pPr lvl="0"/>
            <a:r>
              <a:rPr lang="en-US" altLang="zh-CN" b="1" dirty="0" smtClean="0"/>
              <a:t>1</a:t>
            </a:r>
            <a:r>
              <a:rPr lang="zh-CN" altLang="en-US" b="1" dirty="0" smtClean="0"/>
              <a:t>、</a:t>
            </a:r>
            <a:r>
              <a:rPr lang="zh-CN" altLang="zh-CN" b="1" dirty="0" smtClean="0"/>
              <a:t>国务院</a:t>
            </a:r>
            <a:r>
              <a:rPr lang="en-US" altLang="zh-CN" b="1" dirty="0"/>
              <a:t>7</a:t>
            </a:r>
            <a:r>
              <a:rPr lang="zh-CN" altLang="zh-CN" b="1" dirty="0"/>
              <a:t>月份推荐安徽担保模式</a:t>
            </a:r>
            <a:r>
              <a:rPr lang="en-US" altLang="zh-CN" b="1" dirty="0"/>
              <a:t>     </a:t>
            </a:r>
            <a:r>
              <a:rPr lang="zh-CN" altLang="zh-CN" dirty="0"/>
              <a:t>安徽担保</a:t>
            </a:r>
            <a:r>
              <a:rPr lang="zh-CN" altLang="zh-CN" dirty="0" smtClean="0"/>
              <a:t>品牌</a:t>
            </a:r>
            <a:endParaRPr lang="en-US" altLang="zh-CN" dirty="0" smtClean="0"/>
          </a:p>
          <a:p>
            <a:pPr lvl="0"/>
            <a:r>
              <a:rPr lang="zh-CN" altLang="zh-CN" dirty="0" smtClean="0"/>
              <a:t>市县</a:t>
            </a:r>
            <a:r>
              <a:rPr lang="zh-CN" altLang="zh-CN" dirty="0"/>
              <a:t>担保服务小微比重</a:t>
            </a:r>
            <a:r>
              <a:rPr lang="en-US" altLang="zh-CN" dirty="0"/>
              <a:t>70%</a:t>
            </a:r>
            <a:r>
              <a:rPr lang="zh-CN" altLang="zh-CN" dirty="0"/>
              <a:t>和</a:t>
            </a:r>
            <a:r>
              <a:rPr lang="en-US" altLang="zh-CN" dirty="0"/>
              <a:t>90%</a:t>
            </a:r>
            <a:r>
              <a:rPr lang="zh-CN" altLang="zh-CN" dirty="0"/>
              <a:t>，户数倍数费率代偿率四项指标（银行三个不低于）；</a:t>
            </a:r>
            <a:r>
              <a:rPr lang="en-US" altLang="zh-CN" dirty="0"/>
              <a:t>2017</a:t>
            </a:r>
            <a:r>
              <a:rPr lang="zh-CN" altLang="zh-CN" dirty="0"/>
              <a:t>年最后一年持续</a:t>
            </a:r>
            <a:r>
              <a:rPr lang="en-US" altLang="zh-CN" dirty="0"/>
              <a:t>5</a:t>
            </a:r>
            <a:r>
              <a:rPr lang="zh-CN" altLang="zh-CN" dirty="0"/>
              <a:t>年的增资期限到期（</a:t>
            </a:r>
            <a:r>
              <a:rPr lang="en-US" altLang="zh-CN" dirty="0"/>
              <a:t>3</a:t>
            </a:r>
            <a:r>
              <a:rPr lang="zh-CN" altLang="zh-CN" dirty="0"/>
              <a:t>号令</a:t>
            </a:r>
            <a:r>
              <a:rPr lang="en-US" altLang="zh-CN" dirty="0"/>
              <a:t>  </a:t>
            </a:r>
            <a:r>
              <a:rPr lang="zh-CN" altLang="zh-CN" dirty="0"/>
              <a:t>经营原则：机构的安全性流动性收益性，市场化可持续审慎经营模式是否建立）；体系内成员的管理和业务协同</a:t>
            </a:r>
          </a:p>
          <a:p>
            <a:endParaRPr lang="en-US" altLang="zh-CN" b="1" dirty="0" smtClean="0"/>
          </a:p>
          <a:p>
            <a:r>
              <a:rPr lang="en-US" altLang="zh-CN" b="1" dirty="0" smtClean="0"/>
              <a:t>2</a:t>
            </a:r>
            <a:r>
              <a:rPr lang="zh-CN" altLang="zh-CN" b="1" dirty="0"/>
              <a:t>、案例：北京市担保体系</a:t>
            </a:r>
            <a:r>
              <a:rPr lang="en-US" altLang="zh-CN" b="1" dirty="0"/>
              <a:t>    2016</a:t>
            </a:r>
            <a:r>
              <a:rPr lang="zh-CN" altLang="zh-CN" b="1" dirty="0"/>
              <a:t>年</a:t>
            </a:r>
            <a:r>
              <a:rPr lang="en-US" altLang="zh-CN" b="1" dirty="0"/>
              <a:t>10</a:t>
            </a:r>
            <a:r>
              <a:rPr lang="zh-CN" altLang="zh-CN" b="1" dirty="0"/>
              <a:t>月底</a:t>
            </a:r>
            <a:endParaRPr lang="zh-CN" altLang="zh-CN" dirty="0"/>
          </a:p>
          <a:p>
            <a:pPr lvl="0"/>
            <a:r>
              <a:rPr lang="zh-CN" altLang="zh-CN" dirty="0"/>
              <a:t>按</a:t>
            </a:r>
            <a:r>
              <a:rPr lang="en-US" altLang="zh-CN" b="1" dirty="0"/>
              <a:t>3+1+N</a:t>
            </a:r>
            <a:r>
              <a:rPr lang="zh-CN" altLang="zh-CN" b="1" dirty="0"/>
              <a:t>体系模式，以中关村担保、首创担保、农业担保等专业化担保机构为基础，北京中小企业信用再担保公司</a:t>
            </a:r>
            <a:r>
              <a:rPr lang="en-US" altLang="zh-CN" b="1" dirty="0"/>
              <a:t>+</a:t>
            </a:r>
            <a:r>
              <a:rPr lang="zh-CN" altLang="zh-CN" b="1" dirty="0"/>
              <a:t>区（县）政策性担保机构、文化担保、民营担保</a:t>
            </a:r>
            <a:r>
              <a:rPr lang="zh-CN" altLang="zh-CN" b="1" dirty="0" smtClean="0"/>
              <a:t>。</a:t>
            </a:r>
            <a:endParaRPr lang="en-US" altLang="zh-CN" b="1" dirty="0" smtClean="0"/>
          </a:p>
          <a:p>
            <a:pPr lvl="0"/>
            <a:r>
              <a:rPr lang="en-US" altLang="zh-CN" dirty="0" smtClean="0"/>
              <a:t>2015</a:t>
            </a:r>
            <a:r>
              <a:rPr lang="zh-CN" altLang="zh-CN" dirty="0"/>
              <a:t>年融资担保业务责任余额</a:t>
            </a:r>
            <a:r>
              <a:rPr lang="en-US" altLang="zh-CN" dirty="0"/>
              <a:t>2261.31</a:t>
            </a:r>
            <a:r>
              <a:rPr lang="zh-CN" altLang="zh-CN" dirty="0"/>
              <a:t>亿元，同比增长</a:t>
            </a:r>
            <a:r>
              <a:rPr lang="en-US" altLang="zh-CN" dirty="0"/>
              <a:t>18.9%</a:t>
            </a:r>
            <a:r>
              <a:rPr lang="zh-CN" altLang="zh-CN" dirty="0"/>
              <a:t>，担保代偿率</a:t>
            </a:r>
            <a:r>
              <a:rPr lang="en-US" altLang="zh-CN" dirty="0"/>
              <a:t>1.34%</a:t>
            </a:r>
            <a:r>
              <a:rPr lang="zh-CN" altLang="zh-CN" dirty="0"/>
              <a:t>，</a:t>
            </a:r>
            <a:r>
              <a:rPr lang="zh-CN" altLang="zh-CN" b="1" dirty="0">
                <a:solidFill>
                  <a:srgbClr val="FF0000"/>
                </a:solidFill>
              </a:rPr>
              <a:t>其中：融资担保代偿率</a:t>
            </a:r>
            <a:r>
              <a:rPr lang="en-US" altLang="zh-CN" b="1" dirty="0">
                <a:solidFill>
                  <a:srgbClr val="FF0000"/>
                </a:solidFill>
              </a:rPr>
              <a:t>1.95%</a:t>
            </a:r>
            <a:r>
              <a:rPr lang="zh-CN" altLang="zh-CN" b="1" dirty="0">
                <a:solidFill>
                  <a:srgbClr val="FF0000"/>
                </a:solidFill>
              </a:rPr>
              <a:t>。</a:t>
            </a:r>
            <a:r>
              <a:rPr lang="en-US" altLang="zh-CN" dirty="0"/>
              <a:t>2016</a:t>
            </a:r>
            <a:r>
              <a:rPr lang="zh-CN" altLang="zh-CN" dirty="0"/>
              <a:t>年</a:t>
            </a:r>
            <a:r>
              <a:rPr lang="en-US" altLang="zh-CN" dirty="0"/>
              <a:t>1-9</a:t>
            </a:r>
            <a:r>
              <a:rPr lang="zh-CN" altLang="zh-CN" dirty="0"/>
              <a:t>月，机构数量精简</a:t>
            </a:r>
            <a:r>
              <a:rPr lang="en-US" altLang="zh-CN" dirty="0"/>
              <a:t>20%</a:t>
            </a:r>
            <a:r>
              <a:rPr lang="zh-CN" altLang="zh-CN" dirty="0"/>
              <a:t>，融资担保在保余额</a:t>
            </a:r>
            <a:r>
              <a:rPr lang="en-US" altLang="zh-CN" dirty="0"/>
              <a:t>2422</a:t>
            </a:r>
            <a:r>
              <a:rPr lang="zh-CN" altLang="zh-CN" dirty="0"/>
              <a:t>亿元，同比增长</a:t>
            </a:r>
            <a:r>
              <a:rPr lang="en-US" altLang="zh-CN" dirty="0"/>
              <a:t>14%</a:t>
            </a:r>
            <a:r>
              <a:rPr lang="zh-CN" altLang="zh-CN" dirty="0"/>
              <a:t>；</a:t>
            </a:r>
            <a:r>
              <a:rPr lang="zh-CN" altLang="zh-CN" b="1" dirty="0">
                <a:solidFill>
                  <a:srgbClr val="FF0000"/>
                </a:solidFill>
              </a:rPr>
              <a:t>非融资</a:t>
            </a:r>
            <a:r>
              <a:rPr lang="zh-CN" altLang="zh-CN" b="1" dirty="0" smtClean="0">
                <a:solidFill>
                  <a:srgbClr val="FF0000"/>
                </a:solidFill>
              </a:rPr>
              <a:t>担保</a:t>
            </a:r>
            <a:r>
              <a:rPr lang="zh-CN" altLang="en-US" b="1" dirty="0" smtClean="0">
                <a:solidFill>
                  <a:srgbClr val="FF0000"/>
                </a:solidFill>
              </a:rPr>
              <a:t>（保本基金  工程保证等）</a:t>
            </a:r>
            <a:r>
              <a:rPr lang="zh-CN" altLang="zh-CN" b="1" dirty="0" smtClean="0">
                <a:solidFill>
                  <a:srgbClr val="FF0000"/>
                </a:solidFill>
              </a:rPr>
              <a:t>余额</a:t>
            </a:r>
            <a:r>
              <a:rPr lang="en-US" altLang="zh-CN" b="1" dirty="0">
                <a:solidFill>
                  <a:srgbClr val="FF0000"/>
                </a:solidFill>
              </a:rPr>
              <a:t>1811</a:t>
            </a:r>
            <a:r>
              <a:rPr lang="zh-CN" altLang="zh-CN" b="1" dirty="0">
                <a:solidFill>
                  <a:srgbClr val="FF0000"/>
                </a:solidFill>
              </a:rPr>
              <a:t>亿元，同比增长</a:t>
            </a:r>
            <a:r>
              <a:rPr lang="en-US" altLang="zh-CN" b="1" dirty="0">
                <a:solidFill>
                  <a:srgbClr val="FF0000"/>
                </a:solidFill>
              </a:rPr>
              <a:t>375%</a:t>
            </a:r>
            <a:r>
              <a:rPr lang="zh-CN" altLang="zh-CN" b="1" dirty="0">
                <a:solidFill>
                  <a:srgbClr val="FF0000"/>
                </a:solidFill>
              </a:rPr>
              <a:t>；</a:t>
            </a:r>
            <a:r>
              <a:rPr lang="zh-CN" altLang="zh-CN" dirty="0"/>
              <a:t>新增代偿</a:t>
            </a:r>
            <a:r>
              <a:rPr lang="en-US" altLang="zh-CN" dirty="0"/>
              <a:t>12.71</a:t>
            </a:r>
            <a:r>
              <a:rPr lang="zh-CN" altLang="zh-CN" dirty="0"/>
              <a:t>亿元，代偿率</a:t>
            </a:r>
            <a:r>
              <a:rPr lang="en-US" altLang="zh-CN" dirty="0"/>
              <a:t>1.14%</a:t>
            </a:r>
            <a:r>
              <a:rPr lang="zh-CN" altLang="zh-CN" dirty="0"/>
              <a:t>（上年同期</a:t>
            </a:r>
            <a:r>
              <a:rPr lang="en-US" altLang="zh-CN" dirty="0"/>
              <a:t>1.33%</a:t>
            </a:r>
            <a:r>
              <a:rPr lang="zh-CN" altLang="zh-CN" dirty="0"/>
              <a:t>），其中融资担保代偿率</a:t>
            </a:r>
            <a:r>
              <a:rPr lang="en-US" altLang="zh-CN" dirty="0"/>
              <a:t>1.7%</a:t>
            </a:r>
            <a:r>
              <a:rPr lang="zh-CN" altLang="zh-CN" dirty="0"/>
              <a:t>（上年同期</a:t>
            </a:r>
            <a:r>
              <a:rPr lang="en-US" altLang="zh-CN" dirty="0"/>
              <a:t>1.6%</a:t>
            </a:r>
            <a:r>
              <a:rPr lang="zh-CN" altLang="zh-CN" dirty="0"/>
              <a:t>）。</a:t>
            </a:r>
          </a:p>
          <a:p>
            <a:pPr lvl="0"/>
            <a:r>
              <a:rPr lang="zh-CN" altLang="zh-CN" b="1" dirty="0"/>
              <a:t>中关村担保</a:t>
            </a:r>
            <a:endParaRPr lang="zh-CN" altLang="zh-CN" dirty="0"/>
          </a:p>
          <a:p>
            <a:pPr lvl="0"/>
            <a:r>
              <a:rPr lang="en-US" altLang="zh-CN" dirty="0" smtClean="0"/>
              <a:t>2015</a:t>
            </a:r>
            <a:r>
              <a:rPr lang="zh-CN" altLang="zh-CN" dirty="0"/>
              <a:t>年新增担保规模</a:t>
            </a:r>
            <a:r>
              <a:rPr lang="en-US" altLang="zh-CN" dirty="0"/>
              <a:t>301</a:t>
            </a:r>
            <a:r>
              <a:rPr lang="zh-CN" altLang="zh-CN" dirty="0"/>
              <a:t>亿</a:t>
            </a:r>
            <a:r>
              <a:rPr lang="zh-CN" altLang="zh-CN" dirty="0" smtClean="0"/>
              <a:t>元，</a:t>
            </a:r>
            <a:r>
              <a:rPr lang="zh-CN" altLang="zh-CN" dirty="0"/>
              <a:t>担保项目</a:t>
            </a:r>
            <a:r>
              <a:rPr lang="en-US" altLang="zh-CN" dirty="0"/>
              <a:t>4516</a:t>
            </a:r>
            <a:r>
              <a:rPr lang="zh-CN" altLang="zh-CN" dirty="0"/>
              <a:t>个，代偿率控制在</a:t>
            </a:r>
            <a:r>
              <a:rPr lang="en-US" altLang="zh-CN" dirty="0"/>
              <a:t>0.5%</a:t>
            </a:r>
            <a:r>
              <a:rPr lang="zh-CN" altLang="zh-CN" dirty="0"/>
              <a:t>以下。专门成立小微企业事业部，截至今年上半年，共承保</a:t>
            </a:r>
            <a:r>
              <a:rPr lang="en-US" altLang="zh-CN" dirty="0"/>
              <a:t>1304</a:t>
            </a:r>
            <a:r>
              <a:rPr lang="zh-CN" altLang="zh-CN" dirty="0"/>
              <a:t>个近</a:t>
            </a:r>
            <a:r>
              <a:rPr lang="en-US" altLang="zh-CN" dirty="0"/>
              <a:t>10</a:t>
            </a:r>
            <a:r>
              <a:rPr lang="zh-CN" altLang="zh-CN" dirty="0"/>
              <a:t>亿元，代偿</a:t>
            </a:r>
            <a:r>
              <a:rPr lang="en-US" altLang="zh-CN" dirty="0"/>
              <a:t>101</a:t>
            </a:r>
            <a:r>
              <a:rPr lang="zh-CN" altLang="zh-CN" dirty="0"/>
              <a:t>户</a:t>
            </a:r>
            <a:r>
              <a:rPr lang="en-US" altLang="zh-CN" dirty="0"/>
              <a:t>/</a:t>
            </a:r>
            <a:r>
              <a:rPr lang="zh-CN" altLang="zh-CN" dirty="0"/>
              <a:t>笔共</a:t>
            </a:r>
            <a:r>
              <a:rPr lang="en-US" altLang="zh-CN" dirty="0"/>
              <a:t>6266.7</a:t>
            </a:r>
            <a:r>
              <a:rPr lang="zh-CN" altLang="zh-CN" dirty="0"/>
              <a:t>万元，整体代偿率</a:t>
            </a:r>
            <a:r>
              <a:rPr lang="en-US" altLang="zh-CN" dirty="0"/>
              <a:t>6.92%</a:t>
            </a:r>
            <a:r>
              <a:rPr lang="zh-CN" altLang="zh-CN" dirty="0"/>
              <a:t>。</a:t>
            </a:r>
          </a:p>
          <a:p>
            <a:endParaRPr lang="zh-CN" altLang="en-US" dirty="0"/>
          </a:p>
        </p:txBody>
      </p:sp>
    </p:spTree>
    <p:extLst>
      <p:ext uri="{BB962C8B-B14F-4D97-AF65-F5344CB8AC3E}">
        <p14:creationId xmlns:p14="http://schemas.microsoft.com/office/powerpoint/2010/main" val="208628550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TotalTime>
  <Words>6220</Words>
  <Application>Microsoft Office PowerPoint</Application>
  <PresentationFormat>全屏显示(4:3)</PresentationFormat>
  <Paragraphs>224</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深化供给侧结构性改革  走好安徽担保长征路 </vt:lpstr>
      <vt:lpstr>一、2016年主要政策与环境 </vt:lpstr>
      <vt:lpstr>一、2016年主要政策与环境</vt:lpstr>
      <vt:lpstr>一、2016年主要政策与环境</vt:lpstr>
      <vt:lpstr>一、2016年主要政策与环境</vt:lpstr>
      <vt:lpstr>一、2016年主要政策与环境</vt:lpstr>
      <vt:lpstr>一、2016年主要政策与环境</vt:lpstr>
      <vt:lpstr>一、2016年主要政策与环境</vt:lpstr>
      <vt:lpstr>一、2016年主要政策与环境</vt:lpstr>
      <vt:lpstr>二、基于担保客户的降杠杆和补短板 </vt:lpstr>
      <vt:lpstr>二、基于担保客户的降杠杆和补短板</vt:lpstr>
      <vt:lpstr>二、基于担保客户的降杠杆和补短板</vt:lpstr>
      <vt:lpstr>二、基于担保客户的降杠杆和补短板</vt:lpstr>
      <vt:lpstr>二、基于担保客户的降杠杆和补短板</vt:lpstr>
      <vt:lpstr>二、基于担保客户的降杠杆和补短板</vt:lpstr>
      <vt:lpstr>二、基于担保客户的降杠杆和补短板</vt:lpstr>
      <vt:lpstr>二、基于担保客户的降杠杆和补短板</vt:lpstr>
      <vt:lpstr>二、基于担保客户的降杠杆和补短板</vt:lpstr>
      <vt:lpstr>二、基于担保客户的降杠杆和补短板</vt:lpstr>
      <vt:lpstr>三、实现融资与融智结合，助力客户管理提升 </vt:lpstr>
      <vt:lpstr>三、实现融资与融智结合，助力客户管理提升</vt:lpstr>
      <vt:lpstr>三、实现融资与融智结合，助力客户管理提升</vt:lpstr>
      <vt:lpstr>三、实现融资与融智结合，助力客户管理提升</vt:lpstr>
      <vt:lpstr>三、实现融资与融智结合，助力客户管理提升</vt:lpstr>
      <vt:lpstr>三、实现融资与融智结合，助力客户管理提升</vt:lpstr>
      <vt:lpstr>四、弘扬长征精神，激发奋进力量</vt:lpstr>
      <vt:lpstr>结     语</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深化供给侧结构性改革  走好安徽担保长征路 </dc:title>
  <dc:creator>滕青</dc:creator>
  <cp:lastModifiedBy>滕青</cp:lastModifiedBy>
  <cp:revision>24</cp:revision>
  <cp:lastPrinted>2016-12-22T03:12:59Z</cp:lastPrinted>
  <dcterms:created xsi:type="dcterms:W3CDTF">2016-12-21T08:43:14Z</dcterms:created>
  <dcterms:modified xsi:type="dcterms:W3CDTF">2016-12-22T03:13:39Z</dcterms:modified>
</cp:coreProperties>
</file>