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4"/>
  </p:notesMasterIdLst>
  <p:sldIdLst>
    <p:sldId id="259" r:id="rId2"/>
    <p:sldId id="260" r:id="rId3"/>
    <p:sldId id="369" r:id="rId4"/>
    <p:sldId id="368" r:id="rId5"/>
    <p:sldId id="370" r:id="rId6"/>
    <p:sldId id="371" r:id="rId7"/>
    <p:sldId id="374" r:id="rId8"/>
    <p:sldId id="375" r:id="rId9"/>
    <p:sldId id="376" r:id="rId10"/>
    <p:sldId id="412" r:id="rId11"/>
    <p:sldId id="379" r:id="rId12"/>
    <p:sldId id="388" r:id="rId13"/>
    <p:sldId id="406" r:id="rId14"/>
    <p:sldId id="400" r:id="rId15"/>
    <p:sldId id="401" r:id="rId16"/>
    <p:sldId id="404" r:id="rId17"/>
    <p:sldId id="403" r:id="rId18"/>
    <p:sldId id="381" r:id="rId19"/>
    <p:sldId id="418" r:id="rId20"/>
    <p:sldId id="417" r:id="rId21"/>
    <p:sldId id="415" r:id="rId22"/>
    <p:sldId id="386"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CC"/>
    <a:srgbClr val="FFFBF7"/>
    <a:srgbClr val="948A54"/>
    <a:srgbClr val="D7274D"/>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574" autoAdjust="0"/>
  </p:normalViewPr>
  <p:slideViewPr>
    <p:cSldViewPr>
      <p:cViewPr varScale="1">
        <p:scale>
          <a:sx n="94" d="100"/>
          <a:sy n="94" d="100"/>
        </p:scale>
        <p:origin x="-1284"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BE63199-41A3-42D0-91E1-9A61DDD04B75}" type="datetimeFigureOut">
              <a:rPr lang="zh-CN" altLang="en-US"/>
              <a:pPr>
                <a:defRPr/>
              </a:pPr>
              <a:t>2016-5-16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CC6D7E10-7049-4472-8F40-672D05856DA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8BC28E1-575D-44AE-8834-1DA384556C5D}" type="slidenum">
              <a:rPr lang="zh-CN" altLang="en-US"/>
              <a:pPr fontAlgn="base">
                <a:spcBef>
                  <a:spcPct val="0"/>
                </a:spcBef>
                <a:spcAft>
                  <a:spcPct val="0"/>
                </a:spcAft>
                <a:defRPr/>
              </a:pPr>
              <a:t>3</a:t>
            </a:fld>
            <a:endParaRPr lang="en-US" altLang="zh-CN"/>
          </a:p>
        </p:txBody>
      </p:sp>
      <p:sp>
        <p:nvSpPr>
          <p:cNvPr id="174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4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C9CAFF-A6F9-4E13-9FB8-F8D4787664C0}" type="slidenum">
              <a:rPr lang="zh-CN" altLang="en-US"/>
              <a:pPr fontAlgn="base">
                <a:spcBef>
                  <a:spcPct val="0"/>
                </a:spcBef>
                <a:spcAft>
                  <a:spcPct val="0"/>
                </a:spcAft>
                <a:defRPr/>
              </a:pPr>
              <a:t>4</a:t>
            </a:fld>
            <a:endParaRPr lang="en-US" altLang="zh-CN"/>
          </a:p>
        </p:txBody>
      </p:sp>
      <p:sp>
        <p:nvSpPr>
          <p:cNvPr id="194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4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2C8257-8ECB-48B6-AD9B-2BA14DC9B0C8}" type="slidenum">
              <a:rPr lang="zh-CN" altLang="en-US"/>
              <a:pPr fontAlgn="base">
                <a:spcBef>
                  <a:spcPct val="0"/>
                </a:spcBef>
                <a:spcAft>
                  <a:spcPct val="0"/>
                </a:spcAft>
                <a:defRPr/>
              </a:pPr>
              <a:t>5</a:t>
            </a:fld>
            <a:endParaRPr lang="en-US" altLang="zh-CN"/>
          </a:p>
        </p:txBody>
      </p:sp>
      <p:sp>
        <p:nvSpPr>
          <p:cNvPr id="215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5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23307D3-1561-4B32-A830-142C56E03AF5}" type="slidenum">
              <a:rPr lang="zh-CN" altLang="en-US"/>
              <a:pPr fontAlgn="base">
                <a:spcBef>
                  <a:spcPct val="0"/>
                </a:spcBef>
                <a:spcAft>
                  <a:spcPct val="0"/>
                </a:spcAft>
                <a:defRPr/>
              </a:pPr>
              <a:t>6</a:t>
            </a:fld>
            <a:endParaRPr lang="en-US" altLang="zh-CN"/>
          </a:p>
        </p:txBody>
      </p:sp>
      <p:sp>
        <p:nvSpPr>
          <p:cNvPr id="235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EE4963-DAD5-4A86-BBFA-D9555490F618}" type="slidenum">
              <a:rPr lang="zh-CN" altLang="en-US"/>
              <a:pPr fontAlgn="base">
                <a:spcBef>
                  <a:spcPct val="0"/>
                </a:spcBef>
                <a:spcAft>
                  <a:spcPct val="0"/>
                </a:spcAft>
                <a:defRPr/>
              </a:pPr>
              <a:t>7</a:t>
            </a:fld>
            <a:endParaRPr lang="en-US" altLang="zh-CN"/>
          </a:p>
        </p:txBody>
      </p:sp>
      <p:sp>
        <p:nvSpPr>
          <p:cNvPr id="256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801463-7AE7-4440-80A4-AF1F016C1202}" type="slidenum">
              <a:rPr lang="zh-CN" altLang="en-US"/>
              <a:pPr fontAlgn="base">
                <a:spcBef>
                  <a:spcPct val="0"/>
                </a:spcBef>
                <a:spcAft>
                  <a:spcPct val="0"/>
                </a:spcAft>
                <a:defRPr/>
              </a:pPr>
              <a:t>8</a:t>
            </a:fld>
            <a:endParaRPr lang="en-US" altLang="zh-CN"/>
          </a:p>
        </p:txBody>
      </p:sp>
      <p:sp>
        <p:nvSpPr>
          <p:cNvPr id="276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6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bwMode="auto">
          <a:noFill/>
          <a:ln>
            <a:solidFill>
              <a:srgbClr val="000000"/>
            </a:solidFill>
            <a:miter lim="800000"/>
            <a:headEnd/>
            <a:tailEnd/>
          </a:ln>
        </p:spPr>
      </p:sp>
      <p:sp>
        <p:nvSpPr>
          <p:cNvPr id="30722"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62A12306-802D-45E8-A9D6-AE3229C2B3AA}" type="slidenum">
              <a:rPr lang="zh-CN" altLang="en-US" smtClean="0"/>
              <a:pPr>
                <a:defRPr/>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0506756-19A8-4310-8F8D-9386CDAA305B}" type="datetimeFigureOut">
              <a:rPr lang="zh-CN" altLang="en-US"/>
              <a:pPr>
                <a:defRPr/>
              </a:pPr>
              <a:t>2016-5-16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8E4263E-C176-4D74-8D11-781072C6AB0D}"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1F3615C-5083-494B-8F37-851D36E59A40}" type="datetimeFigureOut">
              <a:rPr lang="zh-CN" altLang="en-US"/>
              <a:pPr>
                <a:defRPr/>
              </a:pPr>
              <a:t>2016-5-16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6CA13D5-99FB-42E2-94A7-7EBF929A4A6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3AF3CBD-B980-4CF0-B4CE-C6B5009066BB}" type="datetimeFigureOut">
              <a:rPr lang="zh-CN" altLang="en-US"/>
              <a:pPr>
                <a:defRPr/>
              </a:pPr>
              <a:t>2016-5-16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571E1DD-6F2D-48D2-AC51-09885C79D42C}"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38C5516-854C-4888-A965-12FBFB0F5200}" type="datetimeFigureOut">
              <a:rPr lang="zh-CN" altLang="en-US"/>
              <a:pPr>
                <a:defRPr/>
              </a:pPr>
              <a:t>2016-5-16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A6D5F4B-A93B-4216-AA85-8D3F5D76223C}"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EF5BA34-EC5D-4EF1-8B87-92ED95A3889D}" type="datetimeFigureOut">
              <a:rPr lang="zh-CN" altLang="en-US"/>
              <a:pPr>
                <a:defRPr/>
              </a:pPr>
              <a:t>2016-5-16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905C2E0-00F6-4BB2-9011-5439AE968682}"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CF72CA01-CA82-411B-9554-C68AE5619D95}" type="datetimeFigureOut">
              <a:rPr lang="zh-CN" altLang="en-US"/>
              <a:pPr>
                <a:defRPr/>
              </a:pPr>
              <a:t>2016-5-16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5687850-129E-439F-BB2E-6F294CBA05C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8AC9A9F-E0EF-4964-9861-7A846F6FDBE7}" type="datetimeFigureOut">
              <a:rPr lang="zh-CN" altLang="en-US"/>
              <a:pPr>
                <a:defRPr/>
              </a:pPr>
              <a:t>2016-5-16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DED8D65-248D-4866-9436-062CCE4FE55E}"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C98B37FF-27FB-460F-8076-339D8F25C876}" type="datetimeFigureOut">
              <a:rPr lang="zh-CN" altLang="en-US"/>
              <a:pPr>
                <a:defRPr/>
              </a:pPr>
              <a:t>2016-5-16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1C864E5-1C8D-4E45-B6A3-71ABC0C082BC}"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952103C-F488-40CA-8C4E-4D6F2F9A4180}" type="datetimeFigureOut">
              <a:rPr lang="zh-CN" altLang="en-US"/>
              <a:pPr>
                <a:defRPr/>
              </a:pPr>
              <a:t>2016-5-16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3AD2DAF-5B9E-4D6C-9EBD-67986D5A90E0}"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2D1A83D-5DB9-454F-97D7-05CD495BCE7E}" type="datetimeFigureOut">
              <a:rPr lang="zh-CN" altLang="en-US"/>
              <a:pPr>
                <a:defRPr/>
              </a:pPr>
              <a:t>2016-5-16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6823DD6-49EF-4C8B-A1A8-E3DC9E05BDF7}"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5F03768-8008-4EAF-84A1-2F371B1003AC}" type="datetimeFigureOut">
              <a:rPr lang="zh-CN" altLang="en-US"/>
              <a:pPr>
                <a:defRPr/>
              </a:pPr>
              <a:t>2016-5-16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B317753-13F9-44D2-A2C0-5F4E7EE2B780}"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duotone>
              <a:schemeClr val="accent1">
                <a:shade val="45000"/>
                <a:satMod val="135000"/>
              </a:schemeClr>
              <a:prstClr val="white"/>
            </a:duotone>
            <a:extLst>
              <a:ext uri="{BEBA8EAE-BF5A-486C-A8C5-ECC9F3942E4B}"/>
            </a:extLst>
          </a:blip>
          <a:srcRect/>
          <a:stretch>
            <a:fillRect l="-3000" r="-3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6E87F09B-DA56-46CB-821C-D37A812C03DE}" type="datetimeFigureOut">
              <a:rPr lang="zh-CN" altLang="en-US"/>
              <a:pPr>
                <a:defRPr/>
              </a:pPr>
              <a:t>2016-5-16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ea typeface="+mn-ea"/>
              </a:defRPr>
            </a:lvl1pPr>
          </a:lstStyle>
          <a:p>
            <a:pPr>
              <a:defRPr/>
            </a:pPr>
            <a:fld id="{3FB6C3B0-053D-4BE7-A044-A92F8A7FFC0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78" r:id="rId6"/>
    <p:sldLayoutId id="2147483677" r:id="rId7"/>
    <p:sldLayoutId id="2147483676" r:id="rId8"/>
    <p:sldLayoutId id="2147483675" r:id="rId9"/>
    <p:sldLayoutId id="2147483674" r:id="rId10"/>
    <p:sldLayoutId id="214748367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extLst>
              <a:ext uri="{BEBA8EAE-BF5A-486C-A8C5-ECC9F3942E4B}"/>
            </a:extLst>
          </a:blip>
          <a:srcRect/>
          <a:stretch>
            <a:fillRect l="-3000" r="-3000"/>
          </a:stretch>
        </a:blipFill>
        <a:effectLst/>
      </p:bgPr>
    </p:bg>
    <p:spTree>
      <p:nvGrpSpPr>
        <p:cNvPr id="1" name=""/>
        <p:cNvGrpSpPr/>
        <p:nvPr/>
      </p:nvGrpSpPr>
      <p:grpSpPr>
        <a:xfrm>
          <a:off x="0" y="0"/>
          <a:ext cx="0" cy="0"/>
          <a:chOff x="0" y="0"/>
          <a:chExt cx="0" cy="0"/>
        </a:xfrm>
      </p:grpSpPr>
      <p:sp>
        <p:nvSpPr>
          <p:cNvPr id="14338" name="内容占位符 4"/>
          <p:cNvSpPr>
            <a:spLocks noGrp="1"/>
          </p:cNvSpPr>
          <p:nvPr>
            <p:ph idx="1"/>
          </p:nvPr>
        </p:nvSpPr>
        <p:spPr>
          <a:xfrm>
            <a:off x="396875" y="2852738"/>
            <a:ext cx="9144000" cy="1296987"/>
          </a:xfrm>
        </p:spPr>
        <p:txBody>
          <a:bodyPr/>
          <a:lstStyle/>
          <a:p>
            <a:pPr marL="0" indent="0">
              <a:buFont typeface="Arial" charset="0"/>
              <a:buNone/>
            </a:pPr>
            <a:r>
              <a:rPr lang="zh-CN" altLang="en-US" sz="4000" smtClean="0">
                <a:solidFill>
                  <a:schemeClr val="bg1"/>
                </a:solidFill>
                <a:latin typeface="微软雅黑"/>
                <a:ea typeface="微软雅黑"/>
                <a:cs typeface="微软雅黑"/>
              </a:rPr>
              <a:t>新型政银担合作近况及深化发展举措</a:t>
            </a:r>
          </a:p>
        </p:txBody>
      </p:sp>
      <p:sp>
        <p:nvSpPr>
          <p:cNvPr id="14339" name="TextBox 1"/>
          <p:cNvSpPr txBox="1">
            <a:spLocks noChangeArrowheads="1"/>
          </p:cNvSpPr>
          <p:nvPr/>
        </p:nvSpPr>
        <p:spPr bwMode="auto">
          <a:xfrm>
            <a:off x="6443663" y="5516563"/>
            <a:ext cx="2449512" cy="831850"/>
          </a:xfrm>
          <a:prstGeom prst="rect">
            <a:avLst/>
          </a:prstGeom>
          <a:noFill/>
          <a:ln w="9525">
            <a:noFill/>
            <a:miter lim="800000"/>
            <a:headEnd/>
            <a:tailEnd/>
          </a:ln>
        </p:spPr>
        <p:txBody>
          <a:bodyPr>
            <a:spAutoFit/>
          </a:bodyPr>
          <a:lstStyle/>
          <a:p>
            <a:r>
              <a:rPr lang="zh-CN" altLang="en-US" sz="2400">
                <a:solidFill>
                  <a:schemeClr val="bg1"/>
                </a:solidFill>
                <a:latin typeface="微软雅黑"/>
                <a:ea typeface="微软雅黑"/>
                <a:cs typeface="微软雅黑"/>
              </a:rPr>
              <a:t>报告人：李家川</a:t>
            </a:r>
            <a:endParaRPr lang="en-US" altLang="zh-CN" sz="2400">
              <a:solidFill>
                <a:schemeClr val="bg1"/>
              </a:solidFill>
              <a:latin typeface="微软雅黑"/>
              <a:ea typeface="微软雅黑"/>
              <a:cs typeface="微软雅黑"/>
            </a:endParaRPr>
          </a:p>
          <a:p>
            <a:r>
              <a:rPr lang="en-US" altLang="zh-CN" sz="2400">
                <a:solidFill>
                  <a:schemeClr val="bg1"/>
                </a:solidFill>
                <a:latin typeface="Calibri" pitchFamily="34" charset="0"/>
              </a:rPr>
              <a:t>2015</a:t>
            </a:r>
            <a:r>
              <a:rPr lang="zh-CN" altLang="zh-CN" sz="2400">
                <a:solidFill>
                  <a:schemeClr val="bg1"/>
                </a:solidFill>
                <a:latin typeface="Calibri" pitchFamily="34" charset="0"/>
              </a:rPr>
              <a:t>年</a:t>
            </a:r>
            <a:r>
              <a:rPr lang="en-US" altLang="zh-CN" sz="2400">
                <a:solidFill>
                  <a:schemeClr val="bg1"/>
                </a:solidFill>
                <a:latin typeface="Calibri" pitchFamily="34" charset="0"/>
              </a:rPr>
              <a:t>5</a:t>
            </a:r>
            <a:r>
              <a:rPr lang="zh-CN" altLang="zh-CN" sz="2400">
                <a:solidFill>
                  <a:schemeClr val="bg1"/>
                </a:solidFill>
                <a:latin typeface="Calibri" pitchFamily="34" charset="0"/>
              </a:rPr>
              <a:t>月</a:t>
            </a:r>
            <a:r>
              <a:rPr lang="en-US" altLang="zh-CN" sz="2400">
                <a:solidFill>
                  <a:schemeClr val="bg1"/>
                </a:solidFill>
                <a:latin typeface="Calibri" pitchFamily="34" charset="0"/>
              </a:rPr>
              <a:t>16</a:t>
            </a:r>
            <a:r>
              <a:rPr lang="zh-CN" altLang="zh-CN" sz="2400">
                <a:solidFill>
                  <a:schemeClr val="bg1"/>
                </a:solidFill>
                <a:latin typeface="Calibri" pitchFamily="34" charset="0"/>
              </a:rPr>
              <a:t>日</a:t>
            </a:r>
            <a:endParaRPr lang="zh-CN" altLang="en-US" sz="2400">
              <a:solidFill>
                <a:schemeClr val="bg1"/>
              </a:solidFill>
              <a:latin typeface="微软雅黑"/>
              <a:ea typeface="微软雅黑"/>
              <a:cs typeface="微软雅黑"/>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7" name="组合 66"/>
          <p:cNvGrpSpPr>
            <a:grpSpLocks/>
          </p:cNvGrpSpPr>
          <p:nvPr/>
        </p:nvGrpSpPr>
        <p:grpSpPr bwMode="auto">
          <a:xfrm>
            <a:off x="5292725" y="971550"/>
            <a:ext cx="2232025" cy="5122863"/>
            <a:chOff x="5594362" y="971431"/>
            <a:chExt cx="1929966" cy="5121865"/>
          </a:xfrm>
        </p:grpSpPr>
        <p:sp>
          <p:nvSpPr>
            <p:cNvPr id="29724" name="AutoShape 5"/>
            <p:cNvSpPr>
              <a:spLocks noChangeArrowheads="1"/>
            </p:cNvSpPr>
            <p:nvPr/>
          </p:nvSpPr>
          <p:spPr bwMode="auto">
            <a:xfrm>
              <a:off x="5594362" y="1242322"/>
              <a:ext cx="1929966" cy="4850974"/>
            </a:xfrm>
            <a:prstGeom prst="homePlate">
              <a:avLst>
                <a:gd name="adj" fmla="val 16694"/>
              </a:avLst>
            </a:prstGeom>
            <a:gradFill rotWithShape="1">
              <a:gsLst>
                <a:gs pos="0">
                  <a:srgbClr val="5E9EFF"/>
                </a:gs>
                <a:gs pos="39999">
                  <a:srgbClr val="C9E4FF"/>
                </a:gs>
                <a:gs pos="70000">
                  <a:srgbClr val="C4D6EB"/>
                </a:gs>
                <a:gs pos="100000">
                  <a:srgbClr val="99CCFF"/>
                </a:gs>
              </a:gsLst>
              <a:lin ang="0"/>
            </a:gradFill>
            <a:ln w="9525">
              <a:noFill/>
              <a:miter lim="800000"/>
              <a:headEnd/>
              <a:tailEnd/>
            </a:ln>
          </p:spPr>
          <p:txBody>
            <a:bodyPr wrap="none" anchor="ctr"/>
            <a:lstStyle/>
            <a:p>
              <a:pPr defTabSz="804863" eaLnBrk="0" hangingPunct="0"/>
              <a:endParaRPr lang="zh-CN" altLang="en-US">
                <a:latin typeface="仿宋" charset="-122"/>
                <a:ea typeface="仿宋" charset="-122"/>
              </a:endParaRPr>
            </a:p>
          </p:txBody>
        </p:sp>
        <p:sp>
          <p:nvSpPr>
            <p:cNvPr id="29725" name="Text Box 122"/>
            <p:cNvSpPr txBox="1">
              <a:spLocks noChangeArrowheads="1"/>
            </p:cNvSpPr>
            <p:nvPr/>
          </p:nvSpPr>
          <p:spPr bwMode="auto">
            <a:xfrm>
              <a:off x="5682213" y="1888907"/>
              <a:ext cx="1485222" cy="4003243"/>
            </a:xfrm>
            <a:prstGeom prst="rect">
              <a:avLst/>
            </a:prstGeom>
            <a:noFill/>
            <a:ln w="38100" algn="ctr">
              <a:noFill/>
              <a:miter lim="800000"/>
              <a:headEnd/>
              <a:tailEnd/>
            </a:ln>
          </p:spPr>
          <p:txBody>
            <a:bodyPr>
              <a:spAutoFit/>
            </a:bodyPr>
            <a:lstStyle/>
            <a:p>
              <a:pPr indent="-342900">
                <a:spcBef>
                  <a:spcPct val="50000"/>
                </a:spcBef>
                <a:buClr>
                  <a:schemeClr val="accent1"/>
                </a:buClr>
                <a:buSzPct val="100000"/>
              </a:pPr>
              <a:r>
                <a:rPr lang="zh-CN" altLang="en-US" sz="1600">
                  <a:latin typeface="方正仿宋_GBK" pitchFamily="65" charset="-122"/>
                  <a:ea typeface="方正仿宋_GBK" pitchFamily="65" charset="-122"/>
                </a:rPr>
                <a:t>    </a:t>
              </a:r>
              <a:r>
                <a:rPr lang="zh-CN" altLang="zh-CN" sz="1600">
                  <a:latin typeface="方正仿宋_GBK" pitchFamily="65" charset="-122"/>
                  <a:ea typeface="方正仿宋_GBK" pitchFamily="65" charset="-122"/>
                </a:rPr>
                <a:t>将道德贷款纳入新型政银担合作机制，对符合授信条件的道德模范和身边好人，按荣誉层级，分档授信，让无形荣誉变成有形资产。截至</a:t>
              </a:r>
              <a:r>
                <a:rPr lang="en-US" altLang="zh-CN" sz="1600">
                  <a:latin typeface="方正仿宋_GBK" pitchFamily="65" charset="-122"/>
                  <a:ea typeface="方正仿宋_GBK" pitchFamily="65" charset="-122"/>
                </a:rPr>
                <a:t>4</a:t>
              </a:r>
              <a:r>
                <a:rPr lang="zh-CN" altLang="zh-CN" sz="1600">
                  <a:latin typeface="方正仿宋_GBK" pitchFamily="65" charset="-122"/>
                  <a:ea typeface="方正仿宋_GBK" pitchFamily="65" charset="-122"/>
                </a:rPr>
                <a:t>月末，为</a:t>
              </a:r>
              <a:r>
                <a:rPr lang="en-US" altLang="zh-CN" sz="1600">
                  <a:latin typeface="方正仿宋_GBK" pitchFamily="65" charset="-122"/>
                  <a:ea typeface="方正仿宋_GBK" pitchFamily="65" charset="-122"/>
                </a:rPr>
                <a:t>110</a:t>
              </a:r>
              <a:r>
                <a:rPr lang="zh-CN" altLang="zh-CN" sz="1600">
                  <a:latin typeface="方正仿宋_GBK" pitchFamily="65" charset="-122"/>
                  <a:ea typeface="方正仿宋_GBK" pitchFamily="65" charset="-122"/>
                </a:rPr>
                <a:t>户提供贷款</a:t>
              </a:r>
              <a:r>
                <a:rPr lang="en-US" altLang="zh-CN" sz="1600">
                  <a:latin typeface="方正仿宋_GBK" pitchFamily="65" charset="-122"/>
                  <a:ea typeface="方正仿宋_GBK" pitchFamily="65" charset="-122"/>
                </a:rPr>
                <a:t>3773</a:t>
              </a:r>
              <a:r>
                <a:rPr lang="zh-CN" altLang="zh-CN" sz="1600">
                  <a:latin typeface="方正仿宋_GBK" pitchFamily="65" charset="-122"/>
                  <a:ea typeface="方正仿宋_GBK" pitchFamily="65" charset="-122"/>
                </a:rPr>
                <a:t>万元。目前该业务在滁州试点，省文明办在牵头制定方案，近期将在全省推广。</a:t>
              </a:r>
              <a:endParaRPr lang="zh-CN" altLang="en-US" sz="1600">
                <a:latin typeface="方正仿宋_GBK" pitchFamily="65" charset="-122"/>
                <a:ea typeface="方正仿宋_GBK" pitchFamily="65" charset="-122"/>
                <a:cs typeface="楷体"/>
              </a:endParaRPr>
            </a:p>
          </p:txBody>
        </p:sp>
        <p:sp>
          <p:nvSpPr>
            <p:cNvPr id="22" name="Freeform 7"/>
            <p:cNvSpPr>
              <a:spLocks/>
            </p:cNvSpPr>
            <p:nvPr/>
          </p:nvSpPr>
          <p:spPr bwMode="auto">
            <a:xfrm>
              <a:off x="5594362" y="971431"/>
              <a:ext cx="1676024" cy="788834"/>
            </a:xfrm>
            <a:custGeom>
              <a:avLst/>
              <a:gdLst/>
              <a:ahLst/>
              <a:cxnLst>
                <a:cxn ang="0">
                  <a:pos x="0" y="0"/>
                </a:cxn>
                <a:cxn ang="0">
                  <a:pos x="1478" y="0"/>
                </a:cxn>
                <a:cxn ang="0">
                  <a:pos x="1544" y="311"/>
                </a:cxn>
                <a:cxn ang="0">
                  <a:pos x="0" y="311"/>
                </a:cxn>
                <a:cxn ang="0">
                  <a:pos x="0" y="0"/>
                </a:cxn>
              </a:cxnLst>
              <a:rect l="0" t="0" r="r" b="b"/>
              <a:pathLst>
                <a:path w="1544" h="311">
                  <a:moveTo>
                    <a:pt x="0" y="0"/>
                  </a:moveTo>
                  <a:lnTo>
                    <a:pt x="1478" y="0"/>
                  </a:lnTo>
                  <a:lnTo>
                    <a:pt x="1544" y="311"/>
                  </a:lnTo>
                  <a:lnTo>
                    <a:pt x="0" y="311"/>
                  </a:lnTo>
                  <a:lnTo>
                    <a:pt x="0" y="0"/>
                  </a:lnTo>
                  <a:close/>
                </a:path>
              </a:pathLst>
            </a:custGeom>
            <a:gradFill rotWithShape="1">
              <a:gsLst>
                <a:gs pos="0">
                  <a:schemeClr val="bg1">
                    <a:gamma/>
                    <a:shade val="78824"/>
                    <a:invGamma/>
                    <a:alpha val="98000"/>
                  </a:schemeClr>
                </a:gs>
                <a:gs pos="50000">
                  <a:schemeClr val="bg1"/>
                </a:gs>
                <a:gs pos="100000">
                  <a:schemeClr val="bg1">
                    <a:gamma/>
                    <a:shade val="78824"/>
                    <a:invGamma/>
                    <a:alpha val="98000"/>
                  </a:schemeClr>
                </a:gs>
              </a:gsLst>
              <a:lin ang="5400000" scaled="1"/>
            </a:gradFill>
            <a:ln w="0" algn="ctr">
              <a:solidFill>
                <a:srgbClr val="FF9900"/>
              </a:solidFill>
              <a:round/>
              <a:headEnd/>
              <a:tailEnd/>
            </a:ln>
            <a:effectLst/>
          </p:spPr>
          <p:txBody>
            <a:bodyPr wrap="none" anchor="ctr"/>
            <a:lstStyle/>
            <a:p>
              <a:pPr defTabSz="895350" eaLnBrk="0" fontAlgn="auto" hangingPunct="0">
                <a:spcBef>
                  <a:spcPts val="0"/>
                </a:spcBef>
                <a:spcAft>
                  <a:spcPts val="0"/>
                </a:spcAft>
                <a:buSzPct val="120000"/>
                <a:defRPr/>
              </a:pPr>
              <a:endParaRPr lang="zh-CN" altLang="en-US" sz="1900" b="1" dirty="0">
                <a:latin typeface="仿宋" pitchFamily="49" charset="-122"/>
                <a:ea typeface="仿宋" pitchFamily="49" charset="-122"/>
              </a:endParaRPr>
            </a:p>
          </p:txBody>
        </p:sp>
        <p:sp>
          <p:nvSpPr>
            <p:cNvPr id="29727" name="Rectangle 8"/>
            <p:cNvSpPr>
              <a:spLocks noChangeArrowheads="1"/>
            </p:cNvSpPr>
            <p:nvPr/>
          </p:nvSpPr>
          <p:spPr bwMode="auto">
            <a:xfrm>
              <a:off x="5731007" y="1074802"/>
              <a:ext cx="1381129" cy="553998"/>
            </a:xfrm>
            <a:prstGeom prst="rect">
              <a:avLst/>
            </a:prstGeom>
            <a:noFill/>
            <a:ln w="9525">
              <a:noFill/>
              <a:miter lim="800000"/>
              <a:headEnd/>
              <a:tailEnd/>
            </a:ln>
          </p:spPr>
          <p:txBody>
            <a:bodyPr lIns="0" tIns="0" rIns="0" bIns="0">
              <a:spAutoFit/>
            </a:bodyPr>
            <a:lstStyle/>
            <a:p>
              <a:pPr defTabSz="895350">
                <a:buSzPct val="120000"/>
              </a:pPr>
              <a:r>
                <a:rPr lang="zh-CN" altLang="en-US" b="1">
                  <a:latin typeface="方正仿宋_GBK" pitchFamily="65" charset="-122"/>
                  <a:ea typeface="方正仿宋_GBK" pitchFamily="65" charset="-122"/>
                </a:rPr>
                <a:t>积极开展道德信贷试点</a:t>
              </a:r>
              <a:endParaRPr lang="en-US" altLang="ko-KR" b="1">
                <a:latin typeface="方正仿宋_GBK" pitchFamily="65" charset="-122"/>
                <a:ea typeface="方正仿宋_GBK" pitchFamily="65" charset="-122"/>
              </a:endParaRPr>
            </a:p>
          </p:txBody>
        </p:sp>
      </p:grpSp>
      <p:sp>
        <p:nvSpPr>
          <p:cNvPr id="29698"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r>
              <a:rPr lang="zh-CN" altLang="zh-CN" sz="3000" b="1">
                <a:latin typeface="Calibri" pitchFamily="34" charset="0"/>
              </a:rPr>
              <a:t>新型政银担产品情况</a:t>
            </a:r>
          </a:p>
        </p:txBody>
      </p:sp>
      <p:sp>
        <p:nvSpPr>
          <p:cNvPr id="29699" name="AutoShape 74"/>
          <p:cNvSpPr>
            <a:spLocks noChangeArrowheads="1"/>
          </p:cNvSpPr>
          <p:nvPr/>
        </p:nvSpPr>
        <p:spPr bwMode="gray">
          <a:xfrm>
            <a:off x="260350" y="6165850"/>
            <a:ext cx="8223250" cy="573088"/>
          </a:xfrm>
          <a:prstGeom prst="roundRect">
            <a:avLst>
              <a:gd name="adj" fmla="val 40389"/>
            </a:avLst>
          </a:prstGeom>
          <a:gradFill rotWithShape="1">
            <a:gsLst>
              <a:gs pos="0">
                <a:srgbClr val="CC66FF"/>
              </a:gs>
              <a:gs pos="100000">
                <a:schemeClr val="bg1"/>
              </a:gs>
            </a:gsLst>
            <a:lin ang="5400000" scaled="1"/>
          </a:gradFill>
          <a:ln w="9525">
            <a:noFill/>
            <a:round/>
            <a:headEnd/>
            <a:tailEnd/>
          </a:ln>
        </p:spPr>
        <p:txBody>
          <a:bodyPr wrap="none" anchor="ctr"/>
          <a:lstStyle/>
          <a:p>
            <a:endParaRPr lang="zh-CN" altLang="en-US" sz="1600">
              <a:latin typeface="仿宋" charset="-122"/>
              <a:ea typeface="仿宋" charset="-122"/>
            </a:endParaRPr>
          </a:p>
        </p:txBody>
      </p:sp>
      <p:sp>
        <p:nvSpPr>
          <p:cNvPr id="29700" name="AutoShape 75"/>
          <p:cNvSpPr>
            <a:spLocks noChangeArrowheads="1"/>
          </p:cNvSpPr>
          <p:nvPr/>
        </p:nvSpPr>
        <p:spPr bwMode="gray">
          <a:xfrm>
            <a:off x="0" y="6181725"/>
            <a:ext cx="8964613" cy="676275"/>
          </a:xfrm>
          <a:prstGeom prst="roundRect">
            <a:avLst>
              <a:gd name="adj" fmla="val 50000"/>
            </a:avLst>
          </a:prstGeom>
          <a:gradFill rotWithShape="1">
            <a:gsLst>
              <a:gs pos="0">
                <a:srgbClr val="CC99FF"/>
              </a:gs>
              <a:gs pos="100000">
                <a:schemeClr val="bg1"/>
              </a:gs>
            </a:gsLst>
            <a:lin ang="5400000" scaled="1"/>
          </a:gradFill>
          <a:ln w="9525">
            <a:noFill/>
            <a:round/>
            <a:headEnd/>
            <a:tailEnd/>
          </a:ln>
        </p:spPr>
        <p:txBody>
          <a:bodyPr wrap="none" anchor="ctr"/>
          <a:lstStyle/>
          <a:p>
            <a:pPr indent="2039938"/>
            <a:endParaRPr lang="zh-CN" altLang="zh-CN" sz="1600" b="1">
              <a:latin typeface="仿宋" charset="-122"/>
              <a:ea typeface="仿宋" charset="-122"/>
            </a:endParaRPr>
          </a:p>
        </p:txBody>
      </p:sp>
      <p:sp>
        <p:nvSpPr>
          <p:cNvPr id="29701" name="TextBox 55"/>
          <p:cNvSpPr txBox="1">
            <a:spLocks noChangeArrowheads="1"/>
          </p:cNvSpPr>
          <p:nvPr/>
        </p:nvSpPr>
        <p:spPr bwMode="auto">
          <a:xfrm>
            <a:off x="1044575" y="6330950"/>
            <a:ext cx="7631113" cy="400050"/>
          </a:xfrm>
          <a:prstGeom prst="rect">
            <a:avLst/>
          </a:prstGeom>
          <a:noFill/>
          <a:ln w="9525">
            <a:noFill/>
            <a:miter lim="800000"/>
            <a:headEnd/>
            <a:tailEnd/>
          </a:ln>
        </p:spPr>
        <p:txBody>
          <a:bodyPr>
            <a:spAutoFit/>
          </a:bodyPr>
          <a:lstStyle/>
          <a:p>
            <a:r>
              <a:rPr lang="zh-CN" altLang="zh-CN" sz="2000" b="1">
                <a:latin typeface="方正仿宋_GBK" pitchFamily="65" charset="-122"/>
                <a:ea typeface="方正仿宋_GBK" pitchFamily="65" charset="-122"/>
              </a:rPr>
              <a:t>行业发展更加规范，行业实力整体提升，风险基本可控</a:t>
            </a:r>
            <a:endParaRPr lang="zh-CN" altLang="en-US" sz="2000" b="1">
              <a:latin typeface="方正仿宋_GBK" pitchFamily="65" charset="-122"/>
              <a:ea typeface="方正仿宋_GBK" pitchFamily="65" charset="-122"/>
            </a:endParaRPr>
          </a:p>
        </p:txBody>
      </p:sp>
      <p:grpSp>
        <p:nvGrpSpPr>
          <p:cNvPr id="29702" name="组合 67"/>
          <p:cNvGrpSpPr>
            <a:grpSpLocks/>
          </p:cNvGrpSpPr>
          <p:nvPr/>
        </p:nvGrpSpPr>
        <p:grpSpPr bwMode="auto">
          <a:xfrm>
            <a:off x="7323138" y="974725"/>
            <a:ext cx="1928812" cy="5122863"/>
            <a:chOff x="7387683" y="872193"/>
            <a:chExt cx="1929966" cy="5123143"/>
          </a:xfrm>
        </p:grpSpPr>
        <p:sp>
          <p:nvSpPr>
            <p:cNvPr id="58" name="AutoShape 5"/>
            <p:cNvSpPr>
              <a:spLocks noChangeArrowheads="1"/>
            </p:cNvSpPr>
            <p:nvPr/>
          </p:nvSpPr>
          <p:spPr bwMode="auto">
            <a:xfrm>
              <a:off x="7387683" y="1143671"/>
              <a:ext cx="1929966" cy="4851665"/>
            </a:xfrm>
            <a:prstGeom prst="homePlate">
              <a:avLst>
                <a:gd name="adj" fmla="val 16694"/>
              </a:avLst>
            </a:prstGeom>
            <a:gradFill rotWithShape="1">
              <a:gsLst>
                <a:gs pos="0">
                  <a:schemeClr val="accent4">
                    <a:lumMod val="60000"/>
                    <a:lumOff val="40000"/>
                  </a:schemeClr>
                </a:gs>
                <a:gs pos="39999">
                  <a:schemeClr val="accent5">
                    <a:lumMod val="40000"/>
                    <a:lumOff val="60000"/>
                  </a:schemeClr>
                </a:gs>
                <a:gs pos="70000">
                  <a:schemeClr val="accent4">
                    <a:lumMod val="40000"/>
                    <a:lumOff val="60000"/>
                  </a:schemeClr>
                </a:gs>
                <a:gs pos="100000">
                  <a:schemeClr val="accent4">
                    <a:lumMod val="60000"/>
                    <a:lumOff val="40000"/>
                  </a:schemeClr>
                </a:gs>
              </a:gsLst>
              <a:lin ang="0" scaled="0"/>
            </a:gradFill>
            <a:ln w="9525">
              <a:noFill/>
              <a:miter lim="800000"/>
              <a:headEnd/>
              <a:tailEnd/>
            </a:ln>
          </p:spPr>
          <p:txBody>
            <a:bodyPr wrap="none" anchor="ctr"/>
            <a:lstStyle/>
            <a:p>
              <a:pPr defTabSz="804863" eaLnBrk="0" hangingPunct="0">
                <a:defRPr/>
              </a:pPr>
              <a:endParaRPr lang="zh-CN" altLang="en-US" dirty="0">
                <a:latin typeface="仿宋" pitchFamily="49" charset="-122"/>
                <a:ea typeface="仿宋" pitchFamily="49" charset="-122"/>
              </a:endParaRPr>
            </a:p>
          </p:txBody>
        </p:sp>
        <p:sp>
          <p:nvSpPr>
            <p:cNvPr id="59" name="Freeform 7"/>
            <p:cNvSpPr>
              <a:spLocks/>
            </p:cNvSpPr>
            <p:nvPr/>
          </p:nvSpPr>
          <p:spPr bwMode="auto">
            <a:xfrm>
              <a:off x="7387683" y="872193"/>
              <a:ext cx="1675814" cy="789031"/>
            </a:xfrm>
            <a:custGeom>
              <a:avLst/>
              <a:gdLst/>
              <a:ahLst/>
              <a:cxnLst>
                <a:cxn ang="0">
                  <a:pos x="0" y="0"/>
                </a:cxn>
                <a:cxn ang="0">
                  <a:pos x="1478" y="0"/>
                </a:cxn>
                <a:cxn ang="0">
                  <a:pos x="1544" y="311"/>
                </a:cxn>
                <a:cxn ang="0">
                  <a:pos x="0" y="311"/>
                </a:cxn>
                <a:cxn ang="0">
                  <a:pos x="0" y="0"/>
                </a:cxn>
              </a:cxnLst>
              <a:rect l="0" t="0" r="r" b="b"/>
              <a:pathLst>
                <a:path w="1544" h="311">
                  <a:moveTo>
                    <a:pt x="0" y="0"/>
                  </a:moveTo>
                  <a:lnTo>
                    <a:pt x="1478" y="0"/>
                  </a:lnTo>
                  <a:lnTo>
                    <a:pt x="1544" y="311"/>
                  </a:lnTo>
                  <a:lnTo>
                    <a:pt x="0" y="311"/>
                  </a:lnTo>
                  <a:lnTo>
                    <a:pt x="0" y="0"/>
                  </a:lnTo>
                  <a:close/>
                </a:path>
              </a:pathLst>
            </a:custGeom>
            <a:gradFill rotWithShape="1">
              <a:gsLst>
                <a:gs pos="0">
                  <a:schemeClr val="bg1">
                    <a:gamma/>
                    <a:shade val="78824"/>
                    <a:invGamma/>
                    <a:alpha val="98000"/>
                  </a:schemeClr>
                </a:gs>
                <a:gs pos="50000">
                  <a:schemeClr val="bg1"/>
                </a:gs>
                <a:gs pos="100000">
                  <a:schemeClr val="bg1">
                    <a:gamma/>
                    <a:shade val="78824"/>
                    <a:invGamma/>
                    <a:alpha val="98000"/>
                  </a:schemeClr>
                </a:gs>
              </a:gsLst>
              <a:lin ang="5400000" scaled="1"/>
            </a:gradFill>
            <a:ln w="0" algn="ctr">
              <a:solidFill>
                <a:srgbClr val="FF9900"/>
              </a:solidFill>
              <a:round/>
              <a:headEnd/>
              <a:tailEnd/>
            </a:ln>
            <a:effectLst/>
          </p:spPr>
          <p:txBody>
            <a:bodyPr wrap="none" anchor="ctr"/>
            <a:lstStyle/>
            <a:p>
              <a:pPr defTabSz="895350" eaLnBrk="0" fontAlgn="auto" hangingPunct="0">
                <a:spcBef>
                  <a:spcPts val="0"/>
                </a:spcBef>
                <a:spcAft>
                  <a:spcPts val="0"/>
                </a:spcAft>
                <a:buSzPct val="120000"/>
                <a:defRPr/>
              </a:pPr>
              <a:endParaRPr lang="zh-CN" altLang="en-US" b="1" dirty="0">
                <a:latin typeface="仿宋" pitchFamily="49" charset="-122"/>
                <a:ea typeface="仿宋" pitchFamily="49" charset="-122"/>
              </a:endParaRPr>
            </a:p>
          </p:txBody>
        </p:sp>
        <p:sp>
          <p:nvSpPr>
            <p:cNvPr id="29722" name="Rectangle 8"/>
            <p:cNvSpPr>
              <a:spLocks noChangeArrowheads="1"/>
            </p:cNvSpPr>
            <p:nvPr/>
          </p:nvSpPr>
          <p:spPr bwMode="auto">
            <a:xfrm>
              <a:off x="7524328" y="987183"/>
              <a:ext cx="1381129" cy="553998"/>
            </a:xfrm>
            <a:prstGeom prst="rect">
              <a:avLst/>
            </a:prstGeom>
            <a:noFill/>
            <a:ln w="9525">
              <a:noFill/>
              <a:miter lim="800000"/>
              <a:headEnd/>
              <a:tailEnd/>
            </a:ln>
          </p:spPr>
          <p:txBody>
            <a:bodyPr lIns="0" tIns="0" rIns="0" bIns="0">
              <a:spAutoFit/>
            </a:bodyPr>
            <a:lstStyle/>
            <a:p>
              <a:pPr defTabSz="895350">
                <a:buSzPct val="120000"/>
              </a:pPr>
              <a:r>
                <a:rPr lang="zh-CN" altLang="en-US" b="1">
                  <a:latin typeface="方正仿宋_GBK" pitchFamily="65" charset="-122"/>
                  <a:ea typeface="方正仿宋_GBK" pitchFamily="65" charset="-122"/>
                </a:rPr>
                <a:t>率先构建农业信贷担保体系</a:t>
              </a:r>
              <a:endParaRPr lang="en-US" altLang="ko-KR" b="1">
                <a:latin typeface="方正仿宋_GBK" pitchFamily="65" charset="-122"/>
                <a:ea typeface="方正仿宋_GBK" pitchFamily="65" charset="-122"/>
              </a:endParaRPr>
            </a:p>
          </p:txBody>
        </p:sp>
        <p:sp>
          <p:nvSpPr>
            <p:cNvPr id="29723" name="Text Box 122"/>
            <p:cNvSpPr txBox="1">
              <a:spLocks noChangeArrowheads="1"/>
            </p:cNvSpPr>
            <p:nvPr/>
          </p:nvSpPr>
          <p:spPr bwMode="auto">
            <a:xfrm>
              <a:off x="7476636" y="1910475"/>
              <a:ext cx="1485200" cy="3270429"/>
            </a:xfrm>
            <a:prstGeom prst="rect">
              <a:avLst/>
            </a:prstGeom>
            <a:noFill/>
            <a:ln w="38100" algn="ctr">
              <a:noFill/>
              <a:miter lim="800000"/>
              <a:headEnd/>
              <a:tailEnd/>
            </a:ln>
          </p:spPr>
          <p:txBody>
            <a:bodyPr>
              <a:spAutoFit/>
            </a:bodyPr>
            <a:lstStyle/>
            <a:p>
              <a:pPr indent="-342900">
                <a:spcBef>
                  <a:spcPct val="50000"/>
                </a:spcBef>
                <a:buClr>
                  <a:schemeClr val="accent1"/>
                </a:buClr>
                <a:buSzPct val="100000"/>
              </a:pPr>
              <a:r>
                <a:rPr lang="zh-CN" altLang="en-US" sz="1600">
                  <a:latin typeface="方正仿宋_GBK" pitchFamily="65" charset="-122"/>
                  <a:ea typeface="方正仿宋_GBK" pitchFamily="65" charset="-122"/>
                </a:rPr>
                <a:t>    </a:t>
              </a:r>
              <a:r>
                <a:rPr lang="zh-CN" altLang="zh-CN" sz="1600">
                  <a:latin typeface="方正仿宋_GBK" pitchFamily="65" charset="-122"/>
                  <a:ea typeface="方正仿宋_GBK" pitchFamily="65" charset="-122"/>
                </a:rPr>
                <a:t>创新财政支农方式，在全国率先成立省级农业信贷担保公司，并以其为龙头，推动构建覆盖全省“政银保担”四位一体新型农业信贷担保体系，专注破解农业经营主体融资难题。</a:t>
              </a:r>
              <a:endParaRPr lang="zh-CN" altLang="en-US" sz="1600">
                <a:latin typeface="方正仿宋_GBK" pitchFamily="65" charset="-122"/>
                <a:ea typeface="方正仿宋_GBK" pitchFamily="65" charset="-122"/>
                <a:cs typeface="楷体"/>
              </a:endParaRPr>
            </a:p>
          </p:txBody>
        </p:sp>
      </p:grpSp>
      <p:grpSp>
        <p:nvGrpSpPr>
          <p:cNvPr id="29703" name="组合 65"/>
          <p:cNvGrpSpPr>
            <a:grpSpLocks/>
          </p:cNvGrpSpPr>
          <p:nvPr/>
        </p:nvGrpSpPr>
        <p:grpSpPr bwMode="auto">
          <a:xfrm>
            <a:off x="3438525" y="960438"/>
            <a:ext cx="1997075" cy="5114925"/>
            <a:chOff x="3438799" y="857641"/>
            <a:chExt cx="2141313" cy="5115792"/>
          </a:xfrm>
        </p:grpSpPr>
        <p:sp>
          <p:nvSpPr>
            <p:cNvPr id="29716" name="AutoShape 5"/>
            <p:cNvSpPr>
              <a:spLocks noChangeArrowheads="1"/>
            </p:cNvSpPr>
            <p:nvPr/>
          </p:nvSpPr>
          <p:spPr bwMode="auto">
            <a:xfrm>
              <a:off x="3438799" y="1128908"/>
              <a:ext cx="2141313" cy="4844525"/>
            </a:xfrm>
            <a:prstGeom prst="homePlate">
              <a:avLst>
                <a:gd name="adj" fmla="val 16694"/>
              </a:avLst>
            </a:prstGeom>
            <a:gradFill rotWithShape="1">
              <a:gsLst>
                <a:gs pos="0">
                  <a:srgbClr val="FDCC97"/>
                </a:gs>
                <a:gs pos="50000">
                  <a:srgbClr val="FBEDC9"/>
                </a:gs>
                <a:gs pos="100000">
                  <a:srgbClr val="FACB9C"/>
                </a:gs>
              </a:gsLst>
              <a:lin ang="0"/>
            </a:gradFill>
            <a:ln w="9525">
              <a:noFill/>
              <a:miter lim="800000"/>
              <a:headEnd/>
              <a:tailEnd/>
            </a:ln>
          </p:spPr>
          <p:txBody>
            <a:bodyPr wrap="none" anchor="ctr"/>
            <a:lstStyle/>
            <a:p>
              <a:pPr eaLnBrk="0" hangingPunct="0"/>
              <a:endParaRPr lang="zh-CN" altLang="en-US" sz="1600">
                <a:latin typeface="仿宋" charset="-122"/>
                <a:ea typeface="仿宋" charset="-122"/>
              </a:endParaRPr>
            </a:p>
          </p:txBody>
        </p:sp>
        <p:sp>
          <p:nvSpPr>
            <p:cNvPr id="41" name="Freeform 7"/>
            <p:cNvSpPr>
              <a:spLocks/>
            </p:cNvSpPr>
            <p:nvPr/>
          </p:nvSpPr>
          <p:spPr bwMode="auto">
            <a:xfrm>
              <a:off x="3438799" y="857641"/>
              <a:ext cx="1858755" cy="787533"/>
            </a:xfrm>
            <a:custGeom>
              <a:avLst/>
              <a:gdLst/>
              <a:ahLst/>
              <a:cxnLst>
                <a:cxn ang="0">
                  <a:pos x="0" y="0"/>
                </a:cxn>
                <a:cxn ang="0">
                  <a:pos x="1478" y="0"/>
                </a:cxn>
                <a:cxn ang="0">
                  <a:pos x="1544" y="311"/>
                </a:cxn>
                <a:cxn ang="0">
                  <a:pos x="0" y="311"/>
                </a:cxn>
                <a:cxn ang="0">
                  <a:pos x="0" y="0"/>
                </a:cxn>
              </a:cxnLst>
              <a:rect l="0" t="0" r="r" b="b"/>
              <a:pathLst>
                <a:path w="1544" h="311">
                  <a:moveTo>
                    <a:pt x="0" y="0"/>
                  </a:moveTo>
                  <a:lnTo>
                    <a:pt x="1478" y="0"/>
                  </a:lnTo>
                  <a:lnTo>
                    <a:pt x="1544" y="311"/>
                  </a:lnTo>
                  <a:lnTo>
                    <a:pt x="0" y="311"/>
                  </a:lnTo>
                  <a:lnTo>
                    <a:pt x="0" y="0"/>
                  </a:lnTo>
                  <a:close/>
                </a:path>
              </a:pathLst>
            </a:custGeom>
            <a:gradFill rotWithShape="1">
              <a:gsLst>
                <a:gs pos="0">
                  <a:schemeClr val="bg1">
                    <a:gamma/>
                    <a:shade val="78824"/>
                    <a:invGamma/>
                    <a:alpha val="98000"/>
                  </a:schemeClr>
                </a:gs>
                <a:gs pos="50000">
                  <a:schemeClr val="bg1"/>
                </a:gs>
                <a:gs pos="100000">
                  <a:schemeClr val="bg1">
                    <a:gamma/>
                    <a:shade val="78824"/>
                    <a:invGamma/>
                    <a:alpha val="98000"/>
                  </a:schemeClr>
                </a:gs>
              </a:gsLst>
              <a:lin ang="5400000" scaled="1"/>
            </a:gradFill>
            <a:ln w="0" algn="ctr">
              <a:solidFill>
                <a:srgbClr val="FF9900"/>
              </a:solidFill>
              <a:round/>
              <a:headEnd/>
              <a:tailEnd/>
            </a:ln>
            <a:effectLst/>
          </p:spPr>
          <p:txBody>
            <a:bodyPr wrap="none" anchor="ctr"/>
            <a:lstStyle/>
            <a:p>
              <a:pPr defTabSz="895350" eaLnBrk="0" fontAlgn="auto" hangingPunct="0">
                <a:spcBef>
                  <a:spcPts val="0"/>
                </a:spcBef>
                <a:spcAft>
                  <a:spcPts val="0"/>
                </a:spcAft>
                <a:buSzPct val="120000"/>
                <a:defRPr/>
              </a:pPr>
              <a:endParaRPr lang="zh-CN" altLang="en-US" sz="1600" b="1" dirty="0">
                <a:latin typeface="仿宋" pitchFamily="49" charset="-122"/>
                <a:ea typeface="仿宋" pitchFamily="49" charset="-122"/>
              </a:endParaRPr>
            </a:p>
          </p:txBody>
        </p:sp>
        <p:sp>
          <p:nvSpPr>
            <p:cNvPr id="29718" name="Rectangle 8"/>
            <p:cNvSpPr>
              <a:spLocks noChangeArrowheads="1"/>
            </p:cNvSpPr>
            <p:nvPr/>
          </p:nvSpPr>
          <p:spPr bwMode="auto">
            <a:xfrm>
              <a:off x="3590407" y="991223"/>
              <a:ext cx="1532374" cy="492443"/>
            </a:xfrm>
            <a:prstGeom prst="rect">
              <a:avLst/>
            </a:prstGeom>
            <a:noFill/>
            <a:ln w="9525">
              <a:noFill/>
              <a:miter lim="800000"/>
              <a:headEnd/>
              <a:tailEnd/>
            </a:ln>
          </p:spPr>
          <p:txBody>
            <a:bodyPr lIns="0" tIns="0" rIns="0" bIns="0">
              <a:spAutoFit/>
            </a:bodyPr>
            <a:lstStyle/>
            <a:p>
              <a:pPr algn="ctr" eaLnBrk="0" hangingPunct="0"/>
              <a:r>
                <a:rPr lang="zh-CN" altLang="zh-CN" sz="1600" b="1">
                  <a:latin typeface="方正仿宋_GBK" pitchFamily="65" charset="-122"/>
                  <a:ea typeface="方正仿宋_GBK" pitchFamily="65" charset="-122"/>
                </a:rPr>
                <a:t>大力开展惠农安居贷款</a:t>
              </a:r>
              <a:endParaRPr lang="zh-CN" altLang="en-US" sz="1600" b="1">
                <a:latin typeface="方正仿宋_GBK" pitchFamily="65" charset="-122"/>
                <a:ea typeface="方正仿宋_GBK" pitchFamily="65" charset="-122"/>
                <a:cs typeface="楷体"/>
              </a:endParaRPr>
            </a:p>
          </p:txBody>
        </p:sp>
        <p:sp>
          <p:nvSpPr>
            <p:cNvPr id="29719" name="Text Box 122"/>
            <p:cNvSpPr txBox="1">
              <a:spLocks noChangeArrowheads="1"/>
            </p:cNvSpPr>
            <p:nvPr/>
          </p:nvSpPr>
          <p:spPr bwMode="auto">
            <a:xfrm>
              <a:off x="3563056" y="1765845"/>
              <a:ext cx="1584708" cy="4004354"/>
            </a:xfrm>
            <a:prstGeom prst="rect">
              <a:avLst/>
            </a:prstGeom>
            <a:noFill/>
            <a:ln w="38100" algn="ctr">
              <a:noFill/>
              <a:miter lim="800000"/>
              <a:headEnd/>
              <a:tailEnd/>
            </a:ln>
          </p:spPr>
          <p:txBody>
            <a:bodyPr>
              <a:spAutoFit/>
            </a:bodyPr>
            <a:lstStyle/>
            <a:p>
              <a:pPr indent="-342900">
                <a:spcBef>
                  <a:spcPct val="50000"/>
                </a:spcBef>
                <a:buClr>
                  <a:schemeClr val="accent1"/>
                </a:buClr>
                <a:buSzPct val="100000"/>
              </a:pPr>
              <a:r>
                <a:rPr lang="zh-CN" altLang="en-US" sz="1600">
                  <a:latin typeface="方正仿宋_GBK" pitchFamily="65" charset="-122"/>
                  <a:ea typeface="方正仿宋_GBK" pitchFamily="65" charset="-122"/>
                </a:rPr>
                <a:t>    </a:t>
              </a:r>
              <a:r>
                <a:rPr lang="zh-CN" altLang="zh-CN" sz="1600">
                  <a:latin typeface="方正仿宋_GBK" pitchFamily="65" charset="-122"/>
                  <a:ea typeface="方正仿宋_GBK" pitchFamily="65" charset="-122"/>
                </a:rPr>
                <a:t>为满足农民工等群体的购房需求，加快推进城镇化，由农业银行、合作担保机构和省担保集团，按照</a:t>
              </a:r>
              <a:r>
                <a:rPr lang="en-US" altLang="zh-CN" sz="1600">
                  <a:latin typeface="方正仿宋_GBK" pitchFamily="65" charset="-122"/>
                  <a:ea typeface="方正仿宋_GBK" pitchFamily="65" charset="-122"/>
                </a:rPr>
                <a:t>7</a:t>
              </a:r>
              <a:r>
                <a:rPr lang="zh-CN" altLang="zh-CN" sz="1600">
                  <a:latin typeface="方正仿宋_GBK" pitchFamily="65" charset="-122"/>
                  <a:ea typeface="方正仿宋_GBK" pitchFamily="65" charset="-122"/>
                </a:rPr>
                <a:t>：</a:t>
              </a:r>
              <a:r>
                <a:rPr lang="en-US" altLang="zh-CN" sz="1600">
                  <a:latin typeface="方正仿宋_GBK" pitchFamily="65" charset="-122"/>
                  <a:ea typeface="方正仿宋_GBK" pitchFamily="65" charset="-122"/>
                </a:rPr>
                <a:t>2</a:t>
              </a:r>
              <a:r>
                <a:rPr lang="zh-CN" altLang="zh-CN" sz="1600">
                  <a:latin typeface="方正仿宋_GBK" pitchFamily="65" charset="-122"/>
                  <a:ea typeface="方正仿宋_GBK" pitchFamily="65" charset="-122"/>
                </a:rPr>
                <a:t>：</a:t>
              </a:r>
              <a:r>
                <a:rPr lang="en-US" altLang="zh-CN" sz="1600">
                  <a:latin typeface="方正仿宋_GBK" pitchFamily="65" charset="-122"/>
                  <a:ea typeface="方正仿宋_GBK" pitchFamily="65" charset="-122"/>
                </a:rPr>
                <a:t>1</a:t>
              </a:r>
              <a:r>
                <a:rPr lang="zh-CN" altLang="zh-CN" sz="1600">
                  <a:latin typeface="方正仿宋_GBK" pitchFamily="65" charset="-122"/>
                  <a:ea typeface="方正仿宋_GBK" pitchFamily="65" charset="-122"/>
                </a:rPr>
                <a:t>的比例，共同承担风险责任，支持农民在城镇购房。截至</a:t>
              </a:r>
              <a:r>
                <a:rPr lang="en-US" altLang="zh-CN" sz="1600">
                  <a:latin typeface="方正仿宋_GBK" pitchFamily="65" charset="-122"/>
                  <a:ea typeface="方正仿宋_GBK" pitchFamily="65" charset="-122"/>
                </a:rPr>
                <a:t>4</a:t>
              </a:r>
              <a:r>
                <a:rPr lang="zh-CN" altLang="zh-CN" sz="1600">
                  <a:latin typeface="方正仿宋_GBK" pitchFamily="65" charset="-122"/>
                  <a:ea typeface="方正仿宋_GBK" pitchFamily="65" charset="-122"/>
                </a:rPr>
                <a:t>月末，为</a:t>
              </a:r>
              <a:r>
                <a:rPr lang="en-US" altLang="zh-CN" sz="1600">
                  <a:latin typeface="方正仿宋_GBK" pitchFamily="65" charset="-122"/>
                  <a:ea typeface="方正仿宋_GBK" pitchFamily="65" charset="-122"/>
                </a:rPr>
                <a:t>6913</a:t>
              </a:r>
              <a:r>
                <a:rPr lang="zh-CN" altLang="zh-CN" sz="1600">
                  <a:latin typeface="方正仿宋_GBK" pitchFamily="65" charset="-122"/>
                  <a:ea typeface="方正仿宋_GBK" pitchFamily="65" charset="-122"/>
                </a:rPr>
                <a:t>户提供贷款</a:t>
              </a:r>
              <a:r>
                <a:rPr lang="en-US" altLang="zh-CN" sz="1600">
                  <a:latin typeface="方正仿宋_GBK" pitchFamily="65" charset="-122"/>
                  <a:ea typeface="方正仿宋_GBK" pitchFamily="65" charset="-122"/>
                </a:rPr>
                <a:t>18.67</a:t>
              </a:r>
              <a:r>
                <a:rPr lang="zh-CN" altLang="zh-CN" sz="1600">
                  <a:latin typeface="方正仿宋_GBK" pitchFamily="65" charset="-122"/>
                  <a:ea typeface="方正仿宋_GBK" pitchFamily="65" charset="-122"/>
                </a:rPr>
                <a:t>亿元。</a:t>
              </a:r>
            </a:p>
          </p:txBody>
        </p:sp>
      </p:grpSp>
      <p:grpSp>
        <p:nvGrpSpPr>
          <p:cNvPr id="29704" name="组合 63"/>
          <p:cNvGrpSpPr>
            <a:grpSpLocks/>
          </p:cNvGrpSpPr>
          <p:nvPr/>
        </p:nvGrpSpPr>
        <p:grpSpPr bwMode="auto">
          <a:xfrm>
            <a:off x="1931988" y="960438"/>
            <a:ext cx="1703387" cy="5114925"/>
            <a:chOff x="2004454" y="857641"/>
            <a:chExt cx="1929966" cy="5115792"/>
          </a:xfrm>
        </p:grpSpPr>
        <p:sp>
          <p:nvSpPr>
            <p:cNvPr id="29711" name="AutoShape 9"/>
            <p:cNvSpPr>
              <a:spLocks noChangeArrowheads="1"/>
            </p:cNvSpPr>
            <p:nvPr/>
          </p:nvSpPr>
          <p:spPr bwMode="auto">
            <a:xfrm>
              <a:off x="2004454" y="1128909"/>
              <a:ext cx="1929966" cy="4844524"/>
            </a:xfrm>
            <a:prstGeom prst="homePlate">
              <a:avLst>
                <a:gd name="adj" fmla="val 16694"/>
              </a:avLst>
            </a:prstGeom>
            <a:gradFill rotWithShape="1">
              <a:gsLst>
                <a:gs pos="0">
                  <a:srgbClr val="ADDC82"/>
                </a:gs>
                <a:gs pos="50000">
                  <a:srgbClr val="DAFEDD"/>
                </a:gs>
                <a:gs pos="100000">
                  <a:srgbClr val="96D08E"/>
                </a:gs>
              </a:gsLst>
              <a:lin ang="0" scaled="1"/>
            </a:gradFill>
            <a:ln w="9525">
              <a:noFill/>
              <a:miter lim="800000"/>
              <a:headEnd/>
              <a:tailEnd/>
            </a:ln>
          </p:spPr>
          <p:txBody>
            <a:bodyPr wrap="none" anchor="ctr"/>
            <a:lstStyle/>
            <a:p>
              <a:pPr eaLnBrk="0" hangingPunct="0"/>
              <a:endParaRPr lang="zh-CN" altLang="en-US" sz="1600" b="1">
                <a:latin typeface="仿宋" charset="-122"/>
                <a:ea typeface="仿宋" charset="-122"/>
                <a:cs typeface="楷体"/>
              </a:endParaRPr>
            </a:p>
          </p:txBody>
        </p:sp>
        <p:sp>
          <p:nvSpPr>
            <p:cNvPr id="29712" name="Text Box 122"/>
            <p:cNvSpPr txBox="1">
              <a:spLocks noChangeArrowheads="1"/>
            </p:cNvSpPr>
            <p:nvPr/>
          </p:nvSpPr>
          <p:spPr bwMode="auto">
            <a:xfrm>
              <a:off x="2121367" y="1765845"/>
              <a:ext cx="1507280" cy="2292738"/>
            </a:xfrm>
            <a:prstGeom prst="rect">
              <a:avLst/>
            </a:prstGeom>
            <a:noFill/>
            <a:ln w="38100" algn="ctr">
              <a:noFill/>
              <a:miter lim="800000"/>
              <a:headEnd/>
              <a:tailEnd/>
            </a:ln>
          </p:spPr>
          <p:txBody>
            <a:bodyPr>
              <a:spAutoFit/>
            </a:bodyPr>
            <a:lstStyle/>
            <a:p>
              <a:pPr indent="-342900">
                <a:spcBef>
                  <a:spcPct val="50000"/>
                </a:spcBef>
                <a:buClr>
                  <a:schemeClr val="accent1"/>
                </a:buClr>
                <a:buSzPct val="100000"/>
              </a:pPr>
              <a:r>
                <a:rPr lang="zh-CN" altLang="en-US" sz="1600">
                  <a:latin typeface="方正仿宋_GBK" pitchFamily="65" charset="-122"/>
                  <a:ea typeface="方正仿宋_GBK" pitchFamily="65" charset="-122"/>
                </a:rPr>
                <a:t>    </a:t>
              </a:r>
              <a:r>
                <a:rPr lang="zh-CN" altLang="zh-CN" sz="1600">
                  <a:latin typeface="方正仿宋_GBK" pitchFamily="65" charset="-122"/>
                  <a:ea typeface="方正仿宋_GBK" pitchFamily="65" charset="-122"/>
                </a:rPr>
                <a:t>将税融通业务作为政银担合作内容，变企业按章纳税的诚实守信行为，为实实在在的信贷激励。</a:t>
              </a:r>
              <a:endParaRPr lang="zh-CN" altLang="en-US" sz="1600">
                <a:latin typeface="方正仿宋_GBK" pitchFamily="65" charset="-122"/>
                <a:ea typeface="方正仿宋_GBK" pitchFamily="65" charset="-122"/>
              </a:endParaRPr>
            </a:p>
          </p:txBody>
        </p:sp>
        <p:sp>
          <p:nvSpPr>
            <p:cNvPr id="29713" name="Rectangle 10"/>
            <p:cNvSpPr>
              <a:spLocks noChangeArrowheads="1"/>
            </p:cNvSpPr>
            <p:nvPr/>
          </p:nvSpPr>
          <p:spPr bwMode="auto">
            <a:xfrm>
              <a:off x="2142228" y="1753080"/>
              <a:ext cx="1487282" cy="246221"/>
            </a:xfrm>
            <a:prstGeom prst="rect">
              <a:avLst/>
            </a:prstGeom>
            <a:noFill/>
            <a:ln w="9525">
              <a:noFill/>
              <a:miter lim="800000"/>
              <a:headEnd/>
              <a:tailEnd/>
            </a:ln>
          </p:spPr>
          <p:txBody>
            <a:bodyPr lIns="0" tIns="0" rIns="0" bIns="0">
              <a:spAutoFit/>
            </a:bodyPr>
            <a:lstStyle/>
            <a:p>
              <a:pPr marL="144463" lvl="1" indent="-142875" defTabSz="895350">
                <a:buSzPct val="120000"/>
              </a:pPr>
              <a:r>
                <a:rPr lang="en-US" altLang="ko-KR" sz="1600">
                  <a:latin typeface="仿宋" charset="-122"/>
                  <a:ea typeface="仿宋" charset="-122"/>
                </a:rPr>
                <a:t> </a:t>
              </a:r>
            </a:p>
          </p:txBody>
        </p:sp>
        <p:sp>
          <p:nvSpPr>
            <p:cNvPr id="45" name="Freeform 11"/>
            <p:cNvSpPr>
              <a:spLocks/>
            </p:cNvSpPr>
            <p:nvPr/>
          </p:nvSpPr>
          <p:spPr bwMode="auto">
            <a:xfrm>
              <a:off x="2004454" y="857641"/>
              <a:ext cx="1674556" cy="787533"/>
            </a:xfrm>
            <a:custGeom>
              <a:avLst/>
              <a:gdLst/>
              <a:ahLst/>
              <a:cxnLst>
                <a:cxn ang="0">
                  <a:pos x="0" y="0"/>
                </a:cxn>
                <a:cxn ang="0">
                  <a:pos x="1478" y="0"/>
                </a:cxn>
                <a:cxn ang="0">
                  <a:pos x="1544" y="311"/>
                </a:cxn>
                <a:cxn ang="0">
                  <a:pos x="0" y="311"/>
                </a:cxn>
                <a:cxn ang="0">
                  <a:pos x="0" y="0"/>
                </a:cxn>
              </a:cxnLst>
              <a:rect l="0" t="0" r="r" b="b"/>
              <a:pathLst>
                <a:path w="1544" h="311">
                  <a:moveTo>
                    <a:pt x="0" y="0"/>
                  </a:moveTo>
                  <a:lnTo>
                    <a:pt x="1478" y="0"/>
                  </a:lnTo>
                  <a:lnTo>
                    <a:pt x="1544" y="311"/>
                  </a:lnTo>
                  <a:lnTo>
                    <a:pt x="0" y="311"/>
                  </a:lnTo>
                  <a:lnTo>
                    <a:pt x="0" y="0"/>
                  </a:lnTo>
                  <a:close/>
                </a:path>
              </a:pathLst>
            </a:custGeom>
            <a:gradFill rotWithShape="1">
              <a:gsLst>
                <a:gs pos="0">
                  <a:schemeClr val="bg1">
                    <a:gamma/>
                    <a:shade val="78824"/>
                    <a:invGamma/>
                    <a:alpha val="98000"/>
                  </a:schemeClr>
                </a:gs>
                <a:gs pos="50000">
                  <a:schemeClr val="bg1"/>
                </a:gs>
                <a:gs pos="100000">
                  <a:schemeClr val="bg1">
                    <a:gamma/>
                    <a:shade val="78824"/>
                    <a:invGamma/>
                    <a:alpha val="98000"/>
                  </a:schemeClr>
                </a:gs>
              </a:gsLst>
              <a:lin ang="5400000" scaled="1"/>
            </a:gradFill>
            <a:ln w="0" algn="ctr">
              <a:solidFill>
                <a:srgbClr val="FF9900"/>
              </a:solidFill>
              <a:round/>
              <a:headEnd/>
              <a:tailEnd/>
            </a:ln>
            <a:effectLst/>
          </p:spPr>
          <p:txBody>
            <a:bodyPr wrap="none" anchor="ctr"/>
            <a:lstStyle/>
            <a:p>
              <a:pPr defTabSz="895350" eaLnBrk="0" fontAlgn="auto" hangingPunct="0">
                <a:spcBef>
                  <a:spcPts val="0"/>
                </a:spcBef>
                <a:spcAft>
                  <a:spcPts val="0"/>
                </a:spcAft>
                <a:buSzPct val="120000"/>
                <a:defRPr/>
              </a:pPr>
              <a:endParaRPr lang="zh-CN" altLang="en-US" sz="1600" b="1" dirty="0">
                <a:latin typeface="仿宋" pitchFamily="49" charset="-122"/>
                <a:ea typeface="仿宋" pitchFamily="49" charset="-122"/>
              </a:endParaRPr>
            </a:p>
          </p:txBody>
        </p:sp>
        <p:sp>
          <p:nvSpPr>
            <p:cNvPr id="29715" name="Rectangle 12"/>
            <p:cNvSpPr>
              <a:spLocks noChangeArrowheads="1"/>
            </p:cNvSpPr>
            <p:nvPr/>
          </p:nvSpPr>
          <p:spPr bwMode="auto">
            <a:xfrm>
              <a:off x="2062938" y="986524"/>
              <a:ext cx="1536971" cy="492443"/>
            </a:xfrm>
            <a:prstGeom prst="rect">
              <a:avLst/>
            </a:prstGeom>
            <a:noFill/>
            <a:ln w="9525">
              <a:noFill/>
              <a:miter lim="800000"/>
              <a:headEnd/>
              <a:tailEnd/>
            </a:ln>
          </p:spPr>
          <p:txBody>
            <a:bodyPr lIns="0" tIns="0" rIns="0" bIns="0">
              <a:spAutoFit/>
            </a:bodyPr>
            <a:lstStyle/>
            <a:p>
              <a:pPr algn="ctr" eaLnBrk="0" hangingPunct="0"/>
              <a:r>
                <a:rPr lang="zh-CN" altLang="zh-CN" sz="1600" b="1">
                  <a:latin typeface="方正仿宋_GBK" pitchFamily="65" charset="-122"/>
                  <a:ea typeface="方正仿宋_GBK" pitchFamily="65" charset="-122"/>
                </a:rPr>
                <a:t>全力推行税融通业务</a:t>
              </a:r>
              <a:endParaRPr lang="zh-CN" altLang="en-US" sz="1600" b="1">
                <a:latin typeface="方正仿宋_GBK" pitchFamily="65" charset="-122"/>
                <a:ea typeface="方正仿宋_GBK" pitchFamily="65" charset="-122"/>
                <a:cs typeface="楷体"/>
              </a:endParaRPr>
            </a:p>
          </p:txBody>
        </p:sp>
      </p:grpSp>
      <p:cxnSp>
        <p:nvCxnSpPr>
          <p:cNvPr id="29705" name="直接连接符 16"/>
          <p:cNvCxnSpPr>
            <a:cxnSpLocks noChangeShapeType="1"/>
          </p:cNvCxnSpPr>
          <p:nvPr/>
        </p:nvCxnSpPr>
        <p:spPr bwMode="auto">
          <a:xfrm>
            <a:off x="190500" y="765175"/>
            <a:ext cx="7261225" cy="0"/>
          </a:xfrm>
          <a:prstGeom prst="line">
            <a:avLst/>
          </a:prstGeom>
          <a:noFill/>
          <a:ln w="38100" algn="ctr">
            <a:solidFill>
              <a:schemeClr val="tx1"/>
            </a:solidFill>
            <a:round/>
            <a:headEnd/>
            <a:tailEnd/>
          </a:ln>
        </p:spPr>
      </p:cxnSp>
      <p:sp>
        <p:nvSpPr>
          <p:cNvPr id="29706" name="AutoShape 13"/>
          <p:cNvSpPr>
            <a:spLocks noChangeArrowheads="1"/>
          </p:cNvSpPr>
          <p:nvPr/>
        </p:nvSpPr>
        <p:spPr bwMode="auto">
          <a:xfrm>
            <a:off x="179388" y="1231900"/>
            <a:ext cx="1930400" cy="4843463"/>
          </a:xfrm>
          <a:prstGeom prst="homePlate">
            <a:avLst>
              <a:gd name="adj" fmla="val 16694"/>
            </a:avLst>
          </a:prstGeom>
          <a:gradFill rotWithShape="1">
            <a:gsLst>
              <a:gs pos="0">
                <a:srgbClr val="FDCC97"/>
              </a:gs>
              <a:gs pos="50000">
                <a:srgbClr val="FEFAF0"/>
              </a:gs>
              <a:gs pos="100000">
                <a:srgbClr val="FACB9C"/>
              </a:gs>
            </a:gsLst>
            <a:lin ang="0"/>
          </a:gradFill>
          <a:ln w="9525">
            <a:noFill/>
            <a:miter lim="800000"/>
            <a:headEnd/>
            <a:tailEnd/>
          </a:ln>
        </p:spPr>
        <p:txBody>
          <a:bodyPr wrap="none" anchor="ctr"/>
          <a:lstStyle/>
          <a:p>
            <a:pPr eaLnBrk="0" hangingPunct="0"/>
            <a:endParaRPr lang="zh-CN" altLang="en-US" b="1">
              <a:latin typeface="仿宋" charset="-122"/>
              <a:ea typeface="仿宋" charset="-122"/>
              <a:cs typeface="楷体"/>
            </a:endParaRPr>
          </a:p>
        </p:txBody>
      </p:sp>
      <p:sp>
        <p:nvSpPr>
          <p:cNvPr id="29707" name="Rectangle 14"/>
          <p:cNvSpPr>
            <a:spLocks noChangeArrowheads="1"/>
          </p:cNvSpPr>
          <p:nvPr/>
        </p:nvSpPr>
        <p:spPr bwMode="auto">
          <a:xfrm>
            <a:off x="317500" y="1855788"/>
            <a:ext cx="1489075" cy="246062"/>
          </a:xfrm>
          <a:prstGeom prst="rect">
            <a:avLst/>
          </a:prstGeom>
          <a:noFill/>
          <a:ln w="9525">
            <a:noFill/>
            <a:miter lim="800000"/>
            <a:headEnd/>
            <a:tailEnd/>
          </a:ln>
        </p:spPr>
        <p:txBody>
          <a:bodyPr lIns="0" tIns="0" rIns="0" bIns="0">
            <a:spAutoFit/>
          </a:bodyPr>
          <a:lstStyle/>
          <a:p>
            <a:pPr marL="144463" lvl="1" indent="-142875" defTabSz="895350">
              <a:spcAft>
                <a:spcPct val="50000"/>
              </a:spcAft>
              <a:buSzPct val="120000"/>
            </a:pPr>
            <a:r>
              <a:rPr lang="en-US" altLang="ko-KR" sz="1600">
                <a:latin typeface="仿宋" charset="-122"/>
                <a:ea typeface="仿宋" charset="-122"/>
              </a:rPr>
              <a:t> </a:t>
            </a:r>
          </a:p>
        </p:txBody>
      </p:sp>
      <p:sp>
        <p:nvSpPr>
          <p:cNvPr id="49" name="Freeform 15"/>
          <p:cNvSpPr>
            <a:spLocks/>
          </p:cNvSpPr>
          <p:nvPr/>
        </p:nvSpPr>
        <p:spPr bwMode="auto">
          <a:xfrm>
            <a:off x="179388" y="960438"/>
            <a:ext cx="1676400" cy="787400"/>
          </a:xfrm>
          <a:custGeom>
            <a:avLst/>
            <a:gdLst/>
            <a:ahLst/>
            <a:cxnLst>
              <a:cxn ang="0">
                <a:pos x="0" y="0"/>
              </a:cxn>
              <a:cxn ang="0">
                <a:pos x="1478" y="0"/>
              </a:cxn>
              <a:cxn ang="0">
                <a:pos x="1544" y="311"/>
              </a:cxn>
              <a:cxn ang="0">
                <a:pos x="0" y="311"/>
              </a:cxn>
              <a:cxn ang="0">
                <a:pos x="0" y="0"/>
              </a:cxn>
            </a:cxnLst>
            <a:rect l="0" t="0" r="r" b="b"/>
            <a:pathLst>
              <a:path w="1544" h="311">
                <a:moveTo>
                  <a:pt x="0" y="0"/>
                </a:moveTo>
                <a:lnTo>
                  <a:pt x="1478" y="0"/>
                </a:lnTo>
                <a:lnTo>
                  <a:pt x="1544" y="311"/>
                </a:lnTo>
                <a:lnTo>
                  <a:pt x="0" y="311"/>
                </a:lnTo>
                <a:lnTo>
                  <a:pt x="0" y="0"/>
                </a:lnTo>
                <a:close/>
              </a:path>
            </a:pathLst>
          </a:custGeom>
          <a:gradFill rotWithShape="1">
            <a:gsLst>
              <a:gs pos="0">
                <a:schemeClr val="bg1">
                  <a:gamma/>
                  <a:shade val="78824"/>
                  <a:invGamma/>
                  <a:alpha val="98000"/>
                </a:schemeClr>
              </a:gs>
              <a:gs pos="50000">
                <a:schemeClr val="bg1"/>
              </a:gs>
              <a:gs pos="100000">
                <a:schemeClr val="bg1">
                  <a:gamma/>
                  <a:shade val="78824"/>
                  <a:invGamma/>
                  <a:alpha val="98000"/>
                </a:schemeClr>
              </a:gs>
            </a:gsLst>
            <a:lin ang="5400000" scaled="1"/>
          </a:gradFill>
          <a:ln w="0" algn="ctr">
            <a:solidFill>
              <a:srgbClr val="FF9900"/>
            </a:solidFill>
            <a:round/>
            <a:headEnd/>
            <a:tailEnd/>
          </a:ln>
          <a:effectLst/>
        </p:spPr>
        <p:txBody>
          <a:bodyPr wrap="none" anchor="ctr"/>
          <a:lstStyle/>
          <a:p>
            <a:pPr defTabSz="895350" eaLnBrk="0" fontAlgn="auto" hangingPunct="0">
              <a:spcBef>
                <a:spcPts val="0"/>
              </a:spcBef>
              <a:spcAft>
                <a:spcPts val="0"/>
              </a:spcAft>
              <a:buSzPct val="120000"/>
              <a:defRPr/>
            </a:pPr>
            <a:endParaRPr lang="zh-CN" altLang="en-US" b="1" dirty="0">
              <a:latin typeface="仿宋" pitchFamily="49" charset="-122"/>
              <a:ea typeface="仿宋" pitchFamily="49" charset="-122"/>
            </a:endParaRPr>
          </a:p>
        </p:txBody>
      </p:sp>
      <p:sp>
        <p:nvSpPr>
          <p:cNvPr id="29709" name="Rectangle 16"/>
          <p:cNvSpPr>
            <a:spLocks noChangeArrowheads="1"/>
          </p:cNvSpPr>
          <p:nvPr/>
        </p:nvSpPr>
        <p:spPr bwMode="auto">
          <a:xfrm>
            <a:off x="317500" y="1117600"/>
            <a:ext cx="1379538" cy="492125"/>
          </a:xfrm>
          <a:prstGeom prst="rect">
            <a:avLst/>
          </a:prstGeom>
          <a:noFill/>
          <a:ln w="9525">
            <a:noFill/>
            <a:miter lim="800000"/>
            <a:headEnd/>
            <a:tailEnd/>
          </a:ln>
        </p:spPr>
        <p:txBody>
          <a:bodyPr lIns="0" tIns="0" rIns="0" bIns="0">
            <a:spAutoFit/>
          </a:bodyPr>
          <a:lstStyle/>
          <a:p>
            <a:pPr defTabSz="895350">
              <a:buSzPct val="120000"/>
            </a:pPr>
            <a:r>
              <a:rPr lang="zh-CN" altLang="en-US" sz="1600" b="1">
                <a:latin typeface="方正仿宋_GBK" pitchFamily="65" charset="-122"/>
                <a:ea typeface="方正仿宋_GBK" pitchFamily="65" charset="-122"/>
              </a:rPr>
              <a:t>迅速扩大“</a:t>
            </a:r>
            <a:r>
              <a:rPr lang="en-US" altLang="zh-CN" sz="1600" b="1">
                <a:latin typeface="方正仿宋_GBK" pitchFamily="65" charset="-122"/>
                <a:ea typeface="方正仿宋_GBK" pitchFamily="65" charset="-122"/>
              </a:rPr>
              <a:t>4321”</a:t>
            </a:r>
            <a:r>
              <a:rPr lang="zh-CN" altLang="en-US" sz="1600" b="1">
                <a:latin typeface="方正仿宋_GBK" pitchFamily="65" charset="-122"/>
                <a:ea typeface="方正仿宋_GBK" pitchFamily="65" charset="-122"/>
              </a:rPr>
              <a:t>业务 </a:t>
            </a:r>
            <a:endParaRPr lang="en-US" altLang="ko-KR" sz="1600" b="1">
              <a:latin typeface="方正仿宋_GBK" pitchFamily="65" charset="-122"/>
              <a:ea typeface="方正仿宋_GBK" pitchFamily="65" charset="-122"/>
            </a:endParaRPr>
          </a:p>
        </p:txBody>
      </p:sp>
      <p:sp>
        <p:nvSpPr>
          <p:cNvPr id="29710" name="TextBox 50"/>
          <p:cNvSpPr txBox="1">
            <a:spLocks noChangeArrowheads="1"/>
          </p:cNvSpPr>
          <p:nvPr/>
        </p:nvSpPr>
        <p:spPr bwMode="auto">
          <a:xfrm>
            <a:off x="179388" y="1817688"/>
            <a:ext cx="1655762" cy="3270250"/>
          </a:xfrm>
          <a:prstGeom prst="rect">
            <a:avLst/>
          </a:prstGeom>
          <a:noFill/>
          <a:ln w="9525">
            <a:noFill/>
            <a:miter lim="800000"/>
            <a:headEnd/>
            <a:tailEnd/>
          </a:ln>
        </p:spPr>
        <p:txBody>
          <a:bodyPr>
            <a:spAutoFit/>
          </a:bodyPr>
          <a:lstStyle/>
          <a:p>
            <a:pPr indent="-342900">
              <a:buClr>
                <a:schemeClr val="accent1"/>
              </a:buClr>
              <a:buSzPct val="100000"/>
            </a:pPr>
            <a:r>
              <a:rPr lang="zh-CN" altLang="en-US" sz="1600">
                <a:latin typeface="方正仿宋_GBK" pitchFamily="65" charset="-122"/>
                <a:ea typeface="方正仿宋_GBK" pitchFamily="65" charset="-122"/>
              </a:rPr>
              <a:t>    </a:t>
            </a:r>
            <a:r>
              <a:rPr lang="zh-CN" altLang="zh-CN" sz="1600">
                <a:latin typeface="方正仿宋_GBK" pitchFamily="65" charset="-122"/>
                <a:ea typeface="方正仿宋_GBK" pitchFamily="65" charset="-122"/>
              </a:rPr>
              <a:t>形成政银担优势互补、权责统一、风险共担、互助共赢的工作机制。</a:t>
            </a:r>
            <a:endParaRPr lang="en-US" altLang="zh-CN" sz="1600">
              <a:latin typeface="方正仿宋_GBK" pitchFamily="65" charset="-122"/>
              <a:ea typeface="方正仿宋_GBK" pitchFamily="65" charset="-122"/>
            </a:endParaRPr>
          </a:p>
          <a:p>
            <a:pPr indent="-342900">
              <a:buClr>
                <a:schemeClr val="accent1"/>
              </a:buClr>
              <a:buSzPct val="100000"/>
            </a:pPr>
            <a:r>
              <a:rPr lang="zh-CN" altLang="en-US" sz="1600">
                <a:latin typeface="方正仿宋_GBK" pitchFamily="65" charset="-122"/>
                <a:ea typeface="方正仿宋_GBK" pitchFamily="65" charset="-122"/>
              </a:rPr>
              <a:t>    </a:t>
            </a:r>
            <a:r>
              <a:rPr lang="zh-CN" altLang="zh-CN" sz="1600">
                <a:latin typeface="方正仿宋_GBK" pitchFamily="65" charset="-122"/>
                <a:ea typeface="方正仿宋_GBK" pitchFamily="65" charset="-122"/>
              </a:rPr>
              <a:t>实现“四增三降”，即增加了小微企业贷款获得率、受保企业利润、税收和就业人数，降低了户均贷款规模、融资成本和不良风险。</a:t>
            </a:r>
            <a:endParaRPr lang="zh-CN" altLang="en-US" sz="1600">
              <a:latin typeface="方正仿宋_GBK" pitchFamily="65" charset="-122"/>
              <a:ea typeface="方正仿宋_GBK" pitchFamily="65" charset="-122"/>
              <a:cs typeface="楷体"/>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2071740" y="3573877"/>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8" name="圆角矩形 7"/>
          <p:cNvSpPr/>
          <p:nvPr/>
        </p:nvSpPr>
        <p:spPr bwMode="auto">
          <a:xfrm>
            <a:off x="2071740" y="2445111"/>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9" name="圆角矩形 8"/>
          <p:cNvSpPr/>
          <p:nvPr/>
        </p:nvSpPr>
        <p:spPr bwMode="auto">
          <a:xfrm>
            <a:off x="2071740" y="1304864"/>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31748" name="TextBox 32"/>
          <p:cNvSpPr txBox="1">
            <a:spLocks noChangeArrowheads="1"/>
          </p:cNvSpPr>
          <p:nvPr/>
        </p:nvSpPr>
        <p:spPr bwMode="auto">
          <a:xfrm>
            <a:off x="3403600" y="1524000"/>
            <a:ext cx="3255963" cy="461963"/>
          </a:xfrm>
          <a:prstGeom prst="rect">
            <a:avLst/>
          </a:prstGeom>
          <a:noFill/>
          <a:ln w="9525">
            <a:noFill/>
            <a:miter lim="800000"/>
            <a:headEnd/>
            <a:tailEnd/>
          </a:ln>
        </p:spPr>
        <p:txBody>
          <a:bodyPr>
            <a:spAutoFit/>
          </a:bodyPr>
          <a:lstStyle/>
          <a:p>
            <a:r>
              <a:rPr lang="zh-CN" altLang="zh-CN" sz="2400" b="1"/>
              <a:t>新型政银担合作情况</a:t>
            </a:r>
            <a:endParaRPr lang="zh-CN" altLang="en-US" sz="2400" b="1"/>
          </a:p>
        </p:txBody>
      </p:sp>
      <p:sp>
        <p:nvSpPr>
          <p:cNvPr id="11" name="五边形 10"/>
          <p:cNvSpPr/>
          <p:nvPr/>
        </p:nvSpPr>
        <p:spPr bwMode="auto">
          <a:xfrm>
            <a:off x="1403648" y="1529771"/>
            <a:ext cx="1486270" cy="453571"/>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2" name="TextBox 22"/>
          <p:cNvSpPr txBox="1">
            <a:spLocks noChangeArrowheads="1"/>
          </p:cNvSpPr>
          <p:nvPr/>
        </p:nvSpPr>
        <p:spPr bwMode="auto">
          <a:xfrm>
            <a:off x="1481138" y="1601788"/>
            <a:ext cx="1241425" cy="307975"/>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auto">
              <a:spcBef>
                <a:spcPts val="0"/>
              </a:spcBef>
              <a:spcAft>
                <a:spcPts val="0"/>
              </a:spcAft>
              <a:defRPr/>
            </a:pPr>
            <a:r>
              <a:rPr lang="zh-CN" altLang="en-US" sz="1400" dirty="0" smtClean="0">
                <a:solidFill>
                  <a:schemeClr val="bg1"/>
                </a:solidFill>
                <a:latin typeface="+mn-ea"/>
                <a:ea typeface="+mn-ea"/>
              </a:rPr>
              <a:t>一</a:t>
            </a:r>
            <a:endParaRPr lang="zh-CN" altLang="en-US" sz="1400" dirty="0">
              <a:solidFill>
                <a:schemeClr val="bg1"/>
              </a:solidFill>
              <a:latin typeface="+mn-ea"/>
              <a:ea typeface="+mn-ea"/>
            </a:endParaRPr>
          </a:p>
        </p:txBody>
      </p:sp>
      <p:sp>
        <p:nvSpPr>
          <p:cNvPr id="13" name="五边形 12"/>
          <p:cNvSpPr/>
          <p:nvPr/>
        </p:nvSpPr>
        <p:spPr bwMode="auto">
          <a:xfrm>
            <a:off x="1403648" y="2671455"/>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31752" name="TextBox 22"/>
          <p:cNvSpPr txBox="1">
            <a:spLocks noChangeArrowheads="1"/>
          </p:cNvSpPr>
          <p:nvPr/>
        </p:nvSpPr>
        <p:spPr bwMode="auto">
          <a:xfrm>
            <a:off x="1481138" y="2762250"/>
            <a:ext cx="1241425" cy="307975"/>
          </a:xfrm>
          <a:prstGeom prst="rect">
            <a:avLst/>
          </a:prstGeom>
          <a:noFill/>
          <a:ln w="9525">
            <a:noFill/>
            <a:miter lim="800000"/>
            <a:headEnd/>
            <a:tailEnd/>
          </a:ln>
        </p:spPr>
        <p:txBody>
          <a:bodyPr>
            <a:spAutoFit/>
          </a:bodyPr>
          <a:lstStyle/>
          <a:p>
            <a:pPr algn="ctr"/>
            <a:r>
              <a:rPr lang="zh-CN" altLang="en-US" sz="1400">
                <a:solidFill>
                  <a:schemeClr val="bg1"/>
                </a:solidFill>
                <a:latin typeface="微软雅黑"/>
                <a:ea typeface="微软雅黑"/>
                <a:cs typeface="微软雅黑"/>
              </a:rPr>
              <a:t>二</a:t>
            </a:r>
          </a:p>
        </p:txBody>
      </p:sp>
      <p:sp>
        <p:nvSpPr>
          <p:cNvPr id="15" name="五边形 14"/>
          <p:cNvSpPr/>
          <p:nvPr/>
        </p:nvSpPr>
        <p:spPr bwMode="auto">
          <a:xfrm>
            <a:off x="1403648" y="3813114"/>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31754" name="TextBox 22"/>
          <p:cNvSpPr txBox="1">
            <a:spLocks noChangeArrowheads="1"/>
          </p:cNvSpPr>
          <p:nvPr/>
        </p:nvSpPr>
        <p:spPr bwMode="auto">
          <a:xfrm>
            <a:off x="1481138" y="3886200"/>
            <a:ext cx="1241425" cy="307975"/>
          </a:xfrm>
          <a:prstGeom prst="rect">
            <a:avLst/>
          </a:prstGeom>
          <a:noFill/>
          <a:ln w="9525">
            <a:noFill/>
            <a:miter lim="800000"/>
            <a:headEnd/>
            <a:tailEnd/>
          </a:ln>
        </p:spPr>
        <p:txBody>
          <a:bodyPr>
            <a:spAutoFit/>
          </a:bodyPr>
          <a:lstStyle/>
          <a:p>
            <a:pPr algn="ctr"/>
            <a:r>
              <a:rPr lang="zh-CN" altLang="en-US" sz="1400">
                <a:solidFill>
                  <a:schemeClr val="bg1"/>
                </a:solidFill>
                <a:latin typeface="微软雅黑"/>
                <a:ea typeface="微软雅黑"/>
                <a:cs typeface="微软雅黑"/>
              </a:rPr>
              <a:t>三</a:t>
            </a:r>
          </a:p>
        </p:txBody>
      </p:sp>
      <p:sp>
        <p:nvSpPr>
          <p:cNvPr id="17" name="椭圆 16"/>
          <p:cNvSpPr/>
          <p:nvPr/>
        </p:nvSpPr>
        <p:spPr bwMode="auto">
          <a:xfrm>
            <a:off x="3275856" y="1696210"/>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31756" name="TextBox 32"/>
          <p:cNvSpPr txBox="1">
            <a:spLocks noChangeArrowheads="1"/>
          </p:cNvSpPr>
          <p:nvPr/>
        </p:nvSpPr>
        <p:spPr bwMode="auto">
          <a:xfrm>
            <a:off x="3403600" y="2676525"/>
            <a:ext cx="3184525" cy="461963"/>
          </a:xfrm>
          <a:prstGeom prst="rect">
            <a:avLst/>
          </a:prstGeom>
          <a:noFill/>
          <a:ln w="9525">
            <a:noFill/>
            <a:miter lim="800000"/>
            <a:headEnd/>
            <a:tailEnd/>
          </a:ln>
        </p:spPr>
        <p:txBody>
          <a:bodyPr>
            <a:spAutoFit/>
          </a:bodyPr>
          <a:lstStyle/>
          <a:p>
            <a:r>
              <a:rPr lang="zh-CN" altLang="zh-CN" sz="2400" b="1"/>
              <a:t>新型政银担产品情况</a:t>
            </a:r>
            <a:endParaRPr lang="zh-CN" altLang="en-US" sz="2400" b="1"/>
          </a:p>
        </p:txBody>
      </p:sp>
      <p:sp>
        <p:nvSpPr>
          <p:cNvPr id="21" name="椭圆 20"/>
          <p:cNvSpPr/>
          <p:nvPr/>
        </p:nvSpPr>
        <p:spPr bwMode="auto">
          <a:xfrm>
            <a:off x="3275856" y="2820496"/>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31758" name="TextBox 32"/>
          <p:cNvSpPr txBox="1">
            <a:spLocks noChangeArrowheads="1"/>
          </p:cNvSpPr>
          <p:nvPr/>
        </p:nvSpPr>
        <p:spPr bwMode="auto">
          <a:xfrm>
            <a:off x="3403600" y="3798888"/>
            <a:ext cx="3544888" cy="461962"/>
          </a:xfrm>
          <a:prstGeom prst="rect">
            <a:avLst/>
          </a:prstGeom>
          <a:noFill/>
          <a:ln w="9525">
            <a:noFill/>
            <a:miter lim="800000"/>
            <a:headEnd/>
            <a:tailEnd/>
          </a:ln>
        </p:spPr>
        <p:txBody>
          <a:bodyPr>
            <a:spAutoFit/>
          </a:bodyPr>
          <a:lstStyle/>
          <a:p>
            <a:r>
              <a:rPr lang="zh-CN" altLang="zh-CN" sz="2400" b="1"/>
              <a:t>完善机制的措施</a:t>
            </a:r>
            <a:endParaRPr lang="zh-CN" altLang="en-US" sz="2400" b="1"/>
          </a:p>
        </p:txBody>
      </p:sp>
      <p:sp>
        <p:nvSpPr>
          <p:cNvPr id="25" name="椭圆 24"/>
          <p:cNvSpPr/>
          <p:nvPr/>
        </p:nvSpPr>
        <p:spPr bwMode="auto">
          <a:xfrm>
            <a:off x="3275856" y="4000466"/>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18" name="圆角矩形 17"/>
          <p:cNvSpPr/>
          <p:nvPr/>
        </p:nvSpPr>
        <p:spPr bwMode="auto">
          <a:xfrm>
            <a:off x="2052248" y="4689240"/>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9" name="五边形 18"/>
          <p:cNvSpPr/>
          <p:nvPr/>
        </p:nvSpPr>
        <p:spPr bwMode="auto">
          <a:xfrm>
            <a:off x="1384156" y="4928477"/>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31762" name="TextBox 22"/>
          <p:cNvSpPr txBox="1">
            <a:spLocks noChangeArrowheads="1"/>
          </p:cNvSpPr>
          <p:nvPr/>
        </p:nvSpPr>
        <p:spPr bwMode="auto">
          <a:xfrm>
            <a:off x="1460500" y="5002213"/>
            <a:ext cx="1241425" cy="307975"/>
          </a:xfrm>
          <a:prstGeom prst="rect">
            <a:avLst/>
          </a:prstGeom>
          <a:noFill/>
          <a:ln w="9525">
            <a:noFill/>
            <a:miter lim="800000"/>
            <a:headEnd/>
            <a:tailEnd/>
          </a:ln>
        </p:spPr>
        <p:txBody>
          <a:bodyPr>
            <a:spAutoFit/>
          </a:bodyPr>
          <a:lstStyle/>
          <a:p>
            <a:pPr algn="ctr"/>
            <a:r>
              <a:rPr lang="zh-CN" altLang="en-US" sz="1400">
                <a:solidFill>
                  <a:schemeClr val="bg1"/>
                </a:solidFill>
                <a:latin typeface="微软雅黑"/>
                <a:ea typeface="微软雅黑"/>
                <a:cs typeface="微软雅黑"/>
              </a:rPr>
              <a:t>四</a:t>
            </a:r>
          </a:p>
        </p:txBody>
      </p:sp>
      <p:sp>
        <p:nvSpPr>
          <p:cNvPr id="31763" name="TextBox 32"/>
          <p:cNvSpPr txBox="1">
            <a:spLocks noChangeArrowheads="1"/>
          </p:cNvSpPr>
          <p:nvPr/>
        </p:nvSpPr>
        <p:spPr bwMode="auto">
          <a:xfrm>
            <a:off x="3382963" y="4914900"/>
            <a:ext cx="4357687" cy="461963"/>
          </a:xfrm>
          <a:prstGeom prst="rect">
            <a:avLst/>
          </a:prstGeom>
          <a:noFill/>
          <a:ln w="9525">
            <a:noFill/>
            <a:miter lim="800000"/>
            <a:headEnd/>
            <a:tailEnd/>
          </a:ln>
        </p:spPr>
        <p:txBody>
          <a:bodyPr>
            <a:spAutoFit/>
          </a:bodyPr>
          <a:lstStyle/>
          <a:p>
            <a:r>
              <a:rPr lang="zh-CN" altLang="zh-CN" sz="2400" b="1"/>
              <a:t>工作推进中的问题</a:t>
            </a:r>
          </a:p>
        </p:txBody>
      </p:sp>
      <p:sp>
        <p:nvSpPr>
          <p:cNvPr id="26" name="椭圆 25"/>
          <p:cNvSpPr/>
          <p:nvPr/>
        </p:nvSpPr>
        <p:spPr bwMode="auto">
          <a:xfrm>
            <a:off x="3256364" y="5115829"/>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27" name="右箭头 26"/>
          <p:cNvSpPr/>
          <p:nvPr/>
        </p:nvSpPr>
        <p:spPr>
          <a:xfrm>
            <a:off x="179512" y="3645024"/>
            <a:ext cx="936065" cy="703216"/>
          </a:xfrm>
          <a:prstGeom prst="rightArrow">
            <a:avLst/>
          </a:prstGeom>
          <a:gradFill>
            <a:gsLst>
              <a:gs pos="0">
                <a:srgbClr val="015F11"/>
              </a:gs>
              <a:gs pos="50000">
                <a:srgbClr val="CAE789"/>
              </a:gs>
              <a:gs pos="100000">
                <a:srgbClr val="016712"/>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768"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buFont typeface="Arial" charset="0"/>
              <a:buNone/>
            </a:pPr>
            <a:r>
              <a:rPr lang="zh-CN" altLang="en-US" sz="3000" b="1">
                <a:latin typeface="Calibri" pitchFamily="34" charset="0"/>
              </a:rPr>
              <a:t>提纲</a:t>
            </a:r>
            <a:endParaRPr lang="zh-CN" altLang="zh-CN" sz="3000" b="1">
              <a:latin typeface="Calibri" pitchFamily="34" charset="0"/>
            </a:endParaRPr>
          </a:p>
        </p:txBody>
      </p:sp>
      <p:cxnSp>
        <p:nvCxnSpPr>
          <p:cNvPr id="31769" name="直接连接符 28"/>
          <p:cNvCxnSpPr>
            <a:cxnSpLocks noChangeShapeType="1"/>
          </p:cNvCxnSpPr>
          <p:nvPr/>
        </p:nvCxnSpPr>
        <p:spPr bwMode="auto">
          <a:xfrm>
            <a:off x="107950" y="873125"/>
            <a:ext cx="7261225" cy="0"/>
          </a:xfrm>
          <a:prstGeom prst="line">
            <a:avLst/>
          </a:prstGeom>
          <a:noFill/>
          <a:ln w="38100" algn="ctr">
            <a:solidFill>
              <a:schemeClr val="tx1"/>
            </a:solidFill>
            <a:round/>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r>
              <a:rPr lang="zh-CN" altLang="zh-CN" sz="3000" b="1">
                <a:latin typeface="Calibri" pitchFamily="34" charset="0"/>
              </a:rPr>
              <a:t>深化新型政银担机制认识层次</a:t>
            </a:r>
          </a:p>
        </p:txBody>
      </p:sp>
      <p:cxnSp>
        <p:nvCxnSpPr>
          <p:cNvPr id="32770" name="直接连接符 16"/>
          <p:cNvCxnSpPr>
            <a:cxnSpLocks noChangeShapeType="1"/>
          </p:cNvCxnSpPr>
          <p:nvPr/>
        </p:nvCxnSpPr>
        <p:spPr bwMode="auto">
          <a:xfrm>
            <a:off x="190500" y="806450"/>
            <a:ext cx="7261225" cy="0"/>
          </a:xfrm>
          <a:prstGeom prst="line">
            <a:avLst/>
          </a:prstGeom>
          <a:noFill/>
          <a:ln w="38100" algn="ctr">
            <a:solidFill>
              <a:schemeClr val="tx1"/>
            </a:solidFill>
            <a:round/>
            <a:headEnd/>
            <a:tailEnd/>
          </a:ln>
        </p:spPr>
      </p:cxnSp>
      <p:grpSp>
        <p:nvGrpSpPr>
          <p:cNvPr id="32771" name="组合 3"/>
          <p:cNvGrpSpPr>
            <a:grpSpLocks/>
          </p:cNvGrpSpPr>
          <p:nvPr/>
        </p:nvGrpSpPr>
        <p:grpSpPr bwMode="auto">
          <a:xfrm>
            <a:off x="1042988" y="1268413"/>
            <a:ext cx="6769100" cy="4897437"/>
            <a:chOff x="179512" y="1052736"/>
            <a:chExt cx="8784976" cy="5544616"/>
          </a:xfrm>
        </p:grpSpPr>
        <p:grpSp>
          <p:nvGrpSpPr>
            <p:cNvPr id="32772" name="组合 32"/>
            <p:cNvGrpSpPr>
              <a:grpSpLocks/>
            </p:cNvGrpSpPr>
            <p:nvPr/>
          </p:nvGrpSpPr>
          <p:grpSpPr bwMode="auto">
            <a:xfrm>
              <a:off x="4211960" y="1052736"/>
              <a:ext cx="4752528" cy="5544616"/>
              <a:chOff x="4551752" y="1275935"/>
              <a:chExt cx="4109536" cy="4522154"/>
            </a:xfrm>
          </p:grpSpPr>
          <p:sp>
            <p:nvSpPr>
              <p:cNvPr id="13" name="Freeform 2"/>
              <p:cNvSpPr>
                <a:spLocks/>
              </p:cNvSpPr>
              <p:nvPr/>
            </p:nvSpPr>
            <p:spPr bwMode="auto">
              <a:xfrm>
                <a:off x="4551313" y="1275935"/>
                <a:ext cx="4109975" cy="2585764"/>
              </a:xfrm>
              <a:custGeom>
                <a:avLst/>
                <a:gdLst/>
                <a:ahLst/>
                <a:cxnLst>
                  <a:cxn ang="0">
                    <a:pos x="730" y="0"/>
                  </a:cxn>
                  <a:cxn ang="0">
                    <a:pos x="2537" y="0"/>
                  </a:cxn>
                  <a:cxn ang="0">
                    <a:pos x="2537" y="1411"/>
                  </a:cxn>
                  <a:cxn ang="0">
                    <a:pos x="730" y="1411"/>
                  </a:cxn>
                  <a:cxn ang="0">
                    <a:pos x="0" y="1596"/>
                  </a:cxn>
                  <a:cxn ang="0">
                    <a:pos x="0" y="1364"/>
                  </a:cxn>
                  <a:cxn ang="0">
                    <a:pos x="730" y="0"/>
                  </a:cxn>
                </a:cxnLst>
                <a:rect l="0" t="0" r="r" b="b"/>
                <a:pathLst>
                  <a:path w="2537" h="1596">
                    <a:moveTo>
                      <a:pt x="730" y="0"/>
                    </a:moveTo>
                    <a:lnTo>
                      <a:pt x="2537" y="0"/>
                    </a:lnTo>
                    <a:lnTo>
                      <a:pt x="2537" y="1411"/>
                    </a:lnTo>
                    <a:lnTo>
                      <a:pt x="730" y="1411"/>
                    </a:lnTo>
                    <a:lnTo>
                      <a:pt x="0" y="1596"/>
                    </a:lnTo>
                    <a:lnTo>
                      <a:pt x="0" y="1364"/>
                    </a:lnTo>
                    <a:lnTo>
                      <a:pt x="730" y="0"/>
                    </a:lnTo>
                    <a:close/>
                  </a:path>
                </a:pathLst>
              </a:custGeom>
              <a:gradFill flip="none" rotWithShape="1">
                <a:gsLst>
                  <a:gs pos="0">
                    <a:schemeClr val="accent5">
                      <a:lumMod val="60000"/>
                      <a:lumOff val="40000"/>
                    </a:schemeClr>
                  </a:gs>
                  <a:gs pos="50000">
                    <a:schemeClr val="accent5">
                      <a:lumMod val="20000"/>
                      <a:lumOff val="80000"/>
                    </a:schemeClr>
                  </a:gs>
                  <a:gs pos="100000">
                    <a:schemeClr val="accent5">
                      <a:lumMod val="60000"/>
                      <a:lumOff val="40000"/>
                    </a:schemeClr>
                  </a:gs>
                </a:gsLst>
                <a:lin ang="0" scaled="0"/>
                <a:tileRect/>
              </a:gradFill>
              <a:ln>
                <a:noFill/>
              </a:ln>
              <a:effectLst/>
            </p:spPr>
            <p:txBody>
              <a:bodyPr wrap="none" anchor="ctr"/>
              <a:lstStyle/>
              <a:p>
                <a:pPr eaLnBrk="0" hangingPunct="0">
                  <a:buFont typeface="Arial" pitchFamily="34" charset="0"/>
                  <a:buNone/>
                  <a:defRPr/>
                </a:pPr>
                <a:endParaRPr lang="zh-CN" altLang="en-US">
                  <a:latin typeface="Arial" pitchFamily="34" charset="0"/>
                  <a:ea typeface="宋体" pitchFamily="2" charset="-122"/>
                </a:endParaRPr>
              </a:p>
            </p:txBody>
          </p:sp>
          <p:sp>
            <p:nvSpPr>
              <p:cNvPr id="14" name="Freeform 4"/>
              <p:cNvSpPr>
                <a:spLocks/>
              </p:cNvSpPr>
              <p:nvPr/>
            </p:nvSpPr>
            <p:spPr bwMode="auto">
              <a:xfrm flipV="1">
                <a:off x="4551313" y="3212325"/>
                <a:ext cx="4109975" cy="2585764"/>
              </a:xfrm>
              <a:custGeom>
                <a:avLst/>
                <a:gdLst/>
                <a:ahLst/>
                <a:cxnLst>
                  <a:cxn ang="0">
                    <a:pos x="730" y="0"/>
                  </a:cxn>
                  <a:cxn ang="0">
                    <a:pos x="2537" y="0"/>
                  </a:cxn>
                  <a:cxn ang="0">
                    <a:pos x="2537" y="1411"/>
                  </a:cxn>
                  <a:cxn ang="0">
                    <a:pos x="730" y="1411"/>
                  </a:cxn>
                  <a:cxn ang="0">
                    <a:pos x="0" y="1596"/>
                  </a:cxn>
                  <a:cxn ang="0">
                    <a:pos x="0" y="1364"/>
                  </a:cxn>
                  <a:cxn ang="0">
                    <a:pos x="730" y="0"/>
                  </a:cxn>
                </a:cxnLst>
                <a:rect l="0" t="0" r="r" b="b"/>
                <a:pathLst>
                  <a:path w="2537" h="1596">
                    <a:moveTo>
                      <a:pt x="730" y="0"/>
                    </a:moveTo>
                    <a:lnTo>
                      <a:pt x="2537" y="0"/>
                    </a:lnTo>
                    <a:lnTo>
                      <a:pt x="2537" y="1411"/>
                    </a:lnTo>
                    <a:lnTo>
                      <a:pt x="730" y="1411"/>
                    </a:lnTo>
                    <a:lnTo>
                      <a:pt x="0" y="1596"/>
                    </a:lnTo>
                    <a:lnTo>
                      <a:pt x="0" y="1364"/>
                    </a:lnTo>
                    <a:lnTo>
                      <a:pt x="730" y="0"/>
                    </a:lnTo>
                    <a:close/>
                  </a:path>
                </a:pathLst>
              </a:custGeom>
              <a:gradFill flip="none" rotWithShape="1">
                <a:gsLst>
                  <a:gs pos="0">
                    <a:schemeClr val="accent5">
                      <a:lumMod val="60000"/>
                      <a:lumOff val="40000"/>
                    </a:schemeClr>
                  </a:gs>
                  <a:gs pos="50000">
                    <a:schemeClr val="accent5">
                      <a:lumMod val="20000"/>
                      <a:lumOff val="80000"/>
                    </a:schemeClr>
                  </a:gs>
                  <a:gs pos="100000">
                    <a:schemeClr val="accent5">
                      <a:lumMod val="60000"/>
                      <a:lumOff val="40000"/>
                    </a:schemeClr>
                  </a:gs>
                </a:gsLst>
                <a:lin ang="0" scaled="0"/>
                <a:tileRect/>
              </a:gradFill>
              <a:ln>
                <a:noFill/>
              </a:ln>
              <a:effectLst/>
            </p:spPr>
            <p:txBody>
              <a:bodyPr wrap="none" anchor="ctr"/>
              <a:lstStyle/>
              <a:p>
                <a:pPr eaLnBrk="0" hangingPunct="0">
                  <a:buFont typeface="Arial" pitchFamily="34" charset="0"/>
                  <a:buNone/>
                  <a:defRPr/>
                </a:pPr>
                <a:endParaRPr lang="zh-CN" altLang="en-US">
                  <a:latin typeface="Arial" pitchFamily="34" charset="0"/>
                  <a:ea typeface="宋体" pitchFamily="2" charset="-122"/>
                </a:endParaRPr>
              </a:p>
            </p:txBody>
          </p:sp>
        </p:grpSp>
        <p:grpSp>
          <p:nvGrpSpPr>
            <p:cNvPr id="32773" name="组合 33"/>
            <p:cNvGrpSpPr>
              <a:grpSpLocks/>
            </p:cNvGrpSpPr>
            <p:nvPr/>
          </p:nvGrpSpPr>
          <p:grpSpPr bwMode="auto">
            <a:xfrm>
              <a:off x="179512" y="1124744"/>
              <a:ext cx="4680520" cy="5472608"/>
              <a:chOff x="179512" y="1344758"/>
              <a:chExt cx="4122200" cy="4532514"/>
            </a:xfrm>
          </p:grpSpPr>
          <p:sp>
            <p:nvSpPr>
              <p:cNvPr id="11" name="Freeform 3"/>
              <p:cNvSpPr>
                <a:spLocks/>
              </p:cNvSpPr>
              <p:nvPr/>
            </p:nvSpPr>
            <p:spPr bwMode="auto">
              <a:xfrm flipH="1">
                <a:off x="192213" y="1344661"/>
                <a:ext cx="4109856" cy="2585597"/>
              </a:xfrm>
              <a:custGeom>
                <a:avLst/>
                <a:gdLst/>
                <a:ahLst/>
                <a:cxnLst>
                  <a:cxn ang="0">
                    <a:pos x="730" y="0"/>
                  </a:cxn>
                  <a:cxn ang="0">
                    <a:pos x="2537" y="0"/>
                  </a:cxn>
                  <a:cxn ang="0">
                    <a:pos x="2537" y="1411"/>
                  </a:cxn>
                  <a:cxn ang="0">
                    <a:pos x="730" y="1411"/>
                  </a:cxn>
                  <a:cxn ang="0">
                    <a:pos x="0" y="1596"/>
                  </a:cxn>
                  <a:cxn ang="0">
                    <a:pos x="0" y="1364"/>
                  </a:cxn>
                  <a:cxn ang="0">
                    <a:pos x="730" y="0"/>
                  </a:cxn>
                </a:cxnLst>
                <a:rect l="0" t="0" r="r" b="b"/>
                <a:pathLst>
                  <a:path w="2537" h="1596">
                    <a:moveTo>
                      <a:pt x="730" y="0"/>
                    </a:moveTo>
                    <a:lnTo>
                      <a:pt x="2537" y="0"/>
                    </a:lnTo>
                    <a:lnTo>
                      <a:pt x="2537" y="1411"/>
                    </a:lnTo>
                    <a:lnTo>
                      <a:pt x="730" y="1411"/>
                    </a:lnTo>
                    <a:lnTo>
                      <a:pt x="0" y="1596"/>
                    </a:lnTo>
                    <a:lnTo>
                      <a:pt x="0" y="1364"/>
                    </a:lnTo>
                    <a:lnTo>
                      <a:pt x="730" y="0"/>
                    </a:lnTo>
                    <a:close/>
                  </a:path>
                </a:pathLst>
              </a:custGeom>
              <a:gradFill rotWithShape="1">
                <a:gsLst>
                  <a:gs pos="0">
                    <a:schemeClr val="accent1"/>
                  </a:gs>
                  <a:gs pos="50000">
                    <a:schemeClr val="accent1">
                      <a:gamma/>
                      <a:tint val="21176"/>
                      <a:invGamma/>
                    </a:schemeClr>
                  </a:gs>
                  <a:gs pos="100000">
                    <a:schemeClr val="accent1"/>
                  </a:gs>
                </a:gsLst>
                <a:lin ang="0" scaled="1"/>
              </a:gradFill>
              <a:ln>
                <a:noFill/>
              </a:ln>
              <a:effectLst/>
            </p:spPr>
            <p:txBody>
              <a:bodyPr wrap="none" anchor="ctr"/>
              <a:lstStyle/>
              <a:p>
                <a:pPr eaLnBrk="0" hangingPunct="0">
                  <a:buFont typeface="Arial" pitchFamily="34" charset="0"/>
                  <a:buNone/>
                  <a:defRPr/>
                </a:pPr>
                <a:endParaRPr lang="zh-CN" altLang="en-US">
                  <a:latin typeface="Arial" pitchFamily="34" charset="0"/>
                  <a:ea typeface="宋体" pitchFamily="2" charset="-122"/>
                </a:endParaRPr>
              </a:p>
            </p:txBody>
          </p:sp>
          <p:sp>
            <p:nvSpPr>
              <p:cNvPr id="12" name="Freeform 5"/>
              <p:cNvSpPr>
                <a:spLocks/>
              </p:cNvSpPr>
              <p:nvPr/>
            </p:nvSpPr>
            <p:spPr bwMode="auto">
              <a:xfrm flipH="1" flipV="1">
                <a:off x="179512" y="3291675"/>
                <a:ext cx="4109855" cy="2585597"/>
              </a:xfrm>
              <a:custGeom>
                <a:avLst/>
                <a:gdLst/>
                <a:ahLst/>
                <a:cxnLst>
                  <a:cxn ang="0">
                    <a:pos x="730" y="0"/>
                  </a:cxn>
                  <a:cxn ang="0">
                    <a:pos x="2537" y="0"/>
                  </a:cxn>
                  <a:cxn ang="0">
                    <a:pos x="2537" y="1411"/>
                  </a:cxn>
                  <a:cxn ang="0">
                    <a:pos x="730" y="1411"/>
                  </a:cxn>
                  <a:cxn ang="0">
                    <a:pos x="0" y="1596"/>
                  </a:cxn>
                  <a:cxn ang="0">
                    <a:pos x="0" y="1364"/>
                  </a:cxn>
                  <a:cxn ang="0">
                    <a:pos x="730" y="0"/>
                  </a:cxn>
                </a:cxnLst>
                <a:rect l="0" t="0" r="r" b="b"/>
                <a:pathLst>
                  <a:path w="2537" h="1596">
                    <a:moveTo>
                      <a:pt x="730" y="0"/>
                    </a:moveTo>
                    <a:lnTo>
                      <a:pt x="2537" y="0"/>
                    </a:lnTo>
                    <a:lnTo>
                      <a:pt x="2537" y="1411"/>
                    </a:lnTo>
                    <a:lnTo>
                      <a:pt x="730" y="1411"/>
                    </a:lnTo>
                    <a:lnTo>
                      <a:pt x="0" y="1596"/>
                    </a:lnTo>
                    <a:lnTo>
                      <a:pt x="0" y="1364"/>
                    </a:lnTo>
                    <a:lnTo>
                      <a:pt x="730" y="0"/>
                    </a:lnTo>
                    <a:close/>
                  </a:path>
                </a:pathLst>
              </a:custGeom>
              <a:gradFill rotWithShape="1">
                <a:gsLst>
                  <a:gs pos="0">
                    <a:schemeClr val="accent1"/>
                  </a:gs>
                  <a:gs pos="50000">
                    <a:schemeClr val="accent1">
                      <a:gamma/>
                      <a:tint val="21176"/>
                      <a:invGamma/>
                    </a:schemeClr>
                  </a:gs>
                  <a:gs pos="100000">
                    <a:schemeClr val="accent1"/>
                  </a:gs>
                </a:gsLst>
                <a:lin ang="0" scaled="1"/>
              </a:gradFill>
              <a:ln>
                <a:noFill/>
              </a:ln>
              <a:effectLst/>
            </p:spPr>
            <p:txBody>
              <a:bodyPr wrap="none" anchor="ctr"/>
              <a:lstStyle/>
              <a:p>
                <a:pPr eaLnBrk="0" hangingPunct="0">
                  <a:buFont typeface="Arial" pitchFamily="34" charset="0"/>
                  <a:buNone/>
                  <a:defRPr/>
                </a:pPr>
                <a:endParaRPr lang="zh-CN" altLang="en-US">
                  <a:latin typeface="Arial" pitchFamily="34" charset="0"/>
                  <a:ea typeface="宋体" pitchFamily="2" charset="-122"/>
                </a:endParaRPr>
              </a:p>
            </p:txBody>
          </p:sp>
        </p:grpSp>
        <p:sp>
          <p:nvSpPr>
            <p:cNvPr id="7" name="Oval 7"/>
            <p:cNvSpPr>
              <a:spLocks noChangeArrowheads="1"/>
            </p:cNvSpPr>
            <p:nvPr/>
          </p:nvSpPr>
          <p:spPr bwMode="blackWhite">
            <a:xfrm>
              <a:off x="3708748" y="2228159"/>
              <a:ext cx="1584346" cy="2792977"/>
            </a:xfrm>
            <a:prstGeom prst="ellipse">
              <a:avLst/>
            </a:prstGeom>
            <a:gradFill>
              <a:gsLst>
                <a:gs pos="0">
                  <a:schemeClr val="bg2">
                    <a:lumMod val="75000"/>
                  </a:schemeClr>
                </a:gs>
                <a:gs pos="50000">
                  <a:schemeClr val="bg2"/>
                </a:gs>
                <a:gs pos="100000">
                  <a:schemeClr val="bg2">
                    <a:lumMod val="75000"/>
                  </a:schemeClr>
                </a:gs>
              </a:gsLst>
              <a:lin ang="0" scaled="0"/>
            </a:gradFill>
            <a:ln w="9525">
              <a:solidFill>
                <a:schemeClr val="tx1"/>
              </a:solidFill>
              <a:round/>
              <a:headEnd/>
              <a:tailEnd/>
            </a:ln>
            <a:effectLst>
              <a:outerShdw dist="25400" dir="5400000" algn="ctr" rotWithShape="0">
                <a:schemeClr val="bg2"/>
              </a:outerShdw>
            </a:effectLst>
          </p:spPr>
          <p:txBody>
            <a:bodyPr wrap="none" lIns="93296" tIns="46648" rIns="93296" bIns="46648" anchor="ctr"/>
            <a:lstStyle/>
            <a:p>
              <a:pPr>
                <a:defRPr/>
              </a:pPr>
              <a:endParaRPr lang="zh-CN" altLang="en-US"/>
            </a:p>
          </p:txBody>
        </p:sp>
        <p:sp>
          <p:nvSpPr>
            <p:cNvPr id="32775" name="Rectangle 8"/>
            <p:cNvSpPr>
              <a:spLocks noChangeArrowheads="1"/>
            </p:cNvSpPr>
            <p:nvPr/>
          </p:nvSpPr>
          <p:spPr bwMode="auto">
            <a:xfrm>
              <a:off x="4355976" y="2492896"/>
              <a:ext cx="288032" cy="2154436"/>
            </a:xfrm>
            <a:prstGeom prst="rect">
              <a:avLst/>
            </a:prstGeom>
            <a:noFill/>
            <a:ln w="9525">
              <a:noFill/>
              <a:miter lim="800000"/>
              <a:headEnd/>
              <a:tailEnd/>
            </a:ln>
          </p:spPr>
          <p:txBody>
            <a:bodyPr lIns="0" tIns="0" rIns="0" bIns="0">
              <a:spAutoFit/>
            </a:bodyPr>
            <a:lstStyle/>
            <a:p>
              <a:r>
                <a:rPr lang="zh-CN" altLang="en-US" sz="2400" b="1">
                  <a:latin typeface="楷体"/>
                  <a:ea typeface="楷体"/>
                  <a:cs typeface="楷体"/>
                </a:rPr>
                <a:t>新型政银担</a:t>
              </a:r>
            </a:p>
          </p:txBody>
        </p:sp>
        <p:sp>
          <p:nvSpPr>
            <p:cNvPr id="32776" name="Text Box 124"/>
            <p:cNvSpPr txBox="1">
              <a:spLocks noChangeArrowheads="1"/>
            </p:cNvSpPr>
            <p:nvPr/>
          </p:nvSpPr>
          <p:spPr bwMode="auto">
            <a:xfrm>
              <a:off x="739904" y="1692569"/>
              <a:ext cx="2243631" cy="3727563"/>
            </a:xfrm>
            <a:prstGeom prst="rect">
              <a:avLst/>
            </a:prstGeom>
            <a:noFill/>
            <a:ln w="38100" algn="ctr">
              <a:noFill/>
              <a:miter lim="800000"/>
              <a:headEnd/>
              <a:tailEnd/>
            </a:ln>
          </p:spPr>
          <p:txBody>
            <a:bodyPr>
              <a:spAutoFit/>
            </a:bodyPr>
            <a:lstStyle/>
            <a:p>
              <a:pPr indent="-342900">
                <a:spcBef>
                  <a:spcPct val="50000"/>
                </a:spcBef>
                <a:buClr>
                  <a:schemeClr val="accent1"/>
                </a:buClr>
                <a:buSzPct val="100000"/>
              </a:pPr>
              <a:r>
                <a:rPr lang="zh-CN" altLang="en-US" sz="2000" b="1">
                  <a:latin typeface="楷体"/>
                  <a:ea typeface="楷体"/>
                  <a:cs typeface="楷体"/>
                </a:rPr>
                <a:t>  </a:t>
              </a:r>
              <a:r>
                <a:rPr lang="zh-CN" altLang="zh-CN" sz="2000" b="1">
                  <a:latin typeface="楷体"/>
                  <a:ea typeface="楷体"/>
                  <a:cs typeface="楷体"/>
                </a:rPr>
                <a:t>“一个平台”</a:t>
              </a:r>
              <a:r>
                <a:rPr lang="zh-CN" altLang="en-US" sz="2000" b="1">
                  <a:latin typeface="楷体"/>
                  <a:ea typeface="楷体"/>
                  <a:cs typeface="楷体"/>
                </a:rPr>
                <a:t>：</a:t>
              </a:r>
              <a:endParaRPr lang="en-US" altLang="zh-CN" sz="2000" b="1">
                <a:latin typeface="楷体"/>
                <a:ea typeface="楷体"/>
                <a:cs typeface="楷体"/>
              </a:endParaRPr>
            </a:p>
            <a:p>
              <a:pPr indent="-342900">
                <a:spcBef>
                  <a:spcPct val="50000"/>
                </a:spcBef>
                <a:buClr>
                  <a:schemeClr val="accent1"/>
                </a:buClr>
                <a:buSzPct val="100000"/>
              </a:pPr>
              <a:r>
                <a:rPr lang="zh-CN" altLang="en-US" sz="2000">
                  <a:latin typeface="楷体"/>
                  <a:ea typeface="楷体"/>
                  <a:cs typeface="楷体"/>
                </a:rPr>
                <a:t>   </a:t>
              </a:r>
              <a:r>
                <a:rPr lang="zh-CN" altLang="zh-CN" sz="2000">
                  <a:latin typeface="楷体"/>
                  <a:ea typeface="楷体"/>
                  <a:cs typeface="楷体"/>
                </a:rPr>
                <a:t>聚焦小微企业，共同打造融资服务新平台</a:t>
              </a:r>
              <a:r>
                <a:rPr lang="zh-CN" altLang="en-US" sz="2000">
                  <a:latin typeface="楷体"/>
                  <a:ea typeface="楷体"/>
                  <a:cs typeface="楷体"/>
                </a:rPr>
                <a:t>。</a:t>
              </a:r>
              <a:r>
                <a:rPr lang="zh-CN" altLang="zh-CN" sz="2000">
                  <a:latin typeface="楷体"/>
                  <a:ea typeface="楷体"/>
                  <a:cs typeface="楷体"/>
                </a:rPr>
                <a:t>对小微企业</a:t>
              </a:r>
              <a:r>
                <a:rPr lang="en-US" altLang="zh-CN" sz="2000">
                  <a:latin typeface="楷体"/>
                  <a:ea typeface="楷体"/>
                  <a:cs typeface="楷体"/>
                </a:rPr>
                <a:t>2000</a:t>
              </a:r>
              <a:r>
                <a:rPr lang="zh-CN" altLang="zh-CN" sz="2000">
                  <a:latin typeface="楷体"/>
                  <a:ea typeface="楷体"/>
                  <a:cs typeface="楷体"/>
                </a:rPr>
                <a:t>万元及以下的担保贷款业务作为政策性服务项目，重点支持。</a:t>
              </a:r>
            </a:p>
          </p:txBody>
        </p:sp>
        <p:sp>
          <p:nvSpPr>
            <p:cNvPr id="32777" name="Text Box 124"/>
            <p:cNvSpPr txBox="1">
              <a:spLocks noChangeArrowheads="1"/>
            </p:cNvSpPr>
            <p:nvPr/>
          </p:nvSpPr>
          <p:spPr bwMode="auto">
            <a:xfrm>
              <a:off x="5972981" y="1786027"/>
              <a:ext cx="2389909" cy="2692329"/>
            </a:xfrm>
            <a:prstGeom prst="rect">
              <a:avLst/>
            </a:prstGeom>
            <a:noFill/>
            <a:ln w="38100" algn="ctr">
              <a:noFill/>
              <a:miter lim="800000"/>
              <a:headEnd/>
              <a:tailEnd/>
            </a:ln>
          </p:spPr>
          <p:txBody>
            <a:bodyPr>
              <a:spAutoFit/>
            </a:bodyPr>
            <a:lstStyle/>
            <a:p>
              <a:pPr indent="-342900">
                <a:spcBef>
                  <a:spcPct val="50000"/>
                </a:spcBef>
                <a:buClr>
                  <a:schemeClr val="accent1"/>
                </a:buClr>
                <a:buSzPct val="100000"/>
              </a:pPr>
              <a:r>
                <a:rPr lang="zh-CN" altLang="zh-CN" sz="2000" b="1">
                  <a:latin typeface="楷体"/>
                  <a:ea typeface="楷体"/>
                  <a:cs typeface="楷体"/>
                </a:rPr>
                <a:t>“三个机制”</a:t>
              </a:r>
              <a:r>
                <a:rPr lang="zh-CN" altLang="en-US" sz="2000" b="1">
                  <a:latin typeface="楷体"/>
                  <a:ea typeface="楷体"/>
                  <a:cs typeface="楷体"/>
                </a:rPr>
                <a:t>：</a:t>
              </a:r>
              <a:endParaRPr lang="en-US" altLang="zh-CN" sz="2000">
                <a:latin typeface="楷体"/>
                <a:ea typeface="楷体"/>
                <a:cs typeface="楷体"/>
              </a:endParaRPr>
            </a:p>
            <a:p>
              <a:pPr indent="-342900">
                <a:spcBef>
                  <a:spcPct val="50000"/>
                </a:spcBef>
                <a:buClr>
                  <a:schemeClr val="accent1"/>
                </a:buClr>
                <a:buSzPct val="100000"/>
              </a:pPr>
              <a:r>
                <a:rPr lang="zh-CN" altLang="en-US" sz="2000">
                  <a:latin typeface="楷体"/>
                  <a:ea typeface="楷体"/>
                  <a:cs typeface="楷体"/>
                </a:rPr>
                <a:t>   </a:t>
              </a:r>
              <a:r>
                <a:rPr lang="zh-CN" altLang="zh-CN" sz="2000">
                  <a:latin typeface="楷体"/>
                  <a:ea typeface="楷体"/>
                  <a:cs typeface="楷体"/>
                </a:rPr>
                <a:t>①建立比例责任再担保机制。②建立银担风险分担机制。③建立政府风险补偿机制。</a:t>
              </a: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r>
              <a:rPr lang="zh-CN" altLang="en-US" sz="3000" b="1">
                <a:latin typeface="Calibri" pitchFamily="34" charset="0"/>
              </a:rPr>
              <a:t>落实代偿补偿基金</a:t>
            </a:r>
            <a:endParaRPr lang="zh-CN" altLang="zh-CN" sz="3000" b="1">
              <a:latin typeface="Calibri" pitchFamily="34" charset="0"/>
            </a:endParaRPr>
          </a:p>
        </p:txBody>
      </p:sp>
      <p:cxnSp>
        <p:nvCxnSpPr>
          <p:cNvPr id="33794" name="直接连接符 16"/>
          <p:cNvCxnSpPr>
            <a:cxnSpLocks noChangeShapeType="1"/>
          </p:cNvCxnSpPr>
          <p:nvPr/>
        </p:nvCxnSpPr>
        <p:spPr bwMode="auto">
          <a:xfrm>
            <a:off x="190500" y="806450"/>
            <a:ext cx="7261225" cy="0"/>
          </a:xfrm>
          <a:prstGeom prst="line">
            <a:avLst/>
          </a:prstGeom>
          <a:noFill/>
          <a:ln w="38100" algn="ctr">
            <a:solidFill>
              <a:schemeClr val="tx1"/>
            </a:solidFill>
            <a:round/>
            <a:headEnd/>
            <a:tailEnd/>
          </a:ln>
        </p:spPr>
      </p:cxnSp>
      <p:cxnSp>
        <p:nvCxnSpPr>
          <p:cNvPr id="33795" name="AutoShape 3"/>
          <p:cNvCxnSpPr>
            <a:cxnSpLocks noChangeShapeType="1"/>
            <a:stCxn id="31" idx="2"/>
            <a:endCxn id="33798" idx="0"/>
          </p:cNvCxnSpPr>
          <p:nvPr/>
        </p:nvCxnSpPr>
        <p:spPr bwMode="auto">
          <a:xfrm rot="16200000" flipH="1">
            <a:off x="5487987" y="1247776"/>
            <a:ext cx="887413" cy="2754312"/>
          </a:xfrm>
          <a:prstGeom prst="bentConnector3">
            <a:avLst>
              <a:gd name="adj1" fmla="val 50000"/>
            </a:avLst>
          </a:prstGeom>
          <a:noFill/>
          <a:ln w="19050">
            <a:solidFill>
              <a:schemeClr val="tx1"/>
            </a:solidFill>
            <a:miter lim="800000"/>
            <a:headEnd/>
            <a:tailEnd/>
          </a:ln>
        </p:spPr>
      </p:cxnSp>
      <p:cxnSp>
        <p:nvCxnSpPr>
          <p:cNvPr id="33796" name="AutoShape 4"/>
          <p:cNvCxnSpPr>
            <a:cxnSpLocks noChangeShapeType="1"/>
            <a:stCxn id="31" idx="2"/>
            <a:endCxn id="30" idx="0"/>
          </p:cNvCxnSpPr>
          <p:nvPr/>
        </p:nvCxnSpPr>
        <p:spPr bwMode="auto">
          <a:xfrm rot="5400000">
            <a:off x="2877344" y="1391444"/>
            <a:ext cx="887413" cy="2466975"/>
          </a:xfrm>
          <a:prstGeom prst="bentConnector3">
            <a:avLst>
              <a:gd name="adj1" fmla="val 50000"/>
            </a:avLst>
          </a:prstGeom>
          <a:noFill/>
          <a:ln w="19050">
            <a:solidFill>
              <a:schemeClr val="tx1"/>
            </a:solidFill>
            <a:miter lim="800000"/>
            <a:headEnd/>
            <a:tailEnd/>
          </a:ln>
        </p:spPr>
      </p:cxnSp>
      <p:sp>
        <p:nvSpPr>
          <p:cNvPr id="31" name="Rectangle 13"/>
          <p:cNvSpPr>
            <a:spLocks noChangeArrowheads="1"/>
          </p:cNvSpPr>
          <p:nvPr/>
        </p:nvSpPr>
        <p:spPr bwMode="blackWhite">
          <a:xfrm>
            <a:off x="3328988" y="1052513"/>
            <a:ext cx="2451100" cy="1128712"/>
          </a:xfrm>
          <a:prstGeom prst="rect">
            <a:avLst/>
          </a:prstGeom>
          <a:gradFill rotWithShape="1">
            <a:gsLst>
              <a:gs pos="0">
                <a:schemeClr val="bg1">
                  <a:gamma/>
                  <a:shade val="78824"/>
                  <a:invGamma/>
                  <a:alpha val="98000"/>
                </a:schemeClr>
              </a:gs>
              <a:gs pos="50000">
                <a:schemeClr val="bg1"/>
              </a:gs>
              <a:gs pos="100000">
                <a:schemeClr val="bg1">
                  <a:gamma/>
                  <a:shade val="78824"/>
                  <a:invGamma/>
                  <a:alpha val="98000"/>
                </a:schemeClr>
              </a:gs>
            </a:gsLst>
            <a:lin ang="5400000" scaled="1"/>
          </a:gradFill>
          <a:ln w="0" algn="ctr">
            <a:solidFill>
              <a:srgbClr val="FF9900"/>
            </a:solidFill>
            <a:round/>
            <a:headEnd/>
            <a:tailEnd/>
          </a:ln>
          <a:effectLst/>
        </p:spPr>
        <p:txBody>
          <a:bodyPr wrap="none" anchor="ctr"/>
          <a:lstStyle/>
          <a:p>
            <a:pPr algn="ctr" defTabSz="895350" eaLnBrk="0" fontAlgn="auto" hangingPunct="0">
              <a:spcBef>
                <a:spcPts val="0"/>
              </a:spcBef>
              <a:spcAft>
                <a:spcPts val="0"/>
              </a:spcAft>
              <a:buSzPct val="120000"/>
              <a:defRPr/>
            </a:pPr>
            <a:r>
              <a:rPr lang="zh-CN" altLang="en-US" sz="2400" b="1" dirty="0">
                <a:latin typeface="仿宋" pitchFamily="49" charset="-122"/>
                <a:ea typeface="仿宋" pitchFamily="49" charset="-122"/>
              </a:rPr>
              <a:t>代偿补偿基金</a:t>
            </a:r>
            <a:endParaRPr lang="en-US" altLang="zh-CN" sz="2400" b="1" dirty="0">
              <a:latin typeface="仿宋" pitchFamily="49" charset="-122"/>
              <a:ea typeface="仿宋" pitchFamily="49" charset="-122"/>
            </a:endParaRPr>
          </a:p>
        </p:txBody>
      </p:sp>
      <p:sp>
        <p:nvSpPr>
          <p:cNvPr id="33798" name="Rectangle 9"/>
          <p:cNvSpPr>
            <a:spLocks noChangeArrowheads="1"/>
          </p:cNvSpPr>
          <p:nvPr/>
        </p:nvSpPr>
        <p:spPr bwMode="blackWhite">
          <a:xfrm>
            <a:off x="5724525" y="3068638"/>
            <a:ext cx="3168650" cy="3644900"/>
          </a:xfrm>
          <a:prstGeom prst="rect">
            <a:avLst/>
          </a:prstGeom>
          <a:gradFill rotWithShape="1">
            <a:gsLst>
              <a:gs pos="0">
                <a:srgbClr val="FDCC97"/>
              </a:gs>
              <a:gs pos="50000">
                <a:srgbClr val="FCF3DC"/>
              </a:gs>
              <a:gs pos="100000">
                <a:srgbClr val="FACB9C"/>
              </a:gs>
            </a:gsLst>
            <a:lin ang="0"/>
          </a:gradFill>
          <a:ln w="9525">
            <a:noFill/>
            <a:miter lim="800000"/>
            <a:headEnd/>
            <a:tailEnd/>
          </a:ln>
        </p:spPr>
        <p:txBody>
          <a:bodyPr wrap="none" anchor="ctr"/>
          <a:lstStyle/>
          <a:p>
            <a:pPr defTabSz="804863" eaLnBrk="0" hangingPunct="0"/>
            <a:endParaRPr lang="en-US" altLang="zh-CN" sz="2000">
              <a:latin typeface="仿宋" charset="-122"/>
              <a:ea typeface="仿宋" charset="-122"/>
              <a:cs typeface="楷体"/>
            </a:endParaRPr>
          </a:p>
        </p:txBody>
      </p:sp>
      <p:sp>
        <p:nvSpPr>
          <p:cNvPr id="30" name="Rectangle 11"/>
          <p:cNvSpPr>
            <a:spLocks noChangeArrowheads="1"/>
          </p:cNvSpPr>
          <p:nvPr/>
        </p:nvSpPr>
        <p:spPr bwMode="blackWhite">
          <a:xfrm>
            <a:off x="539750" y="3068638"/>
            <a:ext cx="3095625" cy="3644900"/>
          </a:xfrm>
          <a:prstGeom prst="rect">
            <a:avLst/>
          </a:prstGeom>
          <a:gradFill rotWithShape="1">
            <a:gsLst>
              <a:gs pos="0">
                <a:schemeClr val="accent1"/>
              </a:gs>
              <a:gs pos="50000">
                <a:schemeClr val="accent1">
                  <a:gamma/>
                  <a:tint val="21176"/>
                  <a:invGamma/>
                </a:schemeClr>
              </a:gs>
              <a:gs pos="100000">
                <a:schemeClr val="accent1"/>
              </a:gs>
            </a:gsLst>
            <a:lin ang="0" scaled="1"/>
          </a:gradFill>
          <a:ln>
            <a:noFill/>
          </a:ln>
          <a:effectLst/>
        </p:spPr>
        <p:txBody>
          <a:bodyPr wrap="none" anchor="ctr"/>
          <a:lstStyle/>
          <a:p>
            <a:pPr defTabSz="804863" eaLnBrk="0" hangingPunct="0">
              <a:defRPr/>
            </a:pPr>
            <a:endParaRPr lang="en-US" altLang="zh-CN" sz="2000" dirty="0">
              <a:latin typeface="仿宋" pitchFamily="49" charset="-122"/>
              <a:ea typeface="仿宋" pitchFamily="49" charset="-122"/>
            </a:endParaRPr>
          </a:p>
        </p:txBody>
      </p:sp>
      <p:sp>
        <p:nvSpPr>
          <p:cNvPr id="33800" name="Rectangle 18"/>
          <p:cNvSpPr>
            <a:spLocks noChangeArrowheads="1"/>
          </p:cNvSpPr>
          <p:nvPr/>
        </p:nvSpPr>
        <p:spPr bwMode="auto">
          <a:xfrm flipH="1">
            <a:off x="685800" y="3338513"/>
            <a:ext cx="2735263" cy="2286000"/>
          </a:xfrm>
          <a:prstGeom prst="rect">
            <a:avLst/>
          </a:prstGeom>
          <a:noFill/>
          <a:ln w="9525">
            <a:noFill/>
            <a:miter lim="800000"/>
            <a:headEnd/>
            <a:tailEnd/>
          </a:ln>
        </p:spPr>
        <p:txBody>
          <a:bodyPr lIns="0" tIns="0" rIns="0" bIns="0">
            <a:spAutoFit/>
          </a:bodyPr>
          <a:lstStyle/>
          <a:p>
            <a:pPr indent="-342900">
              <a:spcBef>
                <a:spcPct val="50000"/>
              </a:spcBef>
              <a:buClr>
                <a:schemeClr val="accent1"/>
              </a:buClr>
              <a:buSzPct val="100000"/>
            </a:pPr>
            <a:r>
              <a:rPr lang="zh-CN" altLang="en-US" sz="2000" b="1">
                <a:latin typeface="楷体"/>
                <a:ea typeface="楷体"/>
                <a:cs typeface="楷体"/>
              </a:rPr>
              <a:t>   集团层面：</a:t>
            </a:r>
            <a:endParaRPr lang="en-US" altLang="zh-CN" sz="2000" b="1">
              <a:latin typeface="楷体"/>
              <a:ea typeface="楷体"/>
              <a:cs typeface="楷体"/>
            </a:endParaRPr>
          </a:p>
          <a:p>
            <a:pPr indent="-342900">
              <a:spcBef>
                <a:spcPct val="50000"/>
              </a:spcBef>
              <a:buClr>
                <a:schemeClr val="accent1"/>
              </a:buClr>
              <a:buSzPct val="100000"/>
            </a:pPr>
            <a:r>
              <a:rPr lang="zh-CN" altLang="en-US" sz="2000">
                <a:latin typeface="楷体"/>
                <a:ea typeface="楷体"/>
                <a:cs typeface="楷体"/>
              </a:rPr>
              <a:t>   从</a:t>
            </a:r>
            <a:r>
              <a:rPr lang="en-US" altLang="zh-CN" sz="2000">
                <a:latin typeface="楷体"/>
                <a:ea typeface="楷体"/>
                <a:cs typeface="楷体"/>
              </a:rPr>
              <a:t>20</a:t>
            </a:r>
            <a:r>
              <a:rPr lang="zh-CN" altLang="en-US" sz="2000">
                <a:latin typeface="楷体"/>
                <a:ea typeface="楷体"/>
                <a:cs typeface="楷体"/>
              </a:rPr>
              <a:t>亿元参股资金中切出</a:t>
            </a:r>
            <a:r>
              <a:rPr lang="en-US" altLang="zh-CN" sz="2000">
                <a:latin typeface="楷体"/>
                <a:ea typeface="楷体"/>
                <a:cs typeface="楷体"/>
              </a:rPr>
              <a:t>3</a:t>
            </a:r>
            <a:r>
              <a:rPr lang="zh-CN" altLang="en-US" sz="2000">
                <a:latin typeface="楷体"/>
                <a:ea typeface="楷体"/>
                <a:cs typeface="楷体"/>
              </a:rPr>
              <a:t>亿元，成立</a:t>
            </a:r>
            <a:r>
              <a:rPr lang="zh-CN" altLang="en-US" sz="2000" b="1">
                <a:latin typeface="楷体"/>
                <a:ea typeface="楷体"/>
                <a:cs typeface="楷体"/>
              </a:rPr>
              <a:t>省级融资担保风险补偿专项基金</a:t>
            </a:r>
            <a:r>
              <a:rPr lang="zh-CN" altLang="en-US" sz="2000">
                <a:latin typeface="楷体"/>
                <a:ea typeface="楷体"/>
                <a:cs typeface="楷体"/>
              </a:rPr>
              <a:t>。</a:t>
            </a:r>
            <a:r>
              <a:rPr lang="zh-CN" altLang="en-US" sz="2000">
                <a:latin typeface="楷体"/>
                <a:ea typeface="仿宋" charset="-122"/>
              </a:rPr>
              <a:t> </a:t>
            </a:r>
            <a:r>
              <a:rPr lang="zh-CN" altLang="zh-CN" sz="2000">
                <a:latin typeface="楷体"/>
                <a:ea typeface="仿宋" charset="-122"/>
              </a:rPr>
              <a:t>5</a:t>
            </a:r>
            <a:r>
              <a:rPr lang="zh-CN" altLang="ko-KR" sz="2000">
                <a:latin typeface="楷体"/>
                <a:ea typeface="仿宋" charset="-122"/>
              </a:rPr>
              <a:t>个亿</a:t>
            </a:r>
            <a:r>
              <a:rPr lang="zh-CN" altLang="ko-KR" sz="2000" b="1">
                <a:latin typeface="楷体"/>
                <a:ea typeface="仿宋" charset="-122"/>
              </a:rPr>
              <a:t>中小企业信用担保代偿补偿资金</a:t>
            </a:r>
            <a:r>
              <a:rPr lang="zh-CN" altLang="en-US" sz="2000">
                <a:latin typeface="楷体"/>
                <a:ea typeface="仿宋" charset="-122"/>
              </a:rPr>
              <a:t>。合计</a:t>
            </a:r>
            <a:r>
              <a:rPr lang="en-US" altLang="zh-CN" sz="2000">
                <a:latin typeface="楷体"/>
                <a:ea typeface="仿宋" charset="-122"/>
              </a:rPr>
              <a:t>8</a:t>
            </a:r>
            <a:r>
              <a:rPr lang="zh-CN" altLang="en-US" sz="2000">
                <a:latin typeface="楷体"/>
                <a:ea typeface="仿宋" charset="-122"/>
              </a:rPr>
              <a:t>亿元资金用于风险补偿。。</a:t>
            </a:r>
          </a:p>
        </p:txBody>
      </p:sp>
      <p:sp>
        <p:nvSpPr>
          <p:cNvPr id="33801" name="Rectangle 18"/>
          <p:cNvSpPr>
            <a:spLocks noChangeArrowheads="1"/>
          </p:cNvSpPr>
          <p:nvPr/>
        </p:nvSpPr>
        <p:spPr bwMode="auto">
          <a:xfrm flipH="1">
            <a:off x="5942013" y="3338513"/>
            <a:ext cx="2735262" cy="1981200"/>
          </a:xfrm>
          <a:prstGeom prst="rect">
            <a:avLst/>
          </a:prstGeom>
          <a:noFill/>
          <a:ln w="9525">
            <a:noFill/>
            <a:miter lim="800000"/>
            <a:headEnd/>
            <a:tailEnd/>
          </a:ln>
        </p:spPr>
        <p:txBody>
          <a:bodyPr lIns="0" tIns="0" rIns="0" bIns="0">
            <a:spAutoFit/>
          </a:bodyPr>
          <a:lstStyle/>
          <a:p>
            <a:pPr indent="-342900">
              <a:spcBef>
                <a:spcPct val="50000"/>
              </a:spcBef>
              <a:buClr>
                <a:schemeClr val="accent1"/>
              </a:buClr>
              <a:buSzPct val="100000"/>
            </a:pPr>
            <a:r>
              <a:rPr lang="zh-CN" altLang="en-US" sz="2000" b="1">
                <a:latin typeface="楷体"/>
                <a:ea typeface="楷体"/>
                <a:cs typeface="楷体"/>
              </a:rPr>
              <a:t>   地方政府层面：</a:t>
            </a:r>
            <a:endParaRPr lang="en-US" altLang="zh-CN" sz="2000">
              <a:latin typeface="楷体"/>
              <a:ea typeface="楷体"/>
              <a:cs typeface="楷体"/>
            </a:endParaRPr>
          </a:p>
          <a:p>
            <a:pPr indent="-342900">
              <a:spcBef>
                <a:spcPct val="50000"/>
              </a:spcBef>
              <a:buClr>
                <a:schemeClr val="accent1"/>
              </a:buClr>
              <a:buSzPct val="100000"/>
            </a:pPr>
            <a:r>
              <a:rPr lang="zh-CN" altLang="en-US" sz="2000">
                <a:latin typeface="楷体"/>
                <a:ea typeface="楷体"/>
                <a:cs typeface="楷体"/>
              </a:rPr>
              <a:t>   地方政府承担的</a:t>
            </a:r>
            <a:r>
              <a:rPr lang="en-US" altLang="zh-CN" sz="2000">
                <a:latin typeface="楷体"/>
                <a:ea typeface="楷体"/>
                <a:cs typeface="楷体"/>
              </a:rPr>
              <a:t>10%</a:t>
            </a:r>
            <a:r>
              <a:rPr lang="zh-CN" altLang="en-US" sz="2000">
                <a:latin typeface="楷体"/>
                <a:ea typeface="楷体"/>
                <a:cs typeface="楷体"/>
              </a:rPr>
              <a:t>部分，多数市（县、区）政府已经通过安排预算等方式予以落实，有部分区域尚没有建立。</a:t>
            </a:r>
            <a:endParaRPr lang="zh-CN" altLang="zh-CN" sz="2000">
              <a:latin typeface="楷体"/>
              <a:ea typeface="楷体"/>
              <a:cs typeface="楷体"/>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r>
              <a:rPr lang="zh-CN" altLang="zh-CN" sz="3200" b="1"/>
              <a:t>完善配套抵质押制度</a:t>
            </a:r>
            <a:endParaRPr lang="zh-CN" altLang="zh-CN" sz="3000" b="1">
              <a:latin typeface="Calibri" pitchFamily="34" charset="0"/>
            </a:endParaRPr>
          </a:p>
        </p:txBody>
      </p:sp>
      <p:cxnSp>
        <p:nvCxnSpPr>
          <p:cNvPr id="34818" name="直接连接符 16"/>
          <p:cNvCxnSpPr>
            <a:cxnSpLocks noChangeShapeType="1"/>
          </p:cNvCxnSpPr>
          <p:nvPr/>
        </p:nvCxnSpPr>
        <p:spPr bwMode="auto">
          <a:xfrm>
            <a:off x="190500" y="806450"/>
            <a:ext cx="7261225" cy="0"/>
          </a:xfrm>
          <a:prstGeom prst="line">
            <a:avLst/>
          </a:prstGeom>
          <a:noFill/>
          <a:ln w="38100" algn="ctr">
            <a:solidFill>
              <a:schemeClr val="tx1"/>
            </a:solidFill>
            <a:round/>
            <a:headEnd/>
            <a:tailEnd/>
          </a:ln>
        </p:spPr>
      </p:cxnSp>
      <p:grpSp>
        <p:nvGrpSpPr>
          <p:cNvPr id="34819" name="组合 34"/>
          <p:cNvGrpSpPr>
            <a:grpSpLocks/>
          </p:cNvGrpSpPr>
          <p:nvPr/>
        </p:nvGrpSpPr>
        <p:grpSpPr bwMode="auto">
          <a:xfrm>
            <a:off x="971550" y="1557338"/>
            <a:ext cx="7094538" cy="4103687"/>
            <a:chOff x="899592" y="1484784"/>
            <a:chExt cx="7094885" cy="3840236"/>
          </a:xfrm>
        </p:grpSpPr>
        <p:sp>
          <p:nvSpPr>
            <p:cNvPr id="34820" name="AutoShape 100"/>
            <p:cNvSpPr>
              <a:spLocks noChangeArrowheads="1"/>
            </p:cNvSpPr>
            <p:nvPr/>
          </p:nvSpPr>
          <p:spPr bwMode="gray">
            <a:xfrm>
              <a:off x="899592" y="1484784"/>
              <a:ext cx="7084509" cy="2944894"/>
            </a:xfrm>
            <a:prstGeom prst="roundRect">
              <a:avLst>
                <a:gd name="adj" fmla="val 17509"/>
              </a:avLst>
            </a:prstGeom>
            <a:gradFill rotWithShape="1">
              <a:gsLst>
                <a:gs pos="0">
                  <a:srgbClr val="33CCCC"/>
                </a:gs>
                <a:gs pos="100000">
                  <a:srgbClr val="00CC99"/>
                </a:gs>
              </a:gsLst>
              <a:lin ang="2700000" scaled="1"/>
            </a:gradFill>
            <a:ln w="9525">
              <a:noFill/>
              <a:round/>
              <a:headEnd/>
              <a:tailEnd/>
            </a:ln>
          </p:spPr>
          <p:txBody>
            <a:bodyPr wrap="none" anchor="ctr"/>
            <a:lstStyle/>
            <a:p>
              <a:endParaRPr lang="zh-CN" altLang="en-US"/>
            </a:p>
          </p:txBody>
        </p:sp>
        <p:sp>
          <p:nvSpPr>
            <p:cNvPr id="34821" name="AutoShape 101"/>
            <p:cNvSpPr>
              <a:spLocks noChangeArrowheads="1"/>
            </p:cNvSpPr>
            <p:nvPr/>
          </p:nvSpPr>
          <p:spPr bwMode="gray">
            <a:xfrm>
              <a:off x="927676" y="1488677"/>
              <a:ext cx="7028699" cy="2892342"/>
            </a:xfrm>
            <a:prstGeom prst="roundRect">
              <a:avLst>
                <a:gd name="adj" fmla="val 16667"/>
              </a:avLst>
            </a:prstGeom>
            <a:solidFill>
              <a:srgbClr val="33CCCC"/>
            </a:solidFill>
            <a:ln w="9525">
              <a:noFill/>
              <a:round/>
              <a:headEnd/>
              <a:tailEnd/>
            </a:ln>
          </p:spPr>
          <p:txBody>
            <a:bodyPr wrap="none" anchor="ctr"/>
            <a:lstStyle/>
            <a:p>
              <a:endParaRPr lang="zh-CN" altLang="en-US"/>
            </a:p>
          </p:txBody>
        </p:sp>
        <p:sp>
          <p:nvSpPr>
            <p:cNvPr id="34822" name="AutoShape 102"/>
            <p:cNvSpPr>
              <a:spLocks noChangeArrowheads="1"/>
            </p:cNvSpPr>
            <p:nvPr/>
          </p:nvSpPr>
          <p:spPr bwMode="gray">
            <a:xfrm>
              <a:off x="927676" y="3608300"/>
              <a:ext cx="7014385" cy="731844"/>
            </a:xfrm>
            <a:prstGeom prst="roundRect">
              <a:avLst>
                <a:gd name="adj" fmla="val 50000"/>
              </a:avLst>
            </a:prstGeom>
            <a:gradFill rotWithShape="1">
              <a:gsLst>
                <a:gs pos="0">
                  <a:srgbClr val="33CCCC">
                    <a:alpha val="0"/>
                  </a:srgbClr>
                </a:gs>
                <a:gs pos="100000">
                  <a:srgbClr val="96E5E5"/>
                </a:gs>
              </a:gsLst>
              <a:lin ang="5400000" scaled="1"/>
            </a:gradFill>
            <a:ln w="9525">
              <a:noFill/>
              <a:round/>
              <a:headEnd/>
              <a:tailEnd/>
            </a:ln>
          </p:spPr>
          <p:txBody>
            <a:bodyPr wrap="none" anchor="ctr"/>
            <a:lstStyle/>
            <a:p>
              <a:endParaRPr lang="zh-CN" altLang="en-US"/>
            </a:p>
          </p:txBody>
        </p:sp>
        <p:sp>
          <p:nvSpPr>
            <p:cNvPr id="34823" name="AutoShape 103"/>
            <p:cNvSpPr>
              <a:spLocks noChangeArrowheads="1"/>
            </p:cNvSpPr>
            <p:nvPr/>
          </p:nvSpPr>
          <p:spPr bwMode="gray">
            <a:xfrm>
              <a:off x="944527" y="1513979"/>
              <a:ext cx="7014385" cy="729899"/>
            </a:xfrm>
            <a:prstGeom prst="roundRect">
              <a:avLst>
                <a:gd name="adj" fmla="val 50000"/>
              </a:avLst>
            </a:prstGeom>
            <a:gradFill rotWithShape="1">
              <a:gsLst>
                <a:gs pos="0">
                  <a:srgbClr val="BBEEEE"/>
                </a:gs>
                <a:gs pos="100000">
                  <a:srgbClr val="33CCCC">
                    <a:alpha val="0"/>
                  </a:srgbClr>
                </a:gs>
              </a:gsLst>
              <a:lin ang="5400000" scaled="1"/>
            </a:gradFill>
            <a:ln w="9525">
              <a:noFill/>
              <a:round/>
              <a:headEnd/>
              <a:tailEnd/>
            </a:ln>
          </p:spPr>
          <p:txBody>
            <a:bodyPr wrap="none" anchor="ctr"/>
            <a:lstStyle/>
            <a:p>
              <a:endParaRPr lang="zh-CN" altLang="en-US"/>
            </a:p>
          </p:txBody>
        </p:sp>
        <p:sp>
          <p:nvSpPr>
            <p:cNvPr id="34824" name="AutoShape 104"/>
            <p:cNvSpPr>
              <a:spLocks noChangeArrowheads="1"/>
            </p:cNvSpPr>
            <p:nvPr/>
          </p:nvSpPr>
          <p:spPr bwMode="gray">
            <a:xfrm>
              <a:off x="903338" y="4429678"/>
              <a:ext cx="7091139" cy="895342"/>
            </a:xfrm>
            <a:prstGeom prst="roundRect">
              <a:avLst>
                <a:gd name="adj" fmla="val 40389"/>
              </a:avLst>
            </a:prstGeom>
            <a:gradFill rotWithShape="1">
              <a:gsLst>
                <a:gs pos="0">
                  <a:srgbClr val="00CC99"/>
                </a:gs>
                <a:gs pos="100000">
                  <a:schemeClr val="bg1"/>
                </a:gs>
              </a:gsLst>
              <a:lin ang="5400000" scaled="1"/>
            </a:gradFill>
            <a:ln w="9525">
              <a:noFill/>
              <a:round/>
              <a:headEnd/>
              <a:tailEnd/>
            </a:ln>
          </p:spPr>
          <p:txBody>
            <a:bodyPr wrap="none" anchor="ctr"/>
            <a:lstStyle/>
            <a:p>
              <a:endParaRPr lang="zh-CN" altLang="en-US"/>
            </a:p>
          </p:txBody>
        </p:sp>
        <p:sp>
          <p:nvSpPr>
            <p:cNvPr id="34825" name="AutoShape 105"/>
            <p:cNvSpPr>
              <a:spLocks noChangeArrowheads="1"/>
            </p:cNvSpPr>
            <p:nvPr/>
          </p:nvSpPr>
          <p:spPr bwMode="gray">
            <a:xfrm>
              <a:off x="944528" y="4454982"/>
              <a:ext cx="6779370" cy="796075"/>
            </a:xfrm>
            <a:prstGeom prst="roundRect">
              <a:avLst>
                <a:gd name="adj" fmla="val 50000"/>
              </a:avLst>
            </a:prstGeom>
            <a:gradFill rotWithShape="1">
              <a:gsLst>
                <a:gs pos="0">
                  <a:srgbClr val="33CCCC"/>
                </a:gs>
                <a:gs pos="100000">
                  <a:schemeClr val="bg1"/>
                </a:gs>
              </a:gsLst>
              <a:lin ang="5400000" scaled="1"/>
            </a:gradFill>
            <a:ln w="9525">
              <a:noFill/>
              <a:round/>
              <a:headEnd/>
              <a:tailEnd/>
            </a:ln>
          </p:spPr>
          <p:txBody>
            <a:bodyPr wrap="none" anchor="ctr"/>
            <a:lstStyle/>
            <a:p>
              <a:pPr algn="ctr"/>
              <a:r>
                <a:rPr lang="zh-CN" altLang="en-US" sz="2800" b="1">
                  <a:latin typeface="楷体"/>
                  <a:ea typeface="楷体"/>
                  <a:cs typeface="楷体"/>
                </a:rPr>
                <a:t>完善配套抵质押制度</a:t>
              </a:r>
            </a:p>
          </p:txBody>
        </p:sp>
        <p:sp>
          <p:nvSpPr>
            <p:cNvPr id="34826" name="Text Box 124"/>
            <p:cNvSpPr txBox="1">
              <a:spLocks noChangeArrowheads="1"/>
            </p:cNvSpPr>
            <p:nvPr/>
          </p:nvSpPr>
          <p:spPr bwMode="auto">
            <a:xfrm>
              <a:off x="1115616" y="2293255"/>
              <a:ext cx="6663605" cy="1037940"/>
            </a:xfrm>
            <a:prstGeom prst="rect">
              <a:avLst/>
            </a:prstGeom>
            <a:noFill/>
            <a:ln w="38100" algn="ctr">
              <a:noFill/>
              <a:miter lim="800000"/>
              <a:headEnd/>
              <a:tailEnd/>
            </a:ln>
          </p:spPr>
          <p:txBody>
            <a:bodyPr>
              <a:spAutoFit/>
            </a:bodyPr>
            <a:lstStyle/>
            <a:p>
              <a:pPr defTabSz="787400">
                <a:buSzPct val="120000"/>
              </a:pPr>
              <a:r>
                <a:rPr lang="zh-CN" altLang="zh-CN" sz="2000">
                  <a:latin typeface="方正仿宋_GBK" pitchFamily="65" charset="-122"/>
                  <a:ea typeface="方正仿宋_GBK" pitchFamily="65" charset="-122"/>
                </a:rPr>
                <a:t>《关于贯彻落实安徽省人民政府关于金融支持服务实体经济发展的意见精神创新抵（质）押登记服务的通知》，对于新型政银担业务，允许在他项权利证书上，将多个债权人登记为同一顺位债权人</a:t>
              </a:r>
              <a:r>
                <a:rPr lang="zh-CN" altLang="en-US" sz="2000">
                  <a:latin typeface="方正仿宋_GBK" pitchFamily="65" charset="-122"/>
                  <a:ea typeface="方正仿宋_GBK" pitchFamily="65" charset="-122"/>
                </a:rPr>
                <a:t>。</a:t>
              </a:r>
              <a:endParaRPr lang="en-US" altLang="zh-CN" sz="2000">
                <a:latin typeface="方正仿宋_GBK" pitchFamily="65" charset="-122"/>
                <a:ea typeface="方正仿宋_GBK" pitchFamily="65" charset="-122"/>
                <a:cs typeface="楷体"/>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r>
              <a:rPr lang="zh-CN" altLang="en-US" sz="3200" b="1"/>
              <a:t>创新联动直保业务模式</a:t>
            </a:r>
            <a:endParaRPr lang="zh-CN" altLang="zh-CN" sz="3000" b="1">
              <a:latin typeface="Calibri" pitchFamily="34" charset="0"/>
            </a:endParaRPr>
          </a:p>
        </p:txBody>
      </p:sp>
      <p:cxnSp>
        <p:nvCxnSpPr>
          <p:cNvPr id="35842" name="直接连接符 16"/>
          <p:cNvCxnSpPr>
            <a:cxnSpLocks noChangeShapeType="1"/>
          </p:cNvCxnSpPr>
          <p:nvPr/>
        </p:nvCxnSpPr>
        <p:spPr bwMode="auto">
          <a:xfrm>
            <a:off x="190500" y="806450"/>
            <a:ext cx="7261225" cy="0"/>
          </a:xfrm>
          <a:prstGeom prst="line">
            <a:avLst/>
          </a:prstGeom>
          <a:noFill/>
          <a:ln w="38100" algn="ctr">
            <a:solidFill>
              <a:schemeClr val="tx1"/>
            </a:solidFill>
            <a:round/>
            <a:headEnd/>
            <a:tailEnd/>
          </a:ln>
        </p:spPr>
      </p:cxnSp>
      <p:sp>
        <p:nvSpPr>
          <p:cNvPr id="35843" name="AutoShape 63"/>
          <p:cNvSpPr>
            <a:spLocks noChangeArrowheads="1"/>
          </p:cNvSpPr>
          <p:nvPr/>
        </p:nvSpPr>
        <p:spPr bwMode="gray">
          <a:xfrm>
            <a:off x="1116013" y="1484313"/>
            <a:ext cx="6840537" cy="3000375"/>
          </a:xfrm>
          <a:prstGeom prst="roundRect">
            <a:avLst>
              <a:gd name="adj" fmla="val 17509"/>
            </a:avLst>
          </a:prstGeom>
          <a:gradFill rotWithShape="1">
            <a:gsLst>
              <a:gs pos="0">
                <a:srgbClr val="CC99FF"/>
              </a:gs>
              <a:gs pos="100000">
                <a:srgbClr val="CC66FF"/>
              </a:gs>
            </a:gsLst>
            <a:lin ang="2700000" scaled="1"/>
          </a:gradFill>
          <a:ln w="9525">
            <a:noFill/>
            <a:round/>
            <a:headEnd/>
            <a:tailEnd/>
          </a:ln>
        </p:spPr>
        <p:txBody>
          <a:bodyPr wrap="none" anchor="ctr"/>
          <a:lstStyle/>
          <a:p>
            <a:endParaRPr lang="zh-CN" altLang="en-US"/>
          </a:p>
        </p:txBody>
      </p:sp>
      <p:sp>
        <p:nvSpPr>
          <p:cNvPr id="35844" name="AutoShape 64"/>
          <p:cNvSpPr>
            <a:spLocks noChangeArrowheads="1"/>
          </p:cNvSpPr>
          <p:nvPr/>
        </p:nvSpPr>
        <p:spPr bwMode="gray">
          <a:xfrm>
            <a:off x="1147763" y="1489075"/>
            <a:ext cx="6808787" cy="2946400"/>
          </a:xfrm>
          <a:prstGeom prst="roundRect">
            <a:avLst>
              <a:gd name="adj" fmla="val 16667"/>
            </a:avLst>
          </a:prstGeom>
          <a:solidFill>
            <a:srgbClr val="CC99FF"/>
          </a:solidFill>
          <a:ln w="9525">
            <a:noFill/>
            <a:round/>
            <a:headEnd/>
            <a:tailEnd/>
          </a:ln>
        </p:spPr>
        <p:txBody>
          <a:bodyPr wrap="none" anchor="ctr"/>
          <a:lstStyle/>
          <a:p>
            <a:endParaRPr lang="zh-CN" altLang="en-US"/>
          </a:p>
        </p:txBody>
      </p:sp>
      <p:sp>
        <p:nvSpPr>
          <p:cNvPr id="35845" name="AutoShape 65"/>
          <p:cNvSpPr>
            <a:spLocks noChangeArrowheads="1"/>
          </p:cNvSpPr>
          <p:nvPr/>
        </p:nvSpPr>
        <p:spPr bwMode="gray">
          <a:xfrm>
            <a:off x="1165225" y="3657600"/>
            <a:ext cx="6716713" cy="746125"/>
          </a:xfrm>
          <a:prstGeom prst="roundRect">
            <a:avLst>
              <a:gd name="adj" fmla="val 50000"/>
            </a:avLst>
          </a:prstGeom>
          <a:gradFill rotWithShape="1">
            <a:gsLst>
              <a:gs pos="0">
                <a:srgbClr val="CC99FF">
                  <a:alpha val="0"/>
                </a:srgbClr>
              </a:gs>
              <a:gs pos="100000">
                <a:srgbClr val="E3C7FF"/>
              </a:gs>
            </a:gsLst>
            <a:lin ang="5400000" scaled="1"/>
          </a:gradFill>
          <a:ln w="9525">
            <a:noFill/>
            <a:round/>
            <a:headEnd/>
            <a:tailEnd/>
          </a:ln>
        </p:spPr>
        <p:txBody>
          <a:bodyPr wrap="none" anchor="ctr"/>
          <a:lstStyle/>
          <a:p>
            <a:endParaRPr lang="zh-CN" altLang="en-US"/>
          </a:p>
        </p:txBody>
      </p:sp>
      <p:sp>
        <p:nvSpPr>
          <p:cNvPr id="35846" name="AutoShape 66"/>
          <p:cNvSpPr>
            <a:spLocks noChangeArrowheads="1"/>
          </p:cNvSpPr>
          <p:nvPr/>
        </p:nvSpPr>
        <p:spPr bwMode="gray">
          <a:xfrm>
            <a:off x="1165225" y="1514475"/>
            <a:ext cx="6716713" cy="742950"/>
          </a:xfrm>
          <a:prstGeom prst="roundRect">
            <a:avLst>
              <a:gd name="adj" fmla="val 50000"/>
            </a:avLst>
          </a:prstGeom>
          <a:gradFill rotWithShape="1">
            <a:gsLst>
              <a:gs pos="0">
                <a:srgbClr val="EEDDFF"/>
              </a:gs>
              <a:gs pos="100000">
                <a:srgbClr val="CC99FF">
                  <a:alpha val="0"/>
                </a:srgbClr>
              </a:gs>
            </a:gsLst>
            <a:lin ang="5400000" scaled="1"/>
          </a:gradFill>
          <a:ln w="9525">
            <a:noFill/>
            <a:round/>
            <a:headEnd/>
            <a:tailEnd/>
          </a:ln>
        </p:spPr>
        <p:txBody>
          <a:bodyPr wrap="none" anchor="ctr"/>
          <a:lstStyle/>
          <a:p>
            <a:endParaRPr lang="zh-CN" altLang="en-US"/>
          </a:p>
        </p:txBody>
      </p:sp>
      <p:sp>
        <p:nvSpPr>
          <p:cNvPr id="35847" name="AutoShape 74"/>
          <p:cNvSpPr>
            <a:spLocks noChangeArrowheads="1"/>
          </p:cNvSpPr>
          <p:nvPr/>
        </p:nvSpPr>
        <p:spPr bwMode="gray">
          <a:xfrm>
            <a:off x="1120775" y="4484688"/>
            <a:ext cx="6827838" cy="912812"/>
          </a:xfrm>
          <a:prstGeom prst="roundRect">
            <a:avLst>
              <a:gd name="adj" fmla="val 40389"/>
            </a:avLst>
          </a:prstGeom>
          <a:gradFill rotWithShape="1">
            <a:gsLst>
              <a:gs pos="0">
                <a:srgbClr val="CC66FF"/>
              </a:gs>
              <a:gs pos="100000">
                <a:schemeClr val="bg1"/>
              </a:gs>
            </a:gsLst>
            <a:lin ang="5400000" scaled="1"/>
          </a:gradFill>
          <a:ln w="9525">
            <a:noFill/>
            <a:round/>
            <a:headEnd/>
            <a:tailEnd/>
          </a:ln>
        </p:spPr>
        <p:txBody>
          <a:bodyPr wrap="none" anchor="ctr"/>
          <a:lstStyle/>
          <a:p>
            <a:endParaRPr lang="zh-CN" altLang="en-US"/>
          </a:p>
        </p:txBody>
      </p:sp>
      <p:sp>
        <p:nvSpPr>
          <p:cNvPr id="35848" name="AutoShape 75"/>
          <p:cNvSpPr>
            <a:spLocks noChangeArrowheads="1"/>
          </p:cNvSpPr>
          <p:nvPr/>
        </p:nvSpPr>
        <p:spPr bwMode="gray">
          <a:xfrm>
            <a:off x="1163638" y="4510088"/>
            <a:ext cx="6721475" cy="811212"/>
          </a:xfrm>
          <a:prstGeom prst="roundRect">
            <a:avLst>
              <a:gd name="adj" fmla="val 50000"/>
            </a:avLst>
          </a:prstGeom>
          <a:gradFill rotWithShape="1">
            <a:gsLst>
              <a:gs pos="0">
                <a:srgbClr val="CC99FF"/>
              </a:gs>
              <a:gs pos="100000">
                <a:schemeClr val="bg1"/>
              </a:gs>
            </a:gsLst>
            <a:lin ang="5400000" scaled="1"/>
          </a:gradFill>
          <a:ln w="9525">
            <a:noFill/>
            <a:round/>
            <a:headEnd/>
            <a:tailEnd/>
          </a:ln>
        </p:spPr>
        <p:txBody>
          <a:bodyPr wrap="none" anchor="ctr"/>
          <a:lstStyle/>
          <a:p>
            <a:pPr indent="2039938"/>
            <a:endParaRPr lang="zh-CN" altLang="zh-CN" sz="2800" b="1">
              <a:latin typeface="楷体"/>
              <a:ea typeface="楷体"/>
              <a:cs typeface="楷体"/>
            </a:endParaRPr>
          </a:p>
        </p:txBody>
      </p:sp>
      <p:sp>
        <p:nvSpPr>
          <p:cNvPr id="35849" name="Text Box 122"/>
          <p:cNvSpPr txBox="1">
            <a:spLocks noChangeArrowheads="1"/>
          </p:cNvSpPr>
          <p:nvPr/>
        </p:nvSpPr>
        <p:spPr bwMode="auto">
          <a:xfrm>
            <a:off x="1547813" y="1844675"/>
            <a:ext cx="6056312" cy="2225675"/>
          </a:xfrm>
          <a:prstGeom prst="rect">
            <a:avLst/>
          </a:prstGeom>
          <a:noFill/>
          <a:ln w="38100" algn="ctr">
            <a:noFill/>
            <a:miter lim="800000"/>
            <a:headEnd/>
            <a:tailEnd/>
          </a:ln>
        </p:spPr>
        <p:txBody>
          <a:bodyPr>
            <a:spAutoFit/>
          </a:bodyPr>
          <a:lstStyle/>
          <a:p>
            <a:pPr indent="-342900">
              <a:spcBef>
                <a:spcPct val="50000"/>
              </a:spcBef>
              <a:buClr>
                <a:schemeClr val="accent1"/>
              </a:buClr>
              <a:buSzPct val="100000"/>
            </a:pPr>
            <a:r>
              <a:rPr lang="zh-CN" altLang="en-US" sz="2000">
                <a:latin typeface="楷体"/>
                <a:ea typeface="楷体"/>
                <a:cs typeface="楷体"/>
              </a:rPr>
              <a:t>   对单户在保余额</a:t>
            </a:r>
            <a:r>
              <a:rPr lang="en-US" altLang="zh-CN" sz="2000">
                <a:latin typeface="楷体"/>
                <a:ea typeface="楷体"/>
                <a:cs typeface="楷体"/>
              </a:rPr>
              <a:t>2000</a:t>
            </a:r>
            <a:r>
              <a:rPr lang="zh-CN" altLang="en-US" sz="2000">
                <a:latin typeface="楷体"/>
                <a:ea typeface="楷体"/>
                <a:cs typeface="楷体"/>
              </a:rPr>
              <a:t>万元以上的融资担保业务，或批量小微担保业务，或单户在保余额超过市县担保机构服务能力的业务，将其部分担保责任分出给市或县担保机构，并采取银行承担</a:t>
            </a:r>
            <a:r>
              <a:rPr lang="en-US" altLang="zh-CN" sz="2000">
                <a:latin typeface="楷体"/>
                <a:ea typeface="楷体"/>
                <a:cs typeface="楷体"/>
              </a:rPr>
              <a:t>20%</a:t>
            </a:r>
            <a:r>
              <a:rPr lang="zh-CN" altLang="en-US" sz="2000">
                <a:latin typeface="楷体"/>
                <a:ea typeface="楷体"/>
                <a:cs typeface="楷体"/>
              </a:rPr>
              <a:t>风险的模式，共担风险、共享收益，共同做好保后服务和风险化解工作，实现担保体系错位发展，提升整体效能，更好地服务实体经济。</a:t>
            </a:r>
          </a:p>
        </p:txBody>
      </p:sp>
      <p:sp>
        <p:nvSpPr>
          <p:cNvPr id="35850" name="TextBox 18"/>
          <p:cNvSpPr txBox="1">
            <a:spLocks noChangeArrowheads="1"/>
          </p:cNvSpPr>
          <p:nvPr/>
        </p:nvSpPr>
        <p:spPr bwMode="auto">
          <a:xfrm>
            <a:off x="2411413" y="4652963"/>
            <a:ext cx="5113337" cy="800100"/>
          </a:xfrm>
          <a:prstGeom prst="rect">
            <a:avLst/>
          </a:prstGeom>
          <a:noFill/>
          <a:ln w="9525">
            <a:noFill/>
            <a:miter lim="800000"/>
            <a:headEnd/>
            <a:tailEnd/>
          </a:ln>
        </p:spPr>
        <p:txBody>
          <a:bodyPr>
            <a:spAutoFit/>
          </a:bodyPr>
          <a:lstStyle/>
          <a:p>
            <a:r>
              <a:rPr lang="zh-CN" altLang="en-US" sz="2800" b="1">
                <a:latin typeface="楷体"/>
                <a:ea typeface="楷体"/>
                <a:cs typeface="楷体"/>
              </a:rPr>
              <a:t>创新联动直保业务模式  </a:t>
            </a:r>
            <a:endParaRPr lang="zh-CN" altLang="zh-CN" sz="2800" b="1">
              <a:latin typeface="楷体"/>
              <a:ea typeface="楷体"/>
              <a:cs typeface="楷体"/>
            </a:endParaRPr>
          </a:p>
          <a:p>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r>
              <a:rPr lang="zh-CN" altLang="en-US" sz="3200" b="1"/>
              <a:t>分类推进与银行合作工作</a:t>
            </a:r>
          </a:p>
        </p:txBody>
      </p:sp>
      <p:cxnSp>
        <p:nvCxnSpPr>
          <p:cNvPr id="36866" name="直接连接符 16"/>
          <p:cNvCxnSpPr>
            <a:cxnSpLocks noChangeShapeType="1"/>
          </p:cNvCxnSpPr>
          <p:nvPr/>
        </p:nvCxnSpPr>
        <p:spPr bwMode="auto">
          <a:xfrm>
            <a:off x="190500" y="806450"/>
            <a:ext cx="7261225" cy="0"/>
          </a:xfrm>
          <a:prstGeom prst="line">
            <a:avLst/>
          </a:prstGeom>
          <a:noFill/>
          <a:ln w="38100" algn="ctr">
            <a:solidFill>
              <a:schemeClr val="tx1"/>
            </a:solidFill>
            <a:round/>
            <a:headEnd/>
            <a:tailEnd/>
          </a:ln>
        </p:spPr>
      </p:cxnSp>
      <p:sp>
        <p:nvSpPr>
          <p:cNvPr id="36867" name="AutoShape 2"/>
          <p:cNvSpPr>
            <a:spLocks noChangeArrowheads="1"/>
          </p:cNvSpPr>
          <p:nvPr/>
        </p:nvSpPr>
        <p:spPr bwMode="auto">
          <a:xfrm>
            <a:off x="2097088" y="1144588"/>
            <a:ext cx="4475162" cy="3727450"/>
          </a:xfrm>
          <a:prstGeom prst="triangle">
            <a:avLst>
              <a:gd name="adj" fmla="val 50000"/>
            </a:avLst>
          </a:prstGeom>
          <a:noFill/>
          <a:ln w="38100">
            <a:solidFill>
              <a:schemeClr val="tx1"/>
            </a:solidFill>
            <a:miter lim="800000"/>
            <a:headEnd/>
            <a:tailEnd/>
          </a:ln>
        </p:spPr>
        <p:txBody>
          <a:bodyPr wrap="none" anchor="ctr"/>
          <a:lstStyle/>
          <a:p>
            <a:endParaRPr lang="zh-CN" altLang="en-US" sz="2400">
              <a:latin typeface="仿宋" charset="-122"/>
              <a:ea typeface="仿宋" charset="-122"/>
            </a:endParaRPr>
          </a:p>
        </p:txBody>
      </p:sp>
      <p:sp>
        <p:nvSpPr>
          <p:cNvPr id="36868" name="Oval 7"/>
          <p:cNvSpPr>
            <a:spLocks noChangeArrowheads="1"/>
          </p:cNvSpPr>
          <p:nvPr>
            <p:custDataLst>
              <p:tags r:id="rId1"/>
            </p:custDataLst>
          </p:nvPr>
        </p:nvSpPr>
        <p:spPr bwMode="blackWhite">
          <a:xfrm>
            <a:off x="2097088" y="908050"/>
            <a:ext cx="4257675" cy="1728788"/>
          </a:xfrm>
          <a:prstGeom prst="ellipse">
            <a:avLst/>
          </a:prstGeom>
          <a:gradFill rotWithShape="1">
            <a:gsLst>
              <a:gs pos="0">
                <a:srgbClr val="FDCC97"/>
              </a:gs>
              <a:gs pos="50000">
                <a:srgbClr val="FCF3DC"/>
              </a:gs>
              <a:gs pos="100000">
                <a:srgbClr val="FACB9C"/>
              </a:gs>
            </a:gsLst>
            <a:lin ang="0"/>
          </a:gradFill>
          <a:ln w="9525">
            <a:noFill/>
            <a:miter lim="800000"/>
            <a:headEnd/>
            <a:tailEnd/>
          </a:ln>
        </p:spPr>
        <p:txBody>
          <a:bodyPr wrap="none" anchor="ctr"/>
          <a:lstStyle/>
          <a:p>
            <a:pPr defTabSz="804863" eaLnBrk="0" hangingPunct="0"/>
            <a:endParaRPr lang="zh-CN" altLang="en-US" sz="2400">
              <a:latin typeface="仿宋" charset="-122"/>
              <a:ea typeface="仿宋" charset="-122"/>
              <a:cs typeface="楷体"/>
            </a:endParaRPr>
          </a:p>
        </p:txBody>
      </p:sp>
      <p:sp>
        <p:nvSpPr>
          <p:cNvPr id="36869" name="Oval 10"/>
          <p:cNvSpPr>
            <a:spLocks noChangeArrowheads="1"/>
          </p:cNvSpPr>
          <p:nvPr>
            <p:custDataLst>
              <p:tags r:id="rId2"/>
            </p:custDataLst>
          </p:nvPr>
        </p:nvSpPr>
        <p:spPr bwMode="blackWhite">
          <a:xfrm>
            <a:off x="539750" y="3933825"/>
            <a:ext cx="3727450" cy="1727200"/>
          </a:xfrm>
          <a:prstGeom prst="ellipse">
            <a:avLst/>
          </a:prstGeom>
          <a:gradFill rotWithShape="1">
            <a:gsLst>
              <a:gs pos="0">
                <a:srgbClr val="66CCFF"/>
              </a:gs>
              <a:gs pos="50000">
                <a:srgbClr val="CCECFF"/>
              </a:gs>
              <a:gs pos="100000">
                <a:srgbClr val="66CCFF"/>
              </a:gs>
            </a:gsLst>
            <a:lin ang="0" scaled="1"/>
          </a:gradFill>
          <a:ln w="9525">
            <a:noFill/>
            <a:round/>
            <a:headEnd/>
            <a:tailEnd/>
          </a:ln>
        </p:spPr>
        <p:txBody>
          <a:bodyPr wrap="none" anchor="ctr"/>
          <a:lstStyle/>
          <a:p>
            <a:pPr defTabSz="804863" eaLnBrk="0" hangingPunct="0"/>
            <a:endParaRPr lang="zh-CN" altLang="en-US" sz="2400">
              <a:latin typeface="仿宋" charset="-122"/>
              <a:ea typeface="仿宋" charset="-122"/>
            </a:endParaRPr>
          </a:p>
        </p:txBody>
      </p:sp>
      <p:sp>
        <p:nvSpPr>
          <p:cNvPr id="36870" name="Oval 13"/>
          <p:cNvSpPr>
            <a:spLocks noChangeArrowheads="1"/>
          </p:cNvSpPr>
          <p:nvPr>
            <p:custDataLst>
              <p:tags r:id="rId3"/>
            </p:custDataLst>
          </p:nvPr>
        </p:nvSpPr>
        <p:spPr bwMode="blackWhite">
          <a:xfrm>
            <a:off x="5059363" y="3789363"/>
            <a:ext cx="3887787" cy="1871662"/>
          </a:xfrm>
          <a:prstGeom prst="ellipse">
            <a:avLst/>
          </a:prstGeom>
          <a:gradFill rotWithShape="1">
            <a:gsLst>
              <a:gs pos="0">
                <a:srgbClr val="ADDC82"/>
              </a:gs>
              <a:gs pos="50000">
                <a:srgbClr val="DAFEDD"/>
              </a:gs>
              <a:gs pos="100000">
                <a:srgbClr val="96D08E"/>
              </a:gs>
            </a:gsLst>
            <a:lin ang="0" scaled="1"/>
          </a:gradFill>
          <a:ln w="9525">
            <a:noFill/>
            <a:miter lim="800000"/>
            <a:headEnd/>
            <a:tailEnd/>
          </a:ln>
        </p:spPr>
        <p:txBody>
          <a:bodyPr wrap="none" anchor="ctr"/>
          <a:lstStyle/>
          <a:p>
            <a:pPr defTabSz="804863" eaLnBrk="0" hangingPunct="0"/>
            <a:endParaRPr lang="zh-CN" altLang="en-US" sz="2400">
              <a:latin typeface="仿宋" charset="-122"/>
              <a:ea typeface="仿宋" charset="-122"/>
              <a:cs typeface="楷体"/>
            </a:endParaRPr>
          </a:p>
        </p:txBody>
      </p:sp>
      <p:sp>
        <p:nvSpPr>
          <p:cNvPr id="36871" name="Rectangle 18"/>
          <p:cNvSpPr>
            <a:spLocks noChangeArrowheads="1"/>
          </p:cNvSpPr>
          <p:nvPr/>
        </p:nvSpPr>
        <p:spPr bwMode="auto">
          <a:xfrm flipH="1">
            <a:off x="900113" y="4221163"/>
            <a:ext cx="3024187" cy="1230312"/>
          </a:xfrm>
          <a:prstGeom prst="rect">
            <a:avLst/>
          </a:prstGeom>
          <a:noFill/>
          <a:ln w="9525">
            <a:noFill/>
            <a:miter lim="800000"/>
            <a:headEnd/>
            <a:tailEnd/>
          </a:ln>
        </p:spPr>
        <p:txBody>
          <a:bodyPr lIns="0" tIns="0" rIns="0" bIns="0">
            <a:spAutoFit/>
          </a:bodyPr>
          <a:lstStyle/>
          <a:p>
            <a:pPr algn="ctr" defTabSz="895350">
              <a:buSzPct val="120000"/>
            </a:pPr>
            <a:r>
              <a:rPr lang="zh-CN" altLang="en-US" sz="2000" b="1">
                <a:latin typeface="仿宋" charset="-122"/>
                <a:ea typeface="仿宋" charset="-122"/>
              </a:rPr>
              <a:t>地方性银行：</a:t>
            </a:r>
            <a:r>
              <a:rPr lang="zh-CN" altLang="en-US" sz="2000">
                <a:latin typeface="仿宋" charset="-122"/>
                <a:ea typeface="仿宋" charset="-122"/>
              </a:rPr>
              <a:t>进一步规范业务操作，防止转嫁风险，合理控制利率上浮水平，让利于小微企业。</a:t>
            </a:r>
            <a:endParaRPr lang="en-US" altLang="ko-KR" sz="2000" b="1">
              <a:latin typeface="仿宋" charset="-122"/>
              <a:ea typeface="仿宋" charset="-122"/>
            </a:endParaRPr>
          </a:p>
        </p:txBody>
      </p:sp>
      <p:sp>
        <p:nvSpPr>
          <p:cNvPr id="36872" name="Rectangle 18"/>
          <p:cNvSpPr>
            <a:spLocks noChangeArrowheads="1"/>
          </p:cNvSpPr>
          <p:nvPr/>
        </p:nvSpPr>
        <p:spPr bwMode="auto">
          <a:xfrm flipH="1">
            <a:off x="5726113" y="4149725"/>
            <a:ext cx="2808287" cy="1098550"/>
          </a:xfrm>
          <a:prstGeom prst="rect">
            <a:avLst/>
          </a:prstGeom>
          <a:noFill/>
          <a:ln w="9525">
            <a:noFill/>
            <a:miter lim="800000"/>
            <a:headEnd/>
            <a:tailEnd/>
          </a:ln>
        </p:spPr>
        <p:txBody>
          <a:bodyPr lIns="0" tIns="0" rIns="0" bIns="0">
            <a:spAutoFit/>
          </a:bodyPr>
          <a:lstStyle/>
          <a:p>
            <a:pPr algn="ctr" defTabSz="895350">
              <a:buSzPct val="120000"/>
            </a:pPr>
            <a:r>
              <a:rPr lang="zh-CN" altLang="en-US" b="1"/>
              <a:t>股份制银行：</a:t>
            </a:r>
            <a:r>
              <a:rPr lang="zh-CN" altLang="en-US"/>
              <a:t>根据网点分布特点，推动与区域担保机构深化合作，加大创新力度，提升服务小微企业能力。</a:t>
            </a:r>
            <a:endParaRPr lang="en-US" altLang="ko-KR"/>
          </a:p>
        </p:txBody>
      </p:sp>
      <p:sp>
        <p:nvSpPr>
          <p:cNvPr id="36873" name="Rectangle 18"/>
          <p:cNvSpPr>
            <a:spLocks noChangeArrowheads="1"/>
          </p:cNvSpPr>
          <p:nvPr/>
        </p:nvSpPr>
        <p:spPr bwMode="auto">
          <a:xfrm flipH="1">
            <a:off x="2701925" y="1125538"/>
            <a:ext cx="3167063" cy="1098550"/>
          </a:xfrm>
          <a:prstGeom prst="rect">
            <a:avLst/>
          </a:prstGeom>
          <a:noFill/>
          <a:ln w="9525">
            <a:noFill/>
            <a:miter lim="800000"/>
            <a:headEnd/>
            <a:tailEnd/>
          </a:ln>
        </p:spPr>
        <p:txBody>
          <a:bodyPr lIns="0" tIns="0" rIns="0" bIns="0">
            <a:spAutoFit/>
          </a:bodyPr>
          <a:lstStyle/>
          <a:p>
            <a:pPr algn="ctr" defTabSz="895350">
              <a:buSzPct val="120000"/>
            </a:pPr>
            <a:r>
              <a:rPr lang="zh-CN" altLang="en-US" b="1"/>
              <a:t>国有银行：</a:t>
            </a:r>
            <a:r>
              <a:rPr lang="zh-CN" altLang="en-US"/>
              <a:t>进一步加大宣讲和推广力度，深化对新型政银担风险共担的认识，稳步提高业务占比。</a:t>
            </a:r>
            <a:endParaRPr lang="en-US" altLang="ko-KR"/>
          </a:p>
        </p:txBody>
      </p:sp>
      <p:sp>
        <p:nvSpPr>
          <p:cNvPr id="30" name="AutoShape 10"/>
          <p:cNvSpPr>
            <a:spLocks noChangeArrowheads="1"/>
          </p:cNvSpPr>
          <p:nvPr/>
        </p:nvSpPr>
        <p:spPr bwMode="auto">
          <a:xfrm rot="10800000">
            <a:off x="611188" y="5876925"/>
            <a:ext cx="7993062" cy="792163"/>
          </a:xfrm>
          <a:prstGeom prst="roundRect">
            <a:avLst>
              <a:gd name="adj" fmla="val 4690"/>
            </a:avLst>
          </a:prstGeom>
          <a:solidFill>
            <a:schemeClr val="accent3">
              <a:lumMod val="60000"/>
              <a:lumOff val="40000"/>
              <a:alpha val="87000"/>
            </a:schemeClr>
          </a:solidFill>
          <a:ln w="57150">
            <a:solidFill>
              <a:srgbClr val="FFFF99"/>
            </a:solidFill>
            <a:round/>
            <a:headEnd/>
            <a:tailEnd/>
          </a:ln>
          <a:effectLst>
            <a:outerShdw dist="35921" dir="2700000" algn="ctr" rotWithShape="0">
              <a:schemeClr val="bg2"/>
            </a:outerShdw>
          </a:effectLst>
        </p:spPr>
        <p:txBody>
          <a:bodyPr wrap="none" anchor="ctr"/>
          <a:lstStyle/>
          <a:p>
            <a:pPr>
              <a:defRPr/>
            </a:pPr>
            <a:endParaRPr lang="zh-CN" altLang="en-US"/>
          </a:p>
        </p:txBody>
      </p:sp>
      <p:sp>
        <p:nvSpPr>
          <p:cNvPr id="36875" name="TextBox 30"/>
          <p:cNvSpPr txBox="1">
            <a:spLocks noChangeArrowheads="1"/>
          </p:cNvSpPr>
          <p:nvPr/>
        </p:nvSpPr>
        <p:spPr bwMode="auto">
          <a:xfrm>
            <a:off x="2843213" y="6021388"/>
            <a:ext cx="7632700" cy="461962"/>
          </a:xfrm>
          <a:prstGeom prst="rect">
            <a:avLst/>
          </a:prstGeom>
          <a:noFill/>
          <a:ln w="9525">
            <a:noFill/>
            <a:miter lim="800000"/>
            <a:headEnd/>
            <a:tailEnd/>
          </a:ln>
        </p:spPr>
        <p:txBody>
          <a:bodyPr>
            <a:spAutoFit/>
          </a:bodyPr>
          <a:lstStyle/>
          <a:p>
            <a:r>
              <a:rPr lang="zh-CN" altLang="en-US" sz="2400" b="1">
                <a:latin typeface="方正仿宋_GBK" pitchFamily="65" charset="-122"/>
                <a:ea typeface="方正仿宋_GBK" pitchFamily="65" charset="-122"/>
              </a:rPr>
              <a:t>分类推荐与银行的合作</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r>
              <a:rPr lang="zh-CN" altLang="en-US" sz="3200" b="1"/>
              <a:t>政府层面调度与政策</a:t>
            </a:r>
            <a:endParaRPr lang="zh-CN" altLang="zh-CN" sz="3000" b="1">
              <a:latin typeface="Calibri" pitchFamily="34" charset="0"/>
            </a:endParaRPr>
          </a:p>
        </p:txBody>
      </p:sp>
      <p:cxnSp>
        <p:nvCxnSpPr>
          <p:cNvPr id="37890" name="直接连接符 16"/>
          <p:cNvCxnSpPr>
            <a:cxnSpLocks noChangeShapeType="1"/>
          </p:cNvCxnSpPr>
          <p:nvPr/>
        </p:nvCxnSpPr>
        <p:spPr bwMode="auto">
          <a:xfrm>
            <a:off x="190500" y="806450"/>
            <a:ext cx="7261225" cy="0"/>
          </a:xfrm>
          <a:prstGeom prst="line">
            <a:avLst/>
          </a:prstGeom>
          <a:noFill/>
          <a:ln w="38100" algn="ctr">
            <a:solidFill>
              <a:schemeClr val="tx1"/>
            </a:solidFill>
            <a:round/>
            <a:headEnd/>
            <a:tailEnd/>
          </a:ln>
        </p:spPr>
      </p:cxnSp>
      <p:sp>
        <p:nvSpPr>
          <p:cNvPr id="37891" name="AutoShape 2"/>
          <p:cNvSpPr>
            <a:spLocks noChangeArrowheads="1"/>
          </p:cNvSpPr>
          <p:nvPr/>
        </p:nvSpPr>
        <p:spPr bwMode="blackWhite">
          <a:xfrm>
            <a:off x="4670425" y="1196975"/>
            <a:ext cx="2062163" cy="4824413"/>
          </a:xfrm>
          <a:prstGeom prst="curvedRightArrow">
            <a:avLst>
              <a:gd name="adj1" fmla="val 51274"/>
              <a:gd name="adj2" fmla="val 83745"/>
              <a:gd name="adj3" fmla="val 33301"/>
            </a:avLst>
          </a:prstGeom>
          <a:gradFill rotWithShape="1">
            <a:gsLst>
              <a:gs pos="0">
                <a:srgbClr val="ADDC82"/>
              </a:gs>
              <a:gs pos="50000">
                <a:srgbClr val="DAFEDD"/>
              </a:gs>
              <a:gs pos="100000">
                <a:srgbClr val="96D08E"/>
              </a:gs>
            </a:gsLst>
            <a:lin ang="0" scaled="1"/>
          </a:gradFill>
          <a:ln w="9525">
            <a:noFill/>
            <a:miter lim="800000"/>
            <a:headEnd/>
            <a:tailEnd/>
          </a:ln>
        </p:spPr>
        <p:txBody>
          <a:bodyPr wrap="none" anchor="ctr"/>
          <a:lstStyle/>
          <a:p>
            <a:pPr eaLnBrk="0" hangingPunct="0">
              <a:buFont typeface="Arial" charset="0"/>
              <a:buNone/>
            </a:pPr>
            <a:endParaRPr lang="zh-CN" altLang="en-US"/>
          </a:p>
        </p:txBody>
      </p:sp>
      <p:sp>
        <p:nvSpPr>
          <p:cNvPr id="37892" name="AutoShape 3"/>
          <p:cNvSpPr>
            <a:spLocks noChangeArrowheads="1"/>
          </p:cNvSpPr>
          <p:nvPr/>
        </p:nvSpPr>
        <p:spPr bwMode="blackWhite">
          <a:xfrm flipH="1" flipV="1">
            <a:off x="2411413" y="908050"/>
            <a:ext cx="2030412" cy="4827588"/>
          </a:xfrm>
          <a:prstGeom prst="curvedRightArrow">
            <a:avLst>
              <a:gd name="adj1" fmla="val 51317"/>
              <a:gd name="adj2" fmla="val 83790"/>
              <a:gd name="adj3" fmla="val 33301"/>
            </a:avLst>
          </a:prstGeom>
          <a:gradFill rotWithShape="1">
            <a:gsLst>
              <a:gs pos="0">
                <a:srgbClr val="FDCC97"/>
              </a:gs>
              <a:gs pos="50000">
                <a:srgbClr val="FBEDC9"/>
              </a:gs>
              <a:gs pos="100000">
                <a:srgbClr val="FACB9C"/>
              </a:gs>
            </a:gsLst>
            <a:lin ang="0"/>
          </a:gradFill>
          <a:ln w="9525">
            <a:noFill/>
            <a:miter lim="800000"/>
            <a:headEnd/>
            <a:tailEnd/>
          </a:ln>
        </p:spPr>
        <p:txBody>
          <a:bodyPr wrap="none" anchor="ctr"/>
          <a:lstStyle/>
          <a:p>
            <a:pPr eaLnBrk="0" hangingPunct="0">
              <a:buFont typeface="Arial" charset="0"/>
              <a:buNone/>
            </a:pPr>
            <a:endParaRPr lang="zh-CN" altLang="en-US"/>
          </a:p>
        </p:txBody>
      </p:sp>
      <p:sp>
        <p:nvSpPr>
          <p:cNvPr id="37893" name="Rectangle 4"/>
          <p:cNvSpPr>
            <a:spLocks noChangeArrowheads="1"/>
          </p:cNvSpPr>
          <p:nvPr/>
        </p:nvSpPr>
        <p:spPr bwMode="auto">
          <a:xfrm>
            <a:off x="611188" y="1700213"/>
            <a:ext cx="1873250" cy="3816350"/>
          </a:xfrm>
          <a:prstGeom prst="rect">
            <a:avLst/>
          </a:prstGeom>
          <a:noFill/>
          <a:ln w="9525">
            <a:noFill/>
            <a:miter lim="800000"/>
            <a:headEnd/>
            <a:tailEnd/>
          </a:ln>
        </p:spPr>
        <p:txBody>
          <a:bodyPr lIns="0" tIns="0" rIns="0" bIns="0" anchor="ctr" anchorCtr="1"/>
          <a:lstStyle/>
          <a:p>
            <a:pPr algn="just"/>
            <a:r>
              <a:rPr lang="zh-CN" altLang="en-US" sz="2000">
                <a:latin typeface="楷体"/>
                <a:ea typeface="楷体"/>
                <a:cs typeface="楷体"/>
              </a:rPr>
              <a:t>鼓励地方政府将新型政银担业务纳入对地方金融机构的考核，将财政资金与业绩挂钩，对业绩突出的银行，给予存款支持和奖励，激励银行规范开展新型政银担业务。</a:t>
            </a:r>
            <a:endParaRPr lang="en-US" altLang="zh-CN" sz="2000">
              <a:latin typeface="楷体"/>
              <a:ea typeface="楷体"/>
              <a:cs typeface="楷体"/>
            </a:endParaRPr>
          </a:p>
        </p:txBody>
      </p:sp>
      <p:sp>
        <p:nvSpPr>
          <p:cNvPr id="37894" name="Rectangle 5"/>
          <p:cNvSpPr>
            <a:spLocks noChangeArrowheads="1"/>
          </p:cNvSpPr>
          <p:nvPr/>
        </p:nvSpPr>
        <p:spPr bwMode="auto">
          <a:xfrm>
            <a:off x="6916738" y="1700213"/>
            <a:ext cx="2047875" cy="3529012"/>
          </a:xfrm>
          <a:prstGeom prst="rect">
            <a:avLst/>
          </a:prstGeom>
          <a:noFill/>
          <a:ln w="9525">
            <a:noFill/>
            <a:miter lim="800000"/>
            <a:headEnd/>
            <a:tailEnd/>
          </a:ln>
        </p:spPr>
        <p:txBody>
          <a:bodyPr lIns="0" tIns="0" rIns="0" bIns="0" anchor="ctr" anchorCtr="1"/>
          <a:lstStyle/>
          <a:p>
            <a:pPr algn="just"/>
            <a:r>
              <a:rPr lang="zh-CN" altLang="en-US" sz="2000">
                <a:latin typeface="楷体"/>
                <a:ea typeface="楷体"/>
                <a:cs typeface="楷体"/>
              </a:rPr>
              <a:t>加强调度。明确任务，落实责任，实时考核业务进度，对进度不达标的银行和担保机构，要加强问责和帮助。坚持问题导向，找准症结，推动银担密切合作，共同推进政银担业务快速发展。</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2071740" y="3573877"/>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8" name="圆角矩形 7"/>
          <p:cNvSpPr/>
          <p:nvPr/>
        </p:nvSpPr>
        <p:spPr bwMode="auto">
          <a:xfrm>
            <a:off x="2071740" y="2445111"/>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9" name="圆角矩形 8"/>
          <p:cNvSpPr/>
          <p:nvPr/>
        </p:nvSpPr>
        <p:spPr bwMode="auto">
          <a:xfrm>
            <a:off x="2071740" y="1304864"/>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38916" name="TextBox 32"/>
          <p:cNvSpPr txBox="1">
            <a:spLocks noChangeArrowheads="1"/>
          </p:cNvSpPr>
          <p:nvPr/>
        </p:nvSpPr>
        <p:spPr bwMode="auto">
          <a:xfrm>
            <a:off x="3403600" y="1524000"/>
            <a:ext cx="3255963" cy="461963"/>
          </a:xfrm>
          <a:prstGeom prst="rect">
            <a:avLst/>
          </a:prstGeom>
          <a:noFill/>
          <a:ln w="9525">
            <a:noFill/>
            <a:miter lim="800000"/>
            <a:headEnd/>
            <a:tailEnd/>
          </a:ln>
        </p:spPr>
        <p:txBody>
          <a:bodyPr>
            <a:spAutoFit/>
          </a:bodyPr>
          <a:lstStyle/>
          <a:p>
            <a:r>
              <a:rPr lang="zh-CN" altLang="zh-CN" sz="2400" b="1"/>
              <a:t>新型政银担合作情况</a:t>
            </a:r>
            <a:endParaRPr lang="zh-CN" altLang="en-US" sz="2400" b="1"/>
          </a:p>
        </p:txBody>
      </p:sp>
      <p:sp>
        <p:nvSpPr>
          <p:cNvPr id="11" name="五边形 10"/>
          <p:cNvSpPr/>
          <p:nvPr/>
        </p:nvSpPr>
        <p:spPr bwMode="auto">
          <a:xfrm>
            <a:off x="1403648" y="1529771"/>
            <a:ext cx="1486270" cy="453571"/>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2" name="TextBox 22"/>
          <p:cNvSpPr txBox="1">
            <a:spLocks noChangeArrowheads="1"/>
          </p:cNvSpPr>
          <p:nvPr/>
        </p:nvSpPr>
        <p:spPr bwMode="auto">
          <a:xfrm>
            <a:off x="1481138" y="1601788"/>
            <a:ext cx="1241425" cy="307975"/>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auto">
              <a:spcBef>
                <a:spcPts val="0"/>
              </a:spcBef>
              <a:spcAft>
                <a:spcPts val="0"/>
              </a:spcAft>
              <a:defRPr/>
            </a:pPr>
            <a:r>
              <a:rPr lang="zh-CN" altLang="en-US" sz="1400" dirty="0" smtClean="0">
                <a:solidFill>
                  <a:schemeClr val="bg1"/>
                </a:solidFill>
                <a:latin typeface="+mn-ea"/>
                <a:ea typeface="+mn-ea"/>
              </a:rPr>
              <a:t>一</a:t>
            </a:r>
            <a:endParaRPr lang="zh-CN" altLang="en-US" sz="1400" dirty="0">
              <a:solidFill>
                <a:schemeClr val="bg1"/>
              </a:solidFill>
              <a:latin typeface="+mn-ea"/>
              <a:ea typeface="+mn-ea"/>
            </a:endParaRPr>
          </a:p>
        </p:txBody>
      </p:sp>
      <p:sp>
        <p:nvSpPr>
          <p:cNvPr id="13" name="五边形 12"/>
          <p:cNvSpPr/>
          <p:nvPr/>
        </p:nvSpPr>
        <p:spPr bwMode="auto">
          <a:xfrm>
            <a:off x="1403648" y="2671455"/>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38920" name="TextBox 22"/>
          <p:cNvSpPr txBox="1">
            <a:spLocks noChangeArrowheads="1"/>
          </p:cNvSpPr>
          <p:nvPr/>
        </p:nvSpPr>
        <p:spPr bwMode="auto">
          <a:xfrm>
            <a:off x="1481138" y="2762250"/>
            <a:ext cx="1241425" cy="307975"/>
          </a:xfrm>
          <a:prstGeom prst="rect">
            <a:avLst/>
          </a:prstGeom>
          <a:noFill/>
          <a:ln w="9525">
            <a:noFill/>
            <a:miter lim="800000"/>
            <a:headEnd/>
            <a:tailEnd/>
          </a:ln>
        </p:spPr>
        <p:txBody>
          <a:bodyPr>
            <a:spAutoFit/>
          </a:bodyPr>
          <a:lstStyle/>
          <a:p>
            <a:pPr algn="ctr"/>
            <a:r>
              <a:rPr lang="zh-CN" altLang="en-US" sz="1400">
                <a:solidFill>
                  <a:schemeClr val="bg1"/>
                </a:solidFill>
                <a:latin typeface="微软雅黑"/>
                <a:ea typeface="微软雅黑"/>
                <a:cs typeface="微软雅黑"/>
              </a:rPr>
              <a:t>二</a:t>
            </a:r>
          </a:p>
        </p:txBody>
      </p:sp>
      <p:sp>
        <p:nvSpPr>
          <p:cNvPr id="15" name="五边形 14"/>
          <p:cNvSpPr/>
          <p:nvPr/>
        </p:nvSpPr>
        <p:spPr bwMode="auto">
          <a:xfrm>
            <a:off x="1403648" y="3813114"/>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38922" name="TextBox 22"/>
          <p:cNvSpPr txBox="1">
            <a:spLocks noChangeArrowheads="1"/>
          </p:cNvSpPr>
          <p:nvPr/>
        </p:nvSpPr>
        <p:spPr bwMode="auto">
          <a:xfrm>
            <a:off x="1481138" y="3886200"/>
            <a:ext cx="1241425" cy="307975"/>
          </a:xfrm>
          <a:prstGeom prst="rect">
            <a:avLst/>
          </a:prstGeom>
          <a:noFill/>
          <a:ln w="9525">
            <a:noFill/>
            <a:miter lim="800000"/>
            <a:headEnd/>
            <a:tailEnd/>
          </a:ln>
        </p:spPr>
        <p:txBody>
          <a:bodyPr>
            <a:spAutoFit/>
          </a:bodyPr>
          <a:lstStyle/>
          <a:p>
            <a:pPr algn="ctr"/>
            <a:r>
              <a:rPr lang="zh-CN" altLang="en-US" sz="1400">
                <a:solidFill>
                  <a:schemeClr val="bg1"/>
                </a:solidFill>
                <a:latin typeface="微软雅黑"/>
                <a:ea typeface="微软雅黑"/>
                <a:cs typeface="微软雅黑"/>
              </a:rPr>
              <a:t>三</a:t>
            </a:r>
          </a:p>
        </p:txBody>
      </p:sp>
      <p:sp>
        <p:nvSpPr>
          <p:cNvPr id="17" name="椭圆 16"/>
          <p:cNvSpPr/>
          <p:nvPr/>
        </p:nvSpPr>
        <p:spPr bwMode="auto">
          <a:xfrm>
            <a:off x="3275856" y="1696210"/>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38924" name="TextBox 32"/>
          <p:cNvSpPr txBox="1">
            <a:spLocks noChangeArrowheads="1"/>
          </p:cNvSpPr>
          <p:nvPr/>
        </p:nvSpPr>
        <p:spPr bwMode="auto">
          <a:xfrm>
            <a:off x="3403600" y="2676525"/>
            <a:ext cx="3184525" cy="461963"/>
          </a:xfrm>
          <a:prstGeom prst="rect">
            <a:avLst/>
          </a:prstGeom>
          <a:noFill/>
          <a:ln w="9525">
            <a:noFill/>
            <a:miter lim="800000"/>
            <a:headEnd/>
            <a:tailEnd/>
          </a:ln>
        </p:spPr>
        <p:txBody>
          <a:bodyPr>
            <a:spAutoFit/>
          </a:bodyPr>
          <a:lstStyle/>
          <a:p>
            <a:r>
              <a:rPr lang="zh-CN" altLang="zh-CN" sz="2400" b="1"/>
              <a:t>新型政银担产品情况</a:t>
            </a:r>
            <a:endParaRPr lang="zh-CN" altLang="en-US" sz="2400" b="1"/>
          </a:p>
        </p:txBody>
      </p:sp>
      <p:sp>
        <p:nvSpPr>
          <p:cNvPr id="21" name="椭圆 20"/>
          <p:cNvSpPr/>
          <p:nvPr/>
        </p:nvSpPr>
        <p:spPr bwMode="auto">
          <a:xfrm>
            <a:off x="3275856" y="2820496"/>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38926" name="TextBox 32"/>
          <p:cNvSpPr txBox="1">
            <a:spLocks noChangeArrowheads="1"/>
          </p:cNvSpPr>
          <p:nvPr/>
        </p:nvSpPr>
        <p:spPr bwMode="auto">
          <a:xfrm>
            <a:off x="3403600" y="3798888"/>
            <a:ext cx="3544888" cy="461962"/>
          </a:xfrm>
          <a:prstGeom prst="rect">
            <a:avLst/>
          </a:prstGeom>
          <a:noFill/>
          <a:ln w="9525">
            <a:noFill/>
            <a:miter lim="800000"/>
            <a:headEnd/>
            <a:tailEnd/>
          </a:ln>
        </p:spPr>
        <p:txBody>
          <a:bodyPr>
            <a:spAutoFit/>
          </a:bodyPr>
          <a:lstStyle/>
          <a:p>
            <a:r>
              <a:rPr lang="zh-CN" altLang="zh-CN" sz="2400" b="1"/>
              <a:t>完善机制的措施</a:t>
            </a:r>
            <a:endParaRPr lang="zh-CN" altLang="en-US" sz="2400" b="1"/>
          </a:p>
        </p:txBody>
      </p:sp>
      <p:sp>
        <p:nvSpPr>
          <p:cNvPr id="25" name="椭圆 24"/>
          <p:cNvSpPr/>
          <p:nvPr/>
        </p:nvSpPr>
        <p:spPr bwMode="auto">
          <a:xfrm>
            <a:off x="3275856" y="4000466"/>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18" name="圆角矩形 17"/>
          <p:cNvSpPr/>
          <p:nvPr/>
        </p:nvSpPr>
        <p:spPr bwMode="auto">
          <a:xfrm>
            <a:off x="2052248" y="4689240"/>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9" name="五边形 18"/>
          <p:cNvSpPr/>
          <p:nvPr/>
        </p:nvSpPr>
        <p:spPr bwMode="auto">
          <a:xfrm>
            <a:off x="1384156" y="4928477"/>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38930" name="TextBox 22"/>
          <p:cNvSpPr txBox="1">
            <a:spLocks noChangeArrowheads="1"/>
          </p:cNvSpPr>
          <p:nvPr/>
        </p:nvSpPr>
        <p:spPr bwMode="auto">
          <a:xfrm>
            <a:off x="1460500" y="5002213"/>
            <a:ext cx="1241425" cy="307975"/>
          </a:xfrm>
          <a:prstGeom prst="rect">
            <a:avLst/>
          </a:prstGeom>
          <a:noFill/>
          <a:ln w="9525">
            <a:noFill/>
            <a:miter lim="800000"/>
            <a:headEnd/>
            <a:tailEnd/>
          </a:ln>
        </p:spPr>
        <p:txBody>
          <a:bodyPr>
            <a:spAutoFit/>
          </a:bodyPr>
          <a:lstStyle/>
          <a:p>
            <a:pPr algn="ctr"/>
            <a:r>
              <a:rPr lang="zh-CN" altLang="en-US" sz="1400">
                <a:solidFill>
                  <a:schemeClr val="bg1"/>
                </a:solidFill>
                <a:latin typeface="微软雅黑"/>
                <a:ea typeface="微软雅黑"/>
                <a:cs typeface="微软雅黑"/>
              </a:rPr>
              <a:t>四</a:t>
            </a:r>
          </a:p>
        </p:txBody>
      </p:sp>
      <p:sp>
        <p:nvSpPr>
          <p:cNvPr id="38931" name="TextBox 32"/>
          <p:cNvSpPr txBox="1">
            <a:spLocks noChangeArrowheads="1"/>
          </p:cNvSpPr>
          <p:nvPr/>
        </p:nvSpPr>
        <p:spPr bwMode="auto">
          <a:xfrm>
            <a:off x="3382963" y="4914900"/>
            <a:ext cx="4357687" cy="461963"/>
          </a:xfrm>
          <a:prstGeom prst="rect">
            <a:avLst/>
          </a:prstGeom>
          <a:noFill/>
          <a:ln w="9525">
            <a:noFill/>
            <a:miter lim="800000"/>
            <a:headEnd/>
            <a:tailEnd/>
          </a:ln>
        </p:spPr>
        <p:txBody>
          <a:bodyPr>
            <a:spAutoFit/>
          </a:bodyPr>
          <a:lstStyle/>
          <a:p>
            <a:r>
              <a:rPr lang="zh-CN" altLang="zh-CN" sz="2400" b="1"/>
              <a:t>工作推进中的问题</a:t>
            </a:r>
          </a:p>
        </p:txBody>
      </p:sp>
      <p:sp>
        <p:nvSpPr>
          <p:cNvPr id="26" name="椭圆 25"/>
          <p:cNvSpPr/>
          <p:nvPr/>
        </p:nvSpPr>
        <p:spPr bwMode="auto">
          <a:xfrm>
            <a:off x="3256364" y="5115829"/>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27" name="右箭头 26"/>
          <p:cNvSpPr/>
          <p:nvPr/>
        </p:nvSpPr>
        <p:spPr>
          <a:xfrm>
            <a:off x="179512" y="4742008"/>
            <a:ext cx="936065" cy="703216"/>
          </a:xfrm>
          <a:prstGeom prst="rightArrow">
            <a:avLst/>
          </a:prstGeom>
          <a:gradFill>
            <a:gsLst>
              <a:gs pos="0">
                <a:srgbClr val="015F11"/>
              </a:gs>
              <a:gs pos="50000">
                <a:srgbClr val="CAE789"/>
              </a:gs>
              <a:gs pos="100000">
                <a:srgbClr val="016712"/>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936"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buFont typeface="Arial" charset="0"/>
              <a:buNone/>
            </a:pPr>
            <a:r>
              <a:rPr lang="zh-CN" altLang="en-US" sz="3000" b="1">
                <a:latin typeface="Calibri" pitchFamily="34" charset="0"/>
              </a:rPr>
              <a:t>提纲</a:t>
            </a:r>
            <a:endParaRPr lang="zh-CN" altLang="zh-CN" sz="3000" b="1">
              <a:latin typeface="Calibri" pitchFamily="34" charset="0"/>
            </a:endParaRPr>
          </a:p>
        </p:txBody>
      </p:sp>
      <p:cxnSp>
        <p:nvCxnSpPr>
          <p:cNvPr id="38937" name="直接连接符 28"/>
          <p:cNvCxnSpPr>
            <a:cxnSpLocks noChangeShapeType="1"/>
          </p:cNvCxnSpPr>
          <p:nvPr/>
        </p:nvCxnSpPr>
        <p:spPr bwMode="auto">
          <a:xfrm>
            <a:off x="107950" y="873125"/>
            <a:ext cx="7261225" cy="0"/>
          </a:xfrm>
          <a:prstGeom prst="line">
            <a:avLst/>
          </a:prstGeom>
          <a:noFill/>
          <a:ln w="38100" algn="ctr">
            <a:solidFill>
              <a:schemeClr val="tx1"/>
            </a:solidFill>
            <a:round/>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buFont typeface="Arial" charset="0"/>
              <a:buNone/>
            </a:pPr>
            <a:r>
              <a:rPr lang="zh-CN" altLang="en-US" sz="3000" b="1">
                <a:latin typeface="Calibri" pitchFamily="34" charset="0"/>
              </a:rPr>
              <a:t>工作推进中的问题</a:t>
            </a:r>
            <a:endParaRPr lang="zh-CN" altLang="zh-CN" sz="3000" b="1">
              <a:latin typeface="Calibri" pitchFamily="34" charset="0"/>
            </a:endParaRPr>
          </a:p>
        </p:txBody>
      </p:sp>
      <p:cxnSp>
        <p:nvCxnSpPr>
          <p:cNvPr id="39938" name="直接连接符 16"/>
          <p:cNvCxnSpPr>
            <a:cxnSpLocks noChangeShapeType="1"/>
          </p:cNvCxnSpPr>
          <p:nvPr/>
        </p:nvCxnSpPr>
        <p:spPr bwMode="auto">
          <a:xfrm>
            <a:off x="190500" y="806450"/>
            <a:ext cx="7261225" cy="0"/>
          </a:xfrm>
          <a:prstGeom prst="line">
            <a:avLst/>
          </a:prstGeom>
          <a:noFill/>
          <a:ln w="38100" algn="ctr">
            <a:solidFill>
              <a:schemeClr val="tx1"/>
            </a:solidFill>
            <a:round/>
            <a:headEnd/>
            <a:tailEnd/>
          </a:ln>
        </p:spPr>
      </p:cxnSp>
      <p:sp>
        <p:nvSpPr>
          <p:cNvPr id="39939" name="Freeform 2"/>
          <p:cNvSpPr>
            <a:spLocks/>
          </p:cNvSpPr>
          <p:nvPr/>
        </p:nvSpPr>
        <p:spPr bwMode="auto">
          <a:xfrm>
            <a:off x="4643438" y="836613"/>
            <a:ext cx="4262437" cy="3529012"/>
          </a:xfrm>
          <a:custGeom>
            <a:avLst/>
            <a:gdLst>
              <a:gd name="T0" fmla="*/ 730 w 2537"/>
              <a:gd name="T1" fmla="*/ 0 h 1596"/>
              <a:gd name="T2" fmla="*/ 2537 w 2537"/>
              <a:gd name="T3" fmla="*/ 0 h 1596"/>
              <a:gd name="T4" fmla="*/ 2537 w 2537"/>
              <a:gd name="T5" fmla="*/ 1411 h 1596"/>
              <a:gd name="T6" fmla="*/ 730 w 2537"/>
              <a:gd name="T7" fmla="*/ 1411 h 1596"/>
              <a:gd name="T8" fmla="*/ 0 w 2537"/>
              <a:gd name="T9" fmla="*/ 1596 h 1596"/>
              <a:gd name="T10" fmla="*/ 0 w 2537"/>
              <a:gd name="T11" fmla="*/ 1364 h 1596"/>
              <a:gd name="T12" fmla="*/ 730 w 2537"/>
              <a:gd name="T13" fmla="*/ 0 h 1596"/>
              <a:gd name="T14" fmla="*/ 0 60000 65536"/>
              <a:gd name="T15" fmla="*/ 0 60000 65536"/>
              <a:gd name="T16" fmla="*/ 0 60000 65536"/>
              <a:gd name="T17" fmla="*/ 0 60000 65536"/>
              <a:gd name="T18" fmla="*/ 0 60000 65536"/>
              <a:gd name="T19" fmla="*/ 0 60000 65536"/>
              <a:gd name="T20" fmla="*/ 0 60000 65536"/>
              <a:gd name="T21" fmla="*/ 0 w 2537"/>
              <a:gd name="T22" fmla="*/ 0 h 1596"/>
              <a:gd name="T23" fmla="*/ 2537 w 2537"/>
              <a:gd name="T24" fmla="*/ 1596 h 15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7" h="1596">
                <a:moveTo>
                  <a:pt x="730" y="0"/>
                </a:moveTo>
                <a:lnTo>
                  <a:pt x="2537" y="0"/>
                </a:lnTo>
                <a:lnTo>
                  <a:pt x="2537" y="1411"/>
                </a:lnTo>
                <a:lnTo>
                  <a:pt x="730" y="1411"/>
                </a:lnTo>
                <a:lnTo>
                  <a:pt x="0" y="1596"/>
                </a:lnTo>
                <a:lnTo>
                  <a:pt x="0" y="1364"/>
                </a:lnTo>
                <a:lnTo>
                  <a:pt x="730" y="0"/>
                </a:lnTo>
                <a:close/>
              </a:path>
            </a:pathLst>
          </a:custGeom>
          <a:gradFill rotWithShape="1">
            <a:gsLst>
              <a:gs pos="0">
                <a:srgbClr val="FDCC97"/>
              </a:gs>
              <a:gs pos="50000">
                <a:srgbClr val="FBEDC9"/>
              </a:gs>
              <a:gs pos="100000">
                <a:srgbClr val="FACB9C"/>
              </a:gs>
            </a:gsLst>
            <a:lin ang="0"/>
          </a:gradFill>
          <a:ln w="9525">
            <a:noFill/>
            <a:miter lim="800000"/>
            <a:headEnd/>
            <a:tailEnd/>
          </a:ln>
        </p:spPr>
        <p:txBody>
          <a:bodyPr wrap="none" anchor="ctr"/>
          <a:lstStyle/>
          <a:p>
            <a:endParaRPr lang="zh-CN" altLang="en-US"/>
          </a:p>
        </p:txBody>
      </p:sp>
      <p:sp>
        <p:nvSpPr>
          <p:cNvPr id="39940" name="Freeform 3"/>
          <p:cNvSpPr>
            <a:spLocks/>
          </p:cNvSpPr>
          <p:nvPr/>
        </p:nvSpPr>
        <p:spPr bwMode="auto">
          <a:xfrm flipH="1">
            <a:off x="0" y="836613"/>
            <a:ext cx="4525963" cy="3455987"/>
          </a:xfrm>
          <a:custGeom>
            <a:avLst/>
            <a:gdLst>
              <a:gd name="T0" fmla="*/ 730 w 2537"/>
              <a:gd name="T1" fmla="*/ 0 h 1596"/>
              <a:gd name="T2" fmla="*/ 2537 w 2537"/>
              <a:gd name="T3" fmla="*/ 0 h 1596"/>
              <a:gd name="T4" fmla="*/ 2537 w 2537"/>
              <a:gd name="T5" fmla="*/ 1411 h 1596"/>
              <a:gd name="T6" fmla="*/ 730 w 2537"/>
              <a:gd name="T7" fmla="*/ 1411 h 1596"/>
              <a:gd name="T8" fmla="*/ 0 w 2537"/>
              <a:gd name="T9" fmla="*/ 1596 h 1596"/>
              <a:gd name="T10" fmla="*/ 0 w 2537"/>
              <a:gd name="T11" fmla="*/ 1364 h 1596"/>
              <a:gd name="T12" fmla="*/ 730 w 2537"/>
              <a:gd name="T13" fmla="*/ 0 h 1596"/>
              <a:gd name="T14" fmla="*/ 0 60000 65536"/>
              <a:gd name="T15" fmla="*/ 0 60000 65536"/>
              <a:gd name="T16" fmla="*/ 0 60000 65536"/>
              <a:gd name="T17" fmla="*/ 0 60000 65536"/>
              <a:gd name="T18" fmla="*/ 0 60000 65536"/>
              <a:gd name="T19" fmla="*/ 0 60000 65536"/>
              <a:gd name="T20" fmla="*/ 0 60000 65536"/>
              <a:gd name="T21" fmla="*/ 0 w 2537"/>
              <a:gd name="T22" fmla="*/ 0 h 1596"/>
              <a:gd name="T23" fmla="*/ 2537 w 2537"/>
              <a:gd name="T24" fmla="*/ 1596 h 15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7" h="1596">
                <a:moveTo>
                  <a:pt x="730" y="0"/>
                </a:moveTo>
                <a:lnTo>
                  <a:pt x="2537" y="0"/>
                </a:lnTo>
                <a:lnTo>
                  <a:pt x="2537" y="1411"/>
                </a:lnTo>
                <a:lnTo>
                  <a:pt x="730" y="1411"/>
                </a:lnTo>
                <a:lnTo>
                  <a:pt x="0" y="1596"/>
                </a:lnTo>
                <a:lnTo>
                  <a:pt x="0" y="1364"/>
                </a:lnTo>
                <a:lnTo>
                  <a:pt x="730" y="0"/>
                </a:lnTo>
                <a:close/>
              </a:path>
            </a:pathLst>
          </a:custGeom>
          <a:gradFill rotWithShape="1">
            <a:gsLst>
              <a:gs pos="0">
                <a:srgbClr val="ADDC82"/>
              </a:gs>
              <a:gs pos="50000">
                <a:srgbClr val="DAFEDD"/>
              </a:gs>
              <a:gs pos="100000">
                <a:srgbClr val="96D08E"/>
              </a:gs>
            </a:gsLst>
            <a:lin ang="0" scaled="1"/>
          </a:gradFill>
          <a:ln w="9525">
            <a:noFill/>
            <a:miter lim="800000"/>
            <a:headEnd/>
            <a:tailEnd/>
          </a:ln>
        </p:spPr>
        <p:txBody>
          <a:bodyPr wrap="none" anchor="ctr"/>
          <a:lstStyle/>
          <a:p>
            <a:endParaRPr lang="zh-CN" altLang="en-US"/>
          </a:p>
        </p:txBody>
      </p:sp>
      <p:sp>
        <p:nvSpPr>
          <p:cNvPr id="39941" name="Freeform 4"/>
          <p:cNvSpPr>
            <a:spLocks/>
          </p:cNvSpPr>
          <p:nvPr/>
        </p:nvSpPr>
        <p:spPr bwMode="auto">
          <a:xfrm flipV="1">
            <a:off x="4559300" y="4149725"/>
            <a:ext cx="4260850" cy="2708275"/>
          </a:xfrm>
          <a:custGeom>
            <a:avLst/>
            <a:gdLst>
              <a:gd name="T0" fmla="*/ 730 w 2537"/>
              <a:gd name="T1" fmla="*/ 0 h 1596"/>
              <a:gd name="T2" fmla="*/ 2537 w 2537"/>
              <a:gd name="T3" fmla="*/ 0 h 1596"/>
              <a:gd name="T4" fmla="*/ 2537 w 2537"/>
              <a:gd name="T5" fmla="*/ 1411 h 1596"/>
              <a:gd name="T6" fmla="*/ 730 w 2537"/>
              <a:gd name="T7" fmla="*/ 1411 h 1596"/>
              <a:gd name="T8" fmla="*/ 0 w 2537"/>
              <a:gd name="T9" fmla="*/ 1596 h 1596"/>
              <a:gd name="T10" fmla="*/ 0 w 2537"/>
              <a:gd name="T11" fmla="*/ 1364 h 1596"/>
              <a:gd name="T12" fmla="*/ 730 w 2537"/>
              <a:gd name="T13" fmla="*/ 0 h 1596"/>
              <a:gd name="T14" fmla="*/ 0 60000 65536"/>
              <a:gd name="T15" fmla="*/ 0 60000 65536"/>
              <a:gd name="T16" fmla="*/ 0 60000 65536"/>
              <a:gd name="T17" fmla="*/ 0 60000 65536"/>
              <a:gd name="T18" fmla="*/ 0 60000 65536"/>
              <a:gd name="T19" fmla="*/ 0 60000 65536"/>
              <a:gd name="T20" fmla="*/ 0 60000 65536"/>
              <a:gd name="T21" fmla="*/ 0 w 2537"/>
              <a:gd name="T22" fmla="*/ 0 h 1596"/>
              <a:gd name="T23" fmla="*/ 2537 w 2537"/>
              <a:gd name="T24" fmla="*/ 1596 h 15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7" h="1596">
                <a:moveTo>
                  <a:pt x="730" y="0"/>
                </a:moveTo>
                <a:lnTo>
                  <a:pt x="2537" y="0"/>
                </a:lnTo>
                <a:lnTo>
                  <a:pt x="2537" y="1411"/>
                </a:lnTo>
                <a:lnTo>
                  <a:pt x="730" y="1411"/>
                </a:lnTo>
                <a:lnTo>
                  <a:pt x="0" y="1596"/>
                </a:lnTo>
                <a:lnTo>
                  <a:pt x="0" y="1364"/>
                </a:lnTo>
                <a:lnTo>
                  <a:pt x="730" y="0"/>
                </a:lnTo>
                <a:close/>
              </a:path>
            </a:pathLst>
          </a:custGeom>
          <a:gradFill rotWithShape="1">
            <a:gsLst>
              <a:gs pos="0">
                <a:srgbClr val="5E9EFF"/>
              </a:gs>
              <a:gs pos="39999">
                <a:srgbClr val="C9E4FF"/>
              </a:gs>
              <a:gs pos="70000">
                <a:srgbClr val="C4D6EB"/>
              </a:gs>
              <a:gs pos="100000">
                <a:srgbClr val="99CCFF"/>
              </a:gs>
            </a:gsLst>
            <a:lin ang="0"/>
          </a:gradFill>
          <a:ln w="9525">
            <a:noFill/>
            <a:miter lim="800000"/>
            <a:headEnd/>
            <a:tailEnd/>
          </a:ln>
        </p:spPr>
        <p:txBody>
          <a:bodyPr wrap="none" anchor="ctr"/>
          <a:lstStyle/>
          <a:p>
            <a:endParaRPr lang="zh-CN" altLang="en-US"/>
          </a:p>
        </p:txBody>
      </p:sp>
      <p:sp>
        <p:nvSpPr>
          <p:cNvPr id="15" name="Freeform 5"/>
          <p:cNvSpPr>
            <a:spLocks/>
          </p:cNvSpPr>
          <p:nvPr/>
        </p:nvSpPr>
        <p:spPr bwMode="auto">
          <a:xfrm flipH="1" flipV="1">
            <a:off x="0" y="4005263"/>
            <a:ext cx="4513263" cy="2852737"/>
          </a:xfrm>
          <a:custGeom>
            <a:avLst/>
            <a:gdLst/>
            <a:ahLst/>
            <a:cxnLst>
              <a:cxn ang="0">
                <a:pos x="730" y="0"/>
              </a:cxn>
              <a:cxn ang="0">
                <a:pos x="2537" y="0"/>
              </a:cxn>
              <a:cxn ang="0">
                <a:pos x="2537" y="1411"/>
              </a:cxn>
              <a:cxn ang="0">
                <a:pos x="730" y="1411"/>
              </a:cxn>
              <a:cxn ang="0">
                <a:pos x="0" y="1596"/>
              </a:cxn>
              <a:cxn ang="0">
                <a:pos x="0" y="1364"/>
              </a:cxn>
              <a:cxn ang="0">
                <a:pos x="730" y="0"/>
              </a:cxn>
            </a:cxnLst>
            <a:rect l="0" t="0" r="r" b="b"/>
            <a:pathLst>
              <a:path w="2537" h="1596">
                <a:moveTo>
                  <a:pt x="730" y="0"/>
                </a:moveTo>
                <a:lnTo>
                  <a:pt x="2537" y="0"/>
                </a:lnTo>
                <a:lnTo>
                  <a:pt x="2537" y="1411"/>
                </a:lnTo>
                <a:lnTo>
                  <a:pt x="730" y="1411"/>
                </a:lnTo>
                <a:lnTo>
                  <a:pt x="0" y="1596"/>
                </a:lnTo>
                <a:lnTo>
                  <a:pt x="0" y="1364"/>
                </a:lnTo>
                <a:lnTo>
                  <a:pt x="730" y="0"/>
                </a:lnTo>
                <a:close/>
              </a:path>
            </a:pathLst>
          </a:custGeom>
          <a:gradFill flip="none" rotWithShape="1">
            <a:gsLst>
              <a:gs pos="0">
                <a:schemeClr val="accent3">
                  <a:lumMod val="75000"/>
                </a:schemeClr>
              </a:gs>
              <a:gs pos="50000">
                <a:srgbClr val="FBEDC9"/>
              </a:gs>
              <a:gs pos="100000">
                <a:schemeClr val="accent3">
                  <a:lumMod val="75000"/>
                </a:schemeClr>
              </a:gs>
            </a:gsLst>
            <a:lin ang="0" scaled="1"/>
            <a:tileRect/>
          </a:gradFill>
          <a:ln>
            <a:noFill/>
          </a:ln>
          <a:effectLst/>
        </p:spPr>
        <p:txBody>
          <a:bodyPr wrap="none" anchor="ctr"/>
          <a:lstStyle/>
          <a:p>
            <a:pPr algn="ctr" eaLnBrk="0" hangingPunct="0">
              <a:buFont typeface="Arial" pitchFamily="34" charset="0"/>
              <a:buNone/>
              <a:defRPr/>
            </a:pPr>
            <a:endParaRPr lang="zh-CN" altLang="en-US" sz="2800">
              <a:latin typeface="仿宋" pitchFamily="49" charset="-122"/>
              <a:ea typeface="仿宋" pitchFamily="49" charset="-122"/>
            </a:endParaRPr>
          </a:p>
        </p:txBody>
      </p:sp>
      <p:sp>
        <p:nvSpPr>
          <p:cNvPr id="16" name="Oval 7"/>
          <p:cNvSpPr>
            <a:spLocks noChangeArrowheads="1"/>
          </p:cNvSpPr>
          <p:nvPr/>
        </p:nvSpPr>
        <p:spPr bwMode="blackWhite">
          <a:xfrm>
            <a:off x="3492500" y="3284538"/>
            <a:ext cx="2159000" cy="1223962"/>
          </a:xfrm>
          <a:prstGeom prst="ellipse">
            <a:avLst/>
          </a:prstGeom>
          <a:gradFill flip="none" rotWithShape="1">
            <a:gsLst>
              <a:gs pos="0">
                <a:schemeClr val="accent5">
                  <a:lumMod val="60000"/>
                  <a:lumOff val="40000"/>
                </a:schemeClr>
              </a:gs>
              <a:gs pos="50000">
                <a:schemeClr val="accent5">
                  <a:lumMod val="20000"/>
                  <a:lumOff val="80000"/>
                </a:schemeClr>
              </a:gs>
              <a:gs pos="100000">
                <a:schemeClr val="accent5">
                  <a:lumMod val="60000"/>
                  <a:lumOff val="40000"/>
                </a:schemeClr>
              </a:gs>
            </a:gsLst>
            <a:lin ang="0" scaled="0"/>
            <a:tileRect/>
          </a:gradFill>
          <a:ln>
            <a:noFill/>
          </a:ln>
          <a:effectLst/>
        </p:spPr>
        <p:txBody>
          <a:bodyPr wrap="none" anchor="ctr"/>
          <a:lstStyle/>
          <a:p>
            <a:pPr eaLnBrk="0" hangingPunct="0">
              <a:buFont typeface="Arial" pitchFamily="34" charset="0"/>
              <a:buNone/>
              <a:defRPr/>
            </a:pPr>
            <a:endParaRPr lang="zh-CN" altLang="en-US">
              <a:latin typeface="Arial" pitchFamily="34" charset="0"/>
              <a:ea typeface="宋体" pitchFamily="2" charset="-122"/>
            </a:endParaRPr>
          </a:p>
        </p:txBody>
      </p:sp>
      <p:sp>
        <p:nvSpPr>
          <p:cNvPr id="39944" name="Rectangle 8"/>
          <p:cNvSpPr>
            <a:spLocks noChangeArrowheads="1"/>
          </p:cNvSpPr>
          <p:nvPr/>
        </p:nvSpPr>
        <p:spPr bwMode="auto">
          <a:xfrm>
            <a:off x="3779838" y="3644900"/>
            <a:ext cx="1800225" cy="307975"/>
          </a:xfrm>
          <a:prstGeom prst="rect">
            <a:avLst/>
          </a:prstGeom>
          <a:noFill/>
          <a:ln w="9525">
            <a:noFill/>
            <a:miter lim="800000"/>
            <a:headEnd/>
            <a:tailEnd/>
          </a:ln>
        </p:spPr>
        <p:txBody>
          <a:bodyPr lIns="0" tIns="0" rIns="0" bIns="0">
            <a:spAutoFit/>
          </a:bodyPr>
          <a:lstStyle/>
          <a:p>
            <a:r>
              <a:rPr lang="zh-CN" altLang="en-US" sz="2000" b="1">
                <a:latin typeface="仿宋" charset="-122"/>
                <a:ea typeface="仿宋" charset="-122"/>
              </a:rPr>
              <a:t>推进中的问题</a:t>
            </a:r>
            <a:endParaRPr lang="zh-CN" altLang="zh-CN" sz="2000" b="1">
              <a:latin typeface="仿宋" charset="-122"/>
              <a:ea typeface="仿宋" charset="-122"/>
            </a:endParaRPr>
          </a:p>
        </p:txBody>
      </p:sp>
      <p:sp>
        <p:nvSpPr>
          <p:cNvPr id="39945" name="Rectangle 9"/>
          <p:cNvSpPr>
            <a:spLocks noChangeArrowheads="1"/>
          </p:cNvSpPr>
          <p:nvPr/>
        </p:nvSpPr>
        <p:spPr bwMode="auto">
          <a:xfrm>
            <a:off x="107950" y="765175"/>
            <a:ext cx="3600450" cy="3111500"/>
          </a:xfrm>
          <a:prstGeom prst="rect">
            <a:avLst/>
          </a:prstGeom>
          <a:noFill/>
          <a:ln w="9525">
            <a:noFill/>
            <a:miter lim="800000"/>
            <a:headEnd/>
            <a:tailEnd/>
          </a:ln>
        </p:spPr>
        <p:txBody>
          <a:bodyPr lIns="0" tIns="0" rIns="0" bIns="0">
            <a:spAutoFit/>
          </a:bodyPr>
          <a:lstStyle/>
          <a:p>
            <a:pPr indent="-342900">
              <a:buClr>
                <a:schemeClr val="accent1"/>
              </a:buClr>
              <a:buSzPct val="100000"/>
            </a:pPr>
            <a:r>
              <a:rPr lang="zh-CN" altLang="en-US" b="1">
                <a:latin typeface="方正仿宋_GBK" pitchFamily="65" charset="-122"/>
                <a:ea typeface="方正仿宋_GBK" pitchFamily="65" charset="-122"/>
              </a:rPr>
              <a:t>    </a:t>
            </a:r>
            <a:r>
              <a:rPr lang="zh-CN" altLang="zh-CN" sz="2400">
                <a:ea typeface="方正仿宋_GBK" pitchFamily="65" charset="-122"/>
              </a:rPr>
              <a:t>政策定位与体系资源</a:t>
            </a:r>
            <a:r>
              <a:rPr lang="zh-CN" altLang="en-US" sz="2400">
                <a:ea typeface="方正仿宋_GBK" pitchFamily="65" charset="-122"/>
              </a:rPr>
              <a:t>：</a:t>
            </a:r>
            <a:r>
              <a:rPr lang="zh-CN" altLang="zh-CN">
                <a:latin typeface="方正仿宋_GBK" pitchFamily="65" charset="-122"/>
                <a:ea typeface="方正仿宋_GBK" pitchFamily="65" charset="-122"/>
              </a:rPr>
              <a:t>专注服务小微企业和“三农”的经营宗旨，决定了融资担保的公共服务属性。政策性定位为安徽担保模式明确了目标指向。</a:t>
            </a:r>
            <a:endParaRPr lang="en-US" altLang="zh-CN">
              <a:latin typeface="方正仿宋_GBK" pitchFamily="65" charset="-122"/>
              <a:ea typeface="方正仿宋_GBK" pitchFamily="65" charset="-122"/>
            </a:endParaRPr>
          </a:p>
          <a:p>
            <a:pPr indent="-342900">
              <a:buClr>
                <a:schemeClr val="accent1"/>
              </a:buClr>
              <a:buSzPct val="100000"/>
            </a:pPr>
            <a:r>
              <a:rPr lang="zh-CN" altLang="en-US">
                <a:latin typeface="方正仿宋_GBK" pitchFamily="65" charset="-122"/>
                <a:ea typeface="方正仿宋_GBK" pitchFamily="65" charset="-122"/>
              </a:rPr>
              <a:t>   以安徽担保集团为龙头，通过股权和再担保业务纽带，建立“扶小微、广覆盖、分层次、可持续”、省市县三级全覆盖的政策性担保体系，大大增强了风险对冲和分散能力，同时有效改变了银担合作关系。</a:t>
            </a:r>
          </a:p>
        </p:txBody>
      </p:sp>
      <p:sp>
        <p:nvSpPr>
          <p:cNvPr id="39946" name="Rectangle 11"/>
          <p:cNvSpPr>
            <a:spLocks noChangeArrowheads="1"/>
          </p:cNvSpPr>
          <p:nvPr/>
        </p:nvSpPr>
        <p:spPr bwMode="auto">
          <a:xfrm>
            <a:off x="5795963" y="836613"/>
            <a:ext cx="3097212" cy="3201987"/>
          </a:xfrm>
          <a:prstGeom prst="rect">
            <a:avLst/>
          </a:prstGeom>
          <a:noFill/>
          <a:ln w="9525">
            <a:noFill/>
            <a:miter lim="800000"/>
            <a:headEnd/>
            <a:tailEnd/>
          </a:ln>
        </p:spPr>
        <p:txBody>
          <a:bodyPr lIns="0" tIns="0" rIns="0" bIns="0">
            <a:spAutoFit/>
          </a:bodyPr>
          <a:lstStyle/>
          <a:p>
            <a:pPr eaLnBrk="0" hangingPunct="0"/>
            <a:r>
              <a:rPr lang="zh-CN" altLang="zh-CN" sz="2400">
                <a:ea typeface="方正仿宋_GBK" pitchFamily="65" charset="-122"/>
              </a:rPr>
              <a:t>存量与增量</a:t>
            </a:r>
            <a:r>
              <a:rPr lang="zh-CN" altLang="en-US" sz="2400" b="1">
                <a:latin typeface="方正仿宋_GBK" pitchFamily="65" charset="-122"/>
                <a:ea typeface="方正仿宋_GBK" pitchFamily="65" charset="-122"/>
              </a:rPr>
              <a:t>：</a:t>
            </a:r>
            <a:r>
              <a:rPr lang="zh-CN" altLang="en-US">
                <a:latin typeface="方正仿宋_GBK" pitchFamily="65" charset="-122"/>
                <a:ea typeface="方正仿宋_GBK" pitchFamily="65" charset="-122"/>
              </a:rPr>
              <a:t>一是鼓励银行与担保机构互相敞开项目库，对双方共同认可的项目，纳入新型政银担模式操作；二是新业务开拓时，担保机构要挑选开展新型政银担业务意愿较强的银行进行合作。去年省政府发文，要求对</a:t>
            </a:r>
            <a:r>
              <a:rPr lang="en-US" altLang="zh-CN">
                <a:latin typeface="方正仿宋_GBK" pitchFamily="65" charset="-122"/>
                <a:ea typeface="方正仿宋_GBK" pitchFamily="65" charset="-122"/>
              </a:rPr>
              <a:t>500</a:t>
            </a:r>
            <a:r>
              <a:rPr lang="zh-CN" altLang="en-US">
                <a:latin typeface="方正仿宋_GBK" pitchFamily="65" charset="-122"/>
                <a:ea typeface="方正仿宋_GBK" pitchFamily="65" charset="-122"/>
              </a:rPr>
              <a:t>万元以下的新增业务全部纳入新型政银担，对这方面做了明确规定。</a:t>
            </a:r>
            <a:endParaRPr lang="zh-CN" altLang="zh-CN">
              <a:latin typeface="方正仿宋_GBK" pitchFamily="65" charset="-122"/>
              <a:ea typeface="方正仿宋_GBK" pitchFamily="65" charset="-122"/>
            </a:endParaRPr>
          </a:p>
          <a:p>
            <a:pPr algn="ctr" eaLnBrk="0" hangingPunct="0"/>
            <a:endParaRPr lang="zh-CN" altLang="en-US" sz="2400" b="1">
              <a:latin typeface="方正仿宋_GBK" pitchFamily="65" charset="-122"/>
              <a:ea typeface="方正仿宋_GBK" pitchFamily="65" charset="-122"/>
              <a:cs typeface="楷体"/>
            </a:endParaRPr>
          </a:p>
        </p:txBody>
      </p:sp>
      <p:sp>
        <p:nvSpPr>
          <p:cNvPr id="39947" name="Rectangle 13"/>
          <p:cNvSpPr>
            <a:spLocks noChangeArrowheads="1"/>
          </p:cNvSpPr>
          <p:nvPr/>
        </p:nvSpPr>
        <p:spPr bwMode="auto">
          <a:xfrm>
            <a:off x="34925" y="4292600"/>
            <a:ext cx="3241675" cy="2652713"/>
          </a:xfrm>
          <a:prstGeom prst="rect">
            <a:avLst/>
          </a:prstGeom>
          <a:noFill/>
          <a:ln w="9525">
            <a:noFill/>
            <a:miter lim="800000"/>
            <a:headEnd/>
            <a:tailEnd/>
          </a:ln>
        </p:spPr>
        <p:txBody>
          <a:bodyPr lIns="0" tIns="0" rIns="0" bIns="0">
            <a:spAutoFit/>
          </a:bodyPr>
          <a:lstStyle/>
          <a:p>
            <a:pPr eaLnBrk="0" hangingPunct="0"/>
            <a:r>
              <a:rPr lang="zh-CN" altLang="zh-CN" sz="2400">
                <a:ea typeface="方正仿宋_GBK" pitchFamily="65" charset="-122"/>
              </a:rPr>
              <a:t>责任与风险</a:t>
            </a:r>
            <a:r>
              <a:rPr lang="zh-CN" altLang="en-US" sz="2400" b="1">
                <a:latin typeface="方正仿宋_GBK" pitchFamily="65" charset="-122"/>
                <a:ea typeface="方正仿宋_GBK" pitchFamily="65" charset="-122"/>
              </a:rPr>
              <a:t>：</a:t>
            </a:r>
            <a:r>
              <a:rPr lang="zh-CN" altLang="en-US">
                <a:latin typeface="方正仿宋_GBK" pitchFamily="65" charset="-122"/>
                <a:ea typeface="方正仿宋_GBK" pitchFamily="65" charset="-122"/>
              </a:rPr>
              <a:t>在财政厅制定的担保机构考核办法的各项指标中，风险只占到</a:t>
            </a:r>
            <a:r>
              <a:rPr lang="en-US" altLang="zh-CN">
                <a:latin typeface="方正仿宋_GBK" pitchFamily="65" charset="-122"/>
                <a:ea typeface="方正仿宋_GBK" pitchFamily="65" charset="-122"/>
              </a:rPr>
              <a:t>10</a:t>
            </a:r>
            <a:r>
              <a:rPr lang="zh-CN" altLang="en-US">
                <a:latin typeface="方正仿宋_GBK" pitchFamily="65" charset="-122"/>
                <a:ea typeface="方正仿宋_GBK" pitchFamily="65" charset="-122"/>
              </a:rPr>
              <a:t>分。因此，担保机构不要恐惧风险，要正确理解自身责任，树立风险的正确认识，不断加大扶小扶微扶贫扶农的支持力度。</a:t>
            </a:r>
            <a:endParaRPr lang="zh-CN" altLang="zh-CN">
              <a:latin typeface="方正仿宋_GBK" pitchFamily="65" charset="-122"/>
              <a:ea typeface="方正仿宋_GBK" pitchFamily="65" charset="-122"/>
            </a:endParaRPr>
          </a:p>
          <a:p>
            <a:pPr eaLnBrk="0" hangingPunct="0"/>
            <a:endParaRPr lang="zh-CN" altLang="en-US">
              <a:latin typeface="方正仿宋_GBK" pitchFamily="65" charset="-122"/>
              <a:ea typeface="方正仿宋_GBK" pitchFamily="65" charset="-122"/>
              <a:cs typeface="楷体"/>
            </a:endParaRPr>
          </a:p>
          <a:p>
            <a:pPr algn="ctr" eaLnBrk="0" hangingPunct="0"/>
            <a:endParaRPr lang="en-US" altLang="zh-CN" sz="2400" b="1">
              <a:latin typeface="方正仿宋_GBK" pitchFamily="65" charset="-122"/>
              <a:ea typeface="方正仿宋_GBK" pitchFamily="65" charset="-122"/>
              <a:cs typeface="楷体"/>
            </a:endParaRPr>
          </a:p>
        </p:txBody>
      </p:sp>
      <p:sp>
        <p:nvSpPr>
          <p:cNvPr id="39948" name="Rectangle 15"/>
          <p:cNvSpPr>
            <a:spLocks noChangeArrowheads="1"/>
          </p:cNvSpPr>
          <p:nvPr/>
        </p:nvSpPr>
        <p:spPr bwMode="auto">
          <a:xfrm>
            <a:off x="5724525" y="4435475"/>
            <a:ext cx="3024188" cy="2652713"/>
          </a:xfrm>
          <a:prstGeom prst="rect">
            <a:avLst/>
          </a:prstGeom>
          <a:noFill/>
          <a:ln w="9525">
            <a:noFill/>
            <a:miter lim="800000"/>
            <a:headEnd/>
            <a:tailEnd/>
          </a:ln>
        </p:spPr>
        <p:txBody>
          <a:bodyPr lIns="0" tIns="0" rIns="0" bIns="0">
            <a:spAutoFit/>
          </a:bodyPr>
          <a:lstStyle/>
          <a:p>
            <a:pPr eaLnBrk="0" hangingPunct="0"/>
            <a:r>
              <a:rPr lang="zh-CN" altLang="zh-CN" sz="2400">
                <a:ea typeface="方正仿宋_GBK" pitchFamily="65" charset="-122"/>
              </a:rPr>
              <a:t>业务质量与门槛</a:t>
            </a:r>
            <a:r>
              <a:rPr lang="zh-CN" altLang="en-US" sz="2400" b="1">
                <a:latin typeface="方正仿宋_GBK" pitchFamily="65" charset="-122"/>
                <a:ea typeface="方正仿宋_GBK" pitchFamily="65" charset="-122"/>
              </a:rPr>
              <a:t>：</a:t>
            </a:r>
            <a:r>
              <a:rPr lang="zh-CN" altLang="en-US">
                <a:latin typeface="方正仿宋_GBK" pitchFamily="65" charset="-122"/>
                <a:ea typeface="方正仿宋_GBK" pitchFamily="65" charset="-122"/>
              </a:rPr>
              <a:t>过于强调风险会把一些具有增长潜力，但在初期难以尽善尽美的企业排除在支持范围以外。新型政银担机制的建立，旨在通过分散风险、共管风险，降低银担单个主体的责任，来赢取融资服务覆盖面的扩大。</a:t>
            </a:r>
            <a:endParaRPr lang="en-US" altLang="zh-CN">
              <a:latin typeface="方正仿宋_GBK" pitchFamily="65" charset="-122"/>
              <a:ea typeface="方正仿宋_GBK" pitchFamily="65" charset="-122"/>
            </a:endParaRPr>
          </a:p>
          <a:p>
            <a:pPr algn="ctr" eaLnBrk="0" hangingPunct="0"/>
            <a:endParaRPr lang="zh-CN" altLang="en-US" sz="2400" b="1">
              <a:latin typeface="方正仿宋_GBK" pitchFamily="65" charset="-122"/>
              <a:ea typeface="方正仿宋_GBK" pitchFamily="65"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2071740" y="3573877"/>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8" name="圆角矩形 7"/>
          <p:cNvSpPr/>
          <p:nvPr/>
        </p:nvSpPr>
        <p:spPr bwMode="auto">
          <a:xfrm>
            <a:off x="2071740" y="2445111"/>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9" name="圆角矩形 8"/>
          <p:cNvSpPr/>
          <p:nvPr/>
        </p:nvSpPr>
        <p:spPr bwMode="auto">
          <a:xfrm>
            <a:off x="2071740" y="1304864"/>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5364" name="TextBox 32"/>
          <p:cNvSpPr txBox="1">
            <a:spLocks noChangeArrowheads="1"/>
          </p:cNvSpPr>
          <p:nvPr/>
        </p:nvSpPr>
        <p:spPr bwMode="auto">
          <a:xfrm>
            <a:off x="3403600" y="1524000"/>
            <a:ext cx="3255963" cy="461963"/>
          </a:xfrm>
          <a:prstGeom prst="rect">
            <a:avLst/>
          </a:prstGeom>
          <a:noFill/>
          <a:ln w="9525">
            <a:noFill/>
            <a:miter lim="800000"/>
            <a:headEnd/>
            <a:tailEnd/>
          </a:ln>
        </p:spPr>
        <p:txBody>
          <a:bodyPr>
            <a:spAutoFit/>
          </a:bodyPr>
          <a:lstStyle/>
          <a:p>
            <a:r>
              <a:rPr lang="zh-CN" altLang="zh-CN" sz="2400" b="1"/>
              <a:t>新型政银担合作情况</a:t>
            </a:r>
            <a:endParaRPr lang="zh-CN" altLang="en-US" sz="2400" b="1"/>
          </a:p>
        </p:txBody>
      </p:sp>
      <p:sp>
        <p:nvSpPr>
          <p:cNvPr id="11" name="五边形 10"/>
          <p:cNvSpPr/>
          <p:nvPr/>
        </p:nvSpPr>
        <p:spPr bwMode="auto">
          <a:xfrm>
            <a:off x="1403648" y="1529771"/>
            <a:ext cx="1486270" cy="453571"/>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2" name="TextBox 22"/>
          <p:cNvSpPr txBox="1">
            <a:spLocks noChangeArrowheads="1"/>
          </p:cNvSpPr>
          <p:nvPr/>
        </p:nvSpPr>
        <p:spPr bwMode="auto">
          <a:xfrm>
            <a:off x="1481138" y="1601788"/>
            <a:ext cx="1241425" cy="307975"/>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auto">
              <a:spcBef>
                <a:spcPts val="0"/>
              </a:spcBef>
              <a:spcAft>
                <a:spcPts val="0"/>
              </a:spcAft>
              <a:defRPr/>
            </a:pPr>
            <a:r>
              <a:rPr lang="zh-CN" altLang="en-US" sz="1400" dirty="0" smtClean="0">
                <a:solidFill>
                  <a:schemeClr val="bg1"/>
                </a:solidFill>
                <a:latin typeface="+mn-ea"/>
                <a:ea typeface="+mn-ea"/>
              </a:rPr>
              <a:t>一</a:t>
            </a:r>
            <a:endParaRPr lang="zh-CN" altLang="en-US" sz="1400" dirty="0">
              <a:solidFill>
                <a:schemeClr val="bg1"/>
              </a:solidFill>
              <a:latin typeface="+mn-ea"/>
              <a:ea typeface="+mn-ea"/>
            </a:endParaRPr>
          </a:p>
        </p:txBody>
      </p:sp>
      <p:sp>
        <p:nvSpPr>
          <p:cNvPr id="13" name="五边形 12"/>
          <p:cNvSpPr/>
          <p:nvPr/>
        </p:nvSpPr>
        <p:spPr bwMode="auto">
          <a:xfrm>
            <a:off x="1403648" y="2671455"/>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5368" name="TextBox 22"/>
          <p:cNvSpPr txBox="1">
            <a:spLocks noChangeArrowheads="1"/>
          </p:cNvSpPr>
          <p:nvPr/>
        </p:nvSpPr>
        <p:spPr bwMode="auto">
          <a:xfrm>
            <a:off x="1481138" y="2762250"/>
            <a:ext cx="1241425" cy="307975"/>
          </a:xfrm>
          <a:prstGeom prst="rect">
            <a:avLst/>
          </a:prstGeom>
          <a:noFill/>
          <a:ln w="9525">
            <a:noFill/>
            <a:miter lim="800000"/>
            <a:headEnd/>
            <a:tailEnd/>
          </a:ln>
        </p:spPr>
        <p:txBody>
          <a:bodyPr>
            <a:spAutoFit/>
          </a:bodyPr>
          <a:lstStyle/>
          <a:p>
            <a:pPr algn="ctr"/>
            <a:r>
              <a:rPr lang="zh-CN" altLang="en-US" sz="1400">
                <a:solidFill>
                  <a:schemeClr val="bg1"/>
                </a:solidFill>
                <a:latin typeface="微软雅黑"/>
                <a:ea typeface="微软雅黑"/>
                <a:cs typeface="微软雅黑"/>
              </a:rPr>
              <a:t>二</a:t>
            </a:r>
          </a:p>
        </p:txBody>
      </p:sp>
      <p:sp>
        <p:nvSpPr>
          <p:cNvPr id="15" name="五边形 14"/>
          <p:cNvSpPr/>
          <p:nvPr/>
        </p:nvSpPr>
        <p:spPr bwMode="auto">
          <a:xfrm>
            <a:off x="1403648" y="3813114"/>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5370" name="TextBox 22"/>
          <p:cNvSpPr txBox="1">
            <a:spLocks noChangeArrowheads="1"/>
          </p:cNvSpPr>
          <p:nvPr/>
        </p:nvSpPr>
        <p:spPr bwMode="auto">
          <a:xfrm>
            <a:off x="1481138" y="3886200"/>
            <a:ext cx="1241425" cy="307975"/>
          </a:xfrm>
          <a:prstGeom prst="rect">
            <a:avLst/>
          </a:prstGeom>
          <a:noFill/>
          <a:ln w="9525">
            <a:noFill/>
            <a:miter lim="800000"/>
            <a:headEnd/>
            <a:tailEnd/>
          </a:ln>
        </p:spPr>
        <p:txBody>
          <a:bodyPr>
            <a:spAutoFit/>
          </a:bodyPr>
          <a:lstStyle/>
          <a:p>
            <a:pPr algn="ctr"/>
            <a:r>
              <a:rPr lang="zh-CN" altLang="en-US" sz="1400">
                <a:solidFill>
                  <a:schemeClr val="bg1"/>
                </a:solidFill>
                <a:latin typeface="微软雅黑"/>
                <a:ea typeface="微软雅黑"/>
                <a:cs typeface="微软雅黑"/>
              </a:rPr>
              <a:t>三</a:t>
            </a:r>
          </a:p>
        </p:txBody>
      </p:sp>
      <p:sp>
        <p:nvSpPr>
          <p:cNvPr id="17" name="椭圆 16"/>
          <p:cNvSpPr/>
          <p:nvPr/>
        </p:nvSpPr>
        <p:spPr bwMode="auto">
          <a:xfrm>
            <a:off x="3275856" y="1696210"/>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15372" name="TextBox 32"/>
          <p:cNvSpPr txBox="1">
            <a:spLocks noChangeArrowheads="1"/>
          </p:cNvSpPr>
          <p:nvPr/>
        </p:nvSpPr>
        <p:spPr bwMode="auto">
          <a:xfrm>
            <a:off x="3403600" y="2676525"/>
            <a:ext cx="3184525" cy="461963"/>
          </a:xfrm>
          <a:prstGeom prst="rect">
            <a:avLst/>
          </a:prstGeom>
          <a:noFill/>
          <a:ln w="9525">
            <a:noFill/>
            <a:miter lim="800000"/>
            <a:headEnd/>
            <a:tailEnd/>
          </a:ln>
        </p:spPr>
        <p:txBody>
          <a:bodyPr>
            <a:spAutoFit/>
          </a:bodyPr>
          <a:lstStyle/>
          <a:p>
            <a:r>
              <a:rPr lang="zh-CN" altLang="zh-CN" sz="2400" b="1"/>
              <a:t>新型政银担产品情况</a:t>
            </a:r>
            <a:endParaRPr lang="zh-CN" altLang="en-US" sz="2400" b="1"/>
          </a:p>
        </p:txBody>
      </p:sp>
      <p:sp>
        <p:nvSpPr>
          <p:cNvPr id="21" name="椭圆 20"/>
          <p:cNvSpPr/>
          <p:nvPr/>
        </p:nvSpPr>
        <p:spPr bwMode="auto">
          <a:xfrm>
            <a:off x="3275856" y="2820496"/>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15374" name="TextBox 32"/>
          <p:cNvSpPr txBox="1">
            <a:spLocks noChangeArrowheads="1"/>
          </p:cNvSpPr>
          <p:nvPr/>
        </p:nvSpPr>
        <p:spPr bwMode="auto">
          <a:xfrm>
            <a:off x="3403600" y="3798888"/>
            <a:ext cx="3544888" cy="461962"/>
          </a:xfrm>
          <a:prstGeom prst="rect">
            <a:avLst/>
          </a:prstGeom>
          <a:noFill/>
          <a:ln w="9525">
            <a:noFill/>
            <a:miter lim="800000"/>
            <a:headEnd/>
            <a:tailEnd/>
          </a:ln>
        </p:spPr>
        <p:txBody>
          <a:bodyPr>
            <a:spAutoFit/>
          </a:bodyPr>
          <a:lstStyle/>
          <a:p>
            <a:r>
              <a:rPr lang="zh-CN" altLang="zh-CN" sz="2400" b="1"/>
              <a:t>完善机制的措施</a:t>
            </a:r>
            <a:endParaRPr lang="zh-CN" altLang="en-US" sz="2400" b="1"/>
          </a:p>
        </p:txBody>
      </p:sp>
      <p:sp>
        <p:nvSpPr>
          <p:cNvPr id="25" name="椭圆 24"/>
          <p:cNvSpPr/>
          <p:nvPr/>
        </p:nvSpPr>
        <p:spPr bwMode="auto">
          <a:xfrm>
            <a:off x="3275856" y="4000466"/>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18" name="圆角矩形 17"/>
          <p:cNvSpPr/>
          <p:nvPr/>
        </p:nvSpPr>
        <p:spPr bwMode="auto">
          <a:xfrm>
            <a:off x="2052248" y="4689240"/>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9" name="五边形 18"/>
          <p:cNvSpPr/>
          <p:nvPr/>
        </p:nvSpPr>
        <p:spPr bwMode="auto">
          <a:xfrm>
            <a:off x="1384156" y="4928477"/>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5378" name="TextBox 22"/>
          <p:cNvSpPr txBox="1">
            <a:spLocks noChangeArrowheads="1"/>
          </p:cNvSpPr>
          <p:nvPr/>
        </p:nvSpPr>
        <p:spPr bwMode="auto">
          <a:xfrm>
            <a:off x="1460500" y="5002213"/>
            <a:ext cx="1241425" cy="307975"/>
          </a:xfrm>
          <a:prstGeom prst="rect">
            <a:avLst/>
          </a:prstGeom>
          <a:noFill/>
          <a:ln w="9525">
            <a:noFill/>
            <a:miter lim="800000"/>
            <a:headEnd/>
            <a:tailEnd/>
          </a:ln>
        </p:spPr>
        <p:txBody>
          <a:bodyPr>
            <a:spAutoFit/>
          </a:bodyPr>
          <a:lstStyle/>
          <a:p>
            <a:pPr algn="ctr"/>
            <a:r>
              <a:rPr lang="zh-CN" altLang="en-US" sz="1400">
                <a:solidFill>
                  <a:schemeClr val="bg1"/>
                </a:solidFill>
                <a:latin typeface="微软雅黑"/>
                <a:ea typeface="微软雅黑"/>
                <a:cs typeface="微软雅黑"/>
              </a:rPr>
              <a:t>四</a:t>
            </a:r>
          </a:p>
        </p:txBody>
      </p:sp>
      <p:sp>
        <p:nvSpPr>
          <p:cNvPr id="15379" name="TextBox 32"/>
          <p:cNvSpPr txBox="1">
            <a:spLocks noChangeArrowheads="1"/>
          </p:cNvSpPr>
          <p:nvPr/>
        </p:nvSpPr>
        <p:spPr bwMode="auto">
          <a:xfrm>
            <a:off x="3382963" y="4914900"/>
            <a:ext cx="4357687" cy="461963"/>
          </a:xfrm>
          <a:prstGeom prst="rect">
            <a:avLst/>
          </a:prstGeom>
          <a:noFill/>
          <a:ln w="9525">
            <a:noFill/>
            <a:miter lim="800000"/>
            <a:headEnd/>
            <a:tailEnd/>
          </a:ln>
        </p:spPr>
        <p:txBody>
          <a:bodyPr>
            <a:spAutoFit/>
          </a:bodyPr>
          <a:lstStyle/>
          <a:p>
            <a:r>
              <a:rPr lang="zh-CN" altLang="zh-CN" sz="2400" b="1"/>
              <a:t>工作推进中的问题</a:t>
            </a:r>
          </a:p>
        </p:txBody>
      </p:sp>
      <p:sp>
        <p:nvSpPr>
          <p:cNvPr id="26" name="椭圆 25"/>
          <p:cNvSpPr/>
          <p:nvPr/>
        </p:nvSpPr>
        <p:spPr bwMode="auto">
          <a:xfrm>
            <a:off x="3256364" y="5115829"/>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27" name="右箭头 26"/>
          <p:cNvSpPr/>
          <p:nvPr/>
        </p:nvSpPr>
        <p:spPr>
          <a:xfrm>
            <a:off x="323528" y="1484784"/>
            <a:ext cx="936065" cy="703216"/>
          </a:xfrm>
          <a:prstGeom prst="rightArrow">
            <a:avLst/>
          </a:prstGeom>
          <a:gradFill>
            <a:gsLst>
              <a:gs pos="0">
                <a:srgbClr val="015F11"/>
              </a:gs>
              <a:gs pos="50000">
                <a:srgbClr val="CAE789"/>
              </a:gs>
              <a:gs pos="100000">
                <a:srgbClr val="016712"/>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384"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buFont typeface="Arial" charset="0"/>
              <a:buNone/>
            </a:pPr>
            <a:r>
              <a:rPr lang="zh-CN" altLang="en-US" sz="3000" b="1">
                <a:latin typeface="Calibri" pitchFamily="34" charset="0"/>
              </a:rPr>
              <a:t>提纲</a:t>
            </a:r>
            <a:endParaRPr lang="zh-CN" altLang="zh-CN" sz="3000" b="1">
              <a:latin typeface="Calibri" pitchFamily="34" charset="0"/>
            </a:endParaRPr>
          </a:p>
        </p:txBody>
      </p:sp>
      <p:cxnSp>
        <p:nvCxnSpPr>
          <p:cNvPr id="15385" name="直接连接符 28"/>
          <p:cNvCxnSpPr>
            <a:cxnSpLocks noChangeShapeType="1"/>
          </p:cNvCxnSpPr>
          <p:nvPr/>
        </p:nvCxnSpPr>
        <p:spPr bwMode="auto">
          <a:xfrm>
            <a:off x="107950" y="873125"/>
            <a:ext cx="7261225" cy="0"/>
          </a:xfrm>
          <a:prstGeom prst="line">
            <a:avLst/>
          </a:prstGeom>
          <a:noFill/>
          <a:ln w="38100" algn="ctr">
            <a:solidFill>
              <a:schemeClr val="tx1"/>
            </a:solidFill>
            <a:round/>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buFont typeface="Arial" charset="0"/>
              <a:buNone/>
            </a:pPr>
            <a:r>
              <a:rPr lang="zh-CN" altLang="en-US" sz="3000" b="1">
                <a:latin typeface="Calibri" pitchFamily="34" charset="0"/>
              </a:rPr>
              <a:t>工作推进中的问题</a:t>
            </a:r>
            <a:endParaRPr lang="zh-CN" altLang="zh-CN" sz="3000" b="1">
              <a:latin typeface="Calibri" pitchFamily="34" charset="0"/>
            </a:endParaRPr>
          </a:p>
        </p:txBody>
      </p:sp>
      <p:cxnSp>
        <p:nvCxnSpPr>
          <p:cNvPr id="40962" name="直接连接符 16"/>
          <p:cNvCxnSpPr>
            <a:cxnSpLocks noChangeShapeType="1"/>
          </p:cNvCxnSpPr>
          <p:nvPr/>
        </p:nvCxnSpPr>
        <p:spPr bwMode="auto">
          <a:xfrm>
            <a:off x="190500" y="806450"/>
            <a:ext cx="7261225" cy="0"/>
          </a:xfrm>
          <a:prstGeom prst="line">
            <a:avLst/>
          </a:prstGeom>
          <a:noFill/>
          <a:ln w="38100" algn="ctr">
            <a:solidFill>
              <a:schemeClr val="tx1"/>
            </a:solidFill>
            <a:round/>
            <a:headEnd/>
            <a:tailEnd/>
          </a:ln>
        </p:spPr>
      </p:cxnSp>
      <p:sp>
        <p:nvSpPr>
          <p:cNvPr id="40963" name="Freeform 2"/>
          <p:cNvSpPr>
            <a:spLocks/>
          </p:cNvSpPr>
          <p:nvPr/>
        </p:nvSpPr>
        <p:spPr bwMode="auto">
          <a:xfrm>
            <a:off x="4643438" y="836613"/>
            <a:ext cx="4262437" cy="3529012"/>
          </a:xfrm>
          <a:custGeom>
            <a:avLst/>
            <a:gdLst>
              <a:gd name="T0" fmla="*/ 730 w 2537"/>
              <a:gd name="T1" fmla="*/ 0 h 1596"/>
              <a:gd name="T2" fmla="*/ 2537 w 2537"/>
              <a:gd name="T3" fmla="*/ 0 h 1596"/>
              <a:gd name="T4" fmla="*/ 2537 w 2537"/>
              <a:gd name="T5" fmla="*/ 1411 h 1596"/>
              <a:gd name="T6" fmla="*/ 730 w 2537"/>
              <a:gd name="T7" fmla="*/ 1411 h 1596"/>
              <a:gd name="T8" fmla="*/ 0 w 2537"/>
              <a:gd name="T9" fmla="*/ 1596 h 1596"/>
              <a:gd name="T10" fmla="*/ 0 w 2537"/>
              <a:gd name="T11" fmla="*/ 1364 h 1596"/>
              <a:gd name="T12" fmla="*/ 730 w 2537"/>
              <a:gd name="T13" fmla="*/ 0 h 1596"/>
              <a:gd name="T14" fmla="*/ 0 60000 65536"/>
              <a:gd name="T15" fmla="*/ 0 60000 65536"/>
              <a:gd name="T16" fmla="*/ 0 60000 65536"/>
              <a:gd name="T17" fmla="*/ 0 60000 65536"/>
              <a:gd name="T18" fmla="*/ 0 60000 65536"/>
              <a:gd name="T19" fmla="*/ 0 60000 65536"/>
              <a:gd name="T20" fmla="*/ 0 60000 65536"/>
              <a:gd name="T21" fmla="*/ 0 w 2537"/>
              <a:gd name="T22" fmla="*/ 0 h 1596"/>
              <a:gd name="T23" fmla="*/ 2537 w 2537"/>
              <a:gd name="T24" fmla="*/ 1596 h 15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7" h="1596">
                <a:moveTo>
                  <a:pt x="730" y="0"/>
                </a:moveTo>
                <a:lnTo>
                  <a:pt x="2537" y="0"/>
                </a:lnTo>
                <a:lnTo>
                  <a:pt x="2537" y="1411"/>
                </a:lnTo>
                <a:lnTo>
                  <a:pt x="730" y="1411"/>
                </a:lnTo>
                <a:lnTo>
                  <a:pt x="0" y="1596"/>
                </a:lnTo>
                <a:lnTo>
                  <a:pt x="0" y="1364"/>
                </a:lnTo>
                <a:lnTo>
                  <a:pt x="730" y="0"/>
                </a:lnTo>
                <a:close/>
              </a:path>
            </a:pathLst>
          </a:custGeom>
          <a:gradFill rotWithShape="1">
            <a:gsLst>
              <a:gs pos="0">
                <a:srgbClr val="FDCC97"/>
              </a:gs>
              <a:gs pos="50000">
                <a:srgbClr val="FBEDC9"/>
              </a:gs>
              <a:gs pos="100000">
                <a:srgbClr val="FACB9C"/>
              </a:gs>
            </a:gsLst>
            <a:lin ang="0"/>
          </a:gradFill>
          <a:ln w="9525">
            <a:noFill/>
            <a:miter lim="800000"/>
            <a:headEnd/>
            <a:tailEnd/>
          </a:ln>
        </p:spPr>
        <p:txBody>
          <a:bodyPr wrap="none" anchor="ctr"/>
          <a:lstStyle/>
          <a:p>
            <a:endParaRPr lang="zh-CN" altLang="en-US"/>
          </a:p>
        </p:txBody>
      </p:sp>
      <p:sp>
        <p:nvSpPr>
          <p:cNvPr id="40964" name="Freeform 3"/>
          <p:cNvSpPr>
            <a:spLocks/>
          </p:cNvSpPr>
          <p:nvPr/>
        </p:nvSpPr>
        <p:spPr bwMode="auto">
          <a:xfrm flipH="1">
            <a:off x="250825" y="836613"/>
            <a:ext cx="4275138" cy="3168650"/>
          </a:xfrm>
          <a:custGeom>
            <a:avLst/>
            <a:gdLst>
              <a:gd name="T0" fmla="*/ 730 w 2537"/>
              <a:gd name="T1" fmla="*/ 0 h 1596"/>
              <a:gd name="T2" fmla="*/ 2537 w 2537"/>
              <a:gd name="T3" fmla="*/ 0 h 1596"/>
              <a:gd name="T4" fmla="*/ 2537 w 2537"/>
              <a:gd name="T5" fmla="*/ 1411 h 1596"/>
              <a:gd name="T6" fmla="*/ 730 w 2537"/>
              <a:gd name="T7" fmla="*/ 1411 h 1596"/>
              <a:gd name="T8" fmla="*/ 0 w 2537"/>
              <a:gd name="T9" fmla="*/ 1596 h 1596"/>
              <a:gd name="T10" fmla="*/ 0 w 2537"/>
              <a:gd name="T11" fmla="*/ 1364 h 1596"/>
              <a:gd name="T12" fmla="*/ 730 w 2537"/>
              <a:gd name="T13" fmla="*/ 0 h 1596"/>
              <a:gd name="T14" fmla="*/ 0 60000 65536"/>
              <a:gd name="T15" fmla="*/ 0 60000 65536"/>
              <a:gd name="T16" fmla="*/ 0 60000 65536"/>
              <a:gd name="T17" fmla="*/ 0 60000 65536"/>
              <a:gd name="T18" fmla="*/ 0 60000 65536"/>
              <a:gd name="T19" fmla="*/ 0 60000 65536"/>
              <a:gd name="T20" fmla="*/ 0 60000 65536"/>
              <a:gd name="T21" fmla="*/ 0 w 2537"/>
              <a:gd name="T22" fmla="*/ 0 h 1596"/>
              <a:gd name="T23" fmla="*/ 2537 w 2537"/>
              <a:gd name="T24" fmla="*/ 1596 h 15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7" h="1596">
                <a:moveTo>
                  <a:pt x="730" y="0"/>
                </a:moveTo>
                <a:lnTo>
                  <a:pt x="2537" y="0"/>
                </a:lnTo>
                <a:lnTo>
                  <a:pt x="2537" y="1411"/>
                </a:lnTo>
                <a:lnTo>
                  <a:pt x="730" y="1411"/>
                </a:lnTo>
                <a:lnTo>
                  <a:pt x="0" y="1596"/>
                </a:lnTo>
                <a:lnTo>
                  <a:pt x="0" y="1364"/>
                </a:lnTo>
                <a:lnTo>
                  <a:pt x="730" y="0"/>
                </a:lnTo>
                <a:close/>
              </a:path>
            </a:pathLst>
          </a:custGeom>
          <a:gradFill rotWithShape="1">
            <a:gsLst>
              <a:gs pos="0">
                <a:srgbClr val="ADDC82"/>
              </a:gs>
              <a:gs pos="50000">
                <a:srgbClr val="DAFEDD"/>
              </a:gs>
              <a:gs pos="100000">
                <a:srgbClr val="96D08E"/>
              </a:gs>
            </a:gsLst>
            <a:lin ang="0" scaled="1"/>
          </a:gradFill>
          <a:ln w="9525">
            <a:noFill/>
            <a:miter lim="800000"/>
            <a:headEnd/>
            <a:tailEnd/>
          </a:ln>
        </p:spPr>
        <p:txBody>
          <a:bodyPr wrap="none" anchor="ctr"/>
          <a:lstStyle/>
          <a:p>
            <a:endParaRPr lang="zh-CN" altLang="en-US"/>
          </a:p>
        </p:txBody>
      </p:sp>
      <p:sp>
        <p:nvSpPr>
          <p:cNvPr id="40965" name="Freeform 4"/>
          <p:cNvSpPr>
            <a:spLocks/>
          </p:cNvSpPr>
          <p:nvPr/>
        </p:nvSpPr>
        <p:spPr bwMode="auto">
          <a:xfrm flipV="1">
            <a:off x="4559300" y="4149725"/>
            <a:ext cx="4260850" cy="2708275"/>
          </a:xfrm>
          <a:custGeom>
            <a:avLst/>
            <a:gdLst>
              <a:gd name="T0" fmla="*/ 730 w 2537"/>
              <a:gd name="T1" fmla="*/ 0 h 1596"/>
              <a:gd name="T2" fmla="*/ 2537 w 2537"/>
              <a:gd name="T3" fmla="*/ 0 h 1596"/>
              <a:gd name="T4" fmla="*/ 2537 w 2537"/>
              <a:gd name="T5" fmla="*/ 1411 h 1596"/>
              <a:gd name="T6" fmla="*/ 730 w 2537"/>
              <a:gd name="T7" fmla="*/ 1411 h 1596"/>
              <a:gd name="T8" fmla="*/ 0 w 2537"/>
              <a:gd name="T9" fmla="*/ 1596 h 1596"/>
              <a:gd name="T10" fmla="*/ 0 w 2537"/>
              <a:gd name="T11" fmla="*/ 1364 h 1596"/>
              <a:gd name="T12" fmla="*/ 730 w 2537"/>
              <a:gd name="T13" fmla="*/ 0 h 1596"/>
              <a:gd name="T14" fmla="*/ 0 60000 65536"/>
              <a:gd name="T15" fmla="*/ 0 60000 65536"/>
              <a:gd name="T16" fmla="*/ 0 60000 65536"/>
              <a:gd name="T17" fmla="*/ 0 60000 65536"/>
              <a:gd name="T18" fmla="*/ 0 60000 65536"/>
              <a:gd name="T19" fmla="*/ 0 60000 65536"/>
              <a:gd name="T20" fmla="*/ 0 60000 65536"/>
              <a:gd name="T21" fmla="*/ 0 w 2537"/>
              <a:gd name="T22" fmla="*/ 0 h 1596"/>
              <a:gd name="T23" fmla="*/ 2537 w 2537"/>
              <a:gd name="T24" fmla="*/ 1596 h 15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7" h="1596">
                <a:moveTo>
                  <a:pt x="730" y="0"/>
                </a:moveTo>
                <a:lnTo>
                  <a:pt x="2537" y="0"/>
                </a:lnTo>
                <a:lnTo>
                  <a:pt x="2537" y="1411"/>
                </a:lnTo>
                <a:lnTo>
                  <a:pt x="730" y="1411"/>
                </a:lnTo>
                <a:lnTo>
                  <a:pt x="0" y="1596"/>
                </a:lnTo>
                <a:lnTo>
                  <a:pt x="0" y="1364"/>
                </a:lnTo>
                <a:lnTo>
                  <a:pt x="730" y="0"/>
                </a:lnTo>
                <a:close/>
              </a:path>
            </a:pathLst>
          </a:custGeom>
          <a:gradFill rotWithShape="1">
            <a:gsLst>
              <a:gs pos="0">
                <a:srgbClr val="5E9EFF"/>
              </a:gs>
              <a:gs pos="39999">
                <a:srgbClr val="C9E4FF"/>
              </a:gs>
              <a:gs pos="70000">
                <a:srgbClr val="C4D6EB"/>
              </a:gs>
              <a:gs pos="100000">
                <a:srgbClr val="99CCFF"/>
              </a:gs>
            </a:gsLst>
            <a:lin ang="0"/>
          </a:gradFill>
          <a:ln w="9525">
            <a:noFill/>
            <a:miter lim="800000"/>
            <a:headEnd/>
            <a:tailEnd/>
          </a:ln>
        </p:spPr>
        <p:txBody>
          <a:bodyPr wrap="none" anchor="ctr"/>
          <a:lstStyle/>
          <a:p>
            <a:endParaRPr lang="zh-CN" altLang="en-US"/>
          </a:p>
        </p:txBody>
      </p:sp>
      <p:sp>
        <p:nvSpPr>
          <p:cNvPr id="15" name="Freeform 5"/>
          <p:cNvSpPr>
            <a:spLocks/>
          </p:cNvSpPr>
          <p:nvPr/>
        </p:nvSpPr>
        <p:spPr bwMode="auto">
          <a:xfrm flipH="1" flipV="1">
            <a:off x="250825" y="4005263"/>
            <a:ext cx="4262438" cy="2852737"/>
          </a:xfrm>
          <a:custGeom>
            <a:avLst/>
            <a:gdLst/>
            <a:ahLst/>
            <a:cxnLst>
              <a:cxn ang="0">
                <a:pos x="730" y="0"/>
              </a:cxn>
              <a:cxn ang="0">
                <a:pos x="2537" y="0"/>
              </a:cxn>
              <a:cxn ang="0">
                <a:pos x="2537" y="1411"/>
              </a:cxn>
              <a:cxn ang="0">
                <a:pos x="730" y="1411"/>
              </a:cxn>
              <a:cxn ang="0">
                <a:pos x="0" y="1596"/>
              </a:cxn>
              <a:cxn ang="0">
                <a:pos x="0" y="1364"/>
              </a:cxn>
              <a:cxn ang="0">
                <a:pos x="730" y="0"/>
              </a:cxn>
            </a:cxnLst>
            <a:rect l="0" t="0" r="r" b="b"/>
            <a:pathLst>
              <a:path w="2537" h="1596">
                <a:moveTo>
                  <a:pt x="730" y="0"/>
                </a:moveTo>
                <a:lnTo>
                  <a:pt x="2537" y="0"/>
                </a:lnTo>
                <a:lnTo>
                  <a:pt x="2537" y="1411"/>
                </a:lnTo>
                <a:lnTo>
                  <a:pt x="730" y="1411"/>
                </a:lnTo>
                <a:lnTo>
                  <a:pt x="0" y="1596"/>
                </a:lnTo>
                <a:lnTo>
                  <a:pt x="0" y="1364"/>
                </a:lnTo>
                <a:lnTo>
                  <a:pt x="730" y="0"/>
                </a:lnTo>
                <a:close/>
              </a:path>
            </a:pathLst>
          </a:custGeom>
          <a:gradFill flip="none" rotWithShape="1">
            <a:gsLst>
              <a:gs pos="0">
                <a:schemeClr val="accent3">
                  <a:lumMod val="75000"/>
                </a:schemeClr>
              </a:gs>
              <a:gs pos="50000">
                <a:srgbClr val="FBEDC9"/>
              </a:gs>
              <a:gs pos="100000">
                <a:schemeClr val="accent3">
                  <a:lumMod val="75000"/>
                </a:schemeClr>
              </a:gs>
            </a:gsLst>
            <a:lin ang="0" scaled="1"/>
            <a:tileRect/>
          </a:gradFill>
          <a:ln>
            <a:noFill/>
          </a:ln>
          <a:effectLst/>
        </p:spPr>
        <p:txBody>
          <a:bodyPr wrap="none" anchor="ctr"/>
          <a:lstStyle/>
          <a:p>
            <a:pPr algn="ctr" eaLnBrk="0" hangingPunct="0">
              <a:buFont typeface="Arial" pitchFamily="34" charset="0"/>
              <a:buNone/>
              <a:defRPr/>
            </a:pPr>
            <a:endParaRPr lang="zh-CN" altLang="en-US" sz="2800">
              <a:latin typeface="仿宋" pitchFamily="49" charset="-122"/>
              <a:ea typeface="仿宋" pitchFamily="49" charset="-122"/>
            </a:endParaRPr>
          </a:p>
        </p:txBody>
      </p:sp>
      <p:sp>
        <p:nvSpPr>
          <p:cNvPr id="16" name="Oval 7"/>
          <p:cNvSpPr>
            <a:spLocks noChangeArrowheads="1"/>
          </p:cNvSpPr>
          <p:nvPr/>
        </p:nvSpPr>
        <p:spPr bwMode="blackWhite">
          <a:xfrm>
            <a:off x="3492500" y="3284538"/>
            <a:ext cx="2159000" cy="1223962"/>
          </a:xfrm>
          <a:prstGeom prst="ellipse">
            <a:avLst/>
          </a:prstGeom>
          <a:gradFill flip="none" rotWithShape="1">
            <a:gsLst>
              <a:gs pos="0">
                <a:schemeClr val="accent5">
                  <a:lumMod val="60000"/>
                  <a:lumOff val="40000"/>
                </a:schemeClr>
              </a:gs>
              <a:gs pos="50000">
                <a:schemeClr val="accent5">
                  <a:lumMod val="20000"/>
                  <a:lumOff val="80000"/>
                </a:schemeClr>
              </a:gs>
              <a:gs pos="100000">
                <a:schemeClr val="accent5">
                  <a:lumMod val="60000"/>
                  <a:lumOff val="40000"/>
                </a:schemeClr>
              </a:gs>
            </a:gsLst>
            <a:lin ang="0" scaled="0"/>
            <a:tileRect/>
          </a:gradFill>
          <a:ln>
            <a:noFill/>
          </a:ln>
          <a:effectLst/>
        </p:spPr>
        <p:txBody>
          <a:bodyPr wrap="none" anchor="ctr"/>
          <a:lstStyle/>
          <a:p>
            <a:pPr eaLnBrk="0" hangingPunct="0">
              <a:buFont typeface="Arial" pitchFamily="34" charset="0"/>
              <a:buNone/>
              <a:defRPr/>
            </a:pPr>
            <a:endParaRPr lang="zh-CN" altLang="en-US">
              <a:latin typeface="Arial" pitchFamily="34" charset="0"/>
              <a:ea typeface="宋体" pitchFamily="2" charset="-122"/>
            </a:endParaRPr>
          </a:p>
        </p:txBody>
      </p:sp>
      <p:sp>
        <p:nvSpPr>
          <p:cNvPr id="40968" name="Rectangle 8"/>
          <p:cNvSpPr>
            <a:spLocks noChangeArrowheads="1"/>
          </p:cNvSpPr>
          <p:nvPr/>
        </p:nvSpPr>
        <p:spPr bwMode="auto">
          <a:xfrm>
            <a:off x="3779838" y="3644900"/>
            <a:ext cx="1800225" cy="307975"/>
          </a:xfrm>
          <a:prstGeom prst="rect">
            <a:avLst/>
          </a:prstGeom>
          <a:noFill/>
          <a:ln w="9525">
            <a:noFill/>
            <a:miter lim="800000"/>
            <a:headEnd/>
            <a:tailEnd/>
          </a:ln>
        </p:spPr>
        <p:txBody>
          <a:bodyPr lIns="0" tIns="0" rIns="0" bIns="0">
            <a:spAutoFit/>
          </a:bodyPr>
          <a:lstStyle/>
          <a:p>
            <a:r>
              <a:rPr lang="zh-CN" altLang="en-US" sz="2000" b="1">
                <a:latin typeface="仿宋" charset="-122"/>
                <a:ea typeface="仿宋" charset="-122"/>
              </a:rPr>
              <a:t>推进中的问题</a:t>
            </a:r>
            <a:endParaRPr lang="zh-CN" altLang="zh-CN" sz="2000" b="1">
              <a:latin typeface="仿宋" charset="-122"/>
              <a:ea typeface="仿宋" charset="-122"/>
            </a:endParaRPr>
          </a:p>
        </p:txBody>
      </p:sp>
      <p:sp>
        <p:nvSpPr>
          <p:cNvPr id="40969" name="Rectangle 9"/>
          <p:cNvSpPr>
            <a:spLocks noChangeArrowheads="1"/>
          </p:cNvSpPr>
          <p:nvPr/>
        </p:nvSpPr>
        <p:spPr bwMode="auto">
          <a:xfrm>
            <a:off x="250825" y="765175"/>
            <a:ext cx="3241675" cy="2836863"/>
          </a:xfrm>
          <a:prstGeom prst="rect">
            <a:avLst/>
          </a:prstGeom>
          <a:noFill/>
          <a:ln w="9525">
            <a:noFill/>
            <a:miter lim="800000"/>
            <a:headEnd/>
            <a:tailEnd/>
          </a:ln>
        </p:spPr>
        <p:txBody>
          <a:bodyPr lIns="0" tIns="0" rIns="0" bIns="0">
            <a:spAutoFit/>
          </a:bodyPr>
          <a:lstStyle/>
          <a:p>
            <a:pPr indent="-342900">
              <a:buClr>
                <a:schemeClr val="accent1"/>
              </a:buClr>
              <a:buSzPct val="100000"/>
            </a:pPr>
            <a:r>
              <a:rPr lang="zh-CN" altLang="en-US" sz="2400" b="1">
                <a:latin typeface="宋体" charset="-122"/>
              </a:rPr>
              <a:t>  </a:t>
            </a:r>
            <a:r>
              <a:rPr lang="zh-CN" altLang="en-US" sz="2400" b="1">
                <a:latin typeface="方正仿宋_GBK" pitchFamily="65" charset="-122"/>
                <a:ea typeface="方正仿宋_GBK" pitchFamily="65" charset="-122"/>
              </a:rPr>
              <a:t>机构准入与退出：</a:t>
            </a:r>
            <a:r>
              <a:rPr lang="zh-CN" altLang="en-US">
                <a:latin typeface="方正仿宋_GBK" pitchFamily="65" charset="-122"/>
                <a:ea typeface="方正仿宋_GBK" pitchFamily="65" charset="-122"/>
              </a:rPr>
              <a:t>新型政银担受到担保机构的广泛欢迎。有一些集团未参股的机构，以及民营担保机构申请加入新型政银担。针对这些申请，集团也在细化相关办法。</a:t>
            </a:r>
          </a:p>
          <a:p>
            <a:pPr indent="-342900">
              <a:buClr>
                <a:schemeClr val="accent1"/>
              </a:buClr>
              <a:buSzPct val="100000"/>
            </a:pPr>
            <a:r>
              <a:rPr lang="zh-CN" altLang="en-US">
                <a:latin typeface="方正仿宋_GBK" pitchFamily="65" charset="-122"/>
                <a:ea typeface="方正仿宋_GBK" pitchFamily="65" charset="-122"/>
              </a:rPr>
              <a:t>   请代偿率超过</a:t>
            </a:r>
            <a:r>
              <a:rPr lang="en-US" altLang="zh-CN">
                <a:latin typeface="方正仿宋_GBK" pitchFamily="65" charset="-122"/>
                <a:ea typeface="方正仿宋_GBK" pitchFamily="65" charset="-122"/>
              </a:rPr>
              <a:t>5%</a:t>
            </a:r>
            <a:r>
              <a:rPr lang="zh-CN" altLang="en-US">
                <a:latin typeface="方正仿宋_GBK" pitchFamily="65" charset="-122"/>
                <a:ea typeface="方正仿宋_GBK" pitchFamily="65" charset="-122"/>
              </a:rPr>
              <a:t>的担保机构与当地政府汇报，加快不良资产追偿，提高自身流动性，降低代偿率，满足合作银行要求。</a:t>
            </a:r>
            <a:endParaRPr lang="zh-CN" altLang="en-US" b="1">
              <a:latin typeface="方正仿宋_GBK" pitchFamily="65" charset="-122"/>
              <a:ea typeface="方正仿宋_GBK" pitchFamily="65" charset="-122"/>
              <a:cs typeface="楷体"/>
            </a:endParaRPr>
          </a:p>
        </p:txBody>
      </p:sp>
      <p:sp>
        <p:nvSpPr>
          <p:cNvPr id="40970" name="Rectangle 11"/>
          <p:cNvSpPr>
            <a:spLocks noChangeArrowheads="1"/>
          </p:cNvSpPr>
          <p:nvPr/>
        </p:nvSpPr>
        <p:spPr bwMode="auto">
          <a:xfrm>
            <a:off x="5795963" y="836613"/>
            <a:ext cx="3097212" cy="3508375"/>
          </a:xfrm>
          <a:prstGeom prst="rect">
            <a:avLst/>
          </a:prstGeom>
          <a:noFill/>
          <a:ln w="9525">
            <a:noFill/>
            <a:miter lim="800000"/>
            <a:headEnd/>
            <a:tailEnd/>
          </a:ln>
        </p:spPr>
        <p:txBody>
          <a:bodyPr lIns="0" tIns="0" rIns="0" bIns="0">
            <a:spAutoFit/>
          </a:bodyPr>
          <a:lstStyle/>
          <a:p>
            <a:pPr eaLnBrk="0" hangingPunct="0"/>
            <a:r>
              <a:rPr lang="zh-CN" altLang="zh-CN" sz="2400" b="1">
                <a:latin typeface="方正仿宋_GBK" pitchFamily="65" charset="-122"/>
                <a:ea typeface="方正仿宋_GBK" pitchFamily="65" charset="-122"/>
              </a:rPr>
              <a:t>突破管理办法</a:t>
            </a:r>
            <a:r>
              <a:rPr lang="zh-CN" altLang="en-US" sz="2400" b="1">
                <a:latin typeface="方正仿宋_GBK" pitchFamily="65" charset="-122"/>
                <a:ea typeface="方正仿宋_GBK" pitchFamily="65" charset="-122"/>
              </a:rPr>
              <a:t>：</a:t>
            </a:r>
            <a:r>
              <a:rPr lang="zh-CN" altLang="zh-CN">
                <a:latin typeface="方正仿宋_GBK" pitchFamily="65" charset="-122"/>
                <a:ea typeface="方正仿宋_GBK" pitchFamily="65" charset="-122"/>
              </a:rPr>
              <a:t>新型政银担模式下，担保机构承担</a:t>
            </a:r>
            <a:r>
              <a:rPr lang="en-US" altLang="zh-CN">
                <a:latin typeface="方正仿宋_GBK" pitchFamily="65" charset="-122"/>
                <a:ea typeface="方正仿宋_GBK" pitchFamily="65" charset="-122"/>
              </a:rPr>
              <a:t>40%</a:t>
            </a:r>
            <a:r>
              <a:rPr lang="zh-CN" altLang="zh-CN">
                <a:latin typeface="方正仿宋_GBK" pitchFamily="65" charset="-122"/>
                <a:ea typeface="方正仿宋_GBK" pitchFamily="65" charset="-122"/>
              </a:rPr>
              <a:t>的风险。相比较于</a:t>
            </a:r>
            <a:r>
              <a:rPr lang="en-US" altLang="zh-CN">
                <a:latin typeface="方正仿宋_GBK" pitchFamily="65" charset="-122"/>
                <a:ea typeface="方正仿宋_GBK" pitchFamily="65" charset="-122"/>
              </a:rPr>
              <a:t>100%</a:t>
            </a:r>
            <a:r>
              <a:rPr lang="zh-CN" altLang="zh-CN">
                <a:latin typeface="方正仿宋_GBK" pitchFamily="65" charset="-122"/>
                <a:ea typeface="方正仿宋_GBK" pitchFamily="65" charset="-122"/>
              </a:rPr>
              <a:t>承担风险，在放大倍数和拨备计提上有需要配套调整的地方，一是放大倍数上，在承担</a:t>
            </a:r>
            <a:r>
              <a:rPr lang="en-US" altLang="zh-CN">
                <a:latin typeface="方正仿宋_GBK" pitchFamily="65" charset="-122"/>
                <a:ea typeface="方正仿宋_GBK" pitchFamily="65" charset="-122"/>
              </a:rPr>
              <a:t>40%</a:t>
            </a:r>
            <a:r>
              <a:rPr lang="zh-CN" altLang="zh-CN">
                <a:latin typeface="方正仿宋_GBK" pitchFamily="65" charset="-122"/>
                <a:ea typeface="方正仿宋_GBK" pitchFamily="65" charset="-122"/>
              </a:rPr>
              <a:t>风险下，应调整为原</a:t>
            </a:r>
            <a:r>
              <a:rPr lang="en-US" altLang="zh-CN">
                <a:latin typeface="方正仿宋_GBK" pitchFamily="65" charset="-122"/>
                <a:ea typeface="方正仿宋_GBK" pitchFamily="65" charset="-122"/>
              </a:rPr>
              <a:t>10</a:t>
            </a:r>
            <a:r>
              <a:rPr lang="zh-CN" altLang="zh-CN">
                <a:latin typeface="方正仿宋_GBK" pitchFamily="65" charset="-122"/>
                <a:ea typeface="方正仿宋_GBK" pitchFamily="65" charset="-122"/>
              </a:rPr>
              <a:t>倍放大倍数的</a:t>
            </a:r>
            <a:r>
              <a:rPr lang="en-US" altLang="zh-CN">
                <a:latin typeface="方正仿宋_GBK" pitchFamily="65" charset="-122"/>
                <a:ea typeface="方正仿宋_GBK" pitchFamily="65" charset="-122"/>
              </a:rPr>
              <a:t>2.5</a:t>
            </a:r>
            <a:r>
              <a:rPr lang="zh-CN" altLang="zh-CN">
                <a:latin typeface="方正仿宋_GBK" pitchFamily="65" charset="-122"/>
                <a:ea typeface="方正仿宋_GBK" pitchFamily="65" charset="-122"/>
              </a:rPr>
              <a:t>倍，即</a:t>
            </a:r>
            <a:r>
              <a:rPr lang="en-US" altLang="zh-CN">
                <a:latin typeface="方正仿宋_GBK" pitchFamily="65" charset="-122"/>
                <a:ea typeface="方正仿宋_GBK" pitchFamily="65" charset="-122"/>
              </a:rPr>
              <a:t>25</a:t>
            </a:r>
            <a:r>
              <a:rPr lang="zh-CN" altLang="zh-CN">
                <a:latin typeface="方正仿宋_GBK" pitchFamily="65" charset="-122"/>
                <a:ea typeface="方正仿宋_GBK" pitchFamily="65" charset="-122"/>
              </a:rPr>
              <a:t>倍；二是三项准备金，都应该按照实际承担风险进行调整。集团也在就此与省政府金融办沟通。</a:t>
            </a:r>
          </a:p>
          <a:p>
            <a:pPr algn="ctr" eaLnBrk="0" hangingPunct="0"/>
            <a:endParaRPr lang="zh-CN" altLang="en-US" sz="2400" b="1">
              <a:latin typeface="方正仿宋_GBK" pitchFamily="65" charset="-122"/>
              <a:ea typeface="方正仿宋_GBK" pitchFamily="65" charset="-122"/>
              <a:cs typeface="楷体"/>
            </a:endParaRPr>
          </a:p>
        </p:txBody>
      </p:sp>
      <p:sp>
        <p:nvSpPr>
          <p:cNvPr id="40971" name="Rectangle 13"/>
          <p:cNvSpPr>
            <a:spLocks noChangeArrowheads="1"/>
          </p:cNvSpPr>
          <p:nvPr/>
        </p:nvSpPr>
        <p:spPr bwMode="auto">
          <a:xfrm>
            <a:off x="395288" y="4422775"/>
            <a:ext cx="3019425" cy="2652713"/>
          </a:xfrm>
          <a:prstGeom prst="rect">
            <a:avLst/>
          </a:prstGeom>
          <a:noFill/>
          <a:ln w="9525">
            <a:noFill/>
            <a:miter lim="800000"/>
            <a:headEnd/>
            <a:tailEnd/>
          </a:ln>
        </p:spPr>
        <p:txBody>
          <a:bodyPr lIns="0" tIns="0" rIns="0" bIns="0">
            <a:spAutoFit/>
          </a:bodyPr>
          <a:lstStyle/>
          <a:p>
            <a:pPr eaLnBrk="0" hangingPunct="0"/>
            <a:r>
              <a:rPr lang="zh-CN" altLang="zh-CN" sz="2400" b="1">
                <a:latin typeface="方正仿宋_GBK" pitchFamily="65" charset="-122"/>
                <a:ea typeface="方正仿宋_GBK" pitchFamily="65" charset="-122"/>
              </a:rPr>
              <a:t>风险转嫁</a:t>
            </a:r>
            <a:r>
              <a:rPr lang="zh-CN" altLang="en-US" sz="2400" b="1">
                <a:latin typeface="方正仿宋_GBK" pitchFamily="65" charset="-122"/>
                <a:ea typeface="方正仿宋_GBK" pitchFamily="65" charset="-122"/>
              </a:rPr>
              <a:t>：</a:t>
            </a:r>
            <a:r>
              <a:rPr lang="zh-CN" altLang="zh-CN">
                <a:latin typeface="方正仿宋_GBK" pitchFamily="65" charset="-122"/>
                <a:ea typeface="方正仿宋_GBK" pitchFamily="65" charset="-122"/>
              </a:rPr>
              <a:t>政银担合作协议中已做明确规定，“追偿所得按风险分担比例返还各方”。</a:t>
            </a:r>
            <a:r>
              <a:rPr lang="zh-CN" altLang="en-US">
                <a:latin typeface="方正仿宋_GBK" pitchFamily="65" charset="-122"/>
                <a:ea typeface="方正仿宋_GBK" pitchFamily="65" charset="-122"/>
              </a:rPr>
              <a:t>针对少数银行通过私设抵押物等形式规避</a:t>
            </a:r>
            <a:r>
              <a:rPr lang="en-US" altLang="zh-CN">
                <a:latin typeface="方正仿宋_GBK" pitchFamily="65" charset="-122"/>
                <a:ea typeface="方正仿宋_GBK" pitchFamily="65" charset="-122"/>
              </a:rPr>
              <a:t>20%</a:t>
            </a:r>
            <a:r>
              <a:rPr lang="zh-CN" altLang="en-US">
                <a:latin typeface="方正仿宋_GBK" pitchFamily="65" charset="-122"/>
                <a:ea typeface="方正仿宋_GBK" pitchFamily="65" charset="-122"/>
              </a:rPr>
              <a:t>风险的问题，</a:t>
            </a:r>
            <a:r>
              <a:rPr lang="zh-CN" altLang="zh-CN">
                <a:latin typeface="方正仿宋_GBK" pitchFamily="65" charset="-122"/>
                <a:ea typeface="方正仿宋_GBK" pitchFamily="65" charset="-122"/>
              </a:rPr>
              <a:t>请担保机构在做业务时，与银行进一步明确此项要求。</a:t>
            </a:r>
          </a:p>
          <a:p>
            <a:pPr eaLnBrk="0" hangingPunct="0"/>
            <a:endParaRPr lang="zh-CN" altLang="en-US">
              <a:latin typeface="方正仿宋_GBK" pitchFamily="65" charset="-122"/>
              <a:ea typeface="方正仿宋_GBK" pitchFamily="65" charset="-122"/>
              <a:cs typeface="楷体"/>
            </a:endParaRPr>
          </a:p>
          <a:p>
            <a:pPr algn="ctr" eaLnBrk="0" hangingPunct="0"/>
            <a:endParaRPr lang="en-US" altLang="zh-CN" sz="2400" b="1">
              <a:latin typeface="方正仿宋_GBK" pitchFamily="65" charset="-122"/>
              <a:ea typeface="方正仿宋_GBK" pitchFamily="65" charset="-122"/>
              <a:cs typeface="楷体"/>
            </a:endParaRPr>
          </a:p>
        </p:txBody>
      </p:sp>
      <p:sp>
        <p:nvSpPr>
          <p:cNvPr id="40972" name="Rectangle 15"/>
          <p:cNvSpPr>
            <a:spLocks noChangeArrowheads="1"/>
          </p:cNvSpPr>
          <p:nvPr/>
        </p:nvSpPr>
        <p:spPr bwMode="auto">
          <a:xfrm>
            <a:off x="5724525" y="4435475"/>
            <a:ext cx="3024188" cy="2954338"/>
          </a:xfrm>
          <a:prstGeom prst="rect">
            <a:avLst/>
          </a:prstGeom>
          <a:noFill/>
          <a:ln w="9525">
            <a:noFill/>
            <a:miter lim="800000"/>
            <a:headEnd/>
            <a:tailEnd/>
          </a:ln>
        </p:spPr>
        <p:txBody>
          <a:bodyPr lIns="0" tIns="0" rIns="0" bIns="0">
            <a:spAutoFit/>
          </a:bodyPr>
          <a:lstStyle/>
          <a:p>
            <a:pPr eaLnBrk="0" hangingPunct="0"/>
            <a:r>
              <a:rPr lang="zh-CN" altLang="zh-CN" sz="2400" b="1">
                <a:latin typeface="方正仿宋_GBK" pitchFamily="65" charset="-122"/>
                <a:ea typeface="方正仿宋_GBK" pitchFamily="65" charset="-122"/>
              </a:rPr>
              <a:t>保证合同</a:t>
            </a:r>
            <a:r>
              <a:rPr lang="zh-CN" altLang="en-US" sz="2400" b="1">
                <a:latin typeface="方正仿宋_GBK" pitchFamily="65" charset="-122"/>
                <a:ea typeface="方正仿宋_GBK" pitchFamily="65" charset="-122"/>
              </a:rPr>
              <a:t>：</a:t>
            </a:r>
            <a:r>
              <a:rPr lang="zh-CN" altLang="zh-CN">
                <a:latin typeface="方正仿宋_GBK" pitchFamily="65" charset="-122"/>
                <a:ea typeface="方正仿宋_GBK" pitchFamily="65" charset="-122"/>
              </a:rPr>
              <a:t>按照借款企业融资金额的</a:t>
            </a:r>
            <a:r>
              <a:rPr lang="en-US" altLang="zh-CN">
                <a:latin typeface="方正仿宋_GBK" pitchFamily="65" charset="-122"/>
                <a:ea typeface="方正仿宋_GBK" pitchFamily="65" charset="-122"/>
              </a:rPr>
              <a:t>100%</a:t>
            </a:r>
            <a:r>
              <a:rPr lang="zh-CN" altLang="zh-CN">
                <a:latin typeface="方正仿宋_GBK" pitchFamily="65" charset="-122"/>
                <a:ea typeface="方正仿宋_GBK" pitchFamily="65" charset="-122"/>
              </a:rPr>
              <a:t>向银行出具保函，并按融资金额的</a:t>
            </a:r>
            <a:r>
              <a:rPr lang="en-US" altLang="zh-CN">
                <a:latin typeface="方正仿宋_GBK" pitchFamily="65" charset="-122"/>
                <a:ea typeface="方正仿宋_GBK" pitchFamily="65" charset="-122"/>
              </a:rPr>
              <a:t>80%</a:t>
            </a:r>
            <a:r>
              <a:rPr lang="zh-CN" altLang="zh-CN">
                <a:latin typeface="方正仿宋_GBK" pitchFamily="65" charset="-122"/>
                <a:ea typeface="方正仿宋_GBK" pitchFamily="65" charset="-122"/>
              </a:rPr>
              <a:t>履行代偿责任，剩余</a:t>
            </a:r>
            <a:r>
              <a:rPr lang="en-US" altLang="zh-CN">
                <a:latin typeface="方正仿宋_GBK" pitchFamily="65" charset="-122"/>
                <a:ea typeface="方正仿宋_GBK" pitchFamily="65" charset="-122"/>
              </a:rPr>
              <a:t>20%</a:t>
            </a:r>
            <a:r>
              <a:rPr lang="zh-CN" altLang="zh-CN">
                <a:latin typeface="方正仿宋_GBK" pitchFamily="65" charset="-122"/>
                <a:ea typeface="方正仿宋_GBK" pitchFamily="65" charset="-122"/>
              </a:rPr>
              <a:t>的风险由银行承担，抵押物统一设置在担保机构名下。处置时，由担保机构统一追偿，追偿所得再按风险承担比例返还各方。</a:t>
            </a:r>
            <a:endParaRPr lang="zh-CN" altLang="en-US">
              <a:latin typeface="方正仿宋_GBK" pitchFamily="65" charset="-122"/>
              <a:ea typeface="方正仿宋_GBK" pitchFamily="65" charset="-122"/>
              <a:cs typeface="楷体"/>
            </a:endParaRPr>
          </a:p>
          <a:p>
            <a:pPr algn="ctr" eaLnBrk="0" hangingPunct="0"/>
            <a:endParaRPr lang="en-US" altLang="zh-CN">
              <a:latin typeface="方正仿宋_GBK" pitchFamily="65" charset="-122"/>
              <a:ea typeface="方正仿宋_GBK" pitchFamily="65" charset="-122"/>
            </a:endParaRPr>
          </a:p>
          <a:p>
            <a:pPr algn="ctr" eaLnBrk="0" hangingPunct="0"/>
            <a:endParaRPr lang="zh-CN" altLang="en-US" sz="2400" b="1">
              <a:latin typeface="方正仿宋_GBK" pitchFamily="65" charset="-122"/>
              <a:ea typeface="方正仿宋_GBK" pitchFamily="65"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buFont typeface="Arial" charset="0"/>
              <a:buNone/>
            </a:pPr>
            <a:r>
              <a:rPr lang="zh-CN" altLang="en-US" sz="3000" b="1">
                <a:latin typeface="Calibri" pitchFamily="34" charset="0"/>
              </a:rPr>
              <a:t>工作推进中的问题</a:t>
            </a:r>
            <a:endParaRPr lang="zh-CN" altLang="zh-CN" sz="3000" b="1">
              <a:latin typeface="Calibri" pitchFamily="34" charset="0"/>
            </a:endParaRPr>
          </a:p>
        </p:txBody>
      </p:sp>
      <p:cxnSp>
        <p:nvCxnSpPr>
          <p:cNvPr id="41986" name="直接连接符 16"/>
          <p:cNvCxnSpPr>
            <a:cxnSpLocks noChangeShapeType="1"/>
          </p:cNvCxnSpPr>
          <p:nvPr/>
        </p:nvCxnSpPr>
        <p:spPr bwMode="auto">
          <a:xfrm>
            <a:off x="190500" y="806450"/>
            <a:ext cx="7261225" cy="0"/>
          </a:xfrm>
          <a:prstGeom prst="line">
            <a:avLst/>
          </a:prstGeom>
          <a:noFill/>
          <a:ln w="38100" algn="ctr">
            <a:solidFill>
              <a:schemeClr val="tx1"/>
            </a:solidFill>
            <a:round/>
            <a:headEnd/>
            <a:tailEnd/>
          </a:ln>
        </p:spPr>
      </p:cxnSp>
      <p:sp>
        <p:nvSpPr>
          <p:cNvPr id="41987" name="Freeform 2"/>
          <p:cNvSpPr>
            <a:spLocks/>
          </p:cNvSpPr>
          <p:nvPr/>
        </p:nvSpPr>
        <p:spPr bwMode="auto">
          <a:xfrm>
            <a:off x="4559300" y="836613"/>
            <a:ext cx="4260850" cy="3016250"/>
          </a:xfrm>
          <a:custGeom>
            <a:avLst/>
            <a:gdLst>
              <a:gd name="T0" fmla="*/ 730 w 2537"/>
              <a:gd name="T1" fmla="*/ 0 h 1596"/>
              <a:gd name="T2" fmla="*/ 2537 w 2537"/>
              <a:gd name="T3" fmla="*/ 0 h 1596"/>
              <a:gd name="T4" fmla="*/ 2537 w 2537"/>
              <a:gd name="T5" fmla="*/ 1411 h 1596"/>
              <a:gd name="T6" fmla="*/ 730 w 2537"/>
              <a:gd name="T7" fmla="*/ 1411 h 1596"/>
              <a:gd name="T8" fmla="*/ 0 w 2537"/>
              <a:gd name="T9" fmla="*/ 1596 h 1596"/>
              <a:gd name="T10" fmla="*/ 0 w 2537"/>
              <a:gd name="T11" fmla="*/ 1364 h 1596"/>
              <a:gd name="T12" fmla="*/ 730 w 2537"/>
              <a:gd name="T13" fmla="*/ 0 h 1596"/>
              <a:gd name="T14" fmla="*/ 0 60000 65536"/>
              <a:gd name="T15" fmla="*/ 0 60000 65536"/>
              <a:gd name="T16" fmla="*/ 0 60000 65536"/>
              <a:gd name="T17" fmla="*/ 0 60000 65536"/>
              <a:gd name="T18" fmla="*/ 0 60000 65536"/>
              <a:gd name="T19" fmla="*/ 0 60000 65536"/>
              <a:gd name="T20" fmla="*/ 0 60000 65536"/>
              <a:gd name="T21" fmla="*/ 0 w 2537"/>
              <a:gd name="T22" fmla="*/ 0 h 1596"/>
              <a:gd name="T23" fmla="*/ 2537 w 2537"/>
              <a:gd name="T24" fmla="*/ 1596 h 15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7" h="1596">
                <a:moveTo>
                  <a:pt x="730" y="0"/>
                </a:moveTo>
                <a:lnTo>
                  <a:pt x="2537" y="0"/>
                </a:lnTo>
                <a:lnTo>
                  <a:pt x="2537" y="1411"/>
                </a:lnTo>
                <a:lnTo>
                  <a:pt x="730" y="1411"/>
                </a:lnTo>
                <a:lnTo>
                  <a:pt x="0" y="1596"/>
                </a:lnTo>
                <a:lnTo>
                  <a:pt x="0" y="1364"/>
                </a:lnTo>
                <a:lnTo>
                  <a:pt x="730" y="0"/>
                </a:lnTo>
                <a:close/>
              </a:path>
            </a:pathLst>
          </a:custGeom>
          <a:gradFill rotWithShape="1">
            <a:gsLst>
              <a:gs pos="0">
                <a:srgbClr val="FDCC97"/>
              </a:gs>
              <a:gs pos="50000">
                <a:srgbClr val="FBEDC9"/>
              </a:gs>
              <a:gs pos="100000">
                <a:srgbClr val="FACB9C"/>
              </a:gs>
            </a:gsLst>
            <a:lin ang="0"/>
          </a:gradFill>
          <a:ln w="9525">
            <a:noFill/>
            <a:miter lim="800000"/>
            <a:headEnd/>
            <a:tailEnd/>
          </a:ln>
        </p:spPr>
        <p:txBody>
          <a:bodyPr wrap="none" anchor="ctr"/>
          <a:lstStyle/>
          <a:p>
            <a:endParaRPr lang="zh-CN" altLang="en-US"/>
          </a:p>
        </p:txBody>
      </p:sp>
      <p:sp>
        <p:nvSpPr>
          <p:cNvPr id="41988" name="Freeform 3"/>
          <p:cNvSpPr>
            <a:spLocks/>
          </p:cNvSpPr>
          <p:nvPr/>
        </p:nvSpPr>
        <p:spPr bwMode="auto">
          <a:xfrm flipH="1">
            <a:off x="250825" y="836613"/>
            <a:ext cx="4275138" cy="3168650"/>
          </a:xfrm>
          <a:custGeom>
            <a:avLst/>
            <a:gdLst>
              <a:gd name="T0" fmla="*/ 730 w 2537"/>
              <a:gd name="T1" fmla="*/ 0 h 1596"/>
              <a:gd name="T2" fmla="*/ 2537 w 2537"/>
              <a:gd name="T3" fmla="*/ 0 h 1596"/>
              <a:gd name="T4" fmla="*/ 2537 w 2537"/>
              <a:gd name="T5" fmla="*/ 1411 h 1596"/>
              <a:gd name="T6" fmla="*/ 730 w 2537"/>
              <a:gd name="T7" fmla="*/ 1411 h 1596"/>
              <a:gd name="T8" fmla="*/ 0 w 2537"/>
              <a:gd name="T9" fmla="*/ 1596 h 1596"/>
              <a:gd name="T10" fmla="*/ 0 w 2537"/>
              <a:gd name="T11" fmla="*/ 1364 h 1596"/>
              <a:gd name="T12" fmla="*/ 730 w 2537"/>
              <a:gd name="T13" fmla="*/ 0 h 1596"/>
              <a:gd name="T14" fmla="*/ 0 60000 65536"/>
              <a:gd name="T15" fmla="*/ 0 60000 65536"/>
              <a:gd name="T16" fmla="*/ 0 60000 65536"/>
              <a:gd name="T17" fmla="*/ 0 60000 65536"/>
              <a:gd name="T18" fmla="*/ 0 60000 65536"/>
              <a:gd name="T19" fmla="*/ 0 60000 65536"/>
              <a:gd name="T20" fmla="*/ 0 60000 65536"/>
              <a:gd name="T21" fmla="*/ 0 w 2537"/>
              <a:gd name="T22" fmla="*/ 0 h 1596"/>
              <a:gd name="T23" fmla="*/ 2537 w 2537"/>
              <a:gd name="T24" fmla="*/ 1596 h 15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7" h="1596">
                <a:moveTo>
                  <a:pt x="730" y="0"/>
                </a:moveTo>
                <a:lnTo>
                  <a:pt x="2537" y="0"/>
                </a:lnTo>
                <a:lnTo>
                  <a:pt x="2537" y="1411"/>
                </a:lnTo>
                <a:lnTo>
                  <a:pt x="730" y="1411"/>
                </a:lnTo>
                <a:lnTo>
                  <a:pt x="0" y="1596"/>
                </a:lnTo>
                <a:lnTo>
                  <a:pt x="0" y="1364"/>
                </a:lnTo>
                <a:lnTo>
                  <a:pt x="730" y="0"/>
                </a:lnTo>
                <a:close/>
              </a:path>
            </a:pathLst>
          </a:custGeom>
          <a:gradFill rotWithShape="1">
            <a:gsLst>
              <a:gs pos="0">
                <a:srgbClr val="ADDC82"/>
              </a:gs>
              <a:gs pos="50000">
                <a:srgbClr val="DAFEDD"/>
              </a:gs>
              <a:gs pos="100000">
                <a:srgbClr val="96D08E"/>
              </a:gs>
            </a:gsLst>
            <a:lin ang="0" scaled="1"/>
          </a:gradFill>
          <a:ln w="9525">
            <a:noFill/>
            <a:miter lim="800000"/>
            <a:headEnd/>
            <a:tailEnd/>
          </a:ln>
        </p:spPr>
        <p:txBody>
          <a:bodyPr wrap="none" anchor="ctr"/>
          <a:lstStyle/>
          <a:p>
            <a:endParaRPr lang="zh-CN" altLang="en-US"/>
          </a:p>
        </p:txBody>
      </p:sp>
      <p:sp>
        <p:nvSpPr>
          <p:cNvPr id="41989" name="Freeform 4"/>
          <p:cNvSpPr>
            <a:spLocks/>
          </p:cNvSpPr>
          <p:nvPr/>
        </p:nvSpPr>
        <p:spPr bwMode="auto">
          <a:xfrm flipV="1">
            <a:off x="4559300" y="3789363"/>
            <a:ext cx="4260850" cy="3068637"/>
          </a:xfrm>
          <a:custGeom>
            <a:avLst/>
            <a:gdLst>
              <a:gd name="T0" fmla="*/ 730 w 2537"/>
              <a:gd name="T1" fmla="*/ 0 h 1596"/>
              <a:gd name="T2" fmla="*/ 2537 w 2537"/>
              <a:gd name="T3" fmla="*/ 0 h 1596"/>
              <a:gd name="T4" fmla="*/ 2537 w 2537"/>
              <a:gd name="T5" fmla="*/ 1411 h 1596"/>
              <a:gd name="T6" fmla="*/ 730 w 2537"/>
              <a:gd name="T7" fmla="*/ 1411 h 1596"/>
              <a:gd name="T8" fmla="*/ 0 w 2537"/>
              <a:gd name="T9" fmla="*/ 1596 h 1596"/>
              <a:gd name="T10" fmla="*/ 0 w 2537"/>
              <a:gd name="T11" fmla="*/ 1364 h 1596"/>
              <a:gd name="T12" fmla="*/ 730 w 2537"/>
              <a:gd name="T13" fmla="*/ 0 h 1596"/>
              <a:gd name="T14" fmla="*/ 0 60000 65536"/>
              <a:gd name="T15" fmla="*/ 0 60000 65536"/>
              <a:gd name="T16" fmla="*/ 0 60000 65536"/>
              <a:gd name="T17" fmla="*/ 0 60000 65536"/>
              <a:gd name="T18" fmla="*/ 0 60000 65536"/>
              <a:gd name="T19" fmla="*/ 0 60000 65536"/>
              <a:gd name="T20" fmla="*/ 0 60000 65536"/>
              <a:gd name="T21" fmla="*/ 0 w 2537"/>
              <a:gd name="T22" fmla="*/ 0 h 1596"/>
              <a:gd name="T23" fmla="*/ 2537 w 2537"/>
              <a:gd name="T24" fmla="*/ 1596 h 15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7" h="1596">
                <a:moveTo>
                  <a:pt x="730" y="0"/>
                </a:moveTo>
                <a:lnTo>
                  <a:pt x="2537" y="0"/>
                </a:lnTo>
                <a:lnTo>
                  <a:pt x="2537" y="1411"/>
                </a:lnTo>
                <a:lnTo>
                  <a:pt x="730" y="1411"/>
                </a:lnTo>
                <a:lnTo>
                  <a:pt x="0" y="1596"/>
                </a:lnTo>
                <a:lnTo>
                  <a:pt x="0" y="1364"/>
                </a:lnTo>
                <a:lnTo>
                  <a:pt x="730" y="0"/>
                </a:lnTo>
                <a:close/>
              </a:path>
            </a:pathLst>
          </a:custGeom>
          <a:gradFill rotWithShape="1">
            <a:gsLst>
              <a:gs pos="0">
                <a:srgbClr val="5E9EFF"/>
              </a:gs>
              <a:gs pos="39999">
                <a:srgbClr val="C9E4FF"/>
              </a:gs>
              <a:gs pos="70000">
                <a:srgbClr val="C4D6EB"/>
              </a:gs>
              <a:gs pos="100000">
                <a:srgbClr val="99CCFF"/>
              </a:gs>
            </a:gsLst>
            <a:lin ang="0"/>
          </a:gradFill>
          <a:ln w="9525">
            <a:noFill/>
            <a:miter lim="800000"/>
            <a:headEnd/>
            <a:tailEnd/>
          </a:ln>
        </p:spPr>
        <p:txBody>
          <a:bodyPr wrap="none" anchor="ctr"/>
          <a:lstStyle/>
          <a:p>
            <a:endParaRPr lang="zh-CN" altLang="en-US"/>
          </a:p>
        </p:txBody>
      </p:sp>
      <p:sp>
        <p:nvSpPr>
          <p:cNvPr id="15" name="Freeform 5"/>
          <p:cNvSpPr>
            <a:spLocks/>
          </p:cNvSpPr>
          <p:nvPr/>
        </p:nvSpPr>
        <p:spPr bwMode="auto">
          <a:xfrm flipH="1" flipV="1">
            <a:off x="250825" y="3716338"/>
            <a:ext cx="4262438" cy="3141662"/>
          </a:xfrm>
          <a:custGeom>
            <a:avLst/>
            <a:gdLst/>
            <a:ahLst/>
            <a:cxnLst>
              <a:cxn ang="0">
                <a:pos x="730" y="0"/>
              </a:cxn>
              <a:cxn ang="0">
                <a:pos x="2537" y="0"/>
              </a:cxn>
              <a:cxn ang="0">
                <a:pos x="2537" y="1411"/>
              </a:cxn>
              <a:cxn ang="0">
                <a:pos x="730" y="1411"/>
              </a:cxn>
              <a:cxn ang="0">
                <a:pos x="0" y="1596"/>
              </a:cxn>
              <a:cxn ang="0">
                <a:pos x="0" y="1364"/>
              </a:cxn>
              <a:cxn ang="0">
                <a:pos x="730" y="0"/>
              </a:cxn>
            </a:cxnLst>
            <a:rect l="0" t="0" r="r" b="b"/>
            <a:pathLst>
              <a:path w="2537" h="1596">
                <a:moveTo>
                  <a:pt x="730" y="0"/>
                </a:moveTo>
                <a:lnTo>
                  <a:pt x="2537" y="0"/>
                </a:lnTo>
                <a:lnTo>
                  <a:pt x="2537" y="1411"/>
                </a:lnTo>
                <a:lnTo>
                  <a:pt x="730" y="1411"/>
                </a:lnTo>
                <a:lnTo>
                  <a:pt x="0" y="1596"/>
                </a:lnTo>
                <a:lnTo>
                  <a:pt x="0" y="1364"/>
                </a:lnTo>
                <a:lnTo>
                  <a:pt x="730" y="0"/>
                </a:lnTo>
                <a:close/>
              </a:path>
            </a:pathLst>
          </a:custGeom>
          <a:gradFill flip="none" rotWithShape="1">
            <a:gsLst>
              <a:gs pos="0">
                <a:schemeClr val="accent3">
                  <a:lumMod val="75000"/>
                </a:schemeClr>
              </a:gs>
              <a:gs pos="50000">
                <a:srgbClr val="FBEDC9"/>
              </a:gs>
              <a:gs pos="100000">
                <a:schemeClr val="accent3">
                  <a:lumMod val="75000"/>
                </a:schemeClr>
              </a:gs>
            </a:gsLst>
            <a:lin ang="0" scaled="1"/>
            <a:tileRect/>
          </a:gradFill>
          <a:ln>
            <a:noFill/>
          </a:ln>
          <a:effectLst/>
        </p:spPr>
        <p:txBody>
          <a:bodyPr wrap="none" anchor="ctr"/>
          <a:lstStyle/>
          <a:p>
            <a:pPr algn="ctr" eaLnBrk="0" hangingPunct="0">
              <a:buFont typeface="Arial" pitchFamily="34" charset="0"/>
              <a:buNone/>
              <a:defRPr/>
            </a:pPr>
            <a:endParaRPr lang="zh-CN" altLang="en-US" sz="2800">
              <a:latin typeface="仿宋" pitchFamily="49" charset="-122"/>
              <a:ea typeface="仿宋" pitchFamily="49" charset="-122"/>
            </a:endParaRPr>
          </a:p>
        </p:txBody>
      </p:sp>
      <p:sp>
        <p:nvSpPr>
          <p:cNvPr id="16" name="Oval 7"/>
          <p:cNvSpPr>
            <a:spLocks noChangeArrowheads="1"/>
          </p:cNvSpPr>
          <p:nvPr/>
        </p:nvSpPr>
        <p:spPr bwMode="blackWhite">
          <a:xfrm>
            <a:off x="3492500" y="3213100"/>
            <a:ext cx="2159000" cy="1223963"/>
          </a:xfrm>
          <a:prstGeom prst="ellipse">
            <a:avLst/>
          </a:prstGeom>
          <a:gradFill flip="none" rotWithShape="1">
            <a:gsLst>
              <a:gs pos="0">
                <a:schemeClr val="accent5">
                  <a:lumMod val="60000"/>
                  <a:lumOff val="40000"/>
                </a:schemeClr>
              </a:gs>
              <a:gs pos="50000">
                <a:schemeClr val="accent5">
                  <a:lumMod val="20000"/>
                  <a:lumOff val="80000"/>
                </a:schemeClr>
              </a:gs>
              <a:gs pos="100000">
                <a:schemeClr val="accent5">
                  <a:lumMod val="60000"/>
                  <a:lumOff val="40000"/>
                </a:schemeClr>
              </a:gs>
            </a:gsLst>
            <a:lin ang="0" scaled="0"/>
            <a:tileRect/>
          </a:gradFill>
          <a:ln>
            <a:noFill/>
          </a:ln>
          <a:effectLst/>
        </p:spPr>
        <p:txBody>
          <a:bodyPr wrap="none" anchor="ctr"/>
          <a:lstStyle/>
          <a:p>
            <a:pPr eaLnBrk="0" hangingPunct="0">
              <a:buFont typeface="Arial" pitchFamily="34" charset="0"/>
              <a:buNone/>
              <a:defRPr/>
            </a:pPr>
            <a:endParaRPr lang="zh-CN" altLang="en-US">
              <a:latin typeface="Arial" pitchFamily="34" charset="0"/>
              <a:ea typeface="宋体" pitchFamily="2" charset="-122"/>
            </a:endParaRPr>
          </a:p>
        </p:txBody>
      </p:sp>
      <p:sp>
        <p:nvSpPr>
          <p:cNvPr id="41992" name="Rectangle 8"/>
          <p:cNvSpPr>
            <a:spLocks noChangeArrowheads="1"/>
          </p:cNvSpPr>
          <p:nvPr/>
        </p:nvSpPr>
        <p:spPr bwMode="auto">
          <a:xfrm>
            <a:off x="3779838" y="3644900"/>
            <a:ext cx="1800225" cy="307975"/>
          </a:xfrm>
          <a:prstGeom prst="rect">
            <a:avLst/>
          </a:prstGeom>
          <a:noFill/>
          <a:ln w="9525">
            <a:noFill/>
            <a:miter lim="800000"/>
            <a:headEnd/>
            <a:tailEnd/>
          </a:ln>
        </p:spPr>
        <p:txBody>
          <a:bodyPr lIns="0" tIns="0" rIns="0" bIns="0">
            <a:spAutoFit/>
          </a:bodyPr>
          <a:lstStyle/>
          <a:p>
            <a:r>
              <a:rPr lang="zh-CN" altLang="en-US" sz="2000" b="1">
                <a:latin typeface="仿宋" charset="-122"/>
                <a:ea typeface="仿宋" charset="-122"/>
              </a:rPr>
              <a:t>推进中的问题</a:t>
            </a:r>
            <a:endParaRPr lang="zh-CN" altLang="zh-CN" sz="2000" b="1">
              <a:latin typeface="仿宋" charset="-122"/>
              <a:ea typeface="仿宋" charset="-122"/>
            </a:endParaRPr>
          </a:p>
        </p:txBody>
      </p:sp>
      <p:sp>
        <p:nvSpPr>
          <p:cNvPr id="18" name="Rectangle 9"/>
          <p:cNvSpPr>
            <a:spLocks noChangeArrowheads="1"/>
          </p:cNvSpPr>
          <p:nvPr/>
        </p:nvSpPr>
        <p:spPr bwMode="auto">
          <a:xfrm>
            <a:off x="468313" y="1268413"/>
            <a:ext cx="3019425" cy="2012950"/>
          </a:xfrm>
          <a:prstGeom prst="rect">
            <a:avLst/>
          </a:prstGeom>
          <a:noFill/>
          <a:ln w="9525">
            <a:noFill/>
            <a:miter lim="800000"/>
            <a:headEnd/>
            <a:tailEnd/>
          </a:ln>
          <a:effectLst/>
        </p:spPr>
        <p:txBody>
          <a:bodyPr lIns="0" tIns="0" rIns="0" bIns="0">
            <a:spAutoFit/>
          </a:bodyPr>
          <a:lstStyle/>
          <a:p>
            <a:pPr indent="-342900">
              <a:buClr>
                <a:schemeClr val="accent1"/>
              </a:buClr>
              <a:buSzPct val="100000"/>
            </a:pPr>
            <a:r>
              <a:rPr lang="zh-CN" altLang="en-US" sz="2400" b="1">
                <a:latin typeface="方正仿宋_GBK" pitchFamily="65" charset="-122"/>
                <a:ea typeface="方正仿宋_GBK" pitchFamily="65" charset="-122"/>
              </a:rPr>
              <a:t>  </a:t>
            </a:r>
            <a:r>
              <a:rPr lang="zh-CN" altLang="zh-CN" sz="2400" b="1">
                <a:latin typeface="方正仿宋_GBK" pitchFamily="65" charset="-122"/>
                <a:ea typeface="方正仿宋_GBK" pitchFamily="65" charset="-122"/>
              </a:rPr>
              <a:t>保费收入</a:t>
            </a:r>
            <a:r>
              <a:rPr lang="zh-CN" altLang="en-US" sz="2400" b="1">
                <a:latin typeface="方正仿宋_GBK" pitchFamily="65" charset="-122"/>
                <a:ea typeface="方正仿宋_GBK" pitchFamily="65" charset="-122"/>
              </a:rPr>
              <a:t>：</a:t>
            </a:r>
            <a:r>
              <a:rPr lang="zh-CN" altLang="zh-CN">
                <a:latin typeface="方正仿宋_GBK" pitchFamily="65" charset="-122"/>
                <a:ea typeface="方正仿宋_GBK" pitchFamily="65" charset="-122"/>
              </a:rPr>
              <a:t>实际费率相当于收取费率的</a:t>
            </a:r>
            <a:r>
              <a:rPr lang="en-US" altLang="zh-CN">
                <a:latin typeface="方正仿宋_GBK" pitchFamily="65" charset="-122"/>
                <a:ea typeface="方正仿宋_GBK" pitchFamily="65" charset="-122"/>
              </a:rPr>
              <a:t>2.5</a:t>
            </a:r>
            <a:r>
              <a:rPr lang="zh-CN" altLang="zh-CN">
                <a:latin typeface="方正仿宋_GBK" pitchFamily="65" charset="-122"/>
                <a:ea typeface="方正仿宋_GBK" pitchFamily="65" charset="-122"/>
              </a:rPr>
              <a:t>倍，盈利能力较原来有大幅提升。</a:t>
            </a:r>
            <a:endParaRPr lang="en-US" altLang="zh-CN">
              <a:latin typeface="方正仿宋_GBK" pitchFamily="65" charset="-122"/>
              <a:ea typeface="方正仿宋_GBK" pitchFamily="65" charset="-122"/>
            </a:endParaRPr>
          </a:p>
          <a:p>
            <a:pPr indent="-342900">
              <a:buClr>
                <a:schemeClr val="accent1"/>
              </a:buClr>
              <a:buSzPct val="100000"/>
            </a:pPr>
            <a:r>
              <a:rPr lang="zh-CN" altLang="en-US">
                <a:latin typeface="方正仿宋_GBK" pitchFamily="65" charset="-122"/>
                <a:ea typeface="方正仿宋_GBK" pitchFamily="65" charset="-122"/>
              </a:rPr>
              <a:t>    </a:t>
            </a:r>
            <a:r>
              <a:rPr lang="zh-CN" altLang="zh-CN">
                <a:latin typeface="方正仿宋_GBK" pitchFamily="65" charset="-122"/>
                <a:ea typeface="方正仿宋_GBK" pitchFamily="65" charset="-122"/>
              </a:rPr>
              <a:t>优化风险准备金的计提方式，客观反映此类业务的风险情况。</a:t>
            </a:r>
            <a:endParaRPr lang="zh-CN" altLang="zh-CN">
              <a:latin typeface="方正仿宋_GBK" pitchFamily="65" charset="-122"/>
              <a:ea typeface="方正仿宋_GBK" pitchFamily="65" charset="-122"/>
              <a:cs typeface="楷体"/>
            </a:endParaRPr>
          </a:p>
          <a:p>
            <a:pPr indent="-342900" algn="ctr" eaLnBrk="0" hangingPunct="0"/>
            <a:endParaRPr lang="zh-CN" altLang="en-US" b="1">
              <a:latin typeface="方正仿宋_GBK" pitchFamily="65" charset="-122"/>
              <a:ea typeface="方正仿宋_GBK" pitchFamily="65" charset="-122"/>
              <a:cs typeface="楷体"/>
            </a:endParaRPr>
          </a:p>
        </p:txBody>
      </p:sp>
      <p:sp>
        <p:nvSpPr>
          <p:cNvPr id="41994" name="Rectangle 11"/>
          <p:cNvSpPr>
            <a:spLocks noChangeArrowheads="1"/>
          </p:cNvSpPr>
          <p:nvPr/>
        </p:nvSpPr>
        <p:spPr bwMode="auto">
          <a:xfrm>
            <a:off x="5724525" y="1181100"/>
            <a:ext cx="2998788" cy="2378075"/>
          </a:xfrm>
          <a:prstGeom prst="rect">
            <a:avLst/>
          </a:prstGeom>
          <a:noFill/>
          <a:ln w="9525">
            <a:noFill/>
            <a:miter lim="800000"/>
            <a:headEnd/>
            <a:tailEnd/>
          </a:ln>
        </p:spPr>
        <p:txBody>
          <a:bodyPr lIns="0" tIns="0" rIns="0" bIns="0">
            <a:spAutoFit/>
          </a:bodyPr>
          <a:lstStyle/>
          <a:p>
            <a:pPr eaLnBrk="0" hangingPunct="0"/>
            <a:r>
              <a:rPr lang="zh-CN" altLang="zh-CN" sz="2400" b="1">
                <a:latin typeface="方正仿宋_GBK" pitchFamily="65" charset="-122"/>
                <a:ea typeface="方正仿宋_GBK" pitchFamily="65" charset="-122"/>
              </a:rPr>
              <a:t>资产处置</a:t>
            </a:r>
            <a:r>
              <a:rPr lang="zh-CN" altLang="en-US" sz="2400" b="1">
                <a:latin typeface="方正仿宋_GBK" pitchFamily="65" charset="-122"/>
                <a:ea typeface="方正仿宋_GBK" pitchFamily="65" charset="-122"/>
              </a:rPr>
              <a:t>：</a:t>
            </a:r>
            <a:r>
              <a:rPr lang="zh-CN" altLang="en-US">
                <a:latin typeface="方正仿宋_GBK" pitchFamily="65" charset="-122"/>
                <a:ea typeface="方正仿宋_GBK" pitchFamily="65" charset="-122"/>
              </a:rPr>
              <a:t>鼓励地方政府</a:t>
            </a:r>
            <a:r>
              <a:rPr lang="zh-CN" altLang="zh-CN">
                <a:latin typeface="方正仿宋_GBK" pitchFamily="65" charset="-122"/>
                <a:ea typeface="方正仿宋_GBK" pitchFamily="65" charset="-122"/>
              </a:rPr>
              <a:t>新设公司收购担保机构不良资产，使担保机构轻装上阵。集团也在全国率先成立了担保资产管理公司，定位于担保系统行业修复，服务体系成员机构。</a:t>
            </a:r>
            <a:endParaRPr lang="zh-CN" altLang="en-US">
              <a:latin typeface="方正仿宋_GBK" pitchFamily="65" charset="-122"/>
              <a:ea typeface="方正仿宋_GBK" pitchFamily="65" charset="-122"/>
              <a:cs typeface="楷体"/>
            </a:endParaRPr>
          </a:p>
          <a:p>
            <a:pPr algn="ctr" eaLnBrk="0" hangingPunct="0"/>
            <a:endParaRPr lang="zh-CN" altLang="en-US" sz="2400" b="1">
              <a:latin typeface="方正仿宋_GBK" pitchFamily="65" charset="-122"/>
              <a:ea typeface="方正仿宋_GBK" pitchFamily="65" charset="-122"/>
              <a:cs typeface="楷体"/>
            </a:endParaRPr>
          </a:p>
        </p:txBody>
      </p:sp>
      <p:sp>
        <p:nvSpPr>
          <p:cNvPr id="41995" name="Rectangle 13"/>
          <p:cNvSpPr>
            <a:spLocks noChangeArrowheads="1"/>
          </p:cNvSpPr>
          <p:nvPr/>
        </p:nvSpPr>
        <p:spPr bwMode="auto">
          <a:xfrm>
            <a:off x="395288" y="4422775"/>
            <a:ext cx="3019425" cy="2122488"/>
          </a:xfrm>
          <a:prstGeom prst="rect">
            <a:avLst/>
          </a:prstGeom>
          <a:noFill/>
          <a:ln w="9525">
            <a:noFill/>
            <a:miter lim="800000"/>
            <a:headEnd/>
            <a:tailEnd/>
          </a:ln>
        </p:spPr>
        <p:txBody>
          <a:bodyPr lIns="0" tIns="0" rIns="0" bIns="0">
            <a:spAutoFit/>
          </a:bodyPr>
          <a:lstStyle/>
          <a:p>
            <a:pPr eaLnBrk="0" hangingPunct="0"/>
            <a:r>
              <a:rPr lang="zh-CN" altLang="zh-CN" sz="2400" b="1">
                <a:latin typeface="方正仿宋_GBK" pitchFamily="65" charset="-122"/>
                <a:ea typeface="方正仿宋_GBK" pitchFamily="65" charset="-122"/>
              </a:rPr>
              <a:t>参股路径</a:t>
            </a:r>
            <a:r>
              <a:rPr lang="zh-CN" altLang="en-US" sz="2400" b="1">
                <a:latin typeface="方正仿宋_GBK" pitchFamily="65" charset="-122"/>
                <a:ea typeface="方正仿宋_GBK" pitchFamily="65" charset="-122"/>
              </a:rPr>
              <a:t>：</a:t>
            </a:r>
            <a:r>
              <a:rPr lang="zh-CN" altLang="en-US">
                <a:latin typeface="方正仿宋_GBK" pitchFamily="65" charset="-122"/>
                <a:ea typeface="方正仿宋_GBK" pitchFamily="65" charset="-122"/>
              </a:rPr>
              <a:t>针对交叉持股问题，</a:t>
            </a:r>
            <a:r>
              <a:rPr lang="zh-CN" altLang="zh-CN">
                <a:latin typeface="方正仿宋_GBK" pitchFamily="65" charset="-122"/>
                <a:ea typeface="方正仿宋_GBK" pitchFamily="65" charset="-122"/>
              </a:rPr>
              <a:t>集团将就“股权划转”方案，继续深入调研，在充分听取地方意见的基础上，丰富参股方式，密切省市县三级担保体系。</a:t>
            </a:r>
            <a:endParaRPr lang="zh-CN" altLang="en-US">
              <a:latin typeface="方正仿宋_GBK" pitchFamily="65" charset="-122"/>
              <a:ea typeface="方正仿宋_GBK" pitchFamily="65" charset="-122"/>
              <a:cs typeface="楷体"/>
            </a:endParaRPr>
          </a:p>
          <a:p>
            <a:pPr algn="ctr" eaLnBrk="0" hangingPunct="0"/>
            <a:endParaRPr lang="en-US" altLang="zh-CN" sz="2400" b="1">
              <a:latin typeface="方正仿宋_GBK" pitchFamily="65" charset="-122"/>
              <a:ea typeface="方正仿宋_GBK" pitchFamily="65" charset="-122"/>
              <a:cs typeface="楷体"/>
            </a:endParaRPr>
          </a:p>
        </p:txBody>
      </p:sp>
      <p:sp>
        <p:nvSpPr>
          <p:cNvPr id="41996" name="Rectangle 15"/>
          <p:cNvSpPr>
            <a:spLocks noChangeArrowheads="1"/>
          </p:cNvSpPr>
          <p:nvPr/>
        </p:nvSpPr>
        <p:spPr bwMode="auto">
          <a:xfrm>
            <a:off x="5651500" y="4221163"/>
            <a:ext cx="3024188" cy="2927350"/>
          </a:xfrm>
          <a:prstGeom prst="rect">
            <a:avLst/>
          </a:prstGeom>
          <a:noFill/>
          <a:ln w="9525">
            <a:noFill/>
            <a:miter lim="800000"/>
            <a:headEnd/>
            <a:tailEnd/>
          </a:ln>
        </p:spPr>
        <p:txBody>
          <a:bodyPr lIns="0" tIns="0" rIns="0" bIns="0">
            <a:spAutoFit/>
          </a:bodyPr>
          <a:lstStyle/>
          <a:p>
            <a:pPr algn="ctr" eaLnBrk="0" hangingPunct="0"/>
            <a:r>
              <a:rPr lang="zh-CN" altLang="zh-CN" sz="2400" b="1">
                <a:latin typeface="方正仿宋_GBK" pitchFamily="65" charset="-122"/>
                <a:ea typeface="方正仿宋_GBK" pitchFamily="65" charset="-122"/>
              </a:rPr>
              <a:t>人才培训</a:t>
            </a:r>
            <a:r>
              <a:rPr lang="zh-CN" altLang="en-US" sz="2400" b="1">
                <a:latin typeface="方正仿宋_GBK" pitchFamily="65" charset="-122"/>
                <a:ea typeface="方正仿宋_GBK" pitchFamily="65" charset="-122"/>
              </a:rPr>
              <a:t>：</a:t>
            </a:r>
            <a:r>
              <a:rPr lang="zh-CN" altLang="en-US">
                <a:latin typeface="方正仿宋_GBK" pitchFamily="65" charset="-122"/>
                <a:ea typeface="方正仿宋_GBK" pitchFamily="65" charset="-122"/>
              </a:rPr>
              <a:t>集团初步设想成立讲师团，培训对象定为各担保机构具体操作人员，按照业务经理、风险评审、追偿诉讼等不同分工，从集团、体系成员抽调业务骨干，并邀请银行参加支持，实地集中培训，并建立沟通机制，以强化具体经办人员业务水平</a:t>
            </a:r>
            <a:r>
              <a:rPr lang="en-US" altLang="zh-CN">
                <a:latin typeface="方正仿宋_GBK" pitchFamily="65" charset="-122"/>
                <a:ea typeface="方正仿宋_GBK" pitchFamily="65" charset="-122"/>
              </a:rPr>
              <a:t>.</a:t>
            </a:r>
          </a:p>
          <a:p>
            <a:pPr algn="ctr" eaLnBrk="0" hangingPunct="0"/>
            <a:endParaRPr lang="zh-CN" altLang="en-US" sz="2400" b="1">
              <a:latin typeface="方正仿宋_GBK" pitchFamily="65" charset="-122"/>
              <a:ea typeface="方正仿宋_GBK" pitchFamily="65" charset="-122"/>
              <a:cs typeface="楷体"/>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buFont typeface="Arial" charset="0"/>
              <a:buNone/>
            </a:pPr>
            <a:r>
              <a:rPr lang="zh-CN" altLang="en-US" sz="3000" b="1">
                <a:latin typeface="Calibri" pitchFamily="34" charset="0"/>
              </a:rPr>
              <a:t>背景</a:t>
            </a:r>
            <a:endParaRPr lang="zh-CN" altLang="zh-CN" sz="3000" b="1">
              <a:latin typeface="Calibri" pitchFamily="34" charset="0"/>
            </a:endParaRPr>
          </a:p>
        </p:txBody>
      </p:sp>
      <p:cxnSp>
        <p:nvCxnSpPr>
          <p:cNvPr id="16386" name="直接连接符 11"/>
          <p:cNvCxnSpPr>
            <a:cxnSpLocks noChangeShapeType="1"/>
          </p:cNvCxnSpPr>
          <p:nvPr/>
        </p:nvCxnSpPr>
        <p:spPr bwMode="auto">
          <a:xfrm>
            <a:off x="107950" y="873125"/>
            <a:ext cx="7261225" cy="0"/>
          </a:xfrm>
          <a:prstGeom prst="line">
            <a:avLst/>
          </a:prstGeom>
          <a:noFill/>
          <a:ln w="38100" algn="ctr">
            <a:solidFill>
              <a:schemeClr val="tx1"/>
            </a:solidFill>
            <a:round/>
            <a:headEnd/>
            <a:tailEnd/>
          </a:ln>
        </p:spPr>
      </p:cxnSp>
      <p:sp>
        <p:nvSpPr>
          <p:cNvPr id="16387" name="AutoShape 5"/>
          <p:cNvSpPr>
            <a:spLocks noChangeArrowheads="1"/>
          </p:cNvSpPr>
          <p:nvPr/>
        </p:nvSpPr>
        <p:spPr bwMode="blackWhite">
          <a:xfrm rot="5400000">
            <a:off x="3566319" y="150019"/>
            <a:ext cx="1836737" cy="3425825"/>
          </a:xfrm>
          <a:prstGeom prst="rightArrow">
            <a:avLst>
              <a:gd name="adj1" fmla="val 87120"/>
              <a:gd name="adj2" fmla="val 27468"/>
            </a:avLst>
          </a:prstGeom>
          <a:gradFill rotWithShape="1">
            <a:gsLst>
              <a:gs pos="0">
                <a:srgbClr val="ADDC82"/>
              </a:gs>
              <a:gs pos="50000">
                <a:srgbClr val="DAFEDD"/>
              </a:gs>
              <a:gs pos="100000">
                <a:srgbClr val="96D08E"/>
              </a:gs>
            </a:gsLst>
            <a:lin ang="0" scaled="1"/>
          </a:gradFill>
          <a:ln w="9525">
            <a:noFill/>
            <a:miter lim="800000"/>
            <a:headEnd/>
            <a:tailEnd/>
          </a:ln>
        </p:spPr>
        <p:txBody>
          <a:bodyPr wrap="none" anchor="ctr"/>
          <a:lstStyle/>
          <a:p>
            <a:pPr algn="ctr" eaLnBrk="0" hangingPunct="0"/>
            <a:endParaRPr lang="zh-CN" altLang="en-US">
              <a:latin typeface="仿宋" charset="-122"/>
              <a:ea typeface="仿宋" charset="-122"/>
            </a:endParaRPr>
          </a:p>
        </p:txBody>
      </p:sp>
      <p:sp>
        <p:nvSpPr>
          <p:cNvPr id="16388" name="AutoShape 6"/>
          <p:cNvSpPr>
            <a:spLocks noChangeArrowheads="1"/>
          </p:cNvSpPr>
          <p:nvPr/>
        </p:nvSpPr>
        <p:spPr bwMode="blackWhite">
          <a:xfrm rot="10800000">
            <a:off x="6016625" y="2349500"/>
            <a:ext cx="2659063" cy="2879725"/>
          </a:xfrm>
          <a:prstGeom prst="rightArrow">
            <a:avLst>
              <a:gd name="adj1" fmla="val 87120"/>
              <a:gd name="adj2" fmla="val 27690"/>
            </a:avLst>
          </a:prstGeom>
          <a:gradFill rotWithShape="1">
            <a:gsLst>
              <a:gs pos="0">
                <a:srgbClr val="FDCC97"/>
              </a:gs>
              <a:gs pos="50000">
                <a:srgbClr val="FBEDC9"/>
              </a:gs>
              <a:gs pos="100000">
                <a:srgbClr val="FACB9C"/>
              </a:gs>
            </a:gsLst>
            <a:lin ang="0"/>
          </a:gradFill>
          <a:ln w="9525">
            <a:noFill/>
            <a:miter lim="800000"/>
            <a:headEnd/>
            <a:tailEnd/>
          </a:ln>
        </p:spPr>
        <p:txBody>
          <a:bodyPr wrap="none" anchor="ctr"/>
          <a:lstStyle/>
          <a:p>
            <a:pPr algn="ctr" eaLnBrk="0" hangingPunct="0"/>
            <a:endParaRPr lang="zh-CN" altLang="en-US">
              <a:latin typeface="华文仿宋" pitchFamily="2" charset="-122"/>
              <a:ea typeface="华文仿宋" pitchFamily="2" charset="-122"/>
              <a:cs typeface="仿宋" charset="-122"/>
            </a:endParaRPr>
          </a:p>
        </p:txBody>
      </p:sp>
      <p:sp>
        <p:nvSpPr>
          <p:cNvPr id="16389" name="AutoShape 7"/>
          <p:cNvSpPr>
            <a:spLocks noChangeArrowheads="1"/>
          </p:cNvSpPr>
          <p:nvPr/>
        </p:nvSpPr>
        <p:spPr bwMode="blackWhite">
          <a:xfrm rot="16200000" flipV="1">
            <a:off x="3469482" y="4139406"/>
            <a:ext cx="1909762" cy="3438525"/>
          </a:xfrm>
          <a:prstGeom prst="rightArrow">
            <a:avLst>
              <a:gd name="adj1" fmla="val 87120"/>
              <a:gd name="adj2" fmla="val 27468"/>
            </a:avLst>
          </a:prstGeom>
          <a:gradFill rotWithShape="1">
            <a:gsLst>
              <a:gs pos="0">
                <a:srgbClr val="5E9EFF"/>
              </a:gs>
              <a:gs pos="39999">
                <a:srgbClr val="C9E4FF"/>
              </a:gs>
              <a:gs pos="70000">
                <a:srgbClr val="A7C1E1"/>
              </a:gs>
              <a:gs pos="100000">
                <a:srgbClr val="5F95D7"/>
              </a:gs>
            </a:gsLst>
            <a:lin ang="0"/>
          </a:gradFill>
          <a:ln w="9525">
            <a:noFill/>
            <a:miter lim="800000"/>
            <a:headEnd/>
            <a:tailEnd/>
          </a:ln>
        </p:spPr>
        <p:txBody>
          <a:bodyPr wrap="none" anchor="ctr"/>
          <a:lstStyle/>
          <a:p>
            <a:pPr algn="ctr" eaLnBrk="0" hangingPunct="0"/>
            <a:endParaRPr lang="zh-CN" altLang="en-US">
              <a:latin typeface="华文仿宋" pitchFamily="2" charset="-122"/>
              <a:ea typeface="华文仿宋" pitchFamily="2" charset="-122"/>
              <a:cs typeface="仿宋" charset="-122"/>
            </a:endParaRPr>
          </a:p>
        </p:txBody>
      </p:sp>
      <p:sp>
        <p:nvSpPr>
          <p:cNvPr id="29" name="AutoShape 8"/>
          <p:cNvSpPr>
            <a:spLocks noChangeArrowheads="1"/>
          </p:cNvSpPr>
          <p:nvPr/>
        </p:nvSpPr>
        <p:spPr bwMode="blackWhite">
          <a:xfrm rot="10800000" flipH="1">
            <a:off x="395536" y="2348880"/>
            <a:ext cx="2447586" cy="2808237"/>
          </a:xfrm>
          <a:prstGeom prst="rightArrow">
            <a:avLst>
              <a:gd name="adj1" fmla="val 87120"/>
              <a:gd name="adj2" fmla="val 27653"/>
            </a:avLst>
          </a:prstGeom>
          <a:gradFill flip="none" rotWithShape="1">
            <a:gsLst>
              <a:gs pos="0">
                <a:srgbClr val="948A54">
                  <a:alpha val="74902"/>
                </a:srgbClr>
              </a:gs>
              <a:gs pos="50000">
                <a:srgbClr val="FBEDC9"/>
              </a:gs>
              <a:gs pos="100000">
                <a:schemeClr val="bg2">
                  <a:lumMod val="75000"/>
                </a:schemeClr>
              </a:gs>
            </a:gsLst>
            <a:lin ang="0" scaled="1"/>
            <a:tileRect/>
          </a:gradFill>
          <a:ln>
            <a:noFill/>
          </a:ln>
          <a:effectLst/>
        </p:spPr>
        <p:txBody>
          <a:bodyPr wrap="none" anchor="ctr"/>
          <a:lstStyle/>
          <a:p>
            <a:pPr algn="ctr" eaLnBrk="0" hangingPunct="0">
              <a:defRPr/>
            </a:pPr>
            <a:endParaRPr lang="zh-CN" altLang="en-US" dirty="0">
              <a:latin typeface="华文仿宋" pitchFamily="2" charset="-122"/>
              <a:ea typeface="华文仿宋" pitchFamily="2" charset="-122"/>
            </a:endParaRPr>
          </a:p>
        </p:txBody>
      </p:sp>
      <p:sp>
        <p:nvSpPr>
          <p:cNvPr id="16393" name="Rectangle 10"/>
          <p:cNvSpPr>
            <a:spLocks noChangeArrowheads="1"/>
          </p:cNvSpPr>
          <p:nvPr/>
        </p:nvSpPr>
        <p:spPr bwMode="auto">
          <a:xfrm>
            <a:off x="611188" y="2786063"/>
            <a:ext cx="1454150" cy="1373187"/>
          </a:xfrm>
          <a:prstGeom prst="rect">
            <a:avLst/>
          </a:prstGeom>
          <a:noFill/>
          <a:ln w="9525">
            <a:noFill/>
            <a:miter lim="800000"/>
            <a:headEnd/>
            <a:tailEnd/>
          </a:ln>
        </p:spPr>
        <p:txBody>
          <a:bodyPr lIns="0" tIns="0" rIns="0" bIns="0">
            <a:spAutoFit/>
          </a:bodyPr>
          <a:lstStyle/>
          <a:p>
            <a:pPr defTabSz="895350">
              <a:buSzPct val="120000"/>
            </a:pPr>
            <a:r>
              <a:rPr lang="zh-CN" altLang="zh-CN">
                <a:ea typeface="华文仿宋" pitchFamily="2" charset="-122"/>
              </a:rPr>
              <a:t>王学军书记批示要求进一步</a:t>
            </a:r>
            <a:r>
              <a:rPr lang="zh-CN" altLang="en-US">
                <a:ea typeface="华文仿宋" pitchFamily="2" charset="-122"/>
              </a:rPr>
              <a:t>完善机制，</a:t>
            </a:r>
            <a:r>
              <a:rPr lang="zh-CN" altLang="zh-CN">
                <a:ea typeface="华文仿宋" pitchFamily="2" charset="-122"/>
              </a:rPr>
              <a:t>推进新型政银担合作</a:t>
            </a:r>
            <a:endParaRPr lang="en-US" altLang="ko-KR">
              <a:ea typeface="华文仿宋" pitchFamily="2" charset="-122"/>
            </a:endParaRPr>
          </a:p>
        </p:txBody>
      </p:sp>
      <p:sp>
        <p:nvSpPr>
          <p:cNvPr id="16394" name="Rectangle 11"/>
          <p:cNvSpPr>
            <a:spLocks noChangeArrowheads="1"/>
          </p:cNvSpPr>
          <p:nvPr/>
        </p:nvSpPr>
        <p:spPr bwMode="auto">
          <a:xfrm>
            <a:off x="3059113" y="1125538"/>
            <a:ext cx="2952750" cy="1373187"/>
          </a:xfrm>
          <a:prstGeom prst="rect">
            <a:avLst/>
          </a:prstGeom>
          <a:noFill/>
          <a:ln w="9525">
            <a:noFill/>
            <a:miter lim="800000"/>
            <a:headEnd/>
            <a:tailEnd/>
          </a:ln>
        </p:spPr>
        <p:txBody>
          <a:bodyPr lIns="0" tIns="0" rIns="0" bIns="0">
            <a:spAutoFit/>
          </a:bodyPr>
          <a:lstStyle/>
          <a:p>
            <a:pPr defTabSz="895350">
              <a:buSzPct val="120000"/>
            </a:pPr>
            <a:r>
              <a:rPr lang="zh-CN" altLang="en-US">
                <a:latin typeface="华文仿宋" pitchFamily="2" charset="-122"/>
                <a:ea typeface="华文仿宋" pitchFamily="2" charset="-122"/>
              </a:rPr>
              <a:t>李克强总理在去年底的中央经济工作会议上，第一次明确提出了“政银担合作”的要求</a:t>
            </a:r>
          </a:p>
          <a:p>
            <a:pPr defTabSz="895350">
              <a:buSzPct val="120000"/>
            </a:pPr>
            <a:endParaRPr lang="en-US" altLang="ko-KR">
              <a:latin typeface="华文仿宋" pitchFamily="2" charset="-122"/>
              <a:ea typeface="华文仿宋" pitchFamily="2" charset="-122"/>
              <a:cs typeface="仿宋" charset="-122"/>
            </a:endParaRPr>
          </a:p>
        </p:txBody>
      </p:sp>
      <p:sp>
        <p:nvSpPr>
          <p:cNvPr id="16395" name="Rectangle 12"/>
          <p:cNvSpPr>
            <a:spLocks noChangeArrowheads="1"/>
          </p:cNvSpPr>
          <p:nvPr/>
        </p:nvSpPr>
        <p:spPr bwMode="auto">
          <a:xfrm>
            <a:off x="3059113" y="5589588"/>
            <a:ext cx="2774950" cy="830262"/>
          </a:xfrm>
          <a:prstGeom prst="rect">
            <a:avLst/>
          </a:prstGeom>
          <a:noFill/>
          <a:ln w="9525">
            <a:noFill/>
            <a:miter lim="800000"/>
            <a:headEnd/>
            <a:tailEnd/>
          </a:ln>
        </p:spPr>
        <p:txBody>
          <a:bodyPr lIns="0" tIns="0" rIns="0" bIns="0">
            <a:spAutoFit/>
          </a:bodyPr>
          <a:lstStyle/>
          <a:p>
            <a:pPr defTabSz="895350">
              <a:buSzPct val="120000"/>
            </a:pPr>
            <a:r>
              <a:rPr lang="zh-CN" altLang="zh-CN">
                <a:latin typeface="华文仿宋" pitchFamily="2" charset="-122"/>
                <a:ea typeface="华文仿宋" pitchFamily="2" charset="-122"/>
              </a:rPr>
              <a:t>工信部、银监会等中央部委也多次在安徽召开会议，向全国推广安徽模式</a:t>
            </a:r>
            <a:endParaRPr lang="en-US" altLang="ko-KR">
              <a:latin typeface="华文仿宋" pitchFamily="2" charset="-122"/>
              <a:ea typeface="华文仿宋" pitchFamily="2" charset="-122"/>
              <a:cs typeface="仿宋" charset="-122"/>
            </a:endParaRPr>
          </a:p>
        </p:txBody>
      </p:sp>
      <p:sp>
        <p:nvSpPr>
          <p:cNvPr id="16396" name="Rectangle 13"/>
          <p:cNvSpPr>
            <a:spLocks noChangeArrowheads="1"/>
          </p:cNvSpPr>
          <p:nvPr/>
        </p:nvSpPr>
        <p:spPr bwMode="auto">
          <a:xfrm>
            <a:off x="6732588" y="2565400"/>
            <a:ext cx="1727200" cy="2471738"/>
          </a:xfrm>
          <a:prstGeom prst="rect">
            <a:avLst/>
          </a:prstGeom>
          <a:noFill/>
          <a:ln w="9525">
            <a:noFill/>
            <a:miter lim="800000"/>
            <a:headEnd/>
            <a:tailEnd/>
          </a:ln>
        </p:spPr>
        <p:txBody>
          <a:bodyPr lIns="0" tIns="0" rIns="0" bIns="0">
            <a:spAutoFit/>
          </a:bodyPr>
          <a:lstStyle/>
          <a:p>
            <a:pPr defTabSz="895350">
              <a:buSzPct val="120000"/>
            </a:pPr>
            <a:r>
              <a:rPr lang="zh-CN" altLang="zh-CN">
                <a:latin typeface="华文仿宋" pitchFamily="2" charset="-122"/>
                <a:ea typeface="华文仿宋" pitchFamily="2" charset="-122"/>
              </a:rPr>
              <a:t>全国人大财经委吴晓灵副主任在安徽担保模式评估会上指出，</a:t>
            </a:r>
            <a:r>
              <a:rPr lang="en-US" altLang="zh-CN">
                <a:latin typeface="华文仿宋" pitchFamily="2" charset="-122"/>
                <a:ea typeface="华文仿宋" pitchFamily="2" charset="-122"/>
              </a:rPr>
              <a:t>2015</a:t>
            </a:r>
            <a:r>
              <a:rPr lang="zh-CN" altLang="zh-CN">
                <a:latin typeface="华文仿宋" pitchFamily="2" charset="-122"/>
                <a:ea typeface="华文仿宋" pitchFamily="2" charset="-122"/>
              </a:rPr>
              <a:t>年全国担保行业由</a:t>
            </a:r>
            <a:r>
              <a:rPr lang="zh-CN" altLang="en-US">
                <a:latin typeface="华文仿宋" pitchFamily="2" charset="-122"/>
                <a:ea typeface="华文仿宋" pitchFamily="2" charset="-122"/>
              </a:rPr>
              <a:t>“</a:t>
            </a:r>
            <a:r>
              <a:rPr lang="zh-CN" altLang="zh-CN">
                <a:latin typeface="华文仿宋" pitchFamily="2" charset="-122"/>
                <a:ea typeface="华文仿宋" pitchFamily="2" charset="-122"/>
              </a:rPr>
              <a:t>银担合作时代”进入“政银担合作时代”</a:t>
            </a:r>
            <a:endParaRPr lang="en-US" altLang="ko-KR">
              <a:latin typeface="华文仿宋" pitchFamily="2" charset="-122"/>
              <a:ea typeface="华文仿宋" pitchFamily="2" charset="-122"/>
              <a:cs typeface="仿宋" charset="-122"/>
            </a:endParaRPr>
          </a:p>
        </p:txBody>
      </p:sp>
      <p:grpSp>
        <p:nvGrpSpPr>
          <p:cNvPr id="16397" name="组合 13"/>
          <p:cNvGrpSpPr>
            <a:grpSpLocks/>
          </p:cNvGrpSpPr>
          <p:nvPr/>
        </p:nvGrpSpPr>
        <p:grpSpPr bwMode="auto">
          <a:xfrm>
            <a:off x="2987675" y="2841625"/>
            <a:ext cx="2879725" cy="2001838"/>
            <a:chOff x="3100388" y="2982913"/>
            <a:chExt cx="2679700" cy="1249362"/>
          </a:xfrm>
        </p:grpSpPr>
        <p:sp>
          <p:nvSpPr>
            <p:cNvPr id="30" name="Rectangle 9"/>
            <p:cNvSpPr>
              <a:spLocks noChangeArrowheads="1"/>
            </p:cNvSpPr>
            <p:nvPr/>
          </p:nvSpPr>
          <p:spPr bwMode="blackWhite">
            <a:xfrm>
              <a:off x="3100388" y="2982913"/>
              <a:ext cx="2679700" cy="1249362"/>
            </a:xfrm>
            <a:prstGeom prst="rect">
              <a:avLst/>
            </a:prstGeom>
            <a:gradFill rotWithShape="1">
              <a:gsLst>
                <a:gs pos="0">
                  <a:schemeClr val="bg1">
                    <a:gamma/>
                    <a:shade val="78824"/>
                    <a:invGamma/>
                    <a:alpha val="98000"/>
                  </a:schemeClr>
                </a:gs>
                <a:gs pos="50000">
                  <a:schemeClr val="bg1"/>
                </a:gs>
                <a:gs pos="100000">
                  <a:schemeClr val="bg1">
                    <a:gamma/>
                    <a:shade val="78824"/>
                    <a:invGamma/>
                    <a:alpha val="98000"/>
                  </a:schemeClr>
                </a:gs>
              </a:gsLst>
              <a:lin ang="5400000" scaled="1"/>
            </a:gradFill>
            <a:ln w="0" algn="ctr">
              <a:solidFill>
                <a:srgbClr val="FF9900"/>
              </a:solidFill>
              <a:round/>
              <a:headEnd/>
              <a:tailEnd/>
            </a:ln>
            <a:effectLst/>
          </p:spPr>
          <p:txBody>
            <a:bodyPr wrap="none" anchor="ctr"/>
            <a:lstStyle/>
            <a:p>
              <a:pPr defTabSz="895350" eaLnBrk="0" fontAlgn="auto" hangingPunct="0">
                <a:spcBef>
                  <a:spcPts val="0"/>
                </a:spcBef>
                <a:spcAft>
                  <a:spcPts val="0"/>
                </a:spcAft>
                <a:buSzPct val="120000"/>
                <a:defRPr/>
              </a:pPr>
              <a:endParaRPr lang="zh-CN" altLang="en-US" dirty="0">
                <a:latin typeface="华文仿宋" pitchFamily="2" charset="-122"/>
                <a:ea typeface="华文仿宋" pitchFamily="2" charset="-122"/>
              </a:endParaRPr>
            </a:p>
          </p:txBody>
        </p:sp>
        <p:sp>
          <p:nvSpPr>
            <p:cNvPr id="16399" name="Rectangle 14"/>
            <p:cNvSpPr>
              <a:spLocks noChangeArrowheads="1"/>
            </p:cNvSpPr>
            <p:nvPr/>
          </p:nvSpPr>
          <p:spPr bwMode="auto">
            <a:xfrm>
              <a:off x="3167381" y="2990973"/>
              <a:ext cx="2582258" cy="1210665"/>
            </a:xfrm>
            <a:prstGeom prst="rect">
              <a:avLst/>
            </a:prstGeom>
            <a:noFill/>
            <a:ln w="9525">
              <a:noFill/>
              <a:miter lim="800000"/>
              <a:headEnd/>
              <a:tailEnd/>
            </a:ln>
          </p:spPr>
          <p:txBody>
            <a:bodyPr lIns="0" tIns="0" rIns="0" bIns="0">
              <a:spAutoFit/>
            </a:bodyPr>
            <a:lstStyle/>
            <a:p>
              <a:pPr algn="just" defTabSz="895350">
                <a:buSzPct val="120000"/>
              </a:pPr>
              <a:r>
                <a:rPr lang="en-US" altLang="zh-CN" b="1">
                  <a:latin typeface="华文仿宋" pitchFamily="2" charset="-122"/>
                  <a:ea typeface="华文仿宋" pitchFamily="2" charset="-122"/>
                </a:rPr>
                <a:t>2014</a:t>
              </a:r>
              <a:r>
                <a:rPr lang="zh-CN" altLang="zh-CN" b="1">
                  <a:latin typeface="华文仿宋" pitchFamily="2" charset="-122"/>
                  <a:ea typeface="华文仿宋" pitchFamily="2" charset="-122"/>
                </a:rPr>
                <a:t>年底，我省率先提出并实施</a:t>
              </a:r>
              <a:r>
                <a:rPr lang="en-US" altLang="zh-CN" b="1">
                  <a:latin typeface="华文仿宋" pitchFamily="2" charset="-122"/>
                  <a:ea typeface="华文仿宋" pitchFamily="2" charset="-122"/>
                </a:rPr>
                <a:t>4321</a:t>
              </a:r>
              <a:r>
                <a:rPr lang="zh-CN" altLang="zh-CN" b="1">
                  <a:latin typeface="华文仿宋" pitchFamily="2" charset="-122"/>
                  <a:ea typeface="华文仿宋" pitchFamily="2" charset="-122"/>
                </a:rPr>
                <a:t>新型政银担合作</a:t>
              </a:r>
              <a:r>
                <a:rPr lang="zh-CN" altLang="en-US" b="1">
                  <a:latin typeface="华文仿宋" pitchFamily="2" charset="-122"/>
                  <a:ea typeface="华文仿宋" pitchFamily="2" charset="-122"/>
                </a:rPr>
                <a:t>。</a:t>
              </a:r>
              <a:endParaRPr lang="en-US" altLang="zh-CN" b="1">
                <a:latin typeface="华文仿宋" pitchFamily="2" charset="-122"/>
                <a:ea typeface="华文仿宋" pitchFamily="2" charset="-122"/>
              </a:endParaRPr>
            </a:p>
            <a:p>
              <a:pPr algn="just" defTabSz="895350">
                <a:buSzPct val="120000"/>
              </a:pPr>
              <a:r>
                <a:rPr lang="en-US" altLang="zh-CN" b="1">
                  <a:latin typeface="华文仿宋" pitchFamily="2" charset="-122"/>
                  <a:ea typeface="华文仿宋" pitchFamily="2" charset="-122"/>
                  <a:cs typeface="仿宋" charset="-122"/>
                </a:rPr>
                <a:t>2015</a:t>
              </a:r>
              <a:r>
                <a:rPr lang="zh-CN" altLang="en-US" b="1">
                  <a:latin typeface="华文仿宋" pitchFamily="2" charset="-122"/>
                  <a:ea typeface="华文仿宋" pitchFamily="2" charset="-122"/>
                  <a:cs typeface="仿宋" charset="-122"/>
                </a:rPr>
                <a:t>年，新型政银担业务放款</a:t>
              </a:r>
              <a:r>
                <a:rPr lang="en-US" altLang="zh-CN" b="1">
                  <a:latin typeface="华文仿宋" pitchFamily="2" charset="-122"/>
                  <a:ea typeface="华文仿宋" pitchFamily="2" charset="-122"/>
                  <a:cs typeface="仿宋" charset="-122"/>
                </a:rPr>
                <a:t>281.87</a:t>
              </a:r>
              <a:r>
                <a:rPr lang="zh-CN" altLang="en-US" b="1">
                  <a:latin typeface="华文仿宋" pitchFamily="2" charset="-122"/>
                  <a:ea typeface="华文仿宋" pitchFamily="2" charset="-122"/>
                  <a:cs typeface="仿宋" charset="-122"/>
                </a:rPr>
                <a:t>亿元，服务企业</a:t>
              </a:r>
              <a:r>
                <a:rPr lang="en-US" altLang="zh-CN" b="1">
                  <a:latin typeface="华文仿宋" pitchFamily="2" charset="-122"/>
                  <a:ea typeface="华文仿宋" pitchFamily="2" charset="-122"/>
                  <a:cs typeface="仿宋" charset="-122"/>
                </a:rPr>
                <a:t>5542</a:t>
              </a:r>
              <a:r>
                <a:rPr lang="zh-CN" altLang="en-US" b="1">
                  <a:latin typeface="华文仿宋" pitchFamily="2" charset="-122"/>
                  <a:ea typeface="华文仿宋" pitchFamily="2" charset="-122"/>
                  <a:cs typeface="仿宋" charset="-122"/>
                </a:rPr>
                <a:t>户，户均</a:t>
              </a:r>
              <a:r>
                <a:rPr lang="en-US" altLang="zh-CN" b="1">
                  <a:latin typeface="华文仿宋" pitchFamily="2" charset="-122"/>
                  <a:ea typeface="华文仿宋" pitchFamily="2" charset="-122"/>
                  <a:cs typeface="仿宋" charset="-122"/>
                </a:rPr>
                <a:t>508.6</a:t>
              </a:r>
              <a:r>
                <a:rPr lang="zh-CN" altLang="en-US" b="1">
                  <a:latin typeface="华文仿宋" pitchFamily="2" charset="-122"/>
                  <a:ea typeface="华文仿宋" pitchFamily="2" charset="-122"/>
                  <a:cs typeface="仿宋" charset="-122"/>
                </a:rPr>
                <a:t>万元，超额完成省政府下达的目标任务，合作机制初步建立。</a:t>
              </a:r>
              <a:endParaRPr lang="en-US" altLang="ko-KR" b="1">
                <a:latin typeface="华文仿宋" pitchFamily="2" charset="-122"/>
                <a:ea typeface="华文仿宋" pitchFamily="2" charset="-122"/>
                <a:cs typeface="仿宋" charset="-122"/>
              </a:endParaRPr>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r>
              <a:rPr lang="zh-CN" altLang="zh-CN" sz="3000" b="1">
                <a:latin typeface="Calibri" pitchFamily="34" charset="0"/>
              </a:rPr>
              <a:t>新型政银担总体情况</a:t>
            </a:r>
          </a:p>
        </p:txBody>
      </p:sp>
      <p:grpSp>
        <p:nvGrpSpPr>
          <p:cNvPr id="18434" name="组合 62"/>
          <p:cNvGrpSpPr>
            <a:grpSpLocks/>
          </p:cNvGrpSpPr>
          <p:nvPr/>
        </p:nvGrpSpPr>
        <p:grpSpPr bwMode="auto">
          <a:xfrm>
            <a:off x="4572000" y="4941888"/>
            <a:ext cx="4256088" cy="1223962"/>
            <a:chOff x="184150" y="5321300"/>
            <a:chExt cx="8743950" cy="1223963"/>
          </a:xfrm>
        </p:grpSpPr>
        <p:sp>
          <p:nvSpPr>
            <p:cNvPr id="18450" name="AutoShape 104"/>
            <p:cNvSpPr>
              <a:spLocks noChangeArrowheads="1"/>
            </p:cNvSpPr>
            <p:nvPr/>
          </p:nvSpPr>
          <p:spPr bwMode="gray">
            <a:xfrm>
              <a:off x="184150" y="5353050"/>
              <a:ext cx="8743950" cy="1192213"/>
            </a:xfrm>
            <a:prstGeom prst="roundRect">
              <a:avLst>
                <a:gd name="adj" fmla="val 40389"/>
              </a:avLst>
            </a:prstGeom>
            <a:gradFill rotWithShape="1">
              <a:gsLst>
                <a:gs pos="0">
                  <a:srgbClr val="00CC99"/>
                </a:gs>
                <a:gs pos="100000">
                  <a:schemeClr val="bg1"/>
                </a:gs>
              </a:gsLst>
              <a:lin ang="5400000" scaled="1"/>
            </a:gradFill>
            <a:ln w="9525">
              <a:noFill/>
              <a:round/>
              <a:headEnd/>
              <a:tailEnd/>
            </a:ln>
          </p:spPr>
          <p:txBody>
            <a:bodyPr wrap="none" anchor="ctr"/>
            <a:lstStyle/>
            <a:p>
              <a:endParaRPr lang="zh-CN" altLang="en-US">
                <a:latin typeface="方正仿宋_GBK" pitchFamily="65" charset="-122"/>
                <a:ea typeface="方正仿宋_GBK" pitchFamily="65" charset="-122"/>
              </a:endParaRPr>
            </a:p>
          </p:txBody>
        </p:sp>
        <p:sp>
          <p:nvSpPr>
            <p:cNvPr id="18451" name="AutoShape 105"/>
            <p:cNvSpPr>
              <a:spLocks noChangeArrowheads="1"/>
            </p:cNvSpPr>
            <p:nvPr/>
          </p:nvSpPr>
          <p:spPr bwMode="gray">
            <a:xfrm>
              <a:off x="234950" y="5321300"/>
              <a:ext cx="8645525" cy="1125538"/>
            </a:xfrm>
            <a:prstGeom prst="roundRect">
              <a:avLst>
                <a:gd name="adj" fmla="val 50000"/>
              </a:avLst>
            </a:prstGeom>
            <a:gradFill rotWithShape="1">
              <a:gsLst>
                <a:gs pos="0">
                  <a:srgbClr val="33CCCC"/>
                </a:gs>
                <a:gs pos="100000">
                  <a:schemeClr val="bg1"/>
                </a:gs>
              </a:gsLst>
              <a:lin ang="5400000" scaled="1"/>
            </a:gradFill>
            <a:ln w="9525">
              <a:noFill/>
              <a:round/>
              <a:headEnd/>
              <a:tailEnd/>
            </a:ln>
          </p:spPr>
          <p:txBody>
            <a:bodyPr wrap="none" anchor="ctr"/>
            <a:lstStyle/>
            <a:p>
              <a:pPr algn="ctr"/>
              <a:endParaRPr lang="zh-CN" altLang="en-US">
                <a:latin typeface="方正仿宋_GBK" pitchFamily="65" charset="-122"/>
                <a:ea typeface="方正仿宋_GBK" pitchFamily="65" charset="-122"/>
                <a:cs typeface="楷体"/>
              </a:endParaRPr>
            </a:p>
          </p:txBody>
        </p:sp>
      </p:grpSp>
      <p:cxnSp>
        <p:nvCxnSpPr>
          <p:cNvPr id="18435" name="直接连接符 11"/>
          <p:cNvCxnSpPr>
            <a:cxnSpLocks noChangeShapeType="1"/>
          </p:cNvCxnSpPr>
          <p:nvPr/>
        </p:nvCxnSpPr>
        <p:spPr bwMode="auto">
          <a:xfrm>
            <a:off x="107950" y="873125"/>
            <a:ext cx="7183438" cy="0"/>
          </a:xfrm>
          <a:prstGeom prst="line">
            <a:avLst/>
          </a:prstGeom>
          <a:noFill/>
          <a:ln w="38100" algn="ctr">
            <a:solidFill>
              <a:schemeClr val="tx1"/>
            </a:solidFill>
            <a:round/>
            <a:headEnd/>
            <a:tailEnd/>
          </a:ln>
        </p:spPr>
      </p:cxnSp>
      <p:sp>
        <p:nvSpPr>
          <p:cNvPr id="18436" name="AutoShape 100"/>
          <p:cNvSpPr>
            <a:spLocks noChangeArrowheads="1"/>
          </p:cNvSpPr>
          <p:nvPr/>
        </p:nvSpPr>
        <p:spPr bwMode="gray">
          <a:xfrm>
            <a:off x="250825" y="1427163"/>
            <a:ext cx="8642350" cy="3421062"/>
          </a:xfrm>
          <a:prstGeom prst="roundRect">
            <a:avLst>
              <a:gd name="adj" fmla="val 17509"/>
            </a:avLst>
          </a:prstGeom>
          <a:gradFill rotWithShape="1">
            <a:gsLst>
              <a:gs pos="0">
                <a:srgbClr val="33CCCC"/>
              </a:gs>
              <a:gs pos="100000">
                <a:srgbClr val="00CC99"/>
              </a:gs>
            </a:gsLst>
            <a:lin ang="2700000" scaled="1"/>
          </a:gradFill>
          <a:ln w="9525">
            <a:noFill/>
            <a:round/>
            <a:headEnd/>
            <a:tailEnd/>
          </a:ln>
        </p:spPr>
        <p:txBody>
          <a:bodyPr wrap="none" anchor="ctr"/>
          <a:lstStyle/>
          <a:p>
            <a:endParaRPr lang="zh-CN" altLang="en-US">
              <a:latin typeface="方正仿宋_GBK" pitchFamily="65" charset="-122"/>
              <a:ea typeface="方正仿宋_GBK" pitchFamily="65" charset="-122"/>
            </a:endParaRPr>
          </a:p>
        </p:txBody>
      </p:sp>
      <p:grpSp>
        <p:nvGrpSpPr>
          <p:cNvPr id="18437" name="组合 14"/>
          <p:cNvGrpSpPr>
            <a:grpSpLocks/>
          </p:cNvGrpSpPr>
          <p:nvPr/>
        </p:nvGrpSpPr>
        <p:grpSpPr bwMode="auto">
          <a:xfrm>
            <a:off x="285750" y="1341438"/>
            <a:ext cx="8575675" cy="3455987"/>
            <a:chOff x="214141" y="1196752"/>
            <a:chExt cx="8669981" cy="3855804"/>
          </a:xfrm>
        </p:grpSpPr>
        <p:sp>
          <p:nvSpPr>
            <p:cNvPr id="18447" name="AutoShape 101"/>
            <p:cNvSpPr>
              <a:spLocks noChangeArrowheads="1"/>
            </p:cNvSpPr>
            <p:nvPr/>
          </p:nvSpPr>
          <p:spPr bwMode="gray">
            <a:xfrm>
              <a:off x="214141" y="1201935"/>
              <a:ext cx="8666852" cy="3850621"/>
            </a:xfrm>
            <a:prstGeom prst="roundRect">
              <a:avLst>
                <a:gd name="adj" fmla="val 16667"/>
              </a:avLst>
            </a:prstGeom>
            <a:solidFill>
              <a:srgbClr val="33CCCC"/>
            </a:solidFill>
            <a:ln w="9525">
              <a:noFill/>
              <a:round/>
              <a:headEnd/>
              <a:tailEnd/>
            </a:ln>
          </p:spPr>
          <p:txBody>
            <a:bodyPr wrap="none" anchor="ctr"/>
            <a:lstStyle/>
            <a:p>
              <a:endParaRPr lang="zh-CN" altLang="en-US">
                <a:latin typeface="Calibri" pitchFamily="34" charset="0"/>
              </a:endParaRPr>
            </a:p>
          </p:txBody>
        </p:sp>
        <p:sp>
          <p:nvSpPr>
            <p:cNvPr id="18448" name="AutoShape 102"/>
            <p:cNvSpPr>
              <a:spLocks noChangeArrowheads="1"/>
            </p:cNvSpPr>
            <p:nvPr/>
          </p:nvSpPr>
          <p:spPr bwMode="gray">
            <a:xfrm>
              <a:off x="214141" y="4023823"/>
              <a:ext cx="8649202" cy="974316"/>
            </a:xfrm>
            <a:prstGeom prst="roundRect">
              <a:avLst>
                <a:gd name="adj" fmla="val 50000"/>
              </a:avLst>
            </a:prstGeom>
            <a:gradFill rotWithShape="1">
              <a:gsLst>
                <a:gs pos="0">
                  <a:srgbClr val="33CCCC">
                    <a:alpha val="0"/>
                  </a:srgbClr>
                </a:gs>
                <a:gs pos="100000">
                  <a:srgbClr val="96E5E5"/>
                </a:gs>
              </a:gsLst>
              <a:lin ang="5400000" scaled="1"/>
            </a:gradFill>
            <a:ln w="9525">
              <a:noFill/>
              <a:round/>
              <a:headEnd/>
              <a:tailEnd/>
            </a:ln>
          </p:spPr>
          <p:txBody>
            <a:bodyPr wrap="none" anchor="ctr"/>
            <a:lstStyle/>
            <a:p>
              <a:endParaRPr lang="zh-CN" altLang="en-US">
                <a:latin typeface="Calibri" pitchFamily="34" charset="0"/>
              </a:endParaRPr>
            </a:p>
          </p:txBody>
        </p:sp>
        <p:sp>
          <p:nvSpPr>
            <p:cNvPr id="18449" name="AutoShape 103"/>
            <p:cNvSpPr>
              <a:spLocks noChangeArrowheads="1"/>
            </p:cNvSpPr>
            <p:nvPr/>
          </p:nvSpPr>
          <p:spPr bwMode="gray">
            <a:xfrm>
              <a:off x="234920" y="1196752"/>
              <a:ext cx="8649202" cy="971726"/>
            </a:xfrm>
            <a:prstGeom prst="roundRect">
              <a:avLst>
                <a:gd name="adj" fmla="val 50000"/>
              </a:avLst>
            </a:prstGeom>
            <a:gradFill rotWithShape="1">
              <a:gsLst>
                <a:gs pos="0">
                  <a:srgbClr val="BBEEEE"/>
                </a:gs>
                <a:gs pos="100000">
                  <a:srgbClr val="33CCCC">
                    <a:alpha val="0"/>
                  </a:srgbClr>
                </a:gs>
              </a:gsLst>
              <a:lin ang="5400000" scaled="1"/>
            </a:gradFill>
            <a:ln w="9525">
              <a:noFill/>
              <a:round/>
              <a:headEnd/>
              <a:tailEnd/>
            </a:ln>
          </p:spPr>
          <p:txBody>
            <a:bodyPr wrap="none" anchor="ctr"/>
            <a:lstStyle/>
            <a:p>
              <a:endParaRPr lang="zh-CN" altLang="en-US">
                <a:latin typeface="Calibri" pitchFamily="34" charset="0"/>
              </a:endParaRPr>
            </a:p>
          </p:txBody>
        </p:sp>
      </p:grpSp>
      <p:grpSp>
        <p:nvGrpSpPr>
          <p:cNvPr id="18438" name="组合 64"/>
          <p:cNvGrpSpPr>
            <a:grpSpLocks/>
          </p:cNvGrpSpPr>
          <p:nvPr/>
        </p:nvGrpSpPr>
        <p:grpSpPr bwMode="auto">
          <a:xfrm>
            <a:off x="179388" y="4968875"/>
            <a:ext cx="4257675" cy="1223963"/>
            <a:chOff x="184150" y="5321300"/>
            <a:chExt cx="8743950" cy="1223963"/>
          </a:xfrm>
        </p:grpSpPr>
        <p:sp>
          <p:nvSpPr>
            <p:cNvPr id="18445" name="AutoShape 104"/>
            <p:cNvSpPr>
              <a:spLocks noChangeArrowheads="1"/>
            </p:cNvSpPr>
            <p:nvPr/>
          </p:nvSpPr>
          <p:spPr bwMode="gray">
            <a:xfrm>
              <a:off x="184150" y="5353050"/>
              <a:ext cx="8743950" cy="1192213"/>
            </a:xfrm>
            <a:prstGeom prst="roundRect">
              <a:avLst>
                <a:gd name="adj" fmla="val 40389"/>
              </a:avLst>
            </a:prstGeom>
            <a:gradFill rotWithShape="1">
              <a:gsLst>
                <a:gs pos="0">
                  <a:srgbClr val="00CC99"/>
                </a:gs>
                <a:gs pos="100000">
                  <a:schemeClr val="bg1"/>
                </a:gs>
              </a:gsLst>
              <a:lin ang="5400000" scaled="1"/>
            </a:gradFill>
            <a:ln w="9525">
              <a:noFill/>
              <a:round/>
              <a:headEnd/>
              <a:tailEnd/>
            </a:ln>
          </p:spPr>
          <p:txBody>
            <a:bodyPr wrap="none" anchor="ctr"/>
            <a:lstStyle/>
            <a:p>
              <a:endParaRPr lang="zh-CN" altLang="en-US">
                <a:latin typeface="方正仿宋_GBK" pitchFamily="65" charset="-122"/>
                <a:ea typeface="方正仿宋_GBK" pitchFamily="65" charset="-122"/>
              </a:endParaRPr>
            </a:p>
          </p:txBody>
        </p:sp>
        <p:sp>
          <p:nvSpPr>
            <p:cNvPr id="18446" name="AutoShape 105"/>
            <p:cNvSpPr>
              <a:spLocks noChangeArrowheads="1"/>
            </p:cNvSpPr>
            <p:nvPr/>
          </p:nvSpPr>
          <p:spPr bwMode="gray">
            <a:xfrm>
              <a:off x="234950" y="5321300"/>
              <a:ext cx="8645525" cy="1125538"/>
            </a:xfrm>
            <a:prstGeom prst="roundRect">
              <a:avLst>
                <a:gd name="adj" fmla="val 50000"/>
              </a:avLst>
            </a:prstGeom>
            <a:gradFill rotWithShape="1">
              <a:gsLst>
                <a:gs pos="0">
                  <a:srgbClr val="33CCCC"/>
                </a:gs>
                <a:gs pos="100000">
                  <a:schemeClr val="bg1"/>
                </a:gs>
              </a:gsLst>
              <a:lin ang="5400000" scaled="1"/>
            </a:gradFill>
            <a:ln w="9525">
              <a:noFill/>
              <a:round/>
              <a:headEnd/>
              <a:tailEnd/>
            </a:ln>
          </p:spPr>
          <p:txBody>
            <a:bodyPr wrap="none" anchor="ctr"/>
            <a:lstStyle/>
            <a:p>
              <a:pPr algn="ctr"/>
              <a:endParaRPr lang="zh-CN" altLang="en-US">
                <a:latin typeface="方正仿宋_GBK" pitchFamily="65" charset="-122"/>
                <a:ea typeface="方正仿宋_GBK" pitchFamily="65" charset="-122"/>
                <a:cs typeface="楷体"/>
              </a:endParaRPr>
            </a:p>
          </p:txBody>
        </p:sp>
      </p:grpSp>
      <p:sp>
        <p:nvSpPr>
          <p:cNvPr id="18439" name="TextBox 76"/>
          <p:cNvSpPr txBox="1">
            <a:spLocks noChangeArrowheads="1"/>
          </p:cNvSpPr>
          <p:nvPr/>
        </p:nvSpPr>
        <p:spPr bwMode="auto">
          <a:xfrm>
            <a:off x="611188" y="5084763"/>
            <a:ext cx="3455987" cy="923925"/>
          </a:xfrm>
          <a:prstGeom prst="rect">
            <a:avLst/>
          </a:prstGeom>
          <a:noFill/>
          <a:ln w="9525">
            <a:noFill/>
            <a:miter lim="800000"/>
            <a:headEnd/>
            <a:tailEnd/>
          </a:ln>
        </p:spPr>
        <p:txBody>
          <a:bodyPr>
            <a:spAutoFit/>
          </a:bodyPr>
          <a:lstStyle/>
          <a:p>
            <a:r>
              <a:rPr lang="zh-CN" altLang="zh-CN">
                <a:latin typeface="方正仿宋_GBK" pitchFamily="65" charset="-122"/>
                <a:ea typeface="方正仿宋_GBK" pitchFamily="65" charset="-122"/>
              </a:rPr>
              <a:t>目前合作银行达到</a:t>
            </a:r>
            <a:r>
              <a:rPr lang="en-US" altLang="zh-CN">
                <a:latin typeface="方正仿宋_GBK" pitchFamily="65" charset="-122"/>
                <a:ea typeface="方正仿宋_GBK" pitchFamily="65" charset="-122"/>
              </a:rPr>
              <a:t>131</a:t>
            </a:r>
            <a:r>
              <a:rPr lang="zh-CN" altLang="zh-CN">
                <a:latin typeface="方正仿宋_GBK" pitchFamily="65" charset="-122"/>
                <a:ea typeface="方正仿宋_GBK" pitchFamily="65" charset="-122"/>
              </a:rPr>
              <a:t>家，覆盖大型国有、股份制、地方性等各类银行类金融机构。</a:t>
            </a:r>
            <a:endParaRPr lang="zh-CN" altLang="en-US">
              <a:latin typeface="方正仿宋_GBK" pitchFamily="65" charset="-122"/>
              <a:ea typeface="方正仿宋_GBK" pitchFamily="65" charset="-122"/>
            </a:endParaRPr>
          </a:p>
        </p:txBody>
      </p:sp>
      <p:sp>
        <p:nvSpPr>
          <p:cNvPr id="18440" name="TextBox 77"/>
          <p:cNvSpPr txBox="1">
            <a:spLocks noChangeArrowheads="1"/>
          </p:cNvSpPr>
          <p:nvPr/>
        </p:nvSpPr>
        <p:spPr bwMode="auto">
          <a:xfrm>
            <a:off x="4932363" y="5084763"/>
            <a:ext cx="3600450" cy="923925"/>
          </a:xfrm>
          <a:prstGeom prst="rect">
            <a:avLst/>
          </a:prstGeom>
          <a:noFill/>
          <a:ln w="9525">
            <a:noFill/>
            <a:miter lim="800000"/>
            <a:headEnd/>
            <a:tailEnd/>
          </a:ln>
        </p:spPr>
        <p:txBody>
          <a:bodyPr>
            <a:spAutoFit/>
          </a:bodyPr>
          <a:lstStyle/>
          <a:p>
            <a:r>
              <a:rPr lang="zh-CN" altLang="zh-CN">
                <a:latin typeface="方正仿宋_GBK" pitchFamily="65" charset="-122"/>
                <a:ea typeface="方正仿宋_GBK" pitchFamily="65" charset="-122"/>
              </a:rPr>
              <a:t>全省</a:t>
            </a:r>
            <a:r>
              <a:rPr lang="en-US" altLang="zh-CN">
                <a:latin typeface="方正仿宋_GBK" pitchFamily="65" charset="-122"/>
                <a:ea typeface="方正仿宋_GBK" pitchFamily="65" charset="-122"/>
              </a:rPr>
              <a:t>119</a:t>
            </a:r>
            <a:r>
              <a:rPr lang="zh-CN" altLang="zh-CN">
                <a:latin typeface="方正仿宋_GBK" pitchFamily="65" charset="-122"/>
                <a:ea typeface="方正仿宋_GBK" pitchFamily="65" charset="-122"/>
              </a:rPr>
              <a:t>家担保机构纳入新型政银担合作，覆盖全省</a:t>
            </a:r>
            <a:r>
              <a:rPr lang="en-US" altLang="zh-CN">
                <a:latin typeface="方正仿宋_GBK" pitchFamily="65" charset="-122"/>
                <a:ea typeface="方正仿宋_GBK" pitchFamily="65" charset="-122"/>
              </a:rPr>
              <a:t>16</a:t>
            </a:r>
            <a:r>
              <a:rPr lang="zh-CN" altLang="zh-CN">
                <a:latin typeface="方正仿宋_GBK" pitchFamily="65" charset="-122"/>
                <a:ea typeface="方正仿宋_GBK" pitchFamily="65" charset="-122"/>
              </a:rPr>
              <a:t>个省辖市、</a:t>
            </a:r>
            <a:r>
              <a:rPr lang="en-US" altLang="zh-CN">
                <a:latin typeface="方正仿宋_GBK" pitchFamily="65" charset="-122"/>
                <a:ea typeface="方正仿宋_GBK" pitchFamily="65" charset="-122"/>
              </a:rPr>
              <a:t>97</a:t>
            </a:r>
            <a:r>
              <a:rPr lang="zh-CN" altLang="zh-CN">
                <a:latin typeface="方正仿宋_GBK" pitchFamily="65" charset="-122"/>
                <a:ea typeface="方正仿宋_GBK" pitchFamily="65" charset="-122"/>
              </a:rPr>
              <a:t>个县（市、区）。</a:t>
            </a:r>
            <a:endParaRPr lang="zh-CN" altLang="en-US">
              <a:latin typeface="方正仿宋_GBK" pitchFamily="65" charset="-122"/>
              <a:ea typeface="方正仿宋_GBK" pitchFamily="65" charset="-122"/>
            </a:endParaRPr>
          </a:p>
        </p:txBody>
      </p:sp>
      <p:sp>
        <p:nvSpPr>
          <p:cNvPr id="18441" name="AutoShape 69"/>
          <p:cNvSpPr>
            <a:spLocks noChangeArrowheads="1"/>
          </p:cNvSpPr>
          <p:nvPr/>
        </p:nvSpPr>
        <p:spPr bwMode="gray">
          <a:xfrm>
            <a:off x="755650" y="1946275"/>
            <a:ext cx="7704138" cy="1195388"/>
          </a:xfrm>
          <a:prstGeom prst="bevel">
            <a:avLst>
              <a:gd name="adj" fmla="val 1648"/>
            </a:avLst>
          </a:prstGeom>
          <a:solidFill>
            <a:srgbClr val="CAEEE2"/>
          </a:solidFill>
          <a:ln w="635" cmpd="dbl">
            <a:noFill/>
            <a:miter lim="800000"/>
            <a:headEnd/>
            <a:tailEnd/>
          </a:ln>
        </p:spPr>
        <p:txBody>
          <a:bodyPr wrap="none" anchor="ctr"/>
          <a:lstStyle/>
          <a:p>
            <a:endParaRPr lang="zh-CN" altLang="en-US">
              <a:latin typeface="方正仿宋_GBK" pitchFamily="65" charset="-122"/>
              <a:ea typeface="方正仿宋_GBK" pitchFamily="65" charset="-122"/>
            </a:endParaRPr>
          </a:p>
        </p:txBody>
      </p:sp>
      <p:sp>
        <p:nvSpPr>
          <p:cNvPr id="18442" name="Text Box 124"/>
          <p:cNvSpPr txBox="1">
            <a:spLocks noChangeArrowheads="1"/>
          </p:cNvSpPr>
          <p:nvPr/>
        </p:nvSpPr>
        <p:spPr bwMode="auto">
          <a:xfrm>
            <a:off x="827088" y="2109788"/>
            <a:ext cx="7608887" cy="923925"/>
          </a:xfrm>
          <a:prstGeom prst="rect">
            <a:avLst/>
          </a:prstGeom>
          <a:noFill/>
          <a:ln w="38100" algn="ctr">
            <a:noFill/>
            <a:miter lim="800000"/>
            <a:headEnd/>
            <a:tailEnd/>
          </a:ln>
        </p:spPr>
        <p:txBody>
          <a:bodyPr>
            <a:spAutoFit/>
          </a:bodyPr>
          <a:lstStyle/>
          <a:p>
            <a:r>
              <a:rPr lang="zh-CN" altLang="zh-CN">
                <a:latin typeface="方正仿宋_GBK" pitchFamily="65" charset="-122"/>
                <a:ea typeface="方正仿宋_GBK" pitchFamily="65" charset="-122"/>
              </a:rPr>
              <a:t>截至</a:t>
            </a:r>
            <a:r>
              <a:rPr lang="en-US" altLang="zh-CN">
                <a:latin typeface="方正仿宋_GBK" pitchFamily="65" charset="-122"/>
                <a:ea typeface="方正仿宋_GBK" pitchFamily="65" charset="-122"/>
              </a:rPr>
              <a:t>2016</a:t>
            </a:r>
            <a:r>
              <a:rPr lang="zh-CN" altLang="zh-CN">
                <a:latin typeface="方正仿宋_GBK" pitchFamily="65" charset="-122"/>
                <a:ea typeface="方正仿宋_GBK" pitchFamily="65" charset="-122"/>
              </a:rPr>
              <a:t>年</a:t>
            </a:r>
            <a:r>
              <a:rPr lang="en-US" altLang="zh-CN">
                <a:latin typeface="方正仿宋_GBK" pitchFamily="65" charset="-122"/>
                <a:ea typeface="方正仿宋_GBK" pitchFamily="65" charset="-122"/>
              </a:rPr>
              <a:t>4</a:t>
            </a:r>
            <a:r>
              <a:rPr lang="zh-CN" altLang="zh-CN">
                <a:latin typeface="方正仿宋_GBK" pitchFamily="65" charset="-122"/>
                <a:ea typeface="方正仿宋_GBK" pitchFamily="65" charset="-122"/>
              </a:rPr>
              <a:t>月末</a:t>
            </a:r>
            <a:r>
              <a:rPr lang="en-US" altLang="zh-CN">
                <a:latin typeface="方正仿宋_GBK" pitchFamily="65" charset="-122"/>
                <a:ea typeface="方正仿宋_GBK" pitchFamily="65" charset="-122"/>
              </a:rPr>
              <a:t>,</a:t>
            </a:r>
            <a:r>
              <a:rPr lang="zh-CN" altLang="zh-CN">
                <a:latin typeface="方正仿宋_GBK" pitchFamily="65" charset="-122"/>
                <a:ea typeface="方正仿宋_GBK" pitchFamily="65" charset="-122"/>
              </a:rPr>
              <a:t>政银担业务本年新增放款</a:t>
            </a:r>
            <a:r>
              <a:rPr lang="en-US" altLang="zh-CN">
                <a:latin typeface="方正仿宋_GBK" pitchFamily="65" charset="-122"/>
                <a:ea typeface="方正仿宋_GBK" pitchFamily="65" charset="-122"/>
              </a:rPr>
              <a:t>178.8</a:t>
            </a:r>
            <a:r>
              <a:rPr lang="zh-CN" altLang="zh-CN">
                <a:latin typeface="方正仿宋_GBK" pitchFamily="65" charset="-122"/>
                <a:ea typeface="方正仿宋_GBK" pitchFamily="65" charset="-122"/>
              </a:rPr>
              <a:t>亿元，完成全年</a:t>
            </a:r>
            <a:r>
              <a:rPr lang="en-US" altLang="zh-CN">
                <a:latin typeface="方正仿宋_GBK" pitchFamily="65" charset="-122"/>
                <a:ea typeface="方正仿宋_GBK" pitchFamily="65" charset="-122"/>
              </a:rPr>
              <a:t>500</a:t>
            </a:r>
            <a:r>
              <a:rPr lang="zh-CN" altLang="zh-CN">
                <a:latin typeface="方正仿宋_GBK" pitchFamily="65" charset="-122"/>
                <a:ea typeface="方正仿宋_GBK" pitchFamily="65" charset="-122"/>
              </a:rPr>
              <a:t>亿元目标任务的</a:t>
            </a:r>
            <a:r>
              <a:rPr lang="en-US" altLang="zh-CN">
                <a:latin typeface="方正仿宋_GBK" pitchFamily="65" charset="-122"/>
                <a:ea typeface="方正仿宋_GBK" pitchFamily="65" charset="-122"/>
              </a:rPr>
              <a:t>35.76%</a:t>
            </a:r>
            <a:r>
              <a:rPr lang="zh-CN" altLang="zh-CN">
                <a:latin typeface="方正仿宋_GBK" pitchFamily="65" charset="-122"/>
                <a:ea typeface="方正仿宋_GBK" pitchFamily="65" charset="-122"/>
              </a:rPr>
              <a:t>，服务企业</a:t>
            </a:r>
            <a:r>
              <a:rPr lang="en-US" altLang="zh-CN">
                <a:latin typeface="方正仿宋_GBK" pitchFamily="65" charset="-122"/>
                <a:ea typeface="方正仿宋_GBK" pitchFamily="65" charset="-122"/>
              </a:rPr>
              <a:t>4287</a:t>
            </a:r>
            <a:r>
              <a:rPr lang="zh-CN" altLang="zh-CN">
                <a:latin typeface="方正仿宋_GBK" pitchFamily="65" charset="-122"/>
                <a:ea typeface="方正仿宋_GBK" pitchFamily="65" charset="-122"/>
              </a:rPr>
              <a:t>户，户均</a:t>
            </a:r>
            <a:r>
              <a:rPr lang="en-US" altLang="zh-CN">
                <a:latin typeface="方正仿宋_GBK" pitchFamily="65" charset="-122"/>
                <a:ea typeface="方正仿宋_GBK" pitchFamily="65" charset="-122"/>
              </a:rPr>
              <a:t>417</a:t>
            </a:r>
            <a:r>
              <a:rPr lang="zh-CN" altLang="zh-CN">
                <a:latin typeface="方正仿宋_GBK" pitchFamily="65" charset="-122"/>
                <a:ea typeface="方正仿宋_GBK" pitchFamily="65" charset="-122"/>
              </a:rPr>
              <a:t>万元。月末在保余额</a:t>
            </a:r>
            <a:r>
              <a:rPr lang="en-US" altLang="zh-CN">
                <a:latin typeface="方正仿宋_GBK" pitchFamily="65" charset="-122"/>
                <a:ea typeface="方正仿宋_GBK" pitchFamily="65" charset="-122"/>
              </a:rPr>
              <a:t>433.07</a:t>
            </a:r>
            <a:r>
              <a:rPr lang="zh-CN" altLang="zh-CN">
                <a:latin typeface="方正仿宋_GBK" pitchFamily="65" charset="-122"/>
                <a:ea typeface="方正仿宋_GBK" pitchFamily="65" charset="-122"/>
              </a:rPr>
              <a:t>亿元，在保企业</a:t>
            </a:r>
            <a:r>
              <a:rPr lang="en-US" altLang="zh-CN">
                <a:latin typeface="方正仿宋_GBK" pitchFamily="65" charset="-122"/>
                <a:ea typeface="方正仿宋_GBK" pitchFamily="65" charset="-122"/>
              </a:rPr>
              <a:t>9259</a:t>
            </a:r>
            <a:r>
              <a:rPr lang="zh-CN" altLang="zh-CN">
                <a:latin typeface="方正仿宋_GBK" pitchFamily="65" charset="-122"/>
                <a:ea typeface="方正仿宋_GBK" pitchFamily="65" charset="-122"/>
              </a:rPr>
              <a:t>户，户均</a:t>
            </a:r>
            <a:r>
              <a:rPr lang="en-US" altLang="zh-CN">
                <a:latin typeface="方正仿宋_GBK" pitchFamily="65" charset="-122"/>
                <a:ea typeface="方正仿宋_GBK" pitchFamily="65" charset="-122"/>
              </a:rPr>
              <a:t>467.73</a:t>
            </a:r>
            <a:r>
              <a:rPr lang="zh-CN" altLang="zh-CN">
                <a:latin typeface="方正仿宋_GBK" pitchFamily="65" charset="-122"/>
                <a:ea typeface="方正仿宋_GBK" pitchFamily="65" charset="-122"/>
              </a:rPr>
              <a:t>万元。</a:t>
            </a:r>
          </a:p>
        </p:txBody>
      </p:sp>
      <p:sp>
        <p:nvSpPr>
          <p:cNvPr id="18443" name="AutoShape 69"/>
          <p:cNvSpPr>
            <a:spLocks noChangeArrowheads="1"/>
          </p:cNvSpPr>
          <p:nvPr/>
        </p:nvSpPr>
        <p:spPr bwMode="gray">
          <a:xfrm>
            <a:off x="755650" y="3368675"/>
            <a:ext cx="7704138" cy="852488"/>
          </a:xfrm>
          <a:prstGeom prst="bevel">
            <a:avLst>
              <a:gd name="adj" fmla="val 1648"/>
            </a:avLst>
          </a:prstGeom>
          <a:solidFill>
            <a:srgbClr val="CAEEE2"/>
          </a:solidFill>
          <a:ln w="635" cmpd="dbl">
            <a:noFill/>
            <a:miter lim="800000"/>
            <a:headEnd/>
            <a:tailEnd/>
          </a:ln>
        </p:spPr>
        <p:txBody>
          <a:bodyPr wrap="none" anchor="ctr"/>
          <a:lstStyle/>
          <a:p>
            <a:endParaRPr lang="zh-CN" altLang="en-US">
              <a:latin typeface="方正仿宋_GBK" pitchFamily="65" charset="-122"/>
              <a:ea typeface="方正仿宋_GBK" pitchFamily="65" charset="-122"/>
            </a:endParaRPr>
          </a:p>
        </p:txBody>
      </p:sp>
      <p:sp>
        <p:nvSpPr>
          <p:cNvPr id="18444" name="Text Box 124"/>
          <p:cNvSpPr txBox="1">
            <a:spLocks noChangeArrowheads="1"/>
          </p:cNvSpPr>
          <p:nvPr/>
        </p:nvSpPr>
        <p:spPr bwMode="auto">
          <a:xfrm>
            <a:off x="827088" y="3490913"/>
            <a:ext cx="7489825" cy="923925"/>
          </a:xfrm>
          <a:prstGeom prst="rect">
            <a:avLst/>
          </a:prstGeom>
          <a:noFill/>
          <a:ln w="38100" algn="ctr">
            <a:noFill/>
            <a:miter lim="800000"/>
            <a:headEnd/>
            <a:tailEnd/>
          </a:ln>
        </p:spPr>
        <p:txBody>
          <a:bodyPr>
            <a:spAutoFit/>
          </a:bodyPr>
          <a:lstStyle/>
          <a:p>
            <a:r>
              <a:rPr lang="zh-CN" altLang="zh-CN">
                <a:latin typeface="方正仿宋_GBK" pitchFamily="65" charset="-122"/>
                <a:ea typeface="方正仿宋_GBK" pitchFamily="65" charset="-122"/>
              </a:rPr>
              <a:t>截至</a:t>
            </a:r>
            <a:r>
              <a:rPr lang="en-US" altLang="zh-CN">
                <a:latin typeface="方正仿宋_GBK" pitchFamily="65" charset="-122"/>
                <a:ea typeface="方正仿宋_GBK" pitchFamily="65" charset="-122"/>
              </a:rPr>
              <a:t>2016</a:t>
            </a:r>
            <a:r>
              <a:rPr lang="zh-CN" altLang="zh-CN">
                <a:latin typeface="方正仿宋_GBK" pitchFamily="65" charset="-122"/>
                <a:ea typeface="方正仿宋_GBK" pitchFamily="65" charset="-122"/>
              </a:rPr>
              <a:t>年</a:t>
            </a:r>
            <a:r>
              <a:rPr lang="en-US" altLang="zh-CN">
                <a:latin typeface="方正仿宋_GBK" pitchFamily="65" charset="-122"/>
                <a:ea typeface="方正仿宋_GBK" pitchFamily="65" charset="-122"/>
              </a:rPr>
              <a:t>4</a:t>
            </a:r>
            <a:r>
              <a:rPr lang="zh-CN" altLang="zh-CN">
                <a:latin typeface="方正仿宋_GBK" pitchFamily="65" charset="-122"/>
                <a:ea typeface="方正仿宋_GBK" pitchFamily="65" charset="-122"/>
              </a:rPr>
              <a:t>月末</a:t>
            </a:r>
            <a:r>
              <a:rPr lang="en-US" altLang="zh-CN">
                <a:latin typeface="方正仿宋_GBK" pitchFamily="65" charset="-122"/>
                <a:ea typeface="方正仿宋_GBK" pitchFamily="65" charset="-122"/>
              </a:rPr>
              <a:t>,</a:t>
            </a:r>
            <a:r>
              <a:rPr lang="zh-CN" altLang="zh-CN">
                <a:latin typeface="方正仿宋_GBK" pitchFamily="65" charset="-122"/>
                <a:ea typeface="方正仿宋_GBK" pitchFamily="65" charset="-122"/>
              </a:rPr>
              <a:t>累计解除金额</a:t>
            </a:r>
            <a:r>
              <a:rPr lang="en-US" altLang="zh-CN">
                <a:latin typeface="方正仿宋_GBK" pitchFamily="65" charset="-122"/>
                <a:ea typeface="方正仿宋_GBK" pitchFamily="65" charset="-122"/>
              </a:rPr>
              <a:t>27.6</a:t>
            </a:r>
            <a:r>
              <a:rPr lang="zh-CN" altLang="zh-CN">
                <a:latin typeface="方正仿宋_GBK" pitchFamily="65" charset="-122"/>
                <a:ea typeface="方正仿宋_GBK" pitchFamily="65" charset="-122"/>
              </a:rPr>
              <a:t>亿元、</a:t>
            </a:r>
            <a:r>
              <a:rPr lang="en-US" altLang="zh-CN">
                <a:latin typeface="方正仿宋_GBK" pitchFamily="65" charset="-122"/>
                <a:ea typeface="方正仿宋_GBK" pitchFamily="65" charset="-122"/>
              </a:rPr>
              <a:t>570</a:t>
            </a:r>
            <a:r>
              <a:rPr lang="zh-CN" altLang="zh-CN">
                <a:latin typeface="方正仿宋_GBK" pitchFamily="65" charset="-122"/>
                <a:ea typeface="方正仿宋_GBK" pitchFamily="65" charset="-122"/>
              </a:rPr>
              <a:t>户，其中本年解除</a:t>
            </a:r>
            <a:r>
              <a:rPr lang="en-US" altLang="zh-CN">
                <a:latin typeface="方正仿宋_GBK" pitchFamily="65" charset="-122"/>
                <a:ea typeface="方正仿宋_GBK" pitchFamily="65" charset="-122"/>
              </a:rPr>
              <a:t>23.8</a:t>
            </a:r>
            <a:r>
              <a:rPr lang="zh-CN" altLang="zh-CN">
                <a:latin typeface="方正仿宋_GBK" pitchFamily="65" charset="-122"/>
                <a:ea typeface="方正仿宋_GBK" pitchFamily="65" charset="-122"/>
              </a:rPr>
              <a:t>亿元、</a:t>
            </a:r>
            <a:r>
              <a:rPr lang="en-US" altLang="zh-CN">
                <a:latin typeface="方正仿宋_GBK" pitchFamily="65" charset="-122"/>
                <a:ea typeface="方正仿宋_GBK" pitchFamily="65" charset="-122"/>
              </a:rPr>
              <a:t>487</a:t>
            </a:r>
            <a:r>
              <a:rPr lang="zh-CN" altLang="zh-CN">
                <a:latin typeface="方正仿宋_GBK" pitchFamily="65" charset="-122"/>
                <a:ea typeface="方正仿宋_GBK" pitchFamily="65" charset="-122"/>
              </a:rPr>
              <a:t>户。未发生代偿。</a:t>
            </a:r>
          </a:p>
          <a:p>
            <a:endParaRPr lang="zh-CN" altLang="zh-CN">
              <a:latin typeface="方正仿宋_GBK" pitchFamily="65" charset="-122"/>
              <a:ea typeface="方正仿宋_GBK" pitchFamily="65"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buFont typeface="Arial" charset="0"/>
              <a:buNone/>
            </a:pPr>
            <a:r>
              <a:rPr lang="zh-CN" altLang="en-US" sz="3000" b="1">
                <a:latin typeface="Calibri" pitchFamily="34" charset="0"/>
              </a:rPr>
              <a:t>合作银行情况</a:t>
            </a:r>
            <a:endParaRPr lang="zh-CN" altLang="zh-CN" sz="3000" b="1">
              <a:latin typeface="Calibri" pitchFamily="34" charset="0"/>
            </a:endParaRPr>
          </a:p>
        </p:txBody>
      </p:sp>
      <p:cxnSp>
        <p:nvCxnSpPr>
          <p:cNvPr id="20482" name="直接连接符 11"/>
          <p:cNvCxnSpPr>
            <a:cxnSpLocks noChangeShapeType="1"/>
          </p:cNvCxnSpPr>
          <p:nvPr/>
        </p:nvCxnSpPr>
        <p:spPr bwMode="auto">
          <a:xfrm>
            <a:off x="107950" y="873125"/>
            <a:ext cx="7183438" cy="0"/>
          </a:xfrm>
          <a:prstGeom prst="line">
            <a:avLst/>
          </a:prstGeom>
          <a:noFill/>
          <a:ln w="38100" algn="ctr">
            <a:solidFill>
              <a:schemeClr val="tx1"/>
            </a:solidFill>
            <a:round/>
            <a:headEnd/>
            <a:tailEnd/>
          </a:ln>
        </p:spPr>
      </p:cxnSp>
      <p:sp>
        <p:nvSpPr>
          <p:cNvPr id="5" name="AutoShape 10"/>
          <p:cNvSpPr>
            <a:spLocks noChangeArrowheads="1"/>
          </p:cNvSpPr>
          <p:nvPr/>
        </p:nvSpPr>
        <p:spPr bwMode="auto">
          <a:xfrm rot="10800000">
            <a:off x="323850" y="936625"/>
            <a:ext cx="8280400" cy="1268413"/>
          </a:xfrm>
          <a:prstGeom prst="roundRect">
            <a:avLst>
              <a:gd name="adj" fmla="val 4690"/>
            </a:avLst>
          </a:prstGeom>
          <a:solidFill>
            <a:schemeClr val="accent4">
              <a:lumMod val="60000"/>
              <a:lumOff val="40000"/>
              <a:alpha val="87000"/>
            </a:schemeClr>
          </a:solidFill>
          <a:ln w="57150">
            <a:solidFill>
              <a:srgbClr val="FFFF99"/>
            </a:solidFill>
            <a:round/>
            <a:headEnd/>
            <a:tailEnd/>
          </a:ln>
          <a:effectLst>
            <a:outerShdw dist="35921" dir="2700000" algn="ctr" rotWithShape="0">
              <a:schemeClr val="bg2"/>
            </a:outerShdw>
          </a:effectLst>
        </p:spPr>
        <p:txBody>
          <a:bodyPr wrap="none" anchor="ctr"/>
          <a:lstStyle/>
          <a:p>
            <a:pPr>
              <a:defRPr/>
            </a:pPr>
            <a:endParaRPr lang="zh-CN" altLang="en-US"/>
          </a:p>
        </p:txBody>
      </p:sp>
      <p:sp>
        <p:nvSpPr>
          <p:cNvPr id="20484" name="TextBox 5"/>
          <p:cNvSpPr txBox="1">
            <a:spLocks noChangeArrowheads="1"/>
          </p:cNvSpPr>
          <p:nvPr/>
        </p:nvSpPr>
        <p:spPr bwMode="auto">
          <a:xfrm>
            <a:off x="468313" y="1008063"/>
            <a:ext cx="8064500" cy="1477962"/>
          </a:xfrm>
          <a:prstGeom prst="rect">
            <a:avLst/>
          </a:prstGeom>
          <a:noFill/>
          <a:ln w="9525">
            <a:noFill/>
            <a:miter lim="800000"/>
            <a:headEnd/>
            <a:tailEnd/>
          </a:ln>
        </p:spPr>
        <p:txBody>
          <a:bodyPr>
            <a:spAutoFit/>
          </a:bodyPr>
          <a:lstStyle/>
          <a:p>
            <a:r>
              <a:rPr lang="zh-CN" altLang="zh-CN">
                <a:latin typeface="方正仿宋_GBK" pitchFamily="65" charset="-122"/>
                <a:ea typeface="方正仿宋_GBK" pitchFamily="65" charset="-122"/>
              </a:rPr>
              <a:t>“体系与体系”对接、自上而下的整体合作，有效解决银担合作不畅问题。截至</a:t>
            </a:r>
            <a:r>
              <a:rPr lang="en-US" altLang="zh-CN">
                <a:latin typeface="方正仿宋_GBK" pitchFamily="65" charset="-122"/>
                <a:ea typeface="方正仿宋_GBK" pitchFamily="65" charset="-122"/>
              </a:rPr>
              <a:t>2016</a:t>
            </a:r>
            <a:r>
              <a:rPr lang="zh-CN" altLang="zh-CN">
                <a:latin typeface="方正仿宋_GBK" pitchFamily="65" charset="-122"/>
                <a:ea typeface="方正仿宋_GBK" pitchFamily="65" charset="-122"/>
              </a:rPr>
              <a:t>年</a:t>
            </a:r>
            <a:r>
              <a:rPr lang="en-US" altLang="zh-CN">
                <a:latin typeface="方正仿宋_GBK" pitchFamily="65" charset="-122"/>
                <a:ea typeface="方正仿宋_GBK" pitchFamily="65" charset="-122"/>
              </a:rPr>
              <a:t>4</a:t>
            </a:r>
            <a:r>
              <a:rPr lang="zh-CN" altLang="zh-CN">
                <a:latin typeface="方正仿宋_GBK" pitchFamily="65" charset="-122"/>
                <a:ea typeface="方正仿宋_GBK" pitchFamily="65" charset="-122"/>
              </a:rPr>
              <a:t>月，合作银行合计准入担保机构</a:t>
            </a:r>
            <a:r>
              <a:rPr lang="en-US" altLang="zh-CN">
                <a:latin typeface="方正仿宋_GBK" pitchFamily="65" charset="-122"/>
                <a:ea typeface="方正仿宋_GBK" pitchFamily="65" charset="-122"/>
              </a:rPr>
              <a:t>119</a:t>
            </a:r>
            <a:r>
              <a:rPr lang="zh-CN" altLang="zh-CN">
                <a:latin typeface="方正仿宋_GBK" pitchFamily="65" charset="-122"/>
                <a:ea typeface="方正仿宋_GBK" pitchFamily="65" charset="-122"/>
              </a:rPr>
              <a:t>家，对我省参与新型政银担合作的担保机构实现了全覆盖。其中，农商行体系、四大国有银行及邮储银行准入担保机构家数位居前列。</a:t>
            </a:r>
          </a:p>
          <a:p>
            <a:endParaRPr lang="zh-CN" altLang="en-US"/>
          </a:p>
        </p:txBody>
      </p:sp>
      <p:graphicFrame>
        <p:nvGraphicFramePr>
          <p:cNvPr id="7" name="表格 6"/>
          <p:cNvGraphicFramePr>
            <a:graphicFrameLocks noGrp="1"/>
          </p:cNvGraphicFramePr>
          <p:nvPr/>
        </p:nvGraphicFramePr>
        <p:xfrm>
          <a:off x="684213" y="2349500"/>
          <a:ext cx="7488237" cy="4319588"/>
        </p:xfrm>
        <a:graphic>
          <a:graphicData uri="http://schemas.openxmlformats.org/drawingml/2006/table">
            <a:tbl>
              <a:tblPr/>
              <a:tblGrid>
                <a:gridCol w="1670050"/>
                <a:gridCol w="3681412"/>
                <a:gridCol w="2136775"/>
              </a:tblGrid>
              <a:tr h="4524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方正仿宋_GBK" pitchFamily="65" charset="-122"/>
                          <a:cs typeface="宋体" charset="-122"/>
                        </a:rPr>
                        <a:t>序号</a:t>
                      </a:r>
                      <a:endParaRPr kumimoji="0" lang="zh-CN" altLang="en-US" sz="900" b="1"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方正仿宋_GBK" pitchFamily="65" charset="-122"/>
                          <a:cs typeface="宋体" charset="-122"/>
                        </a:rPr>
                        <a:t>金融机构</a:t>
                      </a:r>
                      <a:endParaRPr kumimoji="0" lang="zh-CN" altLang="en-US" sz="900" b="1"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rgbClr val="000000"/>
                          </a:solidFill>
                          <a:effectLst/>
                          <a:latin typeface="Times New Roman" pitchFamily="18" charset="0"/>
                          <a:ea typeface="方正仿宋_GBK" pitchFamily="65" charset="-122"/>
                          <a:cs typeface="宋体" charset="-122"/>
                        </a:rPr>
                        <a:t>签约担保机构家数</a:t>
                      </a:r>
                      <a:endParaRPr kumimoji="0" lang="zh-CN" altLang="en-US" sz="900" b="1"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各地农商行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105</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2</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工商银行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104</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3</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徽商银行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96</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4</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建设银行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92</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5</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农业银行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91</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6</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中国银行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87</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7</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邮储银行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70</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8</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交通银行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41</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方正仿宋_GBK" pitchFamily="65" charset="-122"/>
                          <a:ea typeface="宋体" charset="-122"/>
                        </a:rPr>
                        <a:t>9</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各地村镇银行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方正仿宋_GBK" pitchFamily="65" charset="-122"/>
                          <a:ea typeface="宋体" charset="-122"/>
                        </a:rPr>
                        <a:t>50</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10</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合肥科农行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38</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11</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招商银行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35</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12</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兴业银行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30</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13</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中信银行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11</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14</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浦发银行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16</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15</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光大银行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9</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16</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杭州银行合肥分行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8</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70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17</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Times New Roman" pitchFamily="18" charset="0"/>
                          <a:ea typeface="方正仿宋_GBK" pitchFamily="65" charset="-122"/>
                          <a:cs typeface="宋体" charset="-122"/>
                        </a:rPr>
                        <a:t>华夏银行</a:t>
                      </a:r>
                      <a:endParaRPr kumimoji="0" lang="zh-CN" altLang="en-US" sz="9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方正仿宋_GBK" pitchFamily="65" charset="-122"/>
                          <a:ea typeface="宋体" charset="-122"/>
                        </a:rPr>
                        <a:t>1</a:t>
                      </a:r>
                      <a:endParaRPr kumimoji="0" lang="zh-CN" altLang="zh-CN" sz="9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59328" marR="593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buFont typeface="Arial" charset="0"/>
              <a:buNone/>
            </a:pPr>
            <a:r>
              <a:rPr lang="zh-CN" altLang="en-US" sz="3000" b="1">
                <a:latin typeface="Calibri" pitchFamily="34" charset="0"/>
              </a:rPr>
              <a:t>合作银行情况</a:t>
            </a:r>
            <a:endParaRPr lang="zh-CN" altLang="zh-CN" sz="3000" b="1">
              <a:latin typeface="Calibri" pitchFamily="34" charset="0"/>
            </a:endParaRPr>
          </a:p>
        </p:txBody>
      </p:sp>
      <p:cxnSp>
        <p:nvCxnSpPr>
          <p:cNvPr id="22530" name="直接连接符 11"/>
          <p:cNvCxnSpPr>
            <a:cxnSpLocks noChangeShapeType="1"/>
          </p:cNvCxnSpPr>
          <p:nvPr/>
        </p:nvCxnSpPr>
        <p:spPr bwMode="auto">
          <a:xfrm>
            <a:off x="107950" y="873125"/>
            <a:ext cx="7183438" cy="0"/>
          </a:xfrm>
          <a:prstGeom prst="line">
            <a:avLst/>
          </a:prstGeom>
          <a:noFill/>
          <a:ln w="38100" algn="ctr">
            <a:solidFill>
              <a:schemeClr val="tx1"/>
            </a:solidFill>
            <a:round/>
            <a:headEnd/>
            <a:tailEnd/>
          </a:ln>
        </p:spPr>
      </p:cxnSp>
      <p:sp>
        <p:nvSpPr>
          <p:cNvPr id="5" name="AutoShape 10"/>
          <p:cNvSpPr>
            <a:spLocks noChangeArrowheads="1"/>
          </p:cNvSpPr>
          <p:nvPr/>
        </p:nvSpPr>
        <p:spPr bwMode="auto">
          <a:xfrm rot="10800000">
            <a:off x="323850" y="936625"/>
            <a:ext cx="8280400" cy="1052513"/>
          </a:xfrm>
          <a:prstGeom prst="roundRect">
            <a:avLst>
              <a:gd name="adj" fmla="val 4690"/>
            </a:avLst>
          </a:prstGeom>
          <a:solidFill>
            <a:schemeClr val="bg2">
              <a:lumMod val="50000"/>
              <a:alpha val="87000"/>
            </a:schemeClr>
          </a:solidFill>
          <a:ln w="57150">
            <a:solidFill>
              <a:srgbClr val="FFFF99"/>
            </a:solidFill>
            <a:round/>
            <a:headEnd/>
            <a:tailEnd/>
          </a:ln>
          <a:effectLst>
            <a:outerShdw dist="35921" dir="2700000" algn="ctr" rotWithShape="0">
              <a:schemeClr val="bg2"/>
            </a:outerShdw>
          </a:effectLst>
        </p:spPr>
        <p:txBody>
          <a:bodyPr wrap="none" anchor="ctr"/>
          <a:lstStyle/>
          <a:p>
            <a:pPr>
              <a:defRPr/>
            </a:pPr>
            <a:endParaRPr lang="zh-CN" altLang="en-US"/>
          </a:p>
        </p:txBody>
      </p:sp>
      <p:sp>
        <p:nvSpPr>
          <p:cNvPr id="22532" name="TextBox 5"/>
          <p:cNvSpPr txBox="1">
            <a:spLocks noChangeArrowheads="1"/>
          </p:cNvSpPr>
          <p:nvPr/>
        </p:nvSpPr>
        <p:spPr bwMode="auto">
          <a:xfrm>
            <a:off x="468313" y="1008063"/>
            <a:ext cx="8064500" cy="923925"/>
          </a:xfrm>
          <a:prstGeom prst="rect">
            <a:avLst/>
          </a:prstGeom>
          <a:noFill/>
          <a:ln w="9525">
            <a:noFill/>
            <a:miter lim="800000"/>
            <a:headEnd/>
            <a:tailEnd/>
          </a:ln>
        </p:spPr>
        <p:txBody>
          <a:bodyPr>
            <a:spAutoFit/>
          </a:bodyPr>
          <a:lstStyle/>
          <a:p>
            <a:r>
              <a:rPr lang="zh-CN" altLang="en-US">
                <a:latin typeface="方正仿宋_GBK" pitchFamily="65" charset="-122"/>
                <a:ea typeface="方正仿宋_GBK" pitchFamily="65" charset="-122"/>
              </a:rPr>
              <a:t>截至</a:t>
            </a:r>
            <a:r>
              <a:rPr lang="en-US" altLang="zh-CN">
                <a:latin typeface="方正仿宋_GBK" pitchFamily="65" charset="-122"/>
                <a:ea typeface="方正仿宋_GBK" pitchFamily="65" charset="-122"/>
              </a:rPr>
              <a:t>4</a:t>
            </a:r>
            <a:r>
              <a:rPr lang="zh-CN" altLang="en-US">
                <a:latin typeface="方正仿宋_GBK" pitchFamily="65" charset="-122"/>
                <a:ea typeface="方正仿宋_GBK" pitchFamily="65" charset="-122"/>
              </a:rPr>
              <a:t>月末，各家银行的在保余额分布中，农商行体系、徽商银行和建设银行位居前三位。这三家（类）银行在本年</a:t>
            </a:r>
            <a:r>
              <a:rPr lang="en-US" altLang="zh-CN">
                <a:latin typeface="方正仿宋_GBK" pitchFamily="65" charset="-122"/>
                <a:ea typeface="方正仿宋_GBK" pitchFamily="65" charset="-122"/>
              </a:rPr>
              <a:t>1-4</a:t>
            </a:r>
            <a:r>
              <a:rPr lang="zh-CN" altLang="en-US">
                <a:latin typeface="方正仿宋_GBK" pitchFamily="65" charset="-122"/>
                <a:ea typeface="方正仿宋_GBK" pitchFamily="65" charset="-122"/>
              </a:rPr>
              <a:t>月的新增业务量中，同样位居前三位。</a:t>
            </a:r>
            <a:endParaRPr lang="zh-CN" altLang="en-US"/>
          </a:p>
        </p:txBody>
      </p:sp>
      <p:graphicFrame>
        <p:nvGraphicFramePr>
          <p:cNvPr id="8" name="表格 7"/>
          <p:cNvGraphicFramePr>
            <a:graphicFrameLocks noGrp="1"/>
          </p:cNvGraphicFramePr>
          <p:nvPr/>
        </p:nvGraphicFramePr>
        <p:xfrm>
          <a:off x="395288" y="2205038"/>
          <a:ext cx="8064500" cy="4464050"/>
        </p:xfrm>
        <a:graphic>
          <a:graphicData uri="http://schemas.openxmlformats.org/drawingml/2006/table">
            <a:tbl>
              <a:tblPr/>
              <a:tblGrid>
                <a:gridCol w="1050925"/>
                <a:gridCol w="2041525"/>
                <a:gridCol w="2178050"/>
                <a:gridCol w="2794000"/>
              </a:tblGrid>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位次</a:t>
                      </a:r>
                      <a:endParaRPr kumimoji="0" lang="zh-CN" altLang="en-US" sz="1000" b="1"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金融机构</a:t>
                      </a:r>
                      <a:endParaRPr kumimoji="0" lang="zh-CN" altLang="en-US" sz="1000" b="1"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在保余额（万元）</a:t>
                      </a:r>
                      <a:endParaRPr kumimoji="0" lang="zh-CN" altLang="en-US" sz="1000" b="1"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方正仿宋_GBK" pitchFamily="65" charset="-122"/>
                          <a:ea typeface="宋体" charset="-122"/>
                        </a:rPr>
                        <a:t>1-4</a:t>
                      </a: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月放款金额（万元）</a:t>
                      </a:r>
                      <a:endParaRPr kumimoji="0" lang="zh-CN" altLang="en-US" sz="1000" b="1"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各地农商行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2330270.69</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981153.99</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徽商银行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704821</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287495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建设银行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227918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87826</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邮储银行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216819</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66502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工商银行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169948.75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86145.75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6</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中国银行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165102.98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82802.98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村镇银行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156803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84280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农业银行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105055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43940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9</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兴业银行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94237.54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37788.54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交通银行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49780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2000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11</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合肥科农行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22595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10560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浦发银行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8840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7540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杭州银行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8150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5300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光大银行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3000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2000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中信银行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2950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2650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16</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招商银行</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2600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合 计</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4330672.97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1787984.267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buFont typeface="Arial" charset="0"/>
              <a:buNone/>
            </a:pPr>
            <a:r>
              <a:rPr lang="zh-CN" altLang="zh-CN" sz="3200"/>
              <a:t>合作</a:t>
            </a:r>
            <a:r>
              <a:rPr lang="zh-CN" altLang="en-US" sz="3200"/>
              <a:t>担保机构情况</a:t>
            </a:r>
            <a:endParaRPr lang="zh-CN" altLang="zh-CN" sz="3000" b="1">
              <a:latin typeface="Calibri" pitchFamily="34" charset="0"/>
            </a:endParaRPr>
          </a:p>
        </p:txBody>
      </p:sp>
      <p:cxnSp>
        <p:nvCxnSpPr>
          <p:cNvPr id="24578" name="直接连接符 11"/>
          <p:cNvCxnSpPr>
            <a:cxnSpLocks noChangeShapeType="1"/>
          </p:cNvCxnSpPr>
          <p:nvPr/>
        </p:nvCxnSpPr>
        <p:spPr bwMode="auto">
          <a:xfrm>
            <a:off x="107950" y="873125"/>
            <a:ext cx="7183438" cy="0"/>
          </a:xfrm>
          <a:prstGeom prst="line">
            <a:avLst/>
          </a:prstGeom>
          <a:noFill/>
          <a:ln w="38100" algn="ctr">
            <a:solidFill>
              <a:schemeClr val="tx1"/>
            </a:solidFill>
            <a:round/>
            <a:headEnd/>
            <a:tailEnd/>
          </a:ln>
        </p:spPr>
      </p:cxnSp>
      <p:graphicFrame>
        <p:nvGraphicFramePr>
          <p:cNvPr id="5" name="表格 4"/>
          <p:cNvGraphicFramePr>
            <a:graphicFrameLocks noGrp="1"/>
          </p:cNvGraphicFramePr>
          <p:nvPr/>
        </p:nvGraphicFramePr>
        <p:xfrm>
          <a:off x="395288" y="3068638"/>
          <a:ext cx="8208962" cy="3313112"/>
        </p:xfrm>
        <a:graphic>
          <a:graphicData uri="http://schemas.openxmlformats.org/drawingml/2006/table">
            <a:tbl>
              <a:tblPr/>
              <a:tblGrid>
                <a:gridCol w="682625"/>
                <a:gridCol w="1849437"/>
                <a:gridCol w="1514475"/>
                <a:gridCol w="969963"/>
                <a:gridCol w="1660525"/>
                <a:gridCol w="1531937"/>
              </a:tblGrid>
              <a:tr h="276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位次</a:t>
                      </a:r>
                      <a:endParaRPr kumimoji="0" lang="zh-CN" altLang="en-US" sz="1000" b="1"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担保机构</a:t>
                      </a:r>
                      <a:endParaRPr kumimoji="0" lang="zh-CN" altLang="en-US" sz="1000" b="1"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本年放款额（万元）</a:t>
                      </a:r>
                      <a:endParaRPr kumimoji="0" lang="zh-CN" altLang="en-US" sz="1000" b="1"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位 次</a:t>
                      </a:r>
                      <a:endParaRPr kumimoji="0" lang="zh-CN" altLang="en-US" sz="1000" b="1"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担保机构</a:t>
                      </a:r>
                      <a:endParaRPr kumimoji="0" lang="zh-CN" altLang="en-US" sz="1000" b="1"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在保余额（万元）</a:t>
                      </a:r>
                      <a:endParaRPr kumimoji="0" lang="zh-CN" altLang="en-US" sz="1000" b="1"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金诚担保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63534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金诚担保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192154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界首担保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62270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怀远担保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129130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铜陵县担保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55765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铜陵县担保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125312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怀远担保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45560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合肥兴泰</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116555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萧县担保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37650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宣州区担保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115300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6</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寿县担保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36028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6</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界首担保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114970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歙县担保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35760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萧县担保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86105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安庆担保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32190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宿州中小</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82365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9</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阜南担保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31730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9</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歙县担保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80749</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颍东担保</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30310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铜陵金誉</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74043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25">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合</a:t>
                      </a:r>
                      <a:r>
                        <a:rPr kumimoji="0" 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  </a:t>
                      </a: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计</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430797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合计</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1116683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4670" name="TextBox 5"/>
          <p:cNvSpPr txBox="1">
            <a:spLocks noChangeArrowheads="1"/>
          </p:cNvSpPr>
          <p:nvPr/>
        </p:nvSpPr>
        <p:spPr bwMode="auto">
          <a:xfrm>
            <a:off x="5795963" y="981075"/>
            <a:ext cx="2016125" cy="368300"/>
          </a:xfrm>
          <a:prstGeom prst="rect">
            <a:avLst/>
          </a:prstGeom>
          <a:noFill/>
          <a:ln w="9525">
            <a:noFill/>
            <a:miter lim="800000"/>
            <a:headEnd/>
            <a:tailEnd/>
          </a:ln>
        </p:spPr>
        <p:txBody>
          <a:bodyPr>
            <a:spAutoFit/>
          </a:bodyPr>
          <a:lstStyle/>
          <a:p>
            <a:r>
              <a:rPr lang="zh-CN" altLang="zh-CN"/>
              <a:t>单位：万元</a:t>
            </a:r>
            <a:endParaRPr lang="zh-CN" altLang="en-US"/>
          </a:p>
        </p:txBody>
      </p:sp>
      <p:sp>
        <p:nvSpPr>
          <p:cNvPr id="9" name="AutoShape 10"/>
          <p:cNvSpPr>
            <a:spLocks noChangeArrowheads="1"/>
          </p:cNvSpPr>
          <p:nvPr/>
        </p:nvSpPr>
        <p:spPr bwMode="auto">
          <a:xfrm rot="10800000">
            <a:off x="323850" y="1052513"/>
            <a:ext cx="8280400" cy="1800225"/>
          </a:xfrm>
          <a:prstGeom prst="roundRect">
            <a:avLst>
              <a:gd name="adj" fmla="val 4690"/>
            </a:avLst>
          </a:prstGeom>
          <a:solidFill>
            <a:schemeClr val="accent2">
              <a:lumMod val="40000"/>
              <a:lumOff val="60000"/>
              <a:alpha val="87000"/>
            </a:schemeClr>
          </a:solidFill>
          <a:ln w="57150">
            <a:solidFill>
              <a:srgbClr val="FFFF99"/>
            </a:solidFill>
            <a:round/>
            <a:headEnd/>
            <a:tailEnd/>
          </a:ln>
          <a:effectLst>
            <a:outerShdw dist="35921" dir="2700000" algn="ctr" rotWithShape="0">
              <a:schemeClr val="bg2"/>
            </a:outerShdw>
          </a:effectLst>
        </p:spPr>
        <p:txBody>
          <a:bodyPr wrap="none" anchor="ctr"/>
          <a:lstStyle/>
          <a:p>
            <a:pPr>
              <a:defRPr/>
            </a:pPr>
            <a:endParaRPr lang="zh-CN" altLang="en-US"/>
          </a:p>
        </p:txBody>
      </p:sp>
      <p:sp>
        <p:nvSpPr>
          <p:cNvPr id="24672" name="TextBox 7"/>
          <p:cNvSpPr txBox="1">
            <a:spLocks noChangeArrowheads="1"/>
          </p:cNvSpPr>
          <p:nvPr/>
        </p:nvSpPr>
        <p:spPr bwMode="auto">
          <a:xfrm>
            <a:off x="468313" y="1125538"/>
            <a:ext cx="8064500" cy="1739900"/>
          </a:xfrm>
          <a:prstGeom prst="rect">
            <a:avLst/>
          </a:prstGeom>
          <a:noFill/>
          <a:ln w="9525">
            <a:noFill/>
            <a:miter lim="800000"/>
            <a:headEnd/>
            <a:tailEnd/>
          </a:ln>
        </p:spPr>
        <p:txBody>
          <a:bodyPr>
            <a:spAutoFit/>
          </a:bodyPr>
          <a:lstStyle/>
          <a:p>
            <a:r>
              <a:rPr lang="zh-CN" altLang="zh-CN">
                <a:latin typeface="方正仿宋_GBK" pitchFamily="65" charset="-122"/>
                <a:ea typeface="方正仿宋_GBK" pitchFamily="65" charset="-122"/>
              </a:rPr>
              <a:t>截至</a:t>
            </a:r>
            <a:r>
              <a:rPr lang="en-US" altLang="zh-CN">
                <a:latin typeface="方正仿宋_GBK" pitchFamily="65" charset="-122"/>
                <a:ea typeface="方正仿宋_GBK" pitchFamily="65" charset="-122"/>
              </a:rPr>
              <a:t>4</a:t>
            </a:r>
            <a:r>
              <a:rPr lang="zh-CN" altLang="zh-CN">
                <a:latin typeface="方正仿宋_GBK" pitchFamily="65" charset="-122"/>
                <a:ea typeface="方正仿宋_GBK" pitchFamily="65" charset="-122"/>
              </a:rPr>
              <a:t>月末，全省参与新型政银担合作的</a:t>
            </a:r>
            <a:r>
              <a:rPr lang="en-US" altLang="zh-CN">
                <a:latin typeface="方正仿宋_GBK" pitchFamily="65" charset="-122"/>
                <a:ea typeface="方正仿宋_GBK" pitchFamily="65" charset="-122"/>
              </a:rPr>
              <a:t>119</a:t>
            </a:r>
            <a:r>
              <a:rPr lang="zh-CN" altLang="zh-CN">
                <a:latin typeface="方正仿宋_GBK" pitchFamily="65" charset="-122"/>
                <a:ea typeface="方正仿宋_GBK" pitchFamily="65" charset="-122"/>
              </a:rPr>
              <a:t>家担保机构中，有</a:t>
            </a:r>
            <a:r>
              <a:rPr lang="en-US" altLang="zh-CN">
                <a:latin typeface="方正仿宋_GBK" pitchFamily="65" charset="-122"/>
                <a:ea typeface="方正仿宋_GBK" pitchFamily="65" charset="-122"/>
              </a:rPr>
              <a:t>114</a:t>
            </a:r>
            <a:r>
              <a:rPr lang="zh-CN" altLang="zh-CN">
                <a:latin typeface="方正仿宋_GBK" pitchFamily="65" charset="-122"/>
                <a:ea typeface="方正仿宋_GBK" pitchFamily="65" charset="-122"/>
              </a:rPr>
              <a:t>家有业务落地，占比</a:t>
            </a:r>
            <a:r>
              <a:rPr lang="en-US" altLang="zh-CN">
                <a:latin typeface="方正仿宋_GBK" pitchFamily="65" charset="-122"/>
                <a:ea typeface="方正仿宋_GBK" pitchFamily="65" charset="-122"/>
              </a:rPr>
              <a:t>95.8%</a:t>
            </a:r>
            <a:r>
              <a:rPr lang="zh-CN" altLang="zh-CN">
                <a:latin typeface="方正仿宋_GBK" pitchFamily="65" charset="-122"/>
                <a:ea typeface="方正仿宋_GBK" pitchFamily="65" charset="-122"/>
              </a:rPr>
              <a:t>。在存量业务中，铜陵金诚担保、怀远担保、合肥兴泰位列前三位。本年</a:t>
            </a:r>
            <a:r>
              <a:rPr lang="en-US" altLang="zh-CN">
                <a:latin typeface="方正仿宋_GBK" pitchFamily="65" charset="-122"/>
                <a:ea typeface="方正仿宋_GBK" pitchFamily="65" charset="-122"/>
              </a:rPr>
              <a:t>1-4</a:t>
            </a:r>
            <a:r>
              <a:rPr lang="zh-CN" altLang="zh-CN">
                <a:latin typeface="方正仿宋_GBK" pitchFamily="65" charset="-122"/>
                <a:ea typeface="方正仿宋_GBK" pitchFamily="65" charset="-122"/>
              </a:rPr>
              <a:t>月，金诚担保、界首担保和铜陵县担保的新增业务量位居前三位。</a:t>
            </a:r>
            <a:endParaRPr lang="en-US" altLang="zh-CN">
              <a:latin typeface="方正仿宋_GBK" pitchFamily="65" charset="-122"/>
              <a:ea typeface="方正仿宋_GBK" pitchFamily="65" charset="-122"/>
            </a:endParaRPr>
          </a:p>
          <a:p>
            <a:r>
              <a:rPr lang="zh-CN" altLang="zh-CN">
                <a:latin typeface="方正仿宋_GBK" pitchFamily="65" charset="-122"/>
                <a:ea typeface="方正仿宋_GBK" pitchFamily="65" charset="-122"/>
              </a:rPr>
              <a:t>本年</a:t>
            </a:r>
            <a:r>
              <a:rPr lang="en-US" altLang="zh-CN">
                <a:latin typeface="方正仿宋_GBK" pitchFamily="65" charset="-122"/>
                <a:ea typeface="方正仿宋_GBK" pitchFamily="65" charset="-122"/>
              </a:rPr>
              <a:t>1-4</a:t>
            </a:r>
            <a:r>
              <a:rPr lang="zh-CN" altLang="zh-CN">
                <a:latin typeface="方正仿宋_GBK" pitchFamily="65" charset="-122"/>
                <a:ea typeface="方正仿宋_GBK" pitchFamily="65" charset="-122"/>
              </a:rPr>
              <a:t>月放款金额及在保余额前</a:t>
            </a:r>
            <a:r>
              <a:rPr lang="en-US" altLang="zh-CN">
                <a:latin typeface="方正仿宋_GBK" pitchFamily="65" charset="-122"/>
                <a:ea typeface="方正仿宋_GBK" pitchFamily="65" charset="-122"/>
              </a:rPr>
              <a:t>10</a:t>
            </a:r>
            <a:r>
              <a:rPr lang="zh-CN" altLang="zh-CN">
                <a:latin typeface="方正仿宋_GBK" pitchFamily="65" charset="-122"/>
                <a:ea typeface="方正仿宋_GBK" pitchFamily="65" charset="-122"/>
              </a:rPr>
              <a:t>位担保机构如下：</a:t>
            </a:r>
            <a:endParaRPr lang="zh-CN" altLang="en-US">
              <a:latin typeface="方正仿宋_GBK" pitchFamily="65" charset="-122"/>
              <a:ea typeface="方正仿宋_GBK" pitchFamily="65" charset="-122"/>
            </a:endParaRPr>
          </a:p>
          <a:p>
            <a:endParaRPr lang="zh-CN" altLang="zh-CN"/>
          </a:p>
          <a:p>
            <a:endParaRPr lang="zh-CN" alt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buFont typeface="Arial" charset="0"/>
              <a:buNone/>
            </a:pPr>
            <a:r>
              <a:rPr lang="zh-CN" altLang="en-US" sz="3000" b="1">
                <a:latin typeface="Calibri" pitchFamily="34" charset="0"/>
              </a:rPr>
              <a:t>区域情况</a:t>
            </a:r>
            <a:endParaRPr lang="zh-CN" altLang="zh-CN" sz="3000" b="1">
              <a:latin typeface="Calibri" pitchFamily="34" charset="0"/>
            </a:endParaRPr>
          </a:p>
        </p:txBody>
      </p:sp>
      <p:cxnSp>
        <p:nvCxnSpPr>
          <p:cNvPr id="26626" name="直接连接符 11"/>
          <p:cNvCxnSpPr>
            <a:cxnSpLocks noChangeShapeType="1"/>
          </p:cNvCxnSpPr>
          <p:nvPr/>
        </p:nvCxnSpPr>
        <p:spPr bwMode="auto">
          <a:xfrm>
            <a:off x="107950" y="873125"/>
            <a:ext cx="7183438" cy="0"/>
          </a:xfrm>
          <a:prstGeom prst="line">
            <a:avLst/>
          </a:prstGeom>
          <a:noFill/>
          <a:ln w="38100" algn="ctr">
            <a:solidFill>
              <a:schemeClr val="tx1"/>
            </a:solidFill>
            <a:round/>
            <a:headEnd/>
            <a:tailEnd/>
          </a:ln>
        </p:spPr>
      </p:cxnSp>
      <p:graphicFrame>
        <p:nvGraphicFramePr>
          <p:cNvPr id="8" name="表格 7"/>
          <p:cNvGraphicFramePr>
            <a:graphicFrameLocks noGrp="1"/>
          </p:cNvGraphicFramePr>
          <p:nvPr/>
        </p:nvGraphicFramePr>
        <p:xfrm>
          <a:off x="468313" y="2016125"/>
          <a:ext cx="8207375" cy="4670425"/>
        </p:xfrm>
        <a:graphic>
          <a:graphicData uri="http://schemas.openxmlformats.org/drawingml/2006/table">
            <a:tbl>
              <a:tblPr/>
              <a:tblGrid>
                <a:gridCol w="779462"/>
                <a:gridCol w="1358900"/>
                <a:gridCol w="1755775"/>
                <a:gridCol w="942975"/>
                <a:gridCol w="1757363"/>
                <a:gridCol w="1612900"/>
              </a:tblGrid>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位次</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地区</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本年放款额（万元）</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位次</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地区</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Times New Roman" pitchFamily="18" charset="0"/>
                          <a:ea typeface="方正仿宋_GBK" pitchFamily="65" charset="-122"/>
                          <a:cs typeface="宋体" charset="-122"/>
                        </a:rPr>
                        <a:t>在保余额（万元）</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阜阳</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232425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合肥</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477067.5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铜陵</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155206</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阜阳</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440498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合肥</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150717.5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铜陵</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415148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滁州</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138328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滁州</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358098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宿州</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127900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宿州</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315580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6</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黄山</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124143.7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6</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芜湖</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314090.9</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宣城</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118862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宣城</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285233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芜湖</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114170.9</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黄山</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276131.4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9</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安庆</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92935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9</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蚌埠</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238895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亳州</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91805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六安</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212802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11</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蚌埠</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90850</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11</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亳州</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209706</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六安</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88205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池州</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199052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池州</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85912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安庆</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198957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马鞍山</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77905.98</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14</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马鞍山</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178759</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淮南</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75537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15</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淮南</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119322</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16</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淮北</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23080.6</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16</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rPr>
                        <a:t>淮北</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91333</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合</a:t>
                      </a:r>
                      <a:r>
                        <a:rPr kumimoji="0" 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  </a:t>
                      </a: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计</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1787983.77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合</a:t>
                      </a:r>
                      <a:r>
                        <a:rPr kumimoji="0" 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  </a:t>
                      </a:r>
                      <a:r>
                        <a:rPr kumimoji="0" lang="zh-CN" altLang="en-US" sz="1200" b="0" i="0" u="none" strike="noStrike" cap="none" normalizeH="0" baseline="0" smtClean="0">
                          <a:ln>
                            <a:noFill/>
                          </a:ln>
                          <a:solidFill>
                            <a:schemeClr val="tx1"/>
                          </a:solidFill>
                          <a:effectLst/>
                          <a:latin typeface="Times New Roman" pitchFamily="18" charset="0"/>
                          <a:ea typeface="方正仿宋_GBK" pitchFamily="65" charset="-122"/>
                          <a:cs typeface="宋体" charset="-122"/>
                        </a:rPr>
                        <a:t>计</a:t>
                      </a:r>
                      <a:endParaRPr kumimoji="0" lang="zh-CN" altLang="en-US" sz="1000" b="0" i="0" u="none" strike="noStrike" cap="none" normalizeH="0" baseline="0" smtClean="0">
                        <a:ln>
                          <a:noFill/>
                        </a:ln>
                        <a:solidFill>
                          <a:schemeClr val="tx1"/>
                        </a:solidFill>
                        <a:effectLst/>
                        <a:latin typeface="Times New Roman" pitchFamily="18" charset="0"/>
                        <a:ea typeface="方正仿宋_GBK" pitchFamily="65"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方正仿宋_GBK" pitchFamily="65" charset="-122"/>
                          <a:ea typeface="宋体" charset="-122"/>
                        </a:rPr>
                        <a:t>4330672.7</a:t>
                      </a:r>
                      <a:endParaRPr kumimoji="0" lang="zh-CN" altLang="zh-CN" sz="1000" b="0"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9" name="AutoShape 10"/>
          <p:cNvSpPr>
            <a:spLocks noChangeArrowheads="1"/>
          </p:cNvSpPr>
          <p:nvPr/>
        </p:nvSpPr>
        <p:spPr bwMode="auto">
          <a:xfrm rot="10800000">
            <a:off x="395288" y="936625"/>
            <a:ext cx="8280400" cy="936625"/>
          </a:xfrm>
          <a:prstGeom prst="roundRect">
            <a:avLst>
              <a:gd name="adj" fmla="val 4690"/>
            </a:avLst>
          </a:prstGeom>
          <a:solidFill>
            <a:srgbClr val="FF9900">
              <a:alpha val="87000"/>
            </a:srgbClr>
          </a:solidFill>
          <a:ln w="57150">
            <a:solidFill>
              <a:srgbClr val="FFFF99"/>
            </a:solidFill>
            <a:round/>
            <a:headEnd/>
            <a:tailEnd/>
          </a:ln>
          <a:effectLst>
            <a:outerShdw dist="35921" dir="2700000" algn="ctr" rotWithShape="0">
              <a:schemeClr val="bg2"/>
            </a:outerShdw>
          </a:effectLst>
        </p:spPr>
        <p:txBody>
          <a:bodyPr wrap="none" anchor="ctr"/>
          <a:lstStyle/>
          <a:p>
            <a:pPr>
              <a:defRPr/>
            </a:pPr>
            <a:endParaRPr lang="zh-CN" altLang="en-US"/>
          </a:p>
        </p:txBody>
      </p:sp>
      <p:sp>
        <p:nvSpPr>
          <p:cNvPr id="26761" name="TextBox 6"/>
          <p:cNvSpPr txBox="1">
            <a:spLocks noChangeArrowheads="1"/>
          </p:cNvSpPr>
          <p:nvPr/>
        </p:nvSpPr>
        <p:spPr bwMode="auto">
          <a:xfrm>
            <a:off x="468313" y="936625"/>
            <a:ext cx="8131175" cy="923925"/>
          </a:xfrm>
          <a:prstGeom prst="rect">
            <a:avLst/>
          </a:prstGeom>
          <a:noFill/>
          <a:ln w="9525">
            <a:noFill/>
            <a:miter lim="800000"/>
            <a:headEnd/>
            <a:tailEnd/>
          </a:ln>
        </p:spPr>
        <p:txBody>
          <a:bodyPr>
            <a:spAutoFit/>
          </a:bodyPr>
          <a:lstStyle/>
          <a:p>
            <a:r>
              <a:rPr lang="zh-CN" altLang="zh-CN">
                <a:latin typeface="方正仿宋_GBK" pitchFamily="65" charset="-122"/>
                <a:ea typeface="方正仿宋_GBK" pitchFamily="65" charset="-122"/>
              </a:rPr>
              <a:t>截至</a:t>
            </a:r>
            <a:r>
              <a:rPr lang="en-US" altLang="zh-CN">
                <a:latin typeface="方正仿宋_GBK" pitchFamily="65" charset="-122"/>
                <a:ea typeface="方正仿宋_GBK" pitchFamily="65" charset="-122"/>
              </a:rPr>
              <a:t>4</a:t>
            </a:r>
            <a:r>
              <a:rPr lang="zh-CN" altLang="zh-CN">
                <a:latin typeface="方正仿宋_GBK" pitchFamily="65" charset="-122"/>
                <a:ea typeface="方正仿宋_GBK" pitchFamily="65" charset="-122"/>
              </a:rPr>
              <a:t>月末，合肥、阜阳、铜陵三市的存量业务规模排前三位，合计占比近三分之一，而在今年</a:t>
            </a:r>
            <a:r>
              <a:rPr lang="en-US" altLang="zh-CN">
                <a:latin typeface="方正仿宋_GBK" pitchFamily="65" charset="-122"/>
                <a:ea typeface="方正仿宋_GBK" pitchFamily="65" charset="-122"/>
              </a:rPr>
              <a:t>1-4</a:t>
            </a:r>
            <a:r>
              <a:rPr lang="zh-CN" altLang="zh-CN">
                <a:latin typeface="方正仿宋_GBK" pitchFamily="65" charset="-122"/>
                <a:ea typeface="方正仿宋_GBK" pitchFamily="65" charset="-122"/>
              </a:rPr>
              <a:t>月的新增放款排名中，这三个市同样位居前三位。</a:t>
            </a:r>
            <a:endParaRPr lang="en-US" altLang="zh-CN">
              <a:latin typeface="方正仿宋_GBK" pitchFamily="65" charset="-122"/>
              <a:ea typeface="方正仿宋_GBK" pitchFamily="65" charset="-122"/>
            </a:endParaRPr>
          </a:p>
          <a:p>
            <a:r>
              <a:rPr lang="zh-CN" altLang="zh-CN">
                <a:latin typeface="方正仿宋_GBK" pitchFamily="65" charset="-122"/>
                <a:ea typeface="方正仿宋_GBK" pitchFamily="65" charset="-122"/>
              </a:rPr>
              <a:t>政银担业务地区分布情况见下表：</a:t>
            </a:r>
            <a:endParaRPr lang="zh-CN" altLang="en-US">
              <a:latin typeface="方正仿宋_GBK" pitchFamily="65" charset="-122"/>
              <a:ea typeface="方正仿宋_GBK" pitchFamily="65"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2071740" y="3573877"/>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8" name="圆角矩形 7"/>
          <p:cNvSpPr/>
          <p:nvPr/>
        </p:nvSpPr>
        <p:spPr bwMode="auto">
          <a:xfrm>
            <a:off x="2071740" y="2445111"/>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9" name="圆角矩形 8"/>
          <p:cNvSpPr/>
          <p:nvPr/>
        </p:nvSpPr>
        <p:spPr bwMode="auto">
          <a:xfrm>
            <a:off x="2071740" y="1304864"/>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28676" name="TextBox 32"/>
          <p:cNvSpPr txBox="1">
            <a:spLocks noChangeArrowheads="1"/>
          </p:cNvSpPr>
          <p:nvPr/>
        </p:nvSpPr>
        <p:spPr bwMode="auto">
          <a:xfrm>
            <a:off x="3403600" y="1524000"/>
            <a:ext cx="3255963" cy="461963"/>
          </a:xfrm>
          <a:prstGeom prst="rect">
            <a:avLst/>
          </a:prstGeom>
          <a:noFill/>
          <a:ln w="9525">
            <a:noFill/>
            <a:miter lim="800000"/>
            <a:headEnd/>
            <a:tailEnd/>
          </a:ln>
        </p:spPr>
        <p:txBody>
          <a:bodyPr>
            <a:spAutoFit/>
          </a:bodyPr>
          <a:lstStyle/>
          <a:p>
            <a:r>
              <a:rPr lang="zh-CN" altLang="zh-CN" sz="2400" b="1"/>
              <a:t>新型政银担合作情况</a:t>
            </a:r>
            <a:endParaRPr lang="zh-CN" altLang="en-US" sz="2400" b="1"/>
          </a:p>
        </p:txBody>
      </p:sp>
      <p:sp>
        <p:nvSpPr>
          <p:cNvPr id="11" name="五边形 10"/>
          <p:cNvSpPr/>
          <p:nvPr/>
        </p:nvSpPr>
        <p:spPr bwMode="auto">
          <a:xfrm>
            <a:off x="1403648" y="1529771"/>
            <a:ext cx="1486270" cy="453571"/>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12" name="TextBox 22"/>
          <p:cNvSpPr txBox="1">
            <a:spLocks noChangeArrowheads="1"/>
          </p:cNvSpPr>
          <p:nvPr/>
        </p:nvSpPr>
        <p:spPr bwMode="auto">
          <a:xfrm>
            <a:off x="1481138" y="1601788"/>
            <a:ext cx="1241425" cy="307975"/>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auto">
              <a:spcBef>
                <a:spcPts val="0"/>
              </a:spcBef>
              <a:spcAft>
                <a:spcPts val="0"/>
              </a:spcAft>
              <a:defRPr/>
            </a:pPr>
            <a:r>
              <a:rPr lang="zh-CN" altLang="en-US" sz="1400" dirty="0" smtClean="0">
                <a:solidFill>
                  <a:schemeClr val="bg1"/>
                </a:solidFill>
                <a:latin typeface="+mn-ea"/>
                <a:ea typeface="+mn-ea"/>
              </a:rPr>
              <a:t>一</a:t>
            </a:r>
            <a:endParaRPr lang="zh-CN" altLang="en-US" sz="1400" dirty="0">
              <a:solidFill>
                <a:schemeClr val="bg1"/>
              </a:solidFill>
              <a:latin typeface="+mn-ea"/>
              <a:ea typeface="+mn-ea"/>
            </a:endParaRPr>
          </a:p>
        </p:txBody>
      </p:sp>
      <p:sp>
        <p:nvSpPr>
          <p:cNvPr id="13" name="五边形 12"/>
          <p:cNvSpPr/>
          <p:nvPr/>
        </p:nvSpPr>
        <p:spPr bwMode="auto">
          <a:xfrm>
            <a:off x="1403648" y="2671455"/>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28680" name="TextBox 22"/>
          <p:cNvSpPr txBox="1">
            <a:spLocks noChangeArrowheads="1"/>
          </p:cNvSpPr>
          <p:nvPr/>
        </p:nvSpPr>
        <p:spPr bwMode="auto">
          <a:xfrm>
            <a:off x="1481138" y="2762250"/>
            <a:ext cx="1241425" cy="307975"/>
          </a:xfrm>
          <a:prstGeom prst="rect">
            <a:avLst/>
          </a:prstGeom>
          <a:noFill/>
          <a:ln w="9525">
            <a:noFill/>
            <a:miter lim="800000"/>
            <a:headEnd/>
            <a:tailEnd/>
          </a:ln>
        </p:spPr>
        <p:txBody>
          <a:bodyPr>
            <a:spAutoFit/>
          </a:bodyPr>
          <a:lstStyle/>
          <a:p>
            <a:pPr algn="ctr"/>
            <a:r>
              <a:rPr lang="zh-CN" altLang="en-US" sz="1400">
                <a:solidFill>
                  <a:schemeClr val="bg1"/>
                </a:solidFill>
                <a:latin typeface="微软雅黑"/>
                <a:ea typeface="微软雅黑"/>
                <a:cs typeface="微软雅黑"/>
              </a:rPr>
              <a:t>二</a:t>
            </a:r>
          </a:p>
        </p:txBody>
      </p:sp>
      <p:sp>
        <p:nvSpPr>
          <p:cNvPr id="15" name="五边形 14"/>
          <p:cNvSpPr/>
          <p:nvPr/>
        </p:nvSpPr>
        <p:spPr bwMode="auto">
          <a:xfrm>
            <a:off x="1403648" y="3813114"/>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28682" name="TextBox 22"/>
          <p:cNvSpPr txBox="1">
            <a:spLocks noChangeArrowheads="1"/>
          </p:cNvSpPr>
          <p:nvPr/>
        </p:nvSpPr>
        <p:spPr bwMode="auto">
          <a:xfrm>
            <a:off x="1481138" y="3886200"/>
            <a:ext cx="1241425" cy="307975"/>
          </a:xfrm>
          <a:prstGeom prst="rect">
            <a:avLst/>
          </a:prstGeom>
          <a:noFill/>
          <a:ln w="9525">
            <a:noFill/>
            <a:miter lim="800000"/>
            <a:headEnd/>
            <a:tailEnd/>
          </a:ln>
        </p:spPr>
        <p:txBody>
          <a:bodyPr>
            <a:spAutoFit/>
          </a:bodyPr>
          <a:lstStyle/>
          <a:p>
            <a:pPr algn="ctr"/>
            <a:r>
              <a:rPr lang="zh-CN" altLang="en-US" sz="1400">
                <a:solidFill>
                  <a:schemeClr val="bg1"/>
                </a:solidFill>
                <a:latin typeface="微软雅黑"/>
                <a:ea typeface="微软雅黑"/>
                <a:cs typeface="微软雅黑"/>
              </a:rPr>
              <a:t>三</a:t>
            </a:r>
          </a:p>
        </p:txBody>
      </p:sp>
      <p:sp>
        <p:nvSpPr>
          <p:cNvPr id="17" name="椭圆 16"/>
          <p:cNvSpPr/>
          <p:nvPr/>
        </p:nvSpPr>
        <p:spPr bwMode="auto">
          <a:xfrm>
            <a:off x="3275856" y="1696210"/>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28684" name="TextBox 32"/>
          <p:cNvSpPr txBox="1">
            <a:spLocks noChangeArrowheads="1"/>
          </p:cNvSpPr>
          <p:nvPr/>
        </p:nvSpPr>
        <p:spPr bwMode="auto">
          <a:xfrm>
            <a:off x="3403600" y="2676525"/>
            <a:ext cx="3184525" cy="461963"/>
          </a:xfrm>
          <a:prstGeom prst="rect">
            <a:avLst/>
          </a:prstGeom>
          <a:noFill/>
          <a:ln w="9525">
            <a:noFill/>
            <a:miter lim="800000"/>
            <a:headEnd/>
            <a:tailEnd/>
          </a:ln>
        </p:spPr>
        <p:txBody>
          <a:bodyPr>
            <a:spAutoFit/>
          </a:bodyPr>
          <a:lstStyle/>
          <a:p>
            <a:r>
              <a:rPr lang="zh-CN" altLang="zh-CN" sz="2400" b="1"/>
              <a:t>新型政银担产品情况</a:t>
            </a:r>
            <a:endParaRPr lang="zh-CN" altLang="en-US" sz="2400" b="1"/>
          </a:p>
        </p:txBody>
      </p:sp>
      <p:sp>
        <p:nvSpPr>
          <p:cNvPr id="21" name="椭圆 20"/>
          <p:cNvSpPr/>
          <p:nvPr/>
        </p:nvSpPr>
        <p:spPr bwMode="auto">
          <a:xfrm>
            <a:off x="3275856" y="2820496"/>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28686" name="TextBox 32"/>
          <p:cNvSpPr txBox="1">
            <a:spLocks noChangeArrowheads="1"/>
          </p:cNvSpPr>
          <p:nvPr/>
        </p:nvSpPr>
        <p:spPr bwMode="auto">
          <a:xfrm>
            <a:off x="3403600" y="3798888"/>
            <a:ext cx="3544888" cy="461962"/>
          </a:xfrm>
          <a:prstGeom prst="rect">
            <a:avLst/>
          </a:prstGeom>
          <a:noFill/>
          <a:ln w="9525">
            <a:noFill/>
            <a:miter lim="800000"/>
            <a:headEnd/>
            <a:tailEnd/>
          </a:ln>
        </p:spPr>
        <p:txBody>
          <a:bodyPr>
            <a:spAutoFit/>
          </a:bodyPr>
          <a:lstStyle/>
          <a:p>
            <a:r>
              <a:rPr lang="zh-CN" altLang="zh-CN" sz="2400" b="1"/>
              <a:t>完善机制的措施</a:t>
            </a:r>
            <a:endParaRPr lang="zh-CN" altLang="en-US" sz="2400" b="1"/>
          </a:p>
        </p:txBody>
      </p:sp>
      <p:sp>
        <p:nvSpPr>
          <p:cNvPr id="25" name="椭圆 24"/>
          <p:cNvSpPr/>
          <p:nvPr/>
        </p:nvSpPr>
        <p:spPr bwMode="auto">
          <a:xfrm>
            <a:off x="3275856" y="4000466"/>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18" name="圆角矩形 17"/>
          <p:cNvSpPr/>
          <p:nvPr/>
        </p:nvSpPr>
        <p:spPr bwMode="auto">
          <a:xfrm>
            <a:off x="2052248" y="4689240"/>
            <a:ext cx="5740620" cy="900000"/>
          </a:xfrm>
          <a:prstGeom prst="roundRect">
            <a:avLst>
              <a:gd name="adj" fmla="val 9992"/>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9" name="五边形 18"/>
          <p:cNvSpPr/>
          <p:nvPr/>
        </p:nvSpPr>
        <p:spPr bwMode="auto">
          <a:xfrm>
            <a:off x="1384156" y="4928477"/>
            <a:ext cx="1486270" cy="453572"/>
          </a:xfrm>
          <a:prstGeom prst="homePlat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dirty="0">
              <a:solidFill>
                <a:schemeClr val="bg1"/>
              </a:solidFill>
              <a:latin typeface="微软雅黑" pitchFamily="34" charset="-122"/>
              <a:ea typeface="微软雅黑" pitchFamily="34" charset="-122"/>
            </a:endParaRPr>
          </a:p>
        </p:txBody>
      </p:sp>
      <p:sp>
        <p:nvSpPr>
          <p:cNvPr id="28690" name="TextBox 22"/>
          <p:cNvSpPr txBox="1">
            <a:spLocks noChangeArrowheads="1"/>
          </p:cNvSpPr>
          <p:nvPr/>
        </p:nvSpPr>
        <p:spPr bwMode="auto">
          <a:xfrm>
            <a:off x="1460500" y="5002213"/>
            <a:ext cx="1241425" cy="307975"/>
          </a:xfrm>
          <a:prstGeom prst="rect">
            <a:avLst/>
          </a:prstGeom>
          <a:noFill/>
          <a:ln w="9525">
            <a:noFill/>
            <a:miter lim="800000"/>
            <a:headEnd/>
            <a:tailEnd/>
          </a:ln>
        </p:spPr>
        <p:txBody>
          <a:bodyPr>
            <a:spAutoFit/>
          </a:bodyPr>
          <a:lstStyle/>
          <a:p>
            <a:pPr algn="ctr"/>
            <a:r>
              <a:rPr lang="zh-CN" altLang="en-US" sz="1400">
                <a:solidFill>
                  <a:schemeClr val="bg1"/>
                </a:solidFill>
                <a:latin typeface="微软雅黑"/>
                <a:ea typeface="微软雅黑"/>
                <a:cs typeface="微软雅黑"/>
              </a:rPr>
              <a:t>四</a:t>
            </a:r>
          </a:p>
        </p:txBody>
      </p:sp>
      <p:sp>
        <p:nvSpPr>
          <p:cNvPr id="28691" name="TextBox 32"/>
          <p:cNvSpPr txBox="1">
            <a:spLocks noChangeArrowheads="1"/>
          </p:cNvSpPr>
          <p:nvPr/>
        </p:nvSpPr>
        <p:spPr bwMode="auto">
          <a:xfrm>
            <a:off x="3382963" y="4914900"/>
            <a:ext cx="4357687" cy="461963"/>
          </a:xfrm>
          <a:prstGeom prst="rect">
            <a:avLst/>
          </a:prstGeom>
          <a:noFill/>
          <a:ln w="9525">
            <a:noFill/>
            <a:miter lim="800000"/>
            <a:headEnd/>
            <a:tailEnd/>
          </a:ln>
        </p:spPr>
        <p:txBody>
          <a:bodyPr>
            <a:spAutoFit/>
          </a:bodyPr>
          <a:lstStyle/>
          <a:p>
            <a:r>
              <a:rPr lang="zh-CN" altLang="zh-CN" sz="2400" b="1"/>
              <a:t>工作推进中的问题</a:t>
            </a:r>
          </a:p>
        </p:txBody>
      </p:sp>
      <p:sp>
        <p:nvSpPr>
          <p:cNvPr id="26" name="椭圆 25"/>
          <p:cNvSpPr/>
          <p:nvPr/>
        </p:nvSpPr>
        <p:spPr bwMode="auto">
          <a:xfrm>
            <a:off x="3256364" y="5115829"/>
            <a:ext cx="111922" cy="116174"/>
          </a:xfrm>
          <a:prstGeom prst="ellipse">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27" name="右箭头 26"/>
          <p:cNvSpPr/>
          <p:nvPr/>
        </p:nvSpPr>
        <p:spPr>
          <a:xfrm>
            <a:off x="251520" y="2492896"/>
            <a:ext cx="936065" cy="703216"/>
          </a:xfrm>
          <a:prstGeom prst="rightArrow">
            <a:avLst/>
          </a:prstGeom>
          <a:gradFill>
            <a:gsLst>
              <a:gs pos="0">
                <a:srgbClr val="015F11"/>
              </a:gs>
              <a:gs pos="50000">
                <a:srgbClr val="CAE789"/>
              </a:gs>
              <a:gs pos="100000">
                <a:srgbClr val="016712"/>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96" name="Rectangle 2"/>
          <p:cNvSpPr txBox="1">
            <a:spLocks noChangeArrowheads="1"/>
          </p:cNvSpPr>
          <p:nvPr/>
        </p:nvSpPr>
        <p:spPr bwMode="auto">
          <a:xfrm>
            <a:off x="484188" y="-171450"/>
            <a:ext cx="8229600" cy="1252538"/>
          </a:xfrm>
          <a:prstGeom prst="rect">
            <a:avLst/>
          </a:prstGeom>
          <a:noFill/>
          <a:ln w="9525">
            <a:noFill/>
            <a:miter lim="800000"/>
            <a:headEnd/>
            <a:tailEnd/>
          </a:ln>
        </p:spPr>
        <p:txBody>
          <a:bodyPr anchor="ctr"/>
          <a:lstStyle/>
          <a:p>
            <a:pPr eaLnBrk="0" hangingPunct="0">
              <a:buFont typeface="Arial" charset="0"/>
              <a:buNone/>
            </a:pPr>
            <a:r>
              <a:rPr lang="zh-CN" altLang="en-US" sz="3000" b="1">
                <a:latin typeface="Calibri" pitchFamily="34" charset="0"/>
              </a:rPr>
              <a:t>提纲</a:t>
            </a:r>
            <a:endParaRPr lang="zh-CN" altLang="zh-CN" sz="3000" b="1">
              <a:latin typeface="Calibri" pitchFamily="34" charset="0"/>
            </a:endParaRPr>
          </a:p>
        </p:txBody>
      </p:sp>
      <p:cxnSp>
        <p:nvCxnSpPr>
          <p:cNvPr id="28697" name="直接连接符 28"/>
          <p:cNvCxnSpPr>
            <a:cxnSpLocks noChangeShapeType="1"/>
          </p:cNvCxnSpPr>
          <p:nvPr/>
        </p:nvCxnSpPr>
        <p:spPr bwMode="auto">
          <a:xfrm>
            <a:off x="107950" y="873125"/>
            <a:ext cx="7261225" cy="0"/>
          </a:xfrm>
          <a:prstGeom prst="line">
            <a:avLst/>
          </a:prstGeom>
          <a:noFill/>
          <a:ln w="38100" algn="ctr">
            <a:solidFill>
              <a:schemeClr val="tx1"/>
            </a:solidFill>
            <a:round/>
            <a:headEnd/>
            <a:tailEn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NAME" val="OvalShape"/>
</p:tagLst>
</file>

<file path=ppt/tags/tag2.xml><?xml version="1.0" encoding="utf-8"?>
<p:tagLst xmlns:a="http://schemas.openxmlformats.org/drawingml/2006/main" xmlns:r="http://schemas.openxmlformats.org/officeDocument/2006/relationships" xmlns:p="http://schemas.openxmlformats.org/presentationml/2006/main">
  <p:tag name="NAME" val="OvalShape"/>
</p:tagLst>
</file>

<file path=ppt/tags/tag3.xml><?xml version="1.0" encoding="utf-8"?>
<p:tagLst xmlns:a="http://schemas.openxmlformats.org/drawingml/2006/main" xmlns:r="http://schemas.openxmlformats.org/officeDocument/2006/relationships" xmlns:p="http://schemas.openxmlformats.org/presentationml/2006/main">
  <p:tag name="NAME" val="OvalShap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2031</TotalTime>
  <Words>3881</Words>
  <Application>Microsoft Office PowerPoint</Application>
  <PresentationFormat>On-screen Show (4:3)</PresentationFormat>
  <Paragraphs>432</Paragraphs>
  <Slides>22</Slides>
  <Notes>7</Notes>
  <HiddenSlides>0</HiddenSlides>
  <MMClips>0</MMClips>
  <ScaleCrop>false</ScaleCrop>
  <HeadingPairs>
    <vt:vector size="6" baseType="variant">
      <vt:variant>
        <vt:lpstr>已用的字体</vt:lpstr>
      </vt:variant>
      <vt:variant>
        <vt:i4>9</vt:i4>
      </vt:variant>
      <vt:variant>
        <vt:lpstr>演示文稿设计模板</vt:lpstr>
      </vt:variant>
      <vt:variant>
        <vt:i4>1</vt:i4>
      </vt:variant>
      <vt:variant>
        <vt:lpstr>幻灯片标题</vt:lpstr>
      </vt:variant>
      <vt:variant>
        <vt:i4>22</vt:i4>
      </vt:variant>
    </vt:vector>
  </HeadingPairs>
  <TitlesOfParts>
    <vt:vector size="32" baseType="lpstr">
      <vt:lpstr>Arial</vt:lpstr>
      <vt:lpstr>宋体</vt:lpstr>
      <vt:lpstr>Calibri</vt:lpstr>
      <vt:lpstr>微软雅黑</vt:lpstr>
      <vt:lpstr>仿宋</vt:lpstr>
      <vt:lpstr>华文仿宋</vt:lpstr>
      <vt:lpstr>方正仿宋_GBK</vt:lpstr>
      <vt:lpstr>楷体</vt:lpstr>
      <vt:lpstr>Times New Roman</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汪磐</dc:creator>
  <cp:lastModifiedBy>董青</cp:lastModifiedBy>
  <cp:revision>500</cp:revision>
  <dcterms:created xsi:type="dcterms:W3CDTF">2014-09-18T01:43:59Z</dcterms:created>
  <dcterms:modified xsi:type="dcterms:W3CDTF">2016-05-16T08:59:56Z</dcterms:modified>
</cp:coreProperties>
</file>